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  <p:sldMasterId id="2147483672" r:id="rId4"/>
    <p:sldMasterId id="2147483674" r:id="rId5"/>
  </p:sldMasterIdLst>
  <p:notesMasterIdLst>
    <p:notesMasterId r:id="rId14"/>
  </p:notesMasterIdLst>
  <p:sldIdLst>
    <p:sldId id="261" r:id="rId6"/>
    <p:sldId id="649" r:id="rId7"/>
    <p:sldId id="650" r:id="rId8"/>
    <p:sldId id="257" r:id="rId9"/>
    <p:sldId id="258" r:id="rId10"/>
    <p:sldId id="651" r:id="rId11"/>
    <p:sldId id="259" r:id="rId12"/>
    <p:sldId id="260" r:id="rId13"/>
    <p:sldId id="297" r:id="rId15"/>
    <p:sldId id="308" r:id="rId16"/>
    <p:sldId id="300" r:id="rId17"/>
    <p:sldId id="294" r:id="rId18"/>
    <p:sldId id="276" r:id="rId19"/>
    <p:sldId id="277" r:id="rId20"/>
    <p:sldId id="652" r:id="rId21"/>
    <p:sldId id="278" r:id="rId22"/>
    <p:sldId id="279" r:id="rId23"/>
    <p:sldId id="280" r:id="rId24"/>
    <p:sldId id="653" r:id="rId25"/>
    <p:sldId id="281" r:id="rId26"/>
    <p:sldId id="282" r:id="rId27"/>
    <p:sldId id="283" r:id="rId28"/>
    <p:sldId id="654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  <p:sldId id="664" r:id="rId38"/>
    <p:sldId id="665" r:id="rId3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3" d="100"/>
          <a:sy n="63" d="100"/>
        </p:scale>
        <p:origin x="5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D6842-DC6D-4D79-97DB-A8CE8C516F89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83D74-3A5B-4927-B362-90D8C1C3B8B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0B5B26A-A550-454C-9906-0FDB79A488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subtitle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16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8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60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32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2004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7600" indent="0">
              <a:buNone/>
              <a:defRPr sz="9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7"/>
            <a:ext cx="9141619" cy="1655763"/>
          </a:xfrm>
        </p:spPr>
        <p:txBody>
          <a:bodyPr/>
          <a:lstStyle>
            <a:lvl1pPr marL="0" indent="0" algn="ctr">
              <a:buNone/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 algn="ctr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 algn="ctr">
              <a:buNone/>
              <a:defRPr sz="1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 algn="ctr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 algn="ctr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 algn="ctr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 algn="ctr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 algn="ctr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 algn="ctr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subtitle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1"/>
            <a:ext cx="10512862" cy="2852737"/>
          </a:xfrm>
        </p:spPr>
        <p:txBody>
          <a:bodyPr anchor="b"/>
          <a:lstStyle>
            <a:lvl1pPr>
              <a:defRPr sz="6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5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>
              <a:buNone/>
              <a:defRPr sz="16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>
              <a:buNone/>
              <a:defRPr sz="16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>
              <a:buNone/>
              <a:defRPr sz="16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>
              <a:buNone/>
              <a:defRPr sz="16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>
              <a:buNone/>
              <a:defRPr sz="16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>
              <a:buNone/>
              <a:defRPr sz="16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9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9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5"/>
            <a:ext cx="10512862" cy="1325563"/>
          </a:xfrm>
        </p:spPr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81163"/>
            <a:ext cx="5156443" cy="82391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5"/>
            <a:ext cx="5156443" cy="3684588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5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>
              <a:buNone/>
              <a:defRPr sz="1600" b="1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5" y="2505075"/>
            <a:ext cx="5181838" cy="3684588"/>
          </a:xfrm>
        </p:spPr>
        <p:txBody>
          <a:bodyPr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457200"/>
            <a:ext cx="3931213" cy="1600200"/>
          </a:xfrm>
        </p:spPr>
        <p:txBody>
          <a:bodyPr anchor="b"/>
          <a:lstStyle>
            <a:lvl1pPr>
              <a:defRPr sz="3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8"/>
            <a:ext cx="6170593" cy="4873625"/>
          </a:xfrm>
        </p:spPr>
        <p:txBody>
          <a:bodyPr/>
          <a:lstStyle>
            <a:lvl1pPr>
              <a:defRPr sz="3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>
              <a:defRPr sz="2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2"/>
            <a:ext cx="3931213" cy="3811588"/>
          </a:xfrm>
        </p:spPr>
        <p:txBody>
          <a:bodyPr/>
          <a:lstStyle>
            <a:lvl1pPr marL="0" indent="0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1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457200"/>
            <a:ext cx="3931213" cy="1600200"/>
          </a:xfrm>
        </p:spPr>
        <p:txBody>
          <a:bodyPr anchor="b"/>
          <a:lstStyle>
            <a:lvl1pPr>
              <a:defRPr sz="3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8"/>
            <a:ext cx="6170593" cy="4873625"/>
          </a:xfrm>
        </p:spPr>
        <p:txBody>
          <a:bodyPr/>
          <a:lstStyle>
            <a:lvl1pPr marL="0" indent="0">
              <a:buNone/>
              <a:defRPr sz="3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28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2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>
              <a:buNone/>
              <a:defRPr sz="2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2"/>
            <a:ext cx="3931213" cy="3811588"/>
          </a:xfrm>
        </p:spPr>
        <p:txBody>
          <a:bodyPr/>
          <a:lstStyle>
            <a:lvl1pPr marL="0" indent="0">
              <a:buNone/>
              <a:defRPr sz="16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  <a:lvl2pPr marL="457200" indent="0">
              <a:buNone/>
              <a:defRPr sz="14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2pPr>
            <a:lvl3pPr marL="914400" indent="0">
              <a:buNone/>
              <a:defRPr sz="12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3pPr>
            <a:lvl4pPr marL="13709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4pPr>
            <a:lvl5pPr marL="18281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5pPr>
            <a:lvl6pPr marL="22853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6pPr>
            <a:lvl7pPr marL="27425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7pPr>
            <a:lvl8pPr marL="3199765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8pPr>
            <a:lvl9pPr marL="3656330" indent="0">
              <a:buNone/>
              <a:defRPr sz="100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9pPr>
          </a:lstStyle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30" y="365127"/>
            <a:ext cx="2628215" cy="5811839"/>
          </a:xfrm>
        </p:spPr>
        <p:txBody>
          <a:bodyPr vert="eaVert"/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4" y="365127"/>
            <a:ext cx="7732286" cy="5811839"/>
          </a:xfrm>
        </p:spPr>
        <p:txBody>
          <a:bodyPr vert="eaVert"/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" y="5176160"/>
            <a:ext cx="11637281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258" y="5980176"/>
            <a:ext cx="11609856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274149" y="266700"/>
            <a:ext cx="11646422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33" y="6391657"/>
            <a:ext cx="2804674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35729" y="6391657"/>
            <a:ext cx="349340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9133" y="6391657"/>
            <a:ext cx="42909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8267" y="208755"/>
            <a:ext cx="4065013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66732" y="4846320"/>
            <a:ext cx="4065013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274248" y="266700"/>
            <a:ext cx="7237113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64485" y="6391656"/>
            <a:ext cx="2703073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4772" y="6391656"/>
            <a:ext cx="1031815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6587" y="6388837"/>
            <a:ext cx="457081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8073" y="1529543"/>
            <a:ext cx="8152680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9905" y="4053504"/>
            <a:ext cx="5969015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130" indent="0" algn="ctr">
              <a:buNone/>
              <a:defRPr sz="1600"/>
            </a:lvl8pPr>
            <a:lvl9pPr marL="365633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89" y="3200400"/>
            <a:ext cx="9000550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8658" y="141216"/>
            <a:ext cx="2703073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4772" y="141216"/>
            <a:ext cx="1031815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6587" y="141216"/>
            <a:ext cx="457081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81" y="189690"/>
            <a:ext cx="11338951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094412" y="2362200"/>
            <a:ext cx="5827782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" y="4061863"/>
            <a:ext cx="591158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274249" y="268508"/>
            <a:ext cx="11646422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514016" y="4039118"/>
            <a:ext cx="4418450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  <a:endParaRPr lang="en-US"/>
          </a:p>
          <a:p>
            <a:pPr marL="228600" lvl="1" indent="-228600"/>
            <a:r>
              <a:rPr lang="en-US"/>
              <a:t>Second level</a:t>
            </a:r>
            <a:endParaRPr lang="en-US"/>
          </a:p>
          <a:p>
            <a:pPr marL="228600" lvl="2" indent="-228600"/>
            <a:r>
              <a:rPr lang="en-US"/>
              <a:t>Third level</a:t>
            </a:r>
            <a:endParaRPr lang="en-US"/>
          </a:p>
          <a:p>
            <a:pPr marL="228600" lvl="3" indent="-228600"/>
            <a:r>
              <a:rPr lang="en-US"/>
              <a:t>Fourth level</a:t>
            </a:r>
            <a:endParaRPr lang="en-US"/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2833" y="6387737"/>
            <a:ext cx="2703073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812" y="1638299"/>
            <a:ext cx="3313837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99743" y="1638299"/>
            <a:ext cx="6079176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" y="219457"/>
            <a:ext cx="3309532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971640" y="266700"/>
            <a:ext cx="7686493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8245" y="219456"/>
            <a:ext cx="6374886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274249" y="268574"/>
            <a:ext cx="4418449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918245" y="1285463"/>
            <a:ext cx="6374885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18245" y="6387737"/>
            <a:ext cx="2703073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7612" y="219456"/>
            <a:ext cx="7239411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274248" y="268573"/>
            <a:ext cx="3674931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187611" y="1143000"/>
            <a:ext cx="7239412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87612" y="6382981"/>
            <a:ext cx="2703073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3" y="219456"/>
            <a:ext cx="7239411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182832" y="1143000"/>
            <a:ext cx="7239412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82833" y="6382981"/>
            <a:ext cx="2703073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0429" y="6387128"/>
            <a:ext cx="103181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2244" y="6387128"/>
            <a:ext cx="457081" cy="338328"/>
          </a:xfrm>
        </p:spPr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  <p:sp>
        <p:nvSpPr>
          <p:cNvPr id="4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47264" y="268573"/>
            <a:ext cx="3674931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807" y="219456"/>
            <a:ext cx="4716201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185807" y="1400344"/>
            <a:ext cx="4727813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87237" y="6390795"/>
            <a:ext cx="1298446" cy="338328"/>
          </a:xfrm>
        </p:spPr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85683" y="6390795"/>
            <a:ext cx="45708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5599245" y="266700"/>
            <a:ext cx="6322822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3" y="220870"/>
            <a:ext cx="3207185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4685080" y="266700"/>
            <a:ext cx="3499626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8458883" y="220870"/>
            <a:ext cx="3199567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99" y="219457"/>
            <a:ext cx="3890422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270403" y="265176"/>
            <a:ext cx="6982817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7511797" y="1435652"/>
            <a:ext cx="3890422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513122" y="6387128"/>
            <a:ext cx="2703073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805" y="219456"/>
            <a:ext cx="3234140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185805" y="1796675"/>
            <a:ext cx="3234140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8659" y="6387128"/>
            <a:ext cx="2095224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05842" y="6390795"/>
            <a:ext cx="103181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237657" y="6390795"/>
            <a:ext cx="457081" cy="338328"/>
          </a:xfrm>
        </p:spPr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964751" y="265176"/>
            <a:ext cx="7957444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830" y="216452"/>
            <a:ext cx="3380706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3961368" y="177492"/>
            <a:ext cx="7960826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215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85830" y="2513464"/>
            <a:ext cx="2804674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27675" y="2516244"/>
            <a:ext cx="1283676" cy="338328"/>
          </a:xfrm>
        </p:spPr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06588" y="2513464"/>
            <a:ext cx="449189" cy="338328"/>
          </a:xfrm>
        </p:spPr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274149" y="2935280"/>
            <a:ext cx="11648046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3" y="219457"/>
            <a:ext cx="3171815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3999458" y="265333"/>
            <a:ext cx="7922736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3913546" y="3543598"/>
            <a:ext cx="8008648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/>
          <p:cNvSpPr/>
          <p:nvPr/>
        </p:nvSpPr>
        <p:spPr>
          <a:xfrm>
            <a:off x="1231500" y="760152"/>
            <a:ext cx="9725826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900" y="5255159"/>
            <a:ext cx="9297026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1445900" y="1293092"/>
            <a:ext cx="9297026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599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488" y="-1133856"/>
            <a:ext cx="10649986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182833" y="173737"/>
            <a:ext cx="10472771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88423" y="5029200"/>
            <a:ext cx="9196468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1388423" y="1115568"/>
            <a:ext cx="9196468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3" y="219456"/>
            <a:ext cx="1132375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5"/>
          </p:nvPr>
        </p:nvSpPr>
        <p:spPr>
          <a:xfrm>
            <a:off x="182833" y="1645920"/>
            <a:ext cx="5418997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6"/>
          </p:nvPr>
        </p:nvSpPr>
        <p:spPr>
          <a:xfrm>
            <a:off x="6246773" y="1645920"/>
            <a:ext cx="525981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39" y="219457"/>
            <a:ext cx="11271616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138" y="1009307"/>
            <a:ext cx="5210723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5"/>
          </p:nvPr>
        </p:nvSpPr>
        <p:spPr>
          <a:xfrm>
            <a:off x="181584" y="1649451"/>
            <a:ext cx="5210723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3725" y="1009307"/>
            <a:ext cx="5210723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130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6"/>
          </p:nvPr>
        </p:nvSpPr>
        <p:spPr>
          <a:xfrm>
            <a:off x="6243725" y="1649451"/>
            <a:ext cx="5210723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8" y="207228"/>
            <a:ext cx="10999078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021929" y="3264408"/>
            <a:ext cx="10144967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821" y="1089247"/>
            <a:ext cx="6359184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321999" y="3499880"/>
            <a:ext cx="5542106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8" Type="http://schemas.openxmlformats.org/officeDocument/2006/relationships/theme" Target="../theme/theme4.xml"/><Relationship Id="rId27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fld id="{C1FF6DA9-008F-8B48-92A6-B652298478BF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5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title style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Click to edit Master text styles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1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Second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2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Third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3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Fourth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  <a:p>
            <a:pPr lvl="4"/>
            <a:r>
              <a:rPr lang="en-US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  <a:t>Fifth level</a:t>
            </a:r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356352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fld id="{D9EDF861-6890-40AA-80DA-AFB509C3B33E}" type="datetimeFigureOut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356352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356352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lvl1pPr>
          </a:lstStyle>
          <a:p>
            <a:fld id="{57E56941-E499-4E8F-9EA0-1BE6D6286265}" type="slidenum">
              <a:rPr lang="en-US" smtClean="0"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rPr>
            </a:fld>
            <a:endParaRPr 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15233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21329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27425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335216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39611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45707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518033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</a:defRPr>
      </a:defPPr>
      <a:lvl1pPr marL="0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3pPr>
      <a:lvl4pPr marL="1828165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4pPr>
      <a:lvl5pPr marL="2437765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5pPr>
      <a:lvl6pPr marL="3047365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6pPr>
      <a:lvl7pPr marL="3656965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7pPr>
      <a:lvl8pPr marL="4265930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8pPr>
      <a:lvl9pPr marL="4875530" algn="l" defTabSz="1219200" rtl="0" eaLnBrk="1" latinLnBrk="0" hangingPunct="1">
        <a:defRPr sz="2400" kern="1200">
          <a:solidFill>
            <a:schemeClr val="tx1"/>
          </a:solidFill>
          <a:effectLst>
            <a:outerShdw blurRad="38100" dist="25400" dir="2700000" algn="tl" rotWithShape="0">
              <a:srgbClr val="000000">
                <a:alpha val="45000"/>
              </a:srgbClr>
            </a:outerShdw>
          </a:effectLst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32" y="219456"/>
            <a:ext cx="10832818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" y="1183206"/>
            <a:ext cx="10832818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658" y="6387128"/>
            <a:ext cx="2703073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4772" y="6387128"/>
            <a:ext cx="1031815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7CAE4E61-4151-45AE-B685-EDE1E2E2F73A}" type="datetimeFigureOut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06587" y="6387128"/>
            <a:ext cx="457081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7E6C6010-907B-40A7-B1EF-933DB60B42C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99515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6395" y="1625691"/>
            <a:ext cx="5090509" cy="5332611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Spiritual Warfare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10% Satan’s Tactics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90% How We Respond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Remember… 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With God We Are Not 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Helpless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Hopeless</a:t>
            </a:r>
            <a:endParaRPr 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lnSpc>
                <a:spcPct val="110000"/>
              </a:lnSpc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We Are Powerful!!</a:t>
            </a:r>
            <a:endParaRPr lang="en-US" sz="3600" b="1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2513947" y="457976"/>
            <a:ext cx="8210401" cy="525984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Repeat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These are the 2 Most Important Hours of My Week – Help Me to Cherish Them </a:t>
            </a:r>
            <a:endParaRPr lang="en-US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9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 Am Here Today to Worship</a:t>
            </a:r>
            <a:endParaRPr lang="en-US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9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Not to Be Entertained</a:t>
            </a:r>
            <a:endParaRPr lang="en-US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9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 Am Singing to An Audience of One</a:t>
            </a:r>
            <a:endParaRPr lang="en-US" alt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195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Accept My Worship Oh Lord!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eaLnBrk="1"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 am Fre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" y="893"/>
            <a:ext cx="12182349" cy="6856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Joy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" y="893"/>
            <a:ext cx="12182349" cy="6856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746159" y="463659"/>
            <a:ext cx="6412228" cy="525643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Repeat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 Lift My Offering to You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Let It Please You Oh Lord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This is My Seed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Although It Leaves My Hand 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It will Never Leave My Life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You Will Multiply It!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260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260"/>
              </a:spcBef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Accept My Seed Oh Lord!</a:t>
            </a:r>
            <a:endParaRPr lang="en-US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eaLnBrk="1"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altLang="en-US">
              <a:effectLst>
                <a:outerShdw blurRad="38100" dist="25400" dir="2700000" algn="tl" rotWithShape="0">
                  <a:srgbClr val="000000">
                    <a:alpha val="4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Waymaker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" y="893"/>
            <a:ext cx="12182349" cy="6856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Hear of </a:t>
            </a:r>
            <a:r>
              <a:rPr lang="en-US" dirty="0" err="1"/>
              <a:t>WOr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3287" y="620047"/>
            <a:ext cx="9207318" cy="5501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 You Here To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Hide Behind the Service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Or Let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Service Expose and Heal Your Wounds 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31520"/>
            <a:ext cx="112745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PART TWO</a:t>
            </a:r>
            <a:endParaRPr kumimoji="0" lang="en-US" sz="8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210312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286000"/>
            <a:ext cx="11274552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4600" b="0" i="1" u="none" strike="noStrike" kern="1200" cap="none" spc="0" normalizeH="0" baseline="0" noProof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I Shall Arise</a:t>
            </a:r>
            <a:endParaRPr kumimoji="0" lang="en-US" sz="4600" b="0" i="1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97764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Micah 7:8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59" y="4823460"/>
            <a:ext cx="12051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6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When I Fall, I Shall Arise — The Comeback Begins Now</a:t>
            </a: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PART TWO</a:t>
            </a:r>
            <a:endParaRPr lang="en-US" sz="32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1409" y="822960"/>
            <a:ext cx="426613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74552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SHALL ARISE</a:t>
            </a:r>
            <a:endParaRPr lang="en-US" sz="6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78355"/>
            <a:ext cx="112745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200" b="0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THIS IS THE COMEBACK</a:t>
            </a:r>
            <a:endParaRPr lang="en-US" sz="5200" b="0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117414"/>
            <a:ext cx="11274552" cy="3330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Part One told the truth about the fall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Part Two Declares the Truth about the Rise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enemy CELEBRATED far TOO EARLY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What God RAISES UP is what hell ALWAYS FEARED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PREMATURE PARTY</a:t>
            </a:r>
            <a:endParaRPr lang="en-US" sz="32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1409" y="822960"/>
            <a:ext cx="426613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74552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2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ENEMY'S CELEBRATION</a:t>
            </a:r>
            <a:endParaRPr lang="en-US" sz="62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02155"/>
            <a:ext cx="112745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200" b="0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IS PREMATURE.</a:t>
            </a:r>
            <a:endParaRPr lang="en-US" sz="5200" b="0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199" y="2720339"/>
            <a:ext cx="12112625" cy="416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Micah looked the Enemy Dead In The Eye and said…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Do not rejoice over me. 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NOT YET. NOT EVER!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enemy threw a party BEFORE obituary was written.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God has already SIGNED the RESURRECTION NOTICE.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4300"/>
            <a:ext cx="11274552" cy="102412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50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TWO DIFFERENT VIEWS</a:t>
            </a:r>
            <a:endParaRPr lang="en-US" sz="50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954405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194435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solidFill>
                  <a:schemeClr val="bg1">
                    <a:lumMod val="50000"/>
                  </a:schemeClr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ENEMY SEES</a:t>
            </a:r>
            <a:endParaRPr lang="en-US" sz="3600" b="1" i="0" dirty="0">
              <a:solidFill>
                <a:schemeClr val="bg1">
                  <a:lumMod val="50000"/>
                </a:schemeClr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68796" y="1175385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solidFill>
                  <a:srgbClr val="FFFF00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GOD SEES</a:t>
            </a:r>
            <a:endParaRPr lang="en-US" sz="3600" b="1" i="0" dirty="0">
              <a:solidFill>
                <a:srgbClr val="FFFF00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733" y="1834515"/>
            <a:ext cx="4457954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8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failure</a:t>
            </a:r>
            <a:endParaRPr lang="en-US" sz="38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>
              <a:lnSpc>
                <a:spcPct val="150000"/>
              </a:lnSpc>
            </a:pPr>
            <a:r>
              <a:rPr lang="en-US" sz="38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collapse</a:t>
            </a:r>
            <a:endParaRPr lang="en-US" sz="380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>
              <a:lnSpc>
                <a:spcPct val="150000"/>
              </a:lnSpc>
            </a:pPr>
            <a:r>
              <a:rPr lang="en-US" sz="38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worst moment</a:t>
            </a:r>
            <a:endParaRPr lang="en-US" sz="380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>
              <a:lnSpc>
                <a:spcPct val="150000"/>
              </a:lnSpc>
            </a:pPr>
            <a:r>
              <a:rPr lang="en-US" sz="38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weakness</a:t>
            </a:r>
            <a:endParaRPr lang="en-US" sz="380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endParaRPr lang="en-US" sz="38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0902" y="1853565"/>
            <a:ext cx="502920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800" b="1" i="0" dirty="0">
                <a:solidFill>
                  <a:srgbClr val="FFFF00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future</a:t>
            </a:r>
            <a:endParaRPr lang="en-US" sz="3800" b="1" i="0" dirty="0">
              <a:solidFill>
                <a:srgbClr val="FFFF00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>
              <a:lnSpc>
                <a:spcPct val="150000"/>
              </a:lnSpc>
            </a:pPr>
            <a:r>
              <a:rPr lang="en-US" sz="3800" b="1" dirty="0">
                <a:solidFill>
                  <a:srgbClr val="FFFF00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comeback</a:t>
            </a:r>
            <a:endParaRPr lang="en-US" sz="3800" b="1" dirty="0">
              <a:solidFill>
                <a:srgbClr val="FFFF00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>
              <a:lnSpc>
                <a:spcPct val="150000"/>
              </a:lnSpc>
            </a:pPr>
            <a:r>
              <a:rPr lang="en-US" sz="3800" b="1" dirty="0">
                <a:solidFill>
                  <a:srgbClr val="FFFF00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purpose</a:t>
            </a:r>
            <a:endParaRPr lang="en-US" sz="3800" b="1" dirty="0">
              <a:solidFill>
                <a:srgbClr val="FFFF00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>
              <a:lnSpc>
                <a:spcPct val="150000"/>
              </a:lnSpc>
            </a:pPr>
            <a:r>
              <a:rPr lang="en-US" sz="3800" b="1" dirty="0">
                <a:solidFill>
                  <a:srgbClr val="FFFF00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worship</a:t>
            </a:r>
            <a:endParaRPr lang="en-US" sz="3800" b="1" dirty="0">
              <a:solidFill>
                <a:srgbClr val="FFFF00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endParaRPr lang="en-US" sz="38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03036" y="1280160"/>
            <a:ext cx="36576" cy="3035808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4300"/>
            <a:ext cx="11274552" cy="102412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TWO DIFFERENT VIEWS</a:t>
            </a:r>
            <a:endParaRPr kumimoji="0" lang="en-US" sz="5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954405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194435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THE ENEMY SEES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AAAAA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68796" y="1175385"/>
            <a:ext cx="502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GOD SEES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776" y="2171700"/>
            <a:ext cx="11274552" cy="4246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People COUNTED YOU OUT Because They SAW THE FALL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God COUNTS YOU IN Because He PLANNED THE RISE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endParaRPr lang="en-US" sz="3200" b="1" i="1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CHALLENGE 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 Who Is Defining Your Story: 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effectLst>
                  <a:outerShdw blurRad="38100" dist="25400" dir="2700000" algn="tl" rotWithShape="0">
                    <a:srgbClr val="000000">
                      <a:alpha val="45000"/>
                    </a:srgbClr>
                  </a:outerShdw>
                </a:effectLst>
              </a:defRPr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The Enemy Or Your Father?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RISE</a:t>
            </a:r>
            <a:endParaRPr lang="en-US" sz="32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1409" y="822960"/>
            <a:ext cx="426613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74552" cy="1709928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/>
          <a:p>
            <a:pPr algn="ctr"/>
            <a:r>
              <a:rPr lang="en-US" sz="60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WHAT GETTING BACK UP
LOOKS LIKE</a:t>
            </a:r>
            <a:endParaRPr lang="en-US" sz="60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697480"/>
            <a:ext cx="112745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2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Rise Is Not A Feeling </a:t>
            </a:r>
            <a:endParaRPr lang="en-US" sz="42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42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It Is A Decision</a:t>
            </a:r>
            <a:endParaRPr lang="en-US" sz="42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177789"/>
            <a:ext cx="112745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Acts 3:6 — Peter did not say I feel something rising.
He said: Rise and walk. In the name of Jesus — RISE.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745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RISE: FOUR DIMENSIONS</a:t>
            </a:r>
            <a:endParaRPr lang="en-US" sz="50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05156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234439"/>
            <a:ext cx="5394960" cy="5206117"/>
          </a:xfrm>
          <a:prstGeom prst="rect">
            <a:avLst/>
          </a:prstGeom>
          <a:solidFill>
            <a:srgbClr val="111111"/>
          </a:solidFill>
          <a:ln w="19050">
            <a:solidFill>
              <a:srgbClr val="C8A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5029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SPIRITUALLY</a:t>
            </a:r>
            <a:endParaRPr lang="en-US" sz="36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2103120"/>
            <a:ext cx="5029200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Reignite prayer. 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50000"/>
              </a:lnSpc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Reopen the Word.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50000"/>
              </a:lnSpc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Walk back into worship…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spcAft>
                <a:spcPts val="600"/>
              </a:spcAft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…even when it costs you.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50000"/>
              </a:lnSpc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enemy is terrified of a…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…wounded believer 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     …</a:t>
            </a: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who still prays.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77356" y="1234440"/>
            <a:ext cx="5394960" cy="5206116"/>
          </a:xfrm>
          <a:prstGeom prst="rect">
            <a:avLst/>
          </a:prstGeom>
          <a:solidFill>
            <a:srgbClr val="111111"/>
          </a:solidFill>
          <a:ln w="19050">
            <a:solidFill>
              <a:srgbClr val="C8A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0236" y="1371600"/>
            <a:ext cx="5029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EMOTIONALLY</a:t>
            </a:r>
            <a:endParaRPr lang="en-US" sz="36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3368" y="2103120"/>
            <a:ext cx="511606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scars are not shame…    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..</a:t>
            </a: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they are proof you survived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Hope is the refusal to let pain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 …have the final word.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may rise with tears…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 …That is STILL RISING.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  <p:bldP spid="6" grpId="0" build="p"/>
      <p:bldP spid="8" grpId="0" build="p"/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745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RISE: FOUR DIMENSIONS</a:t>
            </a:r>
            <a:endParaRPr lang="en-US" sz="50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05156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234440"/>
            <a:ext cx="5394960" cy="5166360"/>
          </a:xfrm>
          <a:prstGeom prst="rect">
            <a:avLst/>
          </a:prstGeom>
          <a:solidFill>
            <a:srgbClr val="111111"/>
          </a:solidFill>
          <a:ln w="19050">
            <a:solidFill>
              <a:srgbClr val="C8A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5029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RELATIONALLY</a:t>
            </a:r>
            <a:endParaRPr lang="en-US" sz="36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2103120"/>
            <a:ext cx="502920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Forgive the ones who counted you out.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200000"/>
              </a:lnSpc>
              <a:spcBef>
                <a:spcPts val="600"/>
              </a:spcBef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Set firm limits with anyone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still pulling you under.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200000"/>
              </a:lnSpc>
              <a:spcBef>
                <a:spcPts val="600"/>
              </a:spcBef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Walk forward — even if you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walk forward alone.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77356" y="1234440"/>
            <a:ext cx="5394960" cy="5166360"/>
          </a:xfrm>
          <a:prstGeom prst="rect">
            <a:avLst/>
          </a:prstGeom>
          <a:solidFill>
            <a:srgbClr val="111111"/>
          </a:solidFill>
          <a:ln w="19050">
            <a:solidFill>
              <a:srgbClr val="C8A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0236" y="1302027"/>
            <a:ext cx="5029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IN YOUR CALLING</a:t>
            </a:r>
            <a:endParaRPr lang="en-US" sz="3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0236" y="2009204"/>
            <a:ext cx="5029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fall did not cancel your assignment.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200000"/>
              </a:lnSpc>
              <a:spcBef>
                <a:spcPts val="600"/>
              </a:spcBef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failure did not void your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anointing.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200000"/>
              </a:lnSpc>
            </a:pPr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What God placed in you is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stronger than what life threw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/>
            <a:r>
              <a:rPr lang="en-US" sz="30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at you.</a:t>
            </a:r>
            <a:endParaRPr lang="en-US" sz="30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  <p:bldP spid="6" grpId="0" uiExpand="1" build="p"/>
      <p:bldP spid="8" grpId="0" build="p"/>
      <p:bldP spid="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745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THE RISE: FOUR DIMENSIONS</a:t>
            </a:r>
            <a:endParaRPr kumimoji="0" lang="en-US" sz="5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05156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409" y="1773141"/>
            <a:ext cx="11274552" cy="4161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CHALLENGE — </a:t>
            </a:r>
            <a:endParaRPr kumimoji="0" lang="en-US" sz="3600" b="1" u="none" strike="noStrike" kern="1200" cap="none" spc="0" normalizeH="0" baseline="0" noProof="0" dirty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Pick one dimension.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What one step will you take TODAY? 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Not next week. 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Today.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61409" y="1305207"/>
            <a:ext cx="426613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28000"/>
            <a:ext cx="11274552" cy="117720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6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POWER MOMENT</a:t>
            </a:r>
            <a:endParaRPr lang="en-US" sz="6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621" y="1656975"/>
            <a:ext cx="112745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0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Rise After the Fall.</a:t>
            </a:r>
            <a:endParaRPr lang="en-US" sz="4400" b="0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329" y="2814761"/>
            <a:ext cx="12079495" cy="3915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</a:t>
            </a:r>
            <a:r>
              <a:rPr lang="en-US" sz="36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God</a:t>
            </a: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interrupts your grief …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60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…</a:t>
            </a: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and turns your mourning into a war cry.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Joel 2:25- </a:t>
            </a:r>
            <a:r>
              <a:rPr lang="en-US" sz="3200" b="0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will restore to you the years the locust has eaten.</a:t>
            </a:r>
            <a:endParaRPr lang="en-US" sz="3200" b="0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This is not a promise for SOMEONE ELSE. 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This is YOUR RESTORATION SEASON.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7162"/>
            <a:ext cx="11274552" cy="7040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3800" b="0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NOT I MIGHT. NOT I HOPE.</a:t>
            </a:r>
            <a:endParaRPr lang="en-US" sz="3800" b="0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769290"/>
            <a:ext cx="112745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SHALL ARISE!</a:t>
            </a:r>
            <a:endParaRPr lang="en-US" sz="90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2514" y="2200525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670048"/>
            <a:ext cx="11274552" cy="97840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This is faith. This is revival.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2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This is the refusal to die where you fell.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18660" y="4071886"/>
            <a:ext cx="12477060" cy="2519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34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Holy Ghost has not finished His work in you yet.</a:t>
            </a:r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34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Every devil assigned to keep you down just heard you!</a:t>
            </a:r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34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Say it again. Louder. Let it shake the atmosphere over you</a:t>
            </a:r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FOUR ANCHORS OF HOPE</a:t>
            </a:r>
            <a:endParaRPr lang="en-US" sz="54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14300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731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1.</a:t>
            </a:r>
            <a:endParaRPr lang="en-US" sz="44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0160" y="1371600"/>
            <a:ext cx="10451592" cy="116128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7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God is not finished with you —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7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        …as long as breath is in your body, 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7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                  …purpose still lives in your future.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073" y="4140642"/>
            <a:ext cx="731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2.</a:t>
            </a:r>
            <a:endParaRPr lang="en-US" sz="44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0160" y="4140642"/>
            <a:ext cx="10451592" cy="1493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fall is not final —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lnSpc>
                <a:spcPct val="150000"/>
              </a:lnSpc>
            </a:pPr>
            <a:r>
              <a:rPr lang="en-US" sz="32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    …failure is always an event, never an identity.</a:t>
            </a:r>
            <a:endParaRPr lang="en-US" sz="32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FOUR ANCHORS OF HOPE</a:t>
            </a:r>
            <a:endParaRPr kumimoji="0" lang="en-US" sz="5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14300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731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3.</a:t>
            </a: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9734" y="1371600"/>
            <a:ext cx="10451592" cy="116128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Your rise will be public 
      the same people who saw you fall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          will watch God raise you back up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748" y="3965807"/>
            <a:ext cx="731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4.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0160" y="4142231"/>
            <a:ext cx="10451592" cy="2268507"/>
          </a:xfrm>
          <a:prstGeom prst="rect">
            <a:avLst/>
          </a:prstGeom>
          <a:noFill/>
        </p:spPr>
        <p:txBody>
          <a:bodyPr wrap="square">
            <a:normAutofit fontScale="85000" lnSpcReduction="20000"/>
          </a:bodyPr>
          <a:lstStyle/>
          <a:p>
            <a:pPr marL="0" marR="0" lvl="0" indent="0" algn="l" defTabSz="4572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Your comeback will exceed your collapse 
          God restores to the level He intended, 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uLnTx/>
                <a:uFillTx/>
                <a:latin typeface="Constantia" panose="02030602050306030303"/>
                <a:ea typeface="+mn-ea"/>
                <a:cs typeface="+mn-cs"/>
              </a:rPr>
              <a:t>                  not the level you lost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uLnTx/>
              <a:uFillTx/>
              <a:latin typeface="Constantia" panose="02030602050306030303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5" grpId="0" uiExpand="1" build="p"/>
      <p:bldP spid="6" grpId="0" build="p"/>
      <p:bldP spid="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2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FOUR ANCHORS OF HOPE</a:t>
            </a:r>
            <a:endParaRPr lang="en-US" sz="52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14300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36" y="1551563"/>
            <a:ext cx="11274552" cy="4196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Zechariah 9:12- </a:t>
            </a:r>
            <a:r>
              <a:rPr lang="en-US" sz="34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are not a prisoner of your past
You are a prisoner of HOPE</a:t>
            </a:r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4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CHALLENGE </a:t>
            </a:r>
            <a:endParaRPr lang="en-US" sz="34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4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Write one thing you still believe God for</a:t>
            </a:r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400" b="1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Speak it out loud right now</a:t>
            </a:r>
            <a:endParaRPr lang="en-US" sz="3400" b="1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136" y="182880"/>
            <a:ext cx="1127455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600" b="0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This is your moment.</a:t>
            </a:r>
            <a:endParaRPr lang="en-US" sz="4600" b="0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136" y="1147691"/>
            <a:ext cx="11274552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GET UP AGAIN</a:t>
            </a:r>
            <a:endParaRPr lang="en-US" sz="7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2514" y="2474844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774" y="2651760"/>
            <a:ext cx="11274552" cy="19476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Not after the shame lifts 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Not when people believe in you again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6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Not when the circumstances change</a:t>
            </a:r>
            <a:endParaRPr lang="en-US" sz="36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636008"/>
            <a:ext cx="1127455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RIGHT NOW</a:t>
            </a:r>
            <a:endParaRPr lang="en-US" sz="38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8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Holy Ghost is waiting for your will to move</a:t>
            </a:r>
            <a:endParaRPr lang="en-US" sz="38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8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One step of obedience activates His power</a:t>
            </a:r>
            <a:endParaRPr lang="en-US" sz="38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8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GET UP FROM</a:t>
            </a:r>
            <a:endParaRPr lang="en-US" sz="58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23444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500000"/>
            <a:ext cx="11274552" cy="6858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lang="en-US" sz="28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— Disappointment that told you God had forgotten you.</a:t>
            </a:r>
            <a:endParaRPr lang="en-US" sz="28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350000"/>
            <a:ext cx="11274552" cy="6858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lang="en-US" sz="28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— Sin that said you had gone too far to come back.</a:t>
            </a:r>
            <a:endParaRPr lang="en-US" sz="28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200000"/>
            <a:ext cx="11274552" cy="6858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lang="en-US" sz="28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— Grief that settled in like it owned the place</a:t>
            </a:r>
            <a:endParaRPr lang="en-US" sz="28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050000"/>
            <a:ext cx="11274552" cy="140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lang="en-US" sz="28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— Fear that froze every step you tried to take.</a:t>
            </a:r>
            <a:endParaRPr lang="en-US" sz="28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l">
              <a:spcBef>
                <a:spcPts val="3330"/>
              </a:spcBef>
            </a:pPr>
            <a:r>
              <a:rPr lang="en-US" sz="2800" b="1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— Shame that made you hide from the God running to you</a:t>
            </a:r>
            <a:endParaRPr lang="en-US" sz="2800" b="1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750000"/>
            <a:ext cx="11274552" cy="6858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lang="en-US" sz="28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— The grave you thought was your permanent address.</a:t>
            </a:r>
            <a:endParaRPr lang="en-US" sz="28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967"/>
            <a:ext cx="112745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GET UP </a:t>
            </a:r>
            <a:r>
              <a:rPr lang="en-US" sz="56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!</a:t>
            </a:r>
            <a:endParaRPr lang="en-US" sz="5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103566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687" y="1395033"/>
            <a:ext cx="11274552" cy="240171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46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are Rising  </a:t>
            </a:r>
            <a:endParaRPr lang="en-US" sz="46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spcAft>
                <a:spcPts val="600"/>
              </a:spcAft>
            </a:pPr>
            <a:r>
              <a:rPr lang="en-US" sz="46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are Recovering  </a:t>
            </a:r>
            <a:endParaRPr lang="en-US" sz="46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spcAft>
                <a:spcPts val="600"/>
              </a:spcAft>
            </a:pPr>
            <a:r>
              <a:rPr lang="en-US" sz="46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are Returning</a:t>
            </a:r>
            <a:endParaRPr lang="en-US" sz="46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36" y="4231709"/>
            <a:ext cx="11274552" cy="2284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CHALLENGE</a:t>
            </a:r>
            <a:r>
              <a:rPr lang="en-US" sz="3600" b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 </a:t>
            </a:r>
            <a:endParaRPr lang="en-US" sz="3600" b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Name what you are getting up from today. </a:t>
            </a:r>
            <a:endParaRPr lang="en-US" sz="3600" b="1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1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Name it — then RISE.</a:t>
            </a:r>
            <a:endParaRPr lang="en-US" sz="3600" b="1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136" y="375699"/>
            <a:ext cx="11274552" cy="1481328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/>
            <a:r>
              <a:rPr lang="en-US" sz="74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WHEN I FALL...  I SHALL ARISE.</a:t>
            </a:r>
            <a:endParaRPr lang="en-US" sz="74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2450" y="1363649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57027"/>
            <a:ext cx="11274552" cy="27809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darkness did not win. </a:t>
            </a:r>
            <a:endParaRPr lang="en-US" sz="40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fall was not final. </a:t>
            </a:r>
            <a:endParaRPr lang="en-US" sz="40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grave was not permanent.</a:t>
            </a:r>
            <a:endParaRPr lang="en-US" sz="4000" b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073" y="5082871"/>
            <a:ext cx="11274552" cy="169402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38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came in carrying the weight of the fall.</a:t>
            </a:r>
            <a:endParaRPr lang="en-US" sz="38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3800" b="1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leave carrying the declaration of your rise.</a:t>
            </a:r>
            <a:endParaRPr lang="en-US" sz="3800" b="1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74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ALTAR DECLARATION</a:t>
            </a:r>
            <a:endParaRPr lang="en-US" sz="3200" b="1" i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731520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36" y="1026946"/>
            <a:ext cx="1127455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am not defined by my fall.</a:t>
            </a:r>
            <a:endParaRPr lang="en-US" sz="4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36" y="2079619"/>
            <a:ext cx="11274552" cy="841248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algn="ctr"/>
            <a:r>
              <a:rPr lang="en-US" sz="4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am not finished and I am not forgotten.</a:t>
            </a:r>
            <a:endParaRPr lang="en-US" sz="4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36" y="3113811"/>
            <a:ext cx="1127455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God's grace is lifting me right now.</a:t>
            </a:r>
            <a:endParaRPr lang="en-US" sz="4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36" y="4262076"/>
            <a:ext cx="11274552" cy="1728039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4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declare in Jesus’ </a:t>
            </a:r>
            <a:r>
              <a:rPr lang="en-US" sz="4600" b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</a:t>
            </a:r>
            <a:r>
              <a:rPr lang="en-US" sz="4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ame  </a:t>
            </a:r>
            <a:endParaRPr lang="en-US" sz="4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/>
            <a:r>
              <a:rPr lang="en-US" sz="46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SHALL ARISE.</a:t>
            </a:r>
            <a:endParaRPr lang="en-US" sz="46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2514" y="6249726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7648"/>
            <a:ext cx="11274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LET US PRAY</a:t>
            </a:r>
            <a:endParaRPr lang="en-US" sz="3200" b="1" i="0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2514" y="616227"/>
            <a:ext cx="670392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00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Father, I come to You broken but believing.</a:t>
            </a:r>
            <a:endParaRPr lang="en-US" sz="3600" b="0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13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have fallen — but I refuse to stay down.</a:t>
            </a:r>
            <a:endParaRPr lang="en-US" sz="3600" b="0" i="1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126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Your Word says when I fall, I shall arise.</a:t>
            </a:r>
            <a:endParaRPr lang="en-US" sz="3600" b="0" i="1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739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 receive that promise right now by faith.</a:t>
            </a:r>
            <a:endParaRPr lang="en-US" sz="3600" b="0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352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Lift me. Restore me. Reposition me.</a:t>
            </a:r>
            <a:endParaRPr lang="en-US" sz="3600" b="0" i="1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965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Place me into everything You created me to be.</a:t>
            </a:r>
            <a:endParaRPr lang="en-US" sz="3600" b="0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578000"/>
            <a:ext cx="11274552" cy="64633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3600" b="0" i="1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enemy does not get the final word — You do.</a:t>
            </a:r>
            <a:endParaRPr lang="en-US" sz="3600" b="0" i="1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5191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And Your Word says — ARISE.</a:t>
            </a:r>
            <a:endParaRPr lang="en-US" sz="3600" b="0" i="1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5804000"/>
            <a:ext cx="11274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1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In the Name of Jesus — Amen.</a:t>
            </a:r>
            <a:endParaRPr lang="en-US" sz="3600" b="0" i="1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61409" y="822960"/>
            <a:ext cx="4266133" cy="36576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11274552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200" b="1" i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THE FALL WAS NOT FINAL.</a:t>
            </a:r>
            <a:endParaRPr lang="en-US" sz="6200" b="1" i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55908"/>
            <a:ext cx="1127455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200" b="0" i="1" dirty="0">
                <a:solidFill>
                  <a:srgbClr val="C8A45A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NOW GO AND RISE.</a:t>
            </a:r>
            <a:endParaRPr lang="en-US" sz="5200" b="0" i="1" dirty="0">
              <a:solidFill>
                <a:srgbClr val="C8A45A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029959"/>
            <a:ext cx="11274552" cy="3330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came in carrying the weight of the fall.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You leave carrying the declaration of your rise.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Micah 7:8 — When I fall, I shall arise.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  <a:p>
            <a:pPr algn="ctr">
              <a:lnSpc>
                <a:spcPct val="150000"/>
              </a:lnSpc>
            </a:pPr>
            <a:r>
              <a:rPr lang="en-US" sz="3600" b="0" i="0" dirty="0">
                <a:solidFill>
                  <a:srgbClr val="FFFFFF"/>
                </a:solidFill>
                <a:effectLst>
                  <a:outerShdw dist="25400" dir="2700000" algn="tl" rotWithShape="0">
                    <a:srgbClr val="6B4E16">
                      <a:alpha val="100000"/>
                    </a:srgbClr>
                  </a:outerShdw>
                </a:effectLst>
                <a:latin typeface="Constantia" panose="02030602050306030303"/>
              </a:rPr>
              <a:t>Go live it. Go declare it. GO RISE.</a:t>
            </a:r>
            <a:endParaRPr lang="en-US" sz="3600" b="0" i="0" dirty="0">
              <a:solidFill>
                <a:srgbClr val="FFFFFF"/>
              </a:solidFill>
              <a:effectLst>
                <a:outerShdw dist="25400" dir="2700000" algn="tl" rotWithShape="0">
                  <a:srgbClr val="6B4E16">
                    <a:alpha val="100000"/>
                  </a:srgbClr>
                </a:outerShdw>
              </a:effectLst>
              <a:latin typeface="Constantia" panose="020306020503060303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vert="horz" lIns="91440" tIns="45720" rIns="91440" bIns="45720" rtlCol="0">
        <a:normAutofit/>
      </a:bodyPr>
      <a:lstStyle>
        <a:defPPr marL="0" indent="0" algn="ctr">
          <a:lnSpc>
            <a:spcPct val="100000"/>
          </a:lnSpc>
          <a:buNone/>
          <a:defRPr b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un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5264</Words>
  <Application>WPS Presentation</Application>
  <PresentationFormat>Custom</PresentationFormat>
  <Paragraphs>300</Paragraphs>
  <Slides>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33</vt:i4>
      </vt:variant>
    </vt:vector>
  </HeadingPairs>
  <TitlesOfParts>
    <vt:vector size="55" baseType="lpstr">
      <vt:lpstr>Arial</vt:lpstr>
      <vt:lpstr>SimSun</vt:lpstr>
      <vt:lpstr>Wingdings</vt:lpstr>
      <vt:lpstr>Arial</vt:lpstr>
      <vt:lpstr>Neue Haas Grotesk Text Pro</vt:lpstr>
      <vt:lpstr>Arial Rounded MT Bold</vt:lpstr>
      <vt:lpstr>Ezra SIL</vt:lpstr>
      <vt:lpstr>Microsoft YaHei</vt:lpstr>
      <vt:lpstr>Arial Unicode MS</vt:lpstr>
      <vt:lpstr>Aptos</vt:lpstr>
      <vt:lpstr>Segoe UI</vt:lpstr>
      <vt:lpstr>Aptos</vt:lpstr>
      <vt:lpstr>ADLaM Display</vt:lpstr>
      <vt:lpstr>Verdana</vt:lpstr>
      <vt:lpstr>Constantia</vt:lpstr>
      <vt:lpstr>Calibri</vt:lpstr>
      <vt:lpstr>Aptos Display</vt:lpstr>
      <vt:lpstr>Segoe UI Variable Display</vt:lpstr>
      <vt:lpstr>Office Theme</vt:lpstr>
      <vt:lpstr>2_Office Theme</vt:lpstr>
      <vt:lpstr>1_Office Theme</vt:lpstr>
      <vt:lpstr>Dune</vt:lpstr>
      <vt:lpstr>PowerPoint 演示文稿</vt:lpstr>
      <vt:lpstr>PowerPoint 演示文稿</vt:lpstr>
      <vt:lpstr>PowerPoint 演示文稿</vt:lpstr>
      <vt:lpstr>I am Fre</vt:lpstr>
      <vt:lpstr>The Joy</vt:lpstr>
      <vt:lpstr>PowerPoint 演示文稿</vt:lpstr>
      <vt:lpstr>Waymaker</vt:lpstr>
      <vt:lpstr>Hear of WOr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Linton</dc:creator>
  <dc:description>generated using python-pptx</dc:description>
  <cp:lastModifiedBy>Eddie Edwards</cp:lastModifiedBy>
  <cp:revision>4</cp:revision>
  <dcterms:created xsi:type="dcterms:W3CDTF">2013-01-27T09:14:00Z</dcterms:created>
  <dcterms:modified xsi:type="dcterms:W3CDTF">2026-09-06T19:14:06Z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9E06EA2D1A194E73A016E6517208639D_12</vt:lpwstr>
  </property>
  <property fmtid="{D5CDD505-2E9C-101B-9397-08002B2CF9AE}" pid="3" name="KSOProductBuildVer">
    <vt:lpwstr>1033-12.1.0.28485</vt:lpwstr>
  </property>
</Properties>
</file>