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2"/>
  </p:handoutMasterIdLst>
  <p:sldIdLst>
    <p:sldId id="279" r:id="rId2"/>
    <p:sldId id="256" r:id="rId3"/>
    <p:sldId id="281" r:id="rId4"/>
    <p:sldId id="276" r:id="rId5"/>
    <p:sldId id="280" r:id="rId6"/>
    <p:sldId id="277" r:id="rId7"/>
    <p:sldId id="263" r:id="rId8"/>
    <p:sldId id="282" r:id="rId9"/>
    <p:sldId id="270" r:id="rId10"/>
    <p:sldId id="258" r:id="rId11"/>
    <p:sldId id="272" r:id="rId12"/>
    <p:sldId id="260" r:id="rId13"/>
    <p:sldId id="268" r:id="rId14"/>
    <p:sldId id="275" r:id="rId15"/>
    <p:sldId id="285" r:id="rId16"/>
    <p:sldId id="267" r:id="rId17"/>
    <p:sldId id="271" r:id="rId18"/>
    <p:sldId id="261" r:id="rId19"/>
    <p:sldId id="265" r:id="rId20"/>
    <p:sldId id="266" r:id="rId21"/>
    <p:sldId id="262" r:id="rId22"/>
    <p:sldId id="264" r:id="rId23"/>
    <p:sldId id="284" r:id="rId24"/>
    <p:sldId id="283" r:id="rId25"/>
    <p:sldId id="257" r:id="rId26"/>
    <p:sldId id="269" r:id="rId27"/>
    <p:sldId id="278" r:id="rId28"/>
    <p:sldId id="259" r:id="rId29"/>
    <p:sldId id="273" r:id="rId30"/>
    <p:sldId id="27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3" autoAdjust="0"/>
    <p:restoredTop sz="94660"/>
  </p:normalViewPr>
  <p:slideViewPr>
    <p:cSldViewPr snapToGrid="0">
      <p:cViewPr varScale="1">
        <p:scale>
          <a:sx n="72" d="100"/>
          <a:sy n="72" d="100"/>
        </p:scale>
        <p:origin x="5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6B8C7F60-AA69-4DFA-B3CD-BA6B4BAF8150}" type="datetimeFigureOut">
              <a:rPr lang="en-US" smtClean="0"/>
              <a:t>1/22/2017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058B3CFD-8857-42FF-AB2C-F30C98CEC2EE}" type="slidenum">
              <a:rPr lang="en-US" smtClean="0"/>
              <a:t>‹#›</a:t>
            </a:fld>
            <a:endParaRPr lang="en-US"/>
          </a:p>
        </p:txBody>
      </p:sp>
    </p:spTree>
    <p:extLst>
      <p:ext uri="{BB962C8B-B14F-4D97-AF65-F5344CB8AC3E}">
        <p14:creationId xmlns:p14="http://schemas.microsoft.com/office/powerpoint/2010/main" val="2531142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372701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13335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394754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138097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230832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125945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12841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374776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272395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43011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888F7-C2E7-4826-9090-816FB8919883}"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B36633-D626-4057-9272-E3A8E8B1AE9E}" type="slidenum">
              <a:rPr lang="en-US" smtClean="0"/>
              <a:t>‹#›</a:t>
            </a:fld>
            <a:endParaRPr lang="en-US" dirty="0"/>
          </a:p>
        </p:txBody>
      </p:sp>
    </p:spTree>
    <p:extLst>
      <p:ext uri="{BB962C8B-B14F-4D97-AF65-F5344CB8AC3E}">
        <p14:creationId xmlns:p14="http://schemas.microsoft.com/office/powerpoint/2010/main" val="74358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888F7-C2E7-4826-9090-816FB8919883}" type="datetimeFigureOut">
              <a:rPr lang="en-US" smtClean="0"/>
              <a:t>1/22/2017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36633-D626-4057-9272-E3A8E8B1AE9E}" type="slidenum">
              <a:rPr lang="en-US" smtClean="0"/>
              <a:t>‹#›</a:t>
            </a:fld>
            <a:endParaRPr lang="en-US" dirty="0"/>
          </a:p>
        </p:txBody>
      </p:sp>
    </p:spTree>
    <p:extLst>
      <p:ext uri="{BB962C8B-B14F-4D97-AF65-F5344CB8AC3E}">
        <p14:creationId xmlns:p14="http://schemas.microsoft.com/office/powerpoint/2010/main" val="4170296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ingjamesbibleonline.org/John-4-6/" TargetMode="External"/><Relationship Id="rId2" Type="http://schemas.openxmlformats.org/officeDocument/2006/relationships/hyperlink" Target="http://www.kingjamesbibleonline.org/John-4-5/" TargetMode="External"/><Relationship Id="rId1" Type="http://schemas.openxmlformats.org/officeDocument/2006/relationships/slideLayout" Target="../slideLayouts/slideLayout2.xml"/><Relationship Id="rId4" Type="http://schemas.openxmlformats.org/officeDocument/2006/relationships/hyperlink" Target="http://www.kingjamesbibleonline.org/John-4-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21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791" y="100083"/>
            <a:ext cx="11675166"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#1: You Are </a:t>
            </a:r>
            <a:r>
              <a:rPr lang="en-US" b="1" i="1" dirty="0">
                <a:effectLst>
                  <a:outerShdw blurRad="38100" dist="38100" dir="2700000" algn="tl">
                    <a:srgbClr val="000000">
                      <a:alpha val="43137"/>
                    </a:srgbClr>
                  </a:outerShdw>
                </a:effectLst>
                <a:latin typeface="Arial Rounded MT Bold" panose="020F0704030504030204" pitchFamily="34" charset="0"/>
              </a:rPr>
              <a:t>“What You Do”  </a:t>
            </a:r>
            <a:r>
              <a:rPr lang="en-US" b="1" dirty="0">
                <a:effectLst>
                  <a:outerShdw blurRad="38100" dist="38100" dir="2700000" algn="tl">
                    <a:srgbClr val="000000">
                      <a:alpha val="43137"/>
                    </a:srgbClr>
                  </a:outerShdw>
                </a:effectLst>
                <a:latin typeface="Arial Rounded MT Bold" panose="020F0704030504030204" pitchFamily="34" charset="0"/>
              </a:rPr>
              <a:t>(3)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txBox="1">
            <a:spLocks/>
          </p:cNvSpPr>
          <p:nvPr/>
        </p:nvSpPr>
        <p:spPr>
          <a:xfrm>
            <a:off x="251791" y="1020417"/>
            <a:ext cx="11675166" cy="5699697"/>
          </a:xfrm>
          <a:prstGeom prst="rect">
            <a:avLst/>
          </a:prstGeom>
          <a:solidFill>
            <a:schemeClr val="bg1">
              <a:alpha val="7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t> </a:t>
            </a:r>
            <a:r>
              <a:rPr lang="en-US" sz="2900" b="1" dirty="0">
                <a:effectLst>
                  <a:outerShdw blurRad="38100" dist="38100" dir="2700000" algn="tl">
                    <a:srgbClr val="000000">
                      <a:alpha val="43137"/>
                    </a:srgbClr>
                  </a:outerShdw>
                </a:effectLst>
                <a:latin typeface="Arial Rounded MT Bold" panose="020F0704030504030204" pitchFamily="34" charset="0"/>
              </a:rPr>
              <a:t>YOU ARE WHAT YOU DO (Performance Trap)</a:t>
            </a:r>
          </a:p>
          <a:p>
            <a:pPr algn="ctr">
              <a:lnSpc>
                <a:spcPct val="110000"/>
              </a:lnSpc>
              <a:spcBef>
                <a:spcPts val="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The devil would like to you think that your value is in what you do</a:t>
            </a:r>
            <a:r>
              <a:rPr lang="en-US" sz="2900" b="1"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300"/>
              </a:spcBef>
              <a:buFont typeface="Arial" panose="020B0604020202020204" pitchFamily="34" charset="0"/>
              <a:buNone/>
            </a:pPr>
            <a:r>
              <a:rPr lang="en-US" sz="2900" b="1" dirty="0">
                <a:effectLst>
                  <a:outerShdw blurRad="38100" dist="38100" dir="2700000" algn="tl">
                    <a:srgbClr val="000000">
                      <a:alpha val="43137"/>
                    </a:srgbClr>
                  </a:outerShdw>
                </a:effectLst>
                <a:latin typeface="Arial Rounded MT Bold" panose="020F0704030504030204" pitchFamily="34" charset="0"/>
              </a:rPr>
              <a:t>Jesus had not yet begun His ministry at this point. </a:t>
            </a:r>
          </a:p>
          <a:p>
            <a:pPr lvl="1">
              <a:lnSpc>
                <a:spcPct val="110000"/>
              </a:lnSpc>
              <a:spcBef>
                <a:spcPts val="30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He had nothing to show. (lowly carpenter</a:t>
            </a:r>
          </a:p>
          <a:p>
            <a:pPr lvl="1">
              <a:lnSpc>
                <a:spcPct val="110000"/>
              </a:lnSpc>
              <a:spcBef>
                <a:spcPts val="30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For 30 years, He had done ‘nothing’ great.</a:t>
            </a:r>
          </a:p>
          <a:p>
            <a:pPr lvl="1">
              <a:lnSpc>
                <a:spcPct val="110000"/>
              </a:lnSpc>
              <a:spcBef>
                <a:spcPts val="30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No one has yet to believe him?</a:t>
            </a:r>
          </a:p>
          <a:p>
            <a:pPr marL="0" indent="0">
              <a:lnSpc>
                <a:spcPct val="120000"/>
              </a:lnSpc>
              <a:spcBef>
                <a:spcPts val="600"/>
              </a:spcBef>
              <a:buFont typeface="Arial" panose="020B0604020202020204" pitchFamily="34" charset="0"/>
              <a:buNone/>
            </a:pPr>
            <a:r>
              <a:rPr lang="en-US" sz="2900" b="1" dirty="0">
                <a:effectLst>
                  <a:outerShdw blurRad="38100" dist="38100" dir="2700000" algn="tl">
                    <a:srgbClr val="000000">
                      <a:alpha val="43137"/>
                    </a:srgbClr>
                  </a:outerShdw>
                </a:effectLst>
                <a:latin typeface="Arial Rounded MT Bold" panose="020F0704030504030204" pitchFamily="34" charset="0"/>
              </a:rPr>
              <a:t>Our culture asks the same question. </a:t>
            </a:r>
          </a:p>
          <a:p>
            <a:pPr lvl="1">
              <a:lnSpc>
                <a:spcPct val="110000"/>
              </a:lnSpc>
              <a:spcBef>
                <a:spcPts val="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Show me what you’ve achieved? </a:t>
            </a:r>
          </a:p>
          <a:p>
            <a:pPr lvl="1">
              <a:lnSpc>
                <a:spcPct val="110000"/>
              </a:lnSpc>
              <a:spcBef>
                <a:spcPts val="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What can you do?</a:t>
            </a:r>
          </a:p>
          <a:p>
            <a:pPr marL="0" indent="0">
              <a:lnSpc>
                <a:spcPct val="120000"/>
              </a:lnSpc>
              <a:spcBef>
                <a:spcPts val="600"/>
              </a:spcBef>
              <a:buFont typeface="Arial" panose="020B0604020202020204" pitchFamily="34" charset="0"/>
              <a:buNone/>
            </a:pPr>
            <a:r>
              <a:rPr lang="en-US" sz="2900" b="1" dirty="0">
                <a:effectLst>
                  <a:outerShdw blurRad="38100" dist="38100" dir="2700000" algn="tl">
                    <a:srgbClr val="000000">
                      <a:alpha val="43137"/>
                    </a:srgbClr>
                  </a:outerShdw>
                </a:effectLst>
                <a:latin typeface="Arial Rounded MT Bold" panose="020F0704030504030204" pitchFamily="34" charset="0"/>
              </a:rPr>
              <a:t>We See Ourselves as Worthwhile Only IF… </a:t>
            </a:r>
          </a:p>
          <a:p>
            <a:pPr lvl="1">
              <a:lnSpc>
                <a:spcPct val="120000"/>
              </a:lnSpc>
              <a:spcBef>
                <a:spcPts val="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You don’t have to prove anything.</a:t>
            </a:r>
          </a:p>
          <a:p>
            <a:pPr lvl="1">
              <a:lnSpc>
                <a:spcPct val="120000"/>
              </a:lnSpc>
              <a:spcBef>
                <a:spcPts val="0"/>
              </a:spcBef>
              <a:buFont typeface="Courier New" panose="02070309020205020404" pitchFamily="49" charset="0"/>
              <a:buChar char="o"/>
            </a:pPr>
            <a:r>
              <a:rPr lang="en-US" sz="2900" dirty="0">
                <a:effectLst>
                  <a:outerShdw blurRad="38100" dist="38100" dir="2700000" algn="tl">
                    <a:srgbClr val="000000">
                      <a:alpha val="43137"/>
                    </a:srgbClr>
                  </a:outerShdw>
                </a:effectLst>
                <a:latin typeface="Arial Rounded MT Bold" panose="020F0704030504030204" pitchFamily="34" charset="0"/>
              </a:rPr>
              <a:t>You are already deeply loved and highly favored in God’s eyes</a:t>
            </a:r>
            <a:r>
              <a:rPr lang="en-US" sz="3100" dirty="0">
                <a:effectLst>
                  <a:outerShdw blurRad="38100" dist="38100" dir="2700000" algn="tl">
                    <a:srgbClr val="000000">
                      <a:alpha val="43137"/>
                    </a:srgbClr>
                  </a:outerShdw>
                </a:effectLst>
                <a:latin typeface="Arial Rounded MT Bold" panose="020F0704030504030204" pitchFamily="34" charset="0"/>
              </a:rPr>
              <a:t>.</a:t>
            </a:r>
            <a:endParaRPr lang="en-US" sz="3100" dirty="0"/>
          </a:p>
        </p:txBody>
      </p:sp>
    </p:spTree>
    <p:extLst>
      <p:ext uri="{BB962C8B-B14F-4D97-AF65-F5344CB8AC3E}">
        <p14:creationId xmlns:p14="http://schemas.microsoft.com/office/powerpoint/2010/main" val="37890699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anim calcmode="lin" valueType="num">
                                      <p:cBhvr>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42"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anim calcmode="lin" valueType="num">
                                      <p:cBhvr>
                                        <p:cTn id="31"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7000"/>
                            </p:stCondLst>
                            <p:childTnLst>
                              <p:par>
                                <p:cTn id="34" presetID="42"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2000"/>
                                        <p:tgtEl>
                                          <p:spTgt spid="4">
                                            <p:txEl>
                                              <p:pRg st="4" end="4"/>
                                            </p:txEl>
                                          </p:spTgt>
                                        </p:tgtEl>
                                      </p:cBhvr>
                                    </p:animEffect>
                                    <p:anim calcmode="lin" valueType="num">
                                      <p:cBhvr>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9000"/>
                            </p:stCondLst>
                            <p:childTnLst>
                              <p:par>
                                <p:cTn id="40" presetID="42" presetClass="entr" presetSubtype="0"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000"/>
                                        <p:tgtEl>
                                          <p:spTgt spid="4">
                                            <p:txEl>
                                              <p:pRg st="5" end="5"/>
                                            </p:txEl>
                                          </p:spTgt>
                                        </p:tgtEl>
                                      </p:cBhvr>
                                    </p:animEffect>
                                    <p:anim calcmode="lin" valueType="num">
                                      <p:cBhvr>
                                        <p:cTn id="43"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2000"/>
                                        <p:tgtEl>
                                          <p:spTgt spid="4">
                                            <p:txEl>
                                              <p:pRg st="6" end="6"/>
                                            </p:txEl>
                                          </p:spTgt>
                                        </p:tgtEl>
                                      </p:cBhvr>
                                    </p:animEffect>
                                    <p:anim calcmode="lin" valueType="num">
                                      <p:cBhvr>
                                        <p:cTn id="50"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2000"/>
                                        <p:tgtEl>
                                          <p:spTgt spid="4">
                                            <p:txEl>
                                              <p:pRg st="7" end="7"/>
                                            </p:txEl>
                                          </p:spTgt>
                                        </p:tgtEl>
                                      </p:cBhvr>
                                    </p:animEffect>
                                    <p:anim calcmode="lin" valueType="num">
                                      <p:cBhvr>
                                        <p:cTn id="56"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2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2000"/>
                                        <p:tgtEl>
                                          <p:spTgt spid="4">
                                            <p:txEl>
                                              <p:pRg st="8" end="8"/>
                                            </p:txEl>
                                          </p:spTgt>
                                        </p:tgtEl>
                                      </p:cBhvr>
                                    </p:animEffect>
                                    <p:anim calcmode="lin" valueType="num">
                                      <p:cBhvr>
                                        <p:cTn id="62"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2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2000"/>
                                        <p:tgtEl>
                                          <p:spTgt spid="4">
                                            <p:txEl>
                                              <p:pRg st="9" end="9"/>
                                            </p:txEl>
                                          </p:spTgt>
                                        </p:tgtEl>
                                      </p:cBhvr>
                                    </p:animEffect>
                                    <p:anim calcmode="lin" valueType="num">
                                      <p:cBhvr>
                                        <p:cTn id="69"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0" dur="2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nodeType="afterEffect">
                                  <p:stCondLst>
                                    <p:cond delay="0"/>
                                  </p:stCondLst>
                                  <p:childTnLst>
                                    <p:set>
                                      <p:cBhvr>
                                        <p:cTn id="73" dur="1" fill="hold">
                                          <p:stCondLst>
                                            <p:cond delay="0"/>
                                          </p:stCondLst>
                                        </p:cTn>
                                        <p:tgtEl>
                                          <p:spTgt spid="4">
                                            <p:txEl>
                                              <p:pRg st="10" end="10"/>
                                            </p:txEl>
                                          </p:spTgt>
                                        </p:tgtEl>
                                        <p:attrNameLst>
                                          <p:attrName>style.visibility</p:attrName>
                                        </p:attrNameLst>
                                      </p:cBhvr>
                                      <p:to>
                                        <p:strVal val="visible"/>
                                      </p:to>
                                    </p:set>
                                    <p:animEffect transition="in" filter="fade">
                                      <p:cBhvr>
                                        <p:cTn id="74" dur="2000"/>
                                        <p:tgtEl>
                                          <p:spTgt spid="4">
                                            <p:txEl>
                                              <p:pRg st="10" end="10"/>
                                            </p:txEl>
                                          </p:spTgt>
                                        </p:tgtEl>
                                      </p:cBhvr>
                                    </p:animEffect>
                                    <p:anim calcmode="lin" valueType="num">
                                      <p:cBhvr>
                                        <p:cTn id="75" dur="2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6" dur="2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nodeType="afterEffect">
                                  <p:stCondLst>
                                    <p:cond delay="0"/>
                                  </p:stCondLst>
                                  <p:childTnLst>
                                    <p:set>
                                      <p:cBhvr>
                                        <p:cTn id="79" dur="1" fill="hold">
                                          <p:stCondLst>
                                            <p:cond delay="0"/>
                                          </p:stCondLst>
                                        </p:cTn>
                                        <p:tgtEl>
                                          <p:spTgt spid="4">
                                            <p:txEl>
                                              <p:pRg st="11" end="11"/>
                                            </p:txEl>
                                          </p:spTgt>
                                        </p:tgtEl>
                                        <p:attrNameLst>
                                          <p:attrName>style.visibility</p:attrName>
                                        </p:attrNameLst>
                                      </p:cBhvr>
                                      <p:to>
                                        <p:strVal val="visible"/>
                                      </p:to>
                                    </p:set>
                                    <p:animEffect transition="in" filter="fade">
                                      <p:cBhvr>
                                        <p:cTn id="80" dur="2000"/>
                                        <p:tgtEl>
                                          <p:spTgt spid="4">
                                            <p:txEl>
                                              <p:pRg st="11" end="11"/>
                                            </p:txEl>
                                          </p:spTgt>
                                        </p:tgtEl>
                                      </p:cBhvr>
                                    </p:animEffect>
                                    <p:anim calcmode="lin" valueType="num">
                                      <p:cBhvr>
                                        <p:cTn id="81"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2" dur="2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70" y="100083"/>
            <a:ext cx="11419588"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#2: You Are </a:t>
            </a:r>
            <a:r>
              <a:rPr lang="en-US" b="1" i="1" dirty="0">
                <a:effectLst>
                  <a:outerShdw blurRad="38100" dist="38100" dir="2700000" algn="tl">
                    <a:srgbClr val="000000">
                      <a:alpha val="43137"/>
                    </a:srgbClr>
                  </a:outerShdw>
                </a:effectLst>
                <a:latin typeface="Arial Rounded MT Bold" panose="020F0704030504030204" pitchFamily="34" charset="0"/>
              </a:rPr>
              <a:t>“What Others Think”  </a:t>
            </a:r>
            <a:r>
              <a:rPr lang="en-US" b="1" dirty="0">
                <a:effectLst>
                  <a:outerShdw blurRad="38100" dist="38100" dir="2700000" algn="tl">
                    <a:srgbClr val="000000">
                      <a:alpha val="43137"/>
                    </a:srgbClr>
                  </a:outerShdw>
                </a:effectLst>
                <a:latin typeface="Arial Rounded MT Bold" panose="020F0704030504030204" pitchFamily="34" charset="0"/>
              </a:rPr>
              <a:t>(6)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9270" y="1139686"/>
            <a:ext cx="11950809" cy="5609457"/>
          </a:xfrm>
          <a:solidFill>
            <a:schemeClr val="bg1">
              <a:alpha val="7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YOU ARE WHAT OTHERS THINK (Popularity Trap)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Are you affected by what others think?</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Throw Yourself down from highest spot of temple so people believe</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He was an unknown. How could he think he had worth ?</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He would so important that even angels will come and save him. </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We place a high premium what other people think of us</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What really matters - Who I am in Christ.</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Do your best to please God, not men.</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True freedom comes when you don’t need to be big in other’s eyes.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Rest in How God thinks of You -  </a:t>
            </a:r>
          </a:p>
          <a:p>
            <a:r>
              <a:rPr lang="en-US" b="1" dirty="0">
                <a:effectLst>
                  <a:outerShdw blurRad="38100" dist="38100" dir="2700000" algn="tl">
                    <a:srgbClr val="000000">
                      <a:alpha val="43137"/>
                    </a:srgbClr>
                  </a:outerShdw>
                </a:effectLst>
                <a:latin typeface="Arial Rounded MT Bold" panose="020F0704030504030204" pitchFamily="34" charset="0"/>
              </a:rPr>
              <a:t>Meditate Upon It Again And Again.</a:t>
            </a:r>
          </a:p>
        </p:txBody>
      </p:sp>
    </p:spTree>
    <p:extLst>
      <p:ext uri="{BB962C8B-B14F-4D97-AF65-F5344CB8AC3E}">
        <p14:creationId xmlns:p14="http://schemas.microsoft.com/office/powerpoint/2010/main" val="2592093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2000"/>
                                        <p:tgtEl>
                                          <p:spTgt spid="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2000"/>
                                        <p:tgtEl>
                                          <p:spTgt spid="3">
                                            <p:txEl>
                                              <p:pRg st="0" end="0"/>
                                            </p:txEl>
                                          </p:spTgt>
                                        </p:tgtEl>
                                      </p:cBhvr>
                                    </p:animEffect>
                                  </p:childTnLst>
                                </p:cTn>
                              </p:par>
                            </p:childTnLst>
                          </p:cTn>
                        </p:par>
                        <p:par>
                          <p:cTn id="17" fill="hold">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2000"/>
                                        <p:tgtEl>
                                          <p:spTgt spid="3">
                                            <p:txEl>
                                              <p:pRg st="2" end="2"/>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2000"/>
                                        <p:tgtEl>
                                          <p:spTgt spid="3">
                                            <p:txEl>
                                              <p:pRg st="3" end="3"/>
                                            </p:txEl>
                                          </p:spTgt>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2000"/>
                                        <p:tgtEl>
                                          <p:spTgt spid="3">
                                            <p:txEl>
                                              <p:pRg st="5" end="5"/>
                                            </p:txEl>
                                          </p:spTgt>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2000"/>
                                        <p:tgtEl>
                                          <p:spTgt spid="3">
                                            <p:txEl>
                                              <p:pRg st="6" end="6"/>
                                            </p:txEl>
                                          </p:spTgt>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down)">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down)">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wipe(down)">
                                      <p:cBhvr>
                                        <p:cTn id="6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790" y="139840"/>
            <a:ext cx="11516139"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#3: You Are </a:t>
            </a:r>
            <a:r>
              <a:rPr lang="en-US" b="1" i="1" dirty="0">
                <a:effectLst>
                  <a:outerShdw blurRad="38100" dist="38100" dir="2700000" algn="tl">
                    <a:srgbClr val="000000">
                      <a:alpha val="43137"/>
                    </a:srgbClr>
                  </a:outerShdw>
                </a:effectLst>
                <a:latin typeface="Arial Rounded MT Bold" panose="020F0704030504030204" pitchFamily="34" charset="0"/>
              </a:rPr>
              <a:t>“What You Have”  </a:t>
            </a:r>
            <a:r>
              <a:rPr lang="en-US" b="1" dirty="0">
                <a:effectLst>
                  <a:outerShdw blurRad="38100" dist="38100" dir="2700000" algn="tl">
                    <a:srgbClr val="000000">
                      <a:alpha val="43137"/>
                    </a:srgbClr>
                  </a:outerShdw>
                </a:effectLst>
                <a:latin typeface="Arial Rounded MT Bold" panose="020F0704030504030204" pitchFamily="34" charset="0"/>
              </a:rPr>
              <a:t>(8-9)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txBox="1">
            <a:spLocks/>
          </p:cNvSpPr>
          <p:nvPr/>
        </p:nvSpPr>
        <p:spPr>
          <a:xfrm>
            <a:off x="251791" y="954158"/>
            <a:ext cx="11675166" cy="5722413"/>
          </a:xfrm>
          <a:prstGeom prst="rect">
            <a:avLst/>
          </a:prstGeom>
          <a:solidFill>
            <a:schemeClr val="bg1">
              <a:alpha val="7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YOU ARE WHAT YOU HAVE (Possession Trap)</a:t>
            </a:r>
          </a:p>
          <a:p>
            <a:pPr marL="0" indent="0">
              <a:lnSpc>
                <a:spcPct val="10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Jesus was taken to see all the magnificence of the earth.</a:t>
            </a:r>
          </a:p>
          <a:p>
            <a:pPr marL="457200" lvl="1" indent="0">
              <a:lnSpc>
                <a:spcPct val="100000"/>
              </a:lnSpc>
              <a:spcBef>
                <a:spcPts val="0"/>
              </a:spcBef>
              <a:buFont typeface="Arial" panose="020B0604020202020204" pitchFamily="34" charset="0"/>
              <a:buNone/>
            </a:pPr>
            <a:r>
              <a:rPr lang="en-US" sz="2800" b="1" dirty="0">
                <a:effectLst>
                  <a:outerShdw blurRad="38100" dist="38100" dir="2700000" algn="tl">
                    <a:srgbClr val="000000">
                      <a:alpha val="43137"/>
                    </a:srgbClr>
                  </a:outerShdw>
                </a:effectLst>
                <a:latin typeface="Arial Rounded MT Bold" panose="020F0704030504030204" pitchFamily="34" charset="0"/>
              </a:rPr>
              <a:t>• You look believe what you have defines you.</a:t>
            </a:r>
          </a:p>
          <a:p>
            <a:pPr marL="0" indent="0">
              <a:lnSpc>
                <a:spcPct val="100000"/>
              </a:lnSpc>
              <a:spcBef>
                <a:spcPts val="120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Our culture measures our success by WHAT YOU OWN.</a:t>
            </a:r>
          </a:p>
          <a:p>
            <a:pPr marL="457200" lvl="1" indent="0">
              <a:lnSpc>
                <a:spcPct val="100000"/>
              </a:lnSpc>
              <a:spcBef>
                <a:spcPts val="300"/>
              </a:spcBef>
              <a:buFont typeface="Arial" panose="020B0604020202020204" pitchFamily="34" charset="0"/>
              <a:buNone/>
            </a:pPr>
            <a:r>
              <a:rPr lang="en-US" sz="2800" b="1" dirty="0">
                <a:effectLst>
                  <a:outerShdw blurRad="38100" dist="38100" dir="2700000" algn="tl">
                    <a:srgbClr val="000000">
                      <a:alpha val="43137"/>
                    </a:srgbClr>
                  </a:outerShdw>
                </a:effectLst>
                <a:latin typeface="Arial Rounded MT Bold" panose="020F0704030504030204" pitchFamily="34" charset="0"/>
              </a:rPr>
              <a:t>• We begin to compare –most money, nicest house? </a:t>
            </a:r>
          </a:p>
          <a:p>
            <a:pPr marL="457200" lvl="1" indent="0">
              <a:lnSpc>
                <a:spcPct val="100000"/>
              </a:lnSpc>
              <a:spcBef>
                <a:spcPts val="300"/>
              </a:spcBef>
              <a:buFont typeface="Arial" panose="020B0604020202020204" pitchFamily="34" charset="0"/>
              <a:buNone/>
            </a:pPr>
            <a:r>
              <a:rPr lang="en-US" sz="2800" b="1" dirty="0">
                <a:effectLst>
                  <a:outerShdw blurRad="38100" dist="38100" dir="2700000" algn="tl">
                    <a:srgbClr val="000000">
                      <a:alpha val="43137"/>
                    </a:srgbClr>
                  </a:outerShdw>
                </a:effectLst>
                <a:latin typeface="Arial Rounded MT Bold" panose="020F0704030504030204" pitchFamily="34" charset="0"/>
              </a:rPr>
              <a:t>• Our sense of worth is tied to our possessing these things.</a:t>
            </a:r>
          </a:p>
          <a:p>
            <a:pPr marL="457200" lvl="1" indent="0">
              <a:lnSpc>
                <a:spcPct val="100000"/>
              </a:lnSpc>
              <a:spcBef>
                <a:spcPts val="300"/>
              </a:spcBef>
              <a:buFont typeface="Arial" panose="020B0604020202020204" pitchFamily="34" charset="0"/>
              <a:buNone/>
            </a:pPr>
            <a:r>
              <a:rPr lang="en-US" sz="2800" b="1" dirty="0">
                <a:effectLst>
                  <a:outerShdw blurRad="38100" dist="38100" dir="2700000" algn="tl">
                    <a:srgbClr val="000000">
                      <a:alpha val="43137"/>
                    </a:srgbClr>
                  </a:outerShdw>
                </a:effectLst>
                <a:latin typeface="Arial Rounded MT Bold" panose="020F0704030504030204" pitchFamily="34" charset="0"/>
              </a:rPr>
              <a:t>• Nothing wrong with having things. But they don’t define us.</a:t>
            </a:r>
          </a:p>
          <a:p>
            <a:pPr marL="0" indent="0">
              <a:lnSpc>
                <a:spcPct val="100000"/>
              </a:lnSpc>
              <a:spcBef>
                <a:spcPts val="120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Jesus sees himself as the Son immensely loved by his Father </a:t>
            </a:r>
          </a:p>
          <a:p>
            <a:pPr marL="0" indent="0">
              <a:lnSpc>
                <a:spcPct val="10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   and found his personal fulfilment in hearing his Father say: </a:t>
            </a:r>
          </a:p>
          <a:p>
            <a:pPr marL="0" indent="0">
              <a:lnSpc>
                <a:spcPct val="10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Arial Rounded MT Bold" panose="020F0704030504030204" pitchFamily="34" charset="0"/>
              </a:rPr>
              <a:t>           “You are my Son, whom I love; with you I am well pleased.”</a:t>
            </a:r>
          </a:p>
        </p:txBody>
      </p:sp>
    </p:spTree>
    <p:extLst>
      <p:ext uri="{BB962C8B-B14F-4D97-AF65-F5344CB8AC3E}">
        <p14:creationId xmlns:p14="http://schemas.microsoft.com/office/powerpoint/2010/main" val="253021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0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2000"/>
                                        <p:tgtEl>
                                          <p:spTgt spid="4">
                                            <p:txEl>
                                              <p:pRg st="7" end="7"/>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2000"/>
                                        <p:tgtEl>
                                          <p:spTgt spid="4">
                                            <p:txEl>
                                              <p:pRg st="8" end="8"/>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a:solidFill>
            <a:schemeClr val="bg1">
              <a:alpha val="7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We Can Choose to Do the Same Today</a:t>
            </a:r>
          </a:p>
        </p:txBody>
      </p:sp>
      <p:sp>
        <p:nvSpPr>
          <p:cNvPr id="3" name="Content Placeholder 2"/>
          <p:cNvSpPr>
            <a:spLocks noGrp="1"/>
          </p:cNvSpPr>
          <p:nvPr>
            <p:ph idx="1"/>
          </p:nvPr>
        </p:nvSpPr>
        <p:spPr>
          <a:xfrm>
            <a:off x="251791" y="1139687"/>
            <a:ext cx="11675166" cy="4445187"/>
          </a:xfrm>
          <a:solidFill>
            <a:schemeClr val="bg1">
              <a:alpha val="70000"/>
            </a:schemeClr>
          </a:solidFill>
        </p:spPr>
        <p:txBody>
          <a:bodyPr/>
          <a:lstStyle/>
          <a:p>
            <a:pPr marL="457200" lvl="1"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Rest-</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in the love of the Father</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Reliable</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as the true anchor for who we are.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Relationship</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your relationship with God your father    </a:t>
            </a:r>
          </a:p>
          <a:p>
            <a:pPr marL="457200" lvl="1" indent="0">
              <a:lnSpc>
                <a:spcPct val="100000"/>
              </a:lnSpc>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Repeat</a:t>
            </a:r>
            <a:r>
              <a:rPr lang="en-US" sz="2800" dirty="0">
                <a:effectLst>
                  <a:outerShdw blurRad="38100" dist="38100" dir="2700000" algn="tl">
                    <a:srgbClr val="000000">
                      <a:alpha val="43137"/>
                    </a:srgbClr>
                  </a:outerShdw>
                </a:effectLst>
                <a:latin typeface="Arial Rounded MT Bold" panose="020F0704030504030204" pitchFamily="34" charset="0"/>
              </a:rPr>
              <a:t> -Meditate on this truth all the time, / find Peace </a:t>
            </a:r>
          </a:p>
          <a:p>
            <a:pPr marL="0" indent="0">
              <a:lnSpc>
                <a:spcPct val="100000"/>
              </a:lnSpc>
              <a:spcBef>
                <a:spcPts val="1200"/>
              </a:spcBef>
              <a:buNone/>
            </a:pPr>
            <a:r>
              <a:rPr lang="en-US" dirty="0">
                <a:effectLst>
                  <a:outerShdw blurRad="38100" dist="38100" dir="2700000" algn="tl">
                    <a:srgbClr val="000000">
                      <a:alpha val="43137"/>
                    </a:srgbClr>
                  </a:outerShdw>
                </a:effectLst>
                <a:latin typeface="Arial Rounded MT Bold" panose="020F0704030504030204" pitchFamily="34" charset="0"/>
              </a:rPr>
              <a:t>Don’t be too caught up by WHAT YOU DO (performance), on WHAT OTHERS THINK (popularity), or WHAT YOU HAVE (possessions).</a:t>
            </a:r>
          </a:p>
          <a:p>
            <a:pPr marL="457200" lvl="1" indent="0">
              <a:lnSpc>
                <a:spcPct val="100000"/>
              </a:lnSpc>
              <a:spcBef>
                <a:spcPts val="1200"/>
              </a:spcBef>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Be Confident of WHO you are in Christ. </a:t>
            </a:r>
          </a:p>
          <a:p>
            <a:pPr marL="0" indent="0">
              <a:lnSpc>
                <a:spcPct val="100000"/>
              </a:lnSpc>
              <a:spcBef>
                <a:spcPts val="1200"/>
              </a:spcBef>
              <a:buNone/>
            </a:pPr>
            <a:r>
              <a:rPr lang="en-US" b="1" i="1" dirty="0">
                <a:effectLst>
                  <a:outerShdw blurRad="38100" dist="38100" dir="2700000" algn="tl">
                    <a:srgbClr val="000000">
                      <a:alpha val="43137"/>
                    </a:srgbClr>
                  </a:outerShdw>
                </a:effectLst>
                <a:latin typeface="Arial Rounded MT Bold" panose="020F0704030504030204" pitchFamily="34" charset="0"/>
              </a:rPr>
              <a:t>Know that you are Deeply Loved, Highly </a:t>
            </a:r>
            <a:r>
              <a:rPr lang="en-US" b="1" i="1" dirty="0" err="1">
                <a:effectLst>
                  <a:outerShdw blurRad="38100" dist="38100" dir="2700000" algn="tl">
                    <a:srgbClr val="000000">
                      <a:alpha val="43137"/>
                    </a:srgbClr>
                  </a:outerShdw>
                </a:effectLst>
                <a:latin typeface="Arial Rounded MT Bold" panose="020F0704030504030204" pitchFamily="34" charset="0"/>
              </a:rPr>
              <a:t>Favoured</a:t>
            </a:r>
            <a:r>
              <a:rPr lang="en-US" b="1" i="1" dirty="0">
                <a:effectLst>
                  <a:outerShdw blurRad="38100" dist="38100" dir="2700000" algn="tl">
                    <a:srgbClr val="000000">
                      <a:alpha val="43137"/>
                    </a:srgbClr>
                  </a:outerShdw>
                </a:effectLst>
                <a:latin typeface="Arial Rounded MT Bold" panose="020F0704030504030204" pitchFamily="34" charset="0"/>
              </a:rPr>
              <a:t> and Blessed</a:t>
            </a:r>
            <a:r>
              <a:rPr lang="en-US" i="1" dirty="0">
                <a:effectLst>
                  <a:outerShdw blurRad="38100" dist="38100" dir="2700000" algn="tl">
                    <a:srgbClr val="000000">
                      <a:alpha val="43137"/>
                    </a:srgbClr>
                  </a:outerShdw>
                </a:effectLst>
                <a:latin typeface="Arial Rounded MT Bold" panose="020F0704030504030204" pitchFamily="34" charset="0"/>
              </a:rPr>
              <a:t>.</a:t>
            </a:r>
          </a:p>
          <a:p>
            <a:pPr marL="0" indent="0">
              <a:buNone/>
            </a:pPr>
            <a:endParaRPr lang="en-US" dirty="0"/>
          </a:p>
        </p:txBody>
      </p:sp>
    </p:spTree>
    <p:extLst>
      <p:ext uri="{BB962C8B-B14F-4D97-AF65-F5344CB8AC3E}">
        <p14:creationId xmlns:p14="http://schemas.microsoft.com/office/powerpoint/2010/main" val="3336830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2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0000" b="-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3357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73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to Close the Trap!</a:t>
            </a:r>
          </a:p>
        </p:txBody>
      </p:sp>
      <p:sp>
        <p:nvSpPr>
          <p:cNvPr id="3" name="Content Placeholder 2"/>
          <p:cNvSpPr>
            <a:spLocks noGrp="1"/>
          </p:cNvSpPr>
          <p:nvPr>
            <p:ph idx="1"/>
          </p:nvPr>
        </p:nvSpPr>
        <p:spPr>
          <a:xfrm>
            <a:off x="251791" y="1139686"/>
            <a:ext cx="11675166" cy="5420139"/>
          </a:xfrm>
        </p:spPr>
        <p:txBody>
          <a:bodyPr/>
          <a:lstStyle/>
          <a:p>
            <a:r>
              <a:rPr lang="en-US" dirty="0"/>
              <a:t>Answers to Close the Trap</a:t>
            </a:r>
          </a:p>
          <a:p>
            <a:pPr marL="0" indent="0">
              <a:buNone/>
            </a:pPr>
            <a:r>
              <a:rPr lang="en-US" dirty="0"/>
              <a:t>#1-</a:t>
            </a:r>
          </a:p>
          <a:p>
            <a:pPr marL="0" indent="0">
              <a:buNone/>
            </a:pPr>
            <a:r>
              <a:rPr lang="en-US" dirty="0"/>
              <a:t>#2-</a:t>
            </a:r>
          </a:p>
          <a:p>
            <a:pPr marL="0" indent="0">
              <a:buNone/>
            </a:pPr>
            <a:r>
              <a:rPr lang="en-US" dirty="0"/>
              <a:t>#3-</a:t>
            </a:r>
          </a:p>
        </p:txBody>
      </p:sp>
    </p:spTree>
    <p:extLst>
      <p:ext uri="{BB962C8B-B14F-4D97-AF65-F5344CB8AC3E}">
        <p14:creationId xmlns:p14="http://schemas.microsoft.com/office/powerpoint/2010/main" val="46511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100083"/>
            <a:ext cx="11675166"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#1: You Are </a:t>
            </a:r>
            <a:r>
              <a:rPr lang="en-US" b="1" i="1" dirty="0">
                <a:effectLst>
                  <a:outerShdw blurRad="38100" dist="38100" dir="2700000" algn="tl">
                    <a:srgbClr val="000000">
                      <a:alpha val="43137"/>
                    </a:srgbClr>
                  </a:outerShdw>
                </a:effectLst>
                <a:latin typeface="Arial Rounded MT Bold" panose="020F0704030504030204" pitchFamily="34" charset="0"/>
              </a:rPr>
              <a:t>“What You Do”  </a:t>
            </a:r>
            <a:r>
              <a:rPr lang="en-US" b="1" dirty="0">
                <a:effectLst>
                  <a:outerShdw blurRad="38100" dist="38100" dir="2700000" algn="tl">
                    <a:srgbClr val="000000">
                      <a:alpha val="43137"/>
                    </a:srgbClr>
                  </a:outerShdw>
                </a:effectLst>
                <a:latin typeface="Arial Rounded MT Bold" panose="020F0704030504030204" pitchFamily="34" charset="0"/>
              </a:rPr>
              <a:t>(3)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2"/>
          <p:cNvSpPr>
            <a:spLocks noGrp="1"/>
          </p:cNvSpPr>
          <p:nvPr>
            <p:ph idx="1"/>
          </p:nvPr>
        </p:nvSpPr>
        <p:spPr>
          <a:xfrm>
            <a:off x="251791" y="1139687"/>
            <a:ext cx="11675166" cy="5300870"/>
          </a:xfrm>
          <a:solidFill>
            <a:schemeClr val="bg1">
              <a:alpha val="70000"/>
            </a:schemeClr>
          </a:solidFill>
        </p:spPr>
        <p:txBody>
          <a:bodyPr>
            <a:normAutofit fontScale="40000" lnSpcReduction="20000"/>
          </a:bodyPr>
          <a:lstStyle/>
          <a:p>
            <a:pPr marL="0" indent="0">
              <a:buNone/>
            </a:pPr>
            <a:r>
              <a:rPr lang="en-US" b="1" dirty="0"/>
              <a:t> YOU ARE WHAT YOU DO (Performance Trap)</a:t>
            </a:r>
            <a:endParaRPr lang="en-US" dirty="0"/>
          </a:p>
          <a:p>
            <a:pPr marL="0" indent="0">
              <a:buNone/>
            </a:pPr>
            <a:r>
              <a:rPr lang="en-US" dirty="0"/>
              <a:t>Don’t fall for such a trap. The devil would like to you think that your value lies in what you can do. It is a performance trap.</a:t>
            </a:r>
          </a:p>
          <a:p>
            <a:pPr marL="0" indent="0">
              <a:buNone/>
            </a:pPr>
            <a:r>
              <a:rPr lang="en-US" dirty="0"/>
              <a:t>Jesus had not yet begun His ministry at this point. He had nothing to show. He had only been a carpenter. For thirty years, He had done ‘nothing’ great.</a:t>
            </a:r>
          </a:p>
          <a:p>
            <a:pPr marL="0" indent="0">
              <a:buNone/>
            </a:pPr>
            <a:r>
              <a:rPr lang="en-US" dirty="0"/>
              <a:t>• When Nathanael got to hear that Jesus came from Nazareth, his response was: “Nazareth! Can anything good come from there?” (John 1:46)</a:t>
            </a:r>
          </a:p>
          <a:p>
            <a:pPr marL="0" indent="0">
              <a:buNone/>
            </a:pPr>
            <a:r>
              <a:rPr lang="en-US" dirty="0"/>
              <a:t>• Jesus seemed like a ‘nobody’. No one has yet to believe him. What contribution can he make?</a:t>
            </a:r>
          </a:p>
          <a:p>
            <a:pPr marL="0" indent="0">
              <a:buNone/>
            </a:pPr>
            <a:r>
              <a:rPr lang="en-US" dirty="0"/>
              <a:t>Our culture asks the same question. Show me what you’ve got. What have you achieved? Demonstrate to me your usefulness. What can you do?</a:t>
            </a:r>
          </a:p>
          <a:p>
            <a:pPr marL="0" indent="0">
              <a:buNone/>
            </a:pPr>
            <a:r>
              <a:rPr lang="en-US" dirty="0"/>
              <a:t>• Over time, such a preoccupation causes us to value ourselves according to our achievement.</a:t>
            </a:r>
          </a:p>
          <a:p>
            <a:pPr marL="0" indent="0">
              <a:buNone/>
            </a:pPr>
            <a:r>
              <a:rPr lang="en-US" dirty="0"/>
              <a:t>• We see ourselves as worthwhile IF we can do well at school, at work, in our relationships, and even in church ministries.</a:t>
            </a:r>
          </a:p>
          <a:p>
            <a:pPr marL="0" indent="0">
              <a:buNone/>
            </a:pPr>
            <a:r>
              <a:rPr lang="en-US" dirty="0"/>
              <a:t>And if we don’t score enough successes, we either (1) force ourselves to work harder, longer, faster, to prove that we are somebody, or (2) enter into a depression, and feel sorry for being who we are.</a:t>
            </a:r>
          </a:p>
          <a:p>
            <a:pPr marL="0" indent="0">
              <a:buNone/>
            </a:pPr>
            <a:r>
              <a:rPr lang="en-US" dirty="0"/>
              <a:t>• You don’t have to prove anything. You are already deeply loved and highly favored in God’s eyes.</a:t>
            </a:r>
          </a:p>
          <a:p>
            <a:pPr marL="0" indent="0">
              <a:buNone/>
            </a:pPr>
            <a:r>
              <a:rPr lang="en-US" dirty="0"/>
              <a:t>Thomas Merton was a writer of a best-seller and was approached by a man who was compiling a book about SUCCESS, to contribute a statement of how he got to be a success.</a:t>
            </a:r>
          </a:p>
          <a:p>
            <a:pPr marL="0" indent="0">
              <a:buNone/>
            </a:pPr>
            <a:r>
              <a:rPr lang="en-US" dirty="0"/>
              <a:t>Merton was actually angry. He replied, “I did not want to consider myself a success in any terms that had a meaning to me. I swore I had spent my life strenuously avoiding success. If it happened that I had once written a best-seller, this was a pure accident – due to inattention and because I was naïve. I would take very good care never to do the same thing again.</a:t>
            </a:r>
          </a:p>
          <a:p>
            <a:pPr marL="0" indent="0">
              <a:buNone/>
            </a:pPr>
            <a:r>
              <a:rPr lang="en-US" dirty="0"/>
              <a:t>If I had a word to my contemporaries, it was surely this: Be anything you like… of every shape and form, but at all costs, avoid one thing, success.</a:t>
            </a:r>
          </a:p>
          <a:p>
            <a:pPr marL="0" indent="0">
              <a:buNone/>
            </a:pPr>
            <a:r>
              <a:rPr lang="en-US" dirty="0"/>
              <a:t>I heard no more reply from him and I am not aware that my reply was published.</a:t>
            </a:r>
          </a:p>
          <a:p>
            <a:pPr marL="0" indent="0">
              <a:buNone/>
            </a:pPr>
            <a:r>
              <a:rPr lang="en-US" dirty="0"/>
              <a:t>Merton understood how easily earthly success tempts us to find our worth and value OUTSIDE of God’s inexhaustible love for him, in Jesus Christ.</a:t>
            </a:r>
          </a:p>
          <a:p>
            <a:pPr marL="0" indent="0">
              <a:buNone/>
            </a:pPr>
            <a:r>
              <a:rPr lang="en-US" dirty="0"/>
              <a:t>• Don’t read in too much of your achievements; they are yours because of God’s grace.</a:t>
            </a:r>
          </a:p>
          <a:p>
            <a:pPr marL="0" indent="0">
              <a:buNone/>
            </a:pPr>
            <a:r>
              <a:rPr lang="en-US" dirty="0"/>
              <a:t>The devil went on to tempt Jesus a second time:</a:t>
            </a:r>
          </a:p>
          <a:p>
            <a:pPr marL="0" indent="0">
              <a:buNone/>
            </a:pPr>
            <a:r>
              <a:rPr lang="en-US" dirty="0"/>
              <a:t>"If you are the Son of God," he said, "throw yourself down. For it is written: "`He will command his angels concerning you, and they will lift you up in their hands, so that you will not strike your foot against a stone.'" (4:6)</a:t>
            </a:r>
          </a:p>
        </p:txBody>
      </p:sp>
    </p:spTree>
    <p:extLst>
      <p:ext uri="{BB962C8B-B14F-4D97-AF65-F5344CB8AC3E}">
        <p14:creationId xmlns:p14="http://schemas.microsoft.com/office/powerpoint/2010/main" val="384369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endParaRPr lang="en-US" dirty="0"/>
          </a:p>
        </p:txBody>
      </p:sp>
      <p:sp>
        <p:nvSpPr>
          <p:cNvPr id="3" name="Content Placeholder 2"/>
          <p:cNvSpPr>
            <a:spLocks noGrp="1"/>
          </p:cNvSpPr>
          <p:nvPr>
            <p:ph idx="1"/>
          </p:nvPr>
        </p:nvSpPr>
        <p:spPr>
          <a:xfrm>
            <a:off x="251791" y="1139686"/>
            <a:ext cx="11675166" cy="5420139"/>
          </a:xfrm>
        </p:spPr>
        <p:txBody>
          <a:bodyPr>
            <a:normAutofit fontScale="92500"/>
          </a:bodyPr>
          <a:lstStyle/>
          <a:p>
            <a:pPr marL="0" indent="0">
              <a:buNone/>
            </a:pPr>
            <a:r>
              <a:rPr lang="en-US" b="1" dirty="0"/>
              <a:t>1. Performance</a:t>
            </a:r>
            <a:endParaRPr lang="en-US" dirty="0"/>
          </a:p>
          <a:p>
            <a:r>
              <a:rPr lang="en-US" dirty="0"/>
              <a:t>The devil tempts Jesus to prove who he is. “If you are the Son of God, tell these stones to become bread.” Jesus is hungry. He has done nothing. He is basically a nobody—a loser. Nobody believed in him. Prove it. Show me and everyone how great you are.</a:t>
            </a:r>
          </a:p>
          <a:p>
            <a:r>
              <a:rPr lang="en-US" dirty="0"/>
              <a:t>Our world still tempts us this way. What have you done? What have you achieved? What do you do? Worth is based on how well you perform at work, with your friends, at school, in your family, in your church, in any of your relationships.</a:t>
            </a:r>
          </a:p>
          <a:p>
            <a:r>
              <a:rPr lang="en-US" b="1" dirty="0"/>
              <a:t>I am what I do.</a:t>
            </a:r>
            <a:endParaRPr lang="en-US" dirty="0"/>
          </a:p>
          <a:p>
            <a:r>
              <a:rPr lang="en-US" dirty="0"/>
              <a:t>Our identity and our worth are derived from what we do. When we don’t perform, we work harder and longer or we get depressed or blame others. Jesus’ self-worth came from God the Father’s inexhaustible love.</a:t>
            </a:r>
          </a:p>
          <a:p>
            <a:r>
              <a:rPr lang="en-US" b="1" dirty="0"/>
              <a:t>Do you base your self-worth on your performance?</a:t>
            </a:r>
            <a:endParaRPr lang="en-US" dirty="0"/>
          </a:p>
          <a:p>
            <a:endParaRPr lang="en-US" dirty="0"/>
          </a:p>
        </p:txBody>
      </p:sp>
    </p:spTree>
    <p:extLst>
      <p:ext uri="{BB962C8B-B14F-4D97-AF65-F5344CB8AC3E}">
        <p14:creationId xmlns:p14="http://schemas.microsoft.com/office/powerpoint/2010/main" val="285111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endParaRPr lang="en-US" dirty="0"/>
          </a:p>
        </p:txBody>
      </p:sp>
      <p:sp>
        <p:nvSpPr>
          <p:cNvPr id="3" name="Content Placeholder 2"/>
          <p:cNvSpPr>
            <a:spLocks noGrp="1"/>
          </p:cNvSpPr>
          <p:nvPr>
            <p:ph idx="1"/>
          </p:nvPr>
        </p:nvSpPr>
        <p:spPr>
          <a:xfrm>
            <a:off x="251791" y="1139686"/>
            <a:ext cx="11675166" cy="5420139"/>
          </a:xfrm>
        </p:spPr>
        <p:txBody>
          <a:bodyPr>
            <a:normAutofit fontScale="62500" lnSpcReduction="20000"/>
          </a:bodyPr>
          <a:lstStyle/>
          <a:p>
            <a:pPr marL="0" indent="0">
              <a:buNone/>
            </a:pPr>
            <a:r>
              <a:rPr lang="en-US" b="1" dirty="0"/>
              <a:t>2. Possession</a:t>
            </a:r>
            <a:endParaRPr lang="en-US" dirty="0"/>
          </a:p>
          <a:p>
            <a:r>
              <a:rPr lang="en-US" dirty="0"/>
              <a:t>The devil took Jesus to see the magnificence and power of the earth. Look at all the stuff people have and how important that is. You don’t have any of that. Look at my power. Look at all the stuff that I have. All these things show who really is important. If you recognize this and worship me, I will give you everything. All this is yours.</a:t>
            </a:r>
          </a:p>
          <a:p>
            <a:r>
              <a:rPr lang="en-US" dirty="0"/>
              <a:t>But Jesus remembers who he is. He is not impressed with all the power and all the stuff. He knows what is truly most important. And he responds with scripture here and each time to remind the devil of what is truly important.</a:t>
            </a:r>
          </a:p>
          <a:p>
            <a:r>
              <a:rPr lang="en-US" dirty="0"/>
              <a:t>Our culture is measured by our possessions. Marketers spend 15 billion dollars a year seducing children and teens to believe that they need more. We compare ourselves to others. Our sense of worth is tied to our positions at work.</a:t>
            </a:r>
          </a:p>
          <a:p>
            <a:r>
              <a:rPr lang="en-US" b="1" dirty="0"/>
              <a:t>I am what I have.</a:t>
            </a:r>
            <a:endParaRPr lang="en-US" dirty="0"/>
          </a:p>
          <a:p>
            <a:r>
              <a:rPr lang="en-US" dirty="0"/>
              <a:t>Who has the best job? Who has the best education from the best school? The bumper stickers that say, “My child is an honor student at such and such school.” Degrees and awards. Who has the handsomest boyfriend? Who has the latest and best gadgets and toys?</a:t>
            </a:r>
          </a:p>
          <a:p>
            <a:r>
              <a:rPr lang="en-US" dirty="0"/>
              <a:t>When I first saw this I was a teenager and not really a follower of Jesus. I saw how important people’s cars were. They said how successful or cool they were. Often some of these people had wrecks for lives. Lame jobs. Hole in the wall apartments. But they drove a cool car. Nothing else really mattered but what you drove.</a:t>
            </a:r>
          </a:p>
          <a:p>
            <a:r>
              <a:rPr lang="en-US" dirty="0"/>
              <a:t>I am pulled by this temptation all the time. It is my stuff and my talents and my applause from others is what truly gives me worth. I have to keep reminding myself that God tells me, “You are my child, Mark, whom I love; with you I am well-pleased.”</a:t>
            </a:r>
          </a:p>
          <a:p>
            <a:endParaRPr lang="en-US" dirty="0"/>
          </a:p>
        </p:txBody>
      </p:sp>
    </p:spTree>
    <p:extLst>
      <p:ext uri="{BB962C8B-B14F-4D97-AF65-F5344CB8AC3E}">
        <p14:creationId xmlns:p14="http://schemas.microsoft.com/office/powerpoint/2010/main" val="403286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14203" y="3423733"/>
            <a:ext cx="7577797" cy="3075541"/>
          </a:xfrm>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rPr>
              <a:t>Shedding the…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…Perspective Trap</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…in 2017</a:t>
            </a:r>
          </a:p>
        </p:txBody>
      </p:sp>
      <p:sp>
        <p:nvSpPr>
          <p:cNvPr id="3" name="Subtitle 2"/>
          <p:cNvSpPr>
            <a:spLocks noGrp="1"/>
          </p:cNvSpPr>
          <p:nvPr>
            <p:ph type="subTitle" idx="1"/>
          </p:nvPr>
        </p:nvSpPr>
        <p:spPr>
          <a:xfrm>
            <a:off x="8403101" y="967825"/>
            <a:ext cx="3493477" cy="646405"/>
          </a:xfrm>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Matthew 4:1-11 </a:t>
            </a:r>
          </a:p>
        </p:txBody>
      </p:sp>
      <p:sp>
        <p:nvSpPr>
          <p:cNvPr id="4" name="TextBox 3"/>
          <p:cNvSpPr txBox="1"/>
          <p:nvPr/>
        </p:nvSpPr>
        <p:spPr>
          <a:xfrm>
            <a:off x="1055077" y="6396334"/>
            <a:ext cx="2391508"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9800492" y="6396335"/>
            <a:ext cx="2391508"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January 1, 2017</a:t>
            </a:r>
          </a:p>
        </p:txBody>
      </p:sp>
      <p:sp>
        <p:nvSpPr>
          <p:cNvPr id="6" name="Rectangle 5"/>
          <p:cNvSpPr/>
          <p:nvPr/>
        </p:nvSpPr>
        <p:spPr>
          <a:xfrm>
            <a:off x="3617843" y="3205439"/>
            <a:ext cx="7976280" cy="1200329"/>
          </a:xfrm>
          <a:prstGeom prst="rect">
            <a:avLst/>
          </a:prstGeom>
        </p:spPr>
        <p:txBody>
          <a:bodyPr wrap="square">
            <a:spAutoFit/>
          </a:bodyPr>
          <a:lstStyle/>
          <a:p>
            <a:r>
              <a:rPr lang="en-US" sz="5400" b="1" i="1" dirty="0">
                <a:effectLst>
                  <a:outerShdw blurRad="38100" dist="38100" dir="2700000" algn="tl">
                    <a:srgbClr val="000000">
                      <a:alpha val="43137"/>
                    </a:srgbClr>
                  </a:outerShdw>
                </a:effectLst>
              </a:rPr>
              <a:t>New Year –New Mindset</a:t>
            </a:r>
            <a:br>
              <a:rPr lang="en-US" b="1" i="1"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842263765"/>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endParaRPr lang="en-US" dirty="0"/>
          </a:p>
        </p:txBody>
      </p:sp>
      <p:sp>
        <p:nvSpPr>
          <p:cNvPr id="3" name="Content Placeholder 2"/>
          <p:cNvSpPr>
            <a:spLocks noGrp="1"/>
          </p:cNvSpPr>
          <p:nvPr>
            <p:ph idx="1"/>
          </p:nvPr>
        </p:nvSpPr>
        <p:spPr>
          <a:xfrm>
            <a:off x="251791" y="1139686"/>
            <a:ext cx="11675166" cy="5420139"/>
          </a:xfrm>
        </p:spPr>
        <p:txBody>
          <a:bodyPr>
            <a:normAutofit fontScale="92500" lnSpcReduction="20000"/>
          </a:bodyPr>
          <a:lstStyle/>
          <a:p>
            <a:pPr marL="0" indent="0">
              <a:buNone/>
            </a:pPr>
            <a:r>
              <a:rPr lang="en-US" b="1" dirty="0"/>
              <a:t>3. Popularity</a:t>
            </a:r>
            <a:endParaRPr lang="en-US" dirty="0"/>
          </a:p>
          <a:p>
            <a:r>
              <a:rPr lang="en-US" dirty="0"/>
              <a:t>Some of us are more tempted popularity. We are addicted to what others think about us. Often it has little to do with being a star although that is what the devil tempted Jesus with. “If you are the Son of God, throw yourself off the top of this temple and command the angels to catch.” Jesus wasn’t concerned with popularity or how he looked in other people’s eyes. He didn’t need to put on a show. He didn’t need to prove anything. He didn’t need anyone’s approval.</a:t>
            </a:r>
          </a:p>
          <a:p>
            <a:r>
              <a:rPr lang="en-US" dirty="0"/>
              <a:t>Yet we do. In some form, we all look for approval and validation from others.</a:t>
            </a:r>
          </a:p>
          <a:p>
            <a:r>
              <a:rPr lang="en-US" b="1" dirty="0"/>
              <a:t>I am what others think.</a:t>
            </a:r>
            <a:endParaRPr lang="en-US" dirty="0"/>
          </a:p>
          <a:p>
            <a:r>
              <a:rPr lang="en-US" dirty="0"/>
              <a:t>Becoming emotionally mature, means getting to a place where we value others but we are not dependent on them to give us self-worth. We feel inferior so we do something for someone or give them a gift. We want them to appreciate what we have done. We want validated and told that we did good.</a:t>
            </a:r>
          </a:p>
          <a:p>
            <a:r>
              <a:rPr lang="en-US" dirty="0"/>
              <a:t>We don’t want to risk saying or doing the wrong thing. True freedom comes when we no longer need to be special in somebody else’s eyes.</a:t>
            </a:r>
          </a:p>
          <a:p>
            <a:endParaRPr lang="en-US" dirty="0"/>
          </a:p>
        </p:txBody>
      </p:sp>
    </p:spTree>
    <p:extLst>
      <p:ext uri="{BB962C8B-B14F-4D97-AF65-F5344CB8AC3E}">
        <p14:creationId xmlns:p14="http://schemas.microsoft.com/office/powerpoint/2010/main" val="326398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endParaRPr lang="en-US" dirty="0"/>
          </a:p>
        </p:txBody>
      </p:sp>
      <p:sp>
        <p:nvSpPr>
          <p:cNvPr id="3" name="Content Placeholder 2"/>
          <p:cNvSpPr>
            <a:spLocks noGrp="1"/>
          </p:cNvSpPr>
          <p:nvPr>
            <p:ph idx="1"/>
          </p:nvPr>
        </p:nvSpPr>
        <p:spPr>
          <a:xfrm>
            <a:off x="251791" y="2148114"/>
            <a:ext cx="8558380" cy="4411711"/>
          </a:xfrm>
        </p:spPr>
        <p:txBody>
          <a:bodyPr/>
          <a:lstStyle/>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sz="11500" dirty="0">
                <a:effectLst>
                  <a:outerShdw blurRad="38100" dist="38100" dir="2700000" algn="tl">
                    <a:srgbClr val="000000">
                      <a:alpha val="43137"/>
                    </a:srgbClr>
                  </a:outerShdw>
                </a:effectLst>
                <a:latin typeface="Brush Script MT" panose="03060802040406070304" pitchFamily="66" charset="0"/>
              </a:rPr>
              <a:t>Affirmation</a:t>
            </a:r>
            <a:endParaRPr lang="en-US" sz="4800" dirty="0">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70192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p:spPr>
        <p:txBody>
          <a:bodyPr/>
          <a:lstStyle/>
          <a:p>
            <a:endParaRPr lang="en-US" dirty="0"/>
          </a:p>
        </p:txBody>
      </p:sp>
      <p:sp>
        <p:nvSpPr>
          <p:cNvPr id="3" name="Content Placeholder 2"/>
          <p:cNvSpPr>
            <a:spLocks noGrp="1"/>
          </p:cNvSpPr>
          <p:nvPr>
            <p:ph idx="1"/>
          </p:nvPr>
        </p:nvSpPr>
        <p:spPr>
          <a:xfrm>
            <a:off x="251791" y="1139686"/>
            <a:ext cx="11675166" cy="5420139"/>
          </a:xfrm>
        </p:spPr>
        <p:txBody>
          <a:bodyPr/>
          <a:lstStyle/>
          <a:p>
            <a:endParaRPr lang="en-US" dirty="0"/>
          </a:p>
        </p:txBody>
      </p:sp>
    </p:spTree>
    <p:extLst>
      <p:ext uri="{BB962C8B-B14F-4D97-AF65-F5344CB8AC3E}">
        <p14:creationId xmlns:p14="http://schemas.microsoft.com/office/powerpoint/2010/main" val="138500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41" y="1975389"/>
            <a:ext cx="11913704" cy="2301189"/>
          </a:xfrm>
        </p:spPr>
        <p:txBody>
          <a:bodyPr>
            <a:normAutofit lnSpcReduction="10000"/>
          </a:bodyPr>
          <a:lstStyle/>
          <a:p>
            <a:pPr marL="0" indent="0">
              <a:buNone/>
            </a:pPr>
            <a:r>
              <a:rPr lang="en-US" sz="3600" i="1" dirty="0"/>
              <a:t>“</a:t>
            </a:r>
            <a:r>
              <a:rPr lang="en-US" sz="3600" i="1" dirty="0">
                <a:effectLst>
                  <a:outerShdw blurRad="38100" dist="38100" dir="2700000" algn="tl">
                    <a:srgbClr val="000000">
                      <a:alpha val="43137"/>
                    </a:srgbClr>
                  </a:outerShdw>
                </a:effectLst>
              </a:rPr>
              <a:t>The harvest is past, the summer is ended,</a:t>
            </a:r>
          </a:p>
          <a:p>
            <a:pPr marL="0" indent="0">
              <a:buNone/>
            </a:pPr>
            <a:r>
              <a:rPr lang="en-US" sz="3600" i="1" dirty="0">
                <a:effectLst>
                  <a:outerShdw blurRad="38100" dist="38100" dir="2700000" algn="tl">
                    <a:srgbClr val="000000">
                      <a:alpha val="43137"/>
                    </a:srgbClr>
                  </a:outerShdw>
                </a:effectLst>
              </a:rPr>
              <a:t>                                                 and we are not saved!” </a:t>
            </a:r>
          </a:p>
          <a:p>
            <a:pPr marL="0" indent="0">
              <a:buNone/>
            </a:pPr>
            <a:r>
              <a:rPr lang="en-US" sz="3600" b="1" dirty="0">
                <a:effectLst>
                  <a:outerShdw blurRad="38100" dist="38100" dir="2700000" algn="tl">
                    <a:srgbClr val="000000">
                      <a:alpha val="43137"/>
                    </a:srgbClr>
                  </a:outerShdw>
                </a:effectLst>
              </a:rPr>
              <a:t>                                                                        Jeremiah 8:20</a:t>
            </a:r>
            <a:endParaRPr lang="en-US" sz="3600" dirty="0">
              <a:effectLst>
                <a:outerShdw blurRad="38100" dist="38100" dir="2700000" algn="tl">
                  <a:srgbClr val="000000">
                    <a:alpha val="43137"/>
                  </a:srgbClr>
                </a:outerShdw>
              </a:effectLst>
            </a:endParaRPr>
          </a:p>
          <a:p>
            <a:pPr marL="0" indent="0">
              <a:buNone/>
            </a:pPr>
            <a:r>
              <a:rPr lang="en-US" dirty="0"/>
              <a:t>   </a:t>
            </a:r>
          </a:p>
        </p:txBody>
      </p:sp>
      <p:sp>
        <p:nvSpPr>
          <p:cNvPr id="4" name="Title 1"/>
          <p:cNvSpPr txBox="1">
            <a:spLocks/>
          </p:cNvSpPr>
          <p:nvPr/>
        </p:nvSpPr>
        <p:spPr>
          <a:xfrm>
            <a:off x="4793515" y="116007"/>
            <a:ext cx="7056783" cy="967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Short Sweet To The Point   </a:t>
            </a:r>
          </a:p>
        </p:txBody>
      </p:sp>
      <p:sp>
        <p:nvSpPr>
          <p:cNvPr id="2" name="TextBox 1"/>
          <p:cNvSpPr txBox="1"/>
          <p:nvPr/>
        </p:nvSpPr>
        <p:spPr>
          <a:xfrm>
            <a:off x="994727" y="2455793"/>
            <a:ext cx="10243931" cy="3970318"/>
          </a:xfrm>
          <a:prstGeom prst="rect">
            <a:avLst/>
          </a:prstGeom>
          <a:solidFill>
            <a:schemeClr val="bg1">
              <a:alpha val="80000"/>
            </a:schemeClr>
          </a:solidFill>
        </p:spPr>
        <p:txBody>
          <a:bodyPr wrap="square" rtlCol="0">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4 And he must needs go through Samaria.</a:t>
            </a:r>
          </a:p>
          <a:p>
            <a:r>
              <a:rPr lang="en-US" sz="2800" dirty="0">
                <a:effectLst>
                  <a:outerShdw blurRad="38100" dist="38100" dir="2700000" algn="tl">
                    <a:srgbClr val="000000">
                      <a:alpha val="43137"/>
                    </a:srgbClr>
                  </a:outerShdw>
                </a:effectLst>
                <a:latin typeface="Arial Rounded MT Bold" panose="020F0704030504030204" pitchFamily="34" charset="0"/>
                <a:hlinkClick r:id="rId2" tooltip="John 4:5 KJV verse detail"/>
              </a:rPr>
              <a:t>5 </a:t>
            </a:r>
            <a:r>
              <a:rPr lang="en-US" sz="2800" dirty="0">
                <a:effectLst>
                  <a:outerShdw blurRad="38100" dist="38100" dir="2700000" algn="tl">
                    <a:srgbClr val="000000">
                      <a:alpha val="43137"/>
                    </a:srgbClr>
                  </a:outerShdw>
                </a:effectLst>
                <a:latin typeface="Arial Rounded MT Bold" panose="020F0704030504030204" pitchFamily="34" charset="0"/>
              </a:rPr>
              <a:t>Then cometh he to a city of Samaria, which is called </a:t>
            </a:r>
            <a:r>
              <a:rPr lang="en-US" sz="2800" dirty="0" err="1">
                <a:effectLst>
                  <a:outerShdw blurRad="38100" dist="38100" dir="2700000" algn="tl">
                    <a:srgbClr val="000000">
                      <a:alpha val="43137"/>
                    </a:srgbClr>
                  </a:outerShdw>
                </a:effectLst>
                <a:latin typeface="Arial Rounded MT Bold" panose="020F0704030504030204" pitchFamily="34" charset="0"/>
              </a:rPr>
              <a:t>Sychar</a:t>
            </a:r>
            <a:r>
              <a:rPr lang="en-US" sz="2800" dirty="0">
                <a:effectLst>
                  <a:outerShdw blurRad="38100" dist="38100" dir="2700000" algn="tl">
                    <a:srgbClr val="000000">
                      <a:alpha val="43137"/>
                    </a:srgbClr>
                  </a:outerShdw>
                </a:effectLst>
                <a:latin typeface="Arial Rounded MT Bold" panose="020F0704030504030204" pitchFamily="34" charset="0"/>
              </a:rPr>
              <a:t>, near to the parcel of ground that Jacob gave to his son Joseph.</a:t>
            </a:r>
          </a:p>
          <a:p>
            <a:r>
              <a:rPr lang="en-US" sz="2800" dirty="0">
                <a:effectLst>
                  <a:outerShdw blurRad="38100" dist="38100" dir="2700000" algn="tl">
                    <a:srgbClr val="000000">
                      <a:alpha val="43137"/>
                    </a:srgbClr>
                  </a:outerShdw>
                </a:effectLst>
                <a:latin typeface="Arial Rounded MT Bold" panose="020F0704030504030204" pitchFamily="34" charset="0"/>
                <a:hlinkClick r:id="rId3" tooltip="John 4:6 KJV verse detail"/>
              </a:rPr>
              <a:t>6 </a:t>
            </a:r>
            <a:r>
              <a:rPr lang="en-US" sz="2800" dirty="0">
                <a:effectLst>
                  <a:outerShdw blurRad="38100" dist="38100" dir="2700000" algn="tl">
                    <a:srgbClr val="000000">
                      <a:alpha val="43137"/>
                    </a:srgbClr>
                  </a:outerShdw>
                </a:effectLst>
                <a:latin typeface="Arial Rounded MT Bold" panose="020F0704030504030204" pitchFamily="34" charset="0"/>
              </a:rPr>
              <a:t>Now Jacob's well was there. Jesus therefore, being wearied with </a:t>
            </a:r>
            <a:r>
              <a:rPr lang="en-US" sz="2800" i="1" dirty="0">
                <a:effectLst>
                  <a:outerShdw blurRad="38100" dist="38100" dir="2700000" algn="tl">
                    <a:srgbClr val="000000">
                      <a:alpha val="43137"/>
                    </a:srgbClr>
                  </a:outerShdw>
                </a:effectLst>
                <a:latin typeface="Arial Rounded MT Bold" panose="020F0704030504030204" pitchFamily="34" charset="0"/>
              </a:rPr>
              <a:t>his</a:t>
            </a:r>
            <a:r>
              <a:rPr lang="en-US" sz="2800" dirty="0">
                <a:effectLst>
                  <a:outerShdw blurRad="38100" dist="38100" dir="2700000" algn="tl">
                    <a:srgbClr val="000000">
                      <a:alpha val="43137"/>
                    </a:srgbClr>
                  </a:outerShdw>
                </a:effectLst>
                <a:latin typeface="Arial Rounded MT Bold" panose="020F0704030504030204" pitchFamily="34" charset="0"/>
              </a:rPr>
              <a:t> journey, sat thus on the well: </a:t>
            </a:r>
            <a:r>
              <a:rPr lang="en-US" sz="2800" i="1" dirty="0">
                <a:effectLst>
                  <a:outerShdw blurRad="38100" dist="38100" dir="2700000" algn="tl">
                    <a:srgbClr val="000000">
                      <a:alpha val="43137"/>
                    </a:srgbClr>
                  </a:outerShdw>
                </a:effectLst>
                <a:latin typeface="Arial Rounded MT Bold" panose="020F0704030504030204" pitchFamily="34" charset="0"/>
              </a:rPr>
              <a:t>and</a:t>
            </a:r>
            <a:r>
              <a:rPr lang="en-US" sz="2800" dirty="0">
                <a:effectLst>
                  <a:outerShdw blurRad="38100" dist="38100" dir="2700000" algn="tl">
                    <a:srgbClr val="000000">
                      <a:alpha val="43137"/>
                    </a:srgbClr>
                  </a:outerShdw>
                </a:effectLst>
                <a:latin typeface="Arial Rounded MT Bold" panose="020F0704030504030204" pitchFamily="34" charset="0"/>
              </a:rPr>
              <a:t> it was about the sixth hour.</a:t>
            </a:r>
          </a:p>
          <a:p>
            <a:r>
              <a:rPr lang="en-US" sz="2800" dirty="0">
                <a:effectLst>
                  <a:outerShdw blurRad="38100" dist="38100" dir="2700000" algn="tl">
                    <a:srgbClr val="000000">
                      <a:alpha val="43137"/>
                    </a:srgbClr>
                  </a:outerShdw>
                </a:effectLst>
                <a:latin typeface="Arial Rounded MT Bold" panose="020F0704030504030204" pitchFamily="34" charset="0"/>
                <a:hlinkClick r:id="rId4" tooltip="John 4:7 KJV verse detail"/>
              </a:rPr>
              <a:t>7 </a:t>
            </a:r>
            <a:r>
              <a:rPr lang="en-US" sz="2800" dirty="0">
                <a:effectLst>
                  <a:outerShdw blurRad="38100" dist="38100" dir="2700000" algn="tl">
                    <a:srgbClr val="000000">
                      <a:alpha val="43137"/>
                    </a:srgbClr>
                  </a:outerShdw>
                </a:effectLst>
                <a:latin typeface="Arial Rounded MT Bold" panose="020F0704030504030204" pitchFamily="34" charset="0"/>
              </a:rPr>
              <a:t>There cometh a woman of Samaria to draw water: Jesus </a:t>
            </a:r>
            <a:r>
              <a:rPr lang="en-US" sz="2800" dirty="0" err="1">
                <a:effectLst>
                  <a:outerShdw blurRad="38100" dist="38100" dir="2700000" algn="tl">
                    <a:srgbClr val="000000">
                      <a:alpha val="43137"/>
                    </a:srgbClr>
                  </a:outerShdw>
                </a:effectLst>
                <a:latin typeface="Arial Rounded MT Bold" panose="020F0704030504030204" pitchFamily="34" charset="0"/>
              </a:rPr>
              <a:t>saith</a:t>
            </a:r>
            <a:r>
              <a:rPr lang="en-US" sz="2800" dirty="0">
                <a:effectLst>
                  <a:outerShdw blurRad="38100" dist="38100" dir="2700000" algn="tl">
                    <a:srgbClr val="000000">
                      <a:alpha val="43137"/>
                    </a:srgbClr>
                  </a:outerShdw>
                </a:effectLst>
                <a:latin typeface="Arial Rounded MT Bold" panose="020F0704030504030204" pitchFamily="34" charset="0"/>
              </a:rPr>
              <a:t> unto her, Give me to drink.</a:t>
            </a:r>
          </a:p>
        </p:txBody>
      </p:sp>
    </p:spTree>
    <p:extLst>
      <p:ext uri="{BB962C8B-B14F-4D97-AF65-F5344CB8AC3E}">
        <p14:creationId xmlns:p14="http://schemas.microsoft.com/office/powerpoint/2010/main" val="3464746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9600"/>
            <a:ext cx="9144000" cy="3313043"/>
          </a:xfrm>
          <a:solidFill>
            <a:schemeClr val="bg1">
              <a:alpha val="80000"/>
            </a:schemeClr>
          </a:solidFill>
        </p:spPr>
        <p:txBody>
          <a:bodyPr>
            <a:normAutofit fontScale="90000"/>
          </a:bodyPr>
          <a:lstStyle/>
          <a:p>
            <a:r>
              <a:rPr lang="en-US" b="1" i="1" dirty="0">
                <a:effectLst>
                  <a:outerShdw blurRad="38100" dist="38100" dir="2700000" algn="tl">
                    <a:srgbClr val="000000">
                      <a:alpha val="43137"/>
                    </a:srgbClr>
                  </a:outerShdw>
                </a:effectLst>
              </a:rPr>
              <a:t>New Year –New Mindset</a:t>
            </a:r>
            <a:br>
              <a:rPr lang="en-US" b="1" i="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latin typeface="Arial Rounded MT Bold" panose="020F0704030504030204" pitchFamily="34" charset="0"/>
              </a:rPr>
              <a:t>4 Attitudes that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Hinder the Harvest</a:t>
            </a:r>
          </a:p>
        </p:txBody>
      </p:sp>
      <p:sp>
        <p:nvSpPr>
          <p:cNvPr id="3" name="Subtitle 2"/>
          <p:cNvSpPr>
            <a:spLocks noGrp="1"/>
          </p:cNvSpPr>
          <p:nvPr>
            <p:ph type="subTitle" idx="1"/>
          </p:nvPr>
        </p:nvSpPr>
        <p:spPr>
          <a:xfrm>
            <a:off x="8102990" y="4251394"/>
            <a:ext cx="2565009" cy="686366"/>
          </a:xfrm>
        </p:spPr>
        <p:txBody>
          <a:bodyPr>
            <a:normAutofit/>
          </a:bodyPr>
          <a:lstStyle/>
          <a:p>
            <a:r>
              <a:rPr lang="en-US" sz="4000" b="1" dirty="0">
                <a:effectLst>
                  <a:outerShdw blurRad="38100" dist="38100" dir="2700000" algn="tl">
                    <a:srgbClr val="000000">
                      <a:alpha val="43137"/>
                    </a:srgbClr>
                  </a:outerShdw>
                </a:effectLst>
              </a:rPr>
              <a:t>John 4:27 </a:t>
            </a:r>
          </a:p>
        </p:txBody>
      </p:sp>
      <p:sp>
        <p:nvSpPr>
          <p:cNvPr id="4" name="TextBox 3"/>
          <p:cNvSpPr txBox="1"/>
          <p:nvPr/>
        </p:nvSpPr>
        <p:spPr>
          <a:xfrm>
            <a:off x="1524000" y="6371771"/>
            <a:ext cx="2569029"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p:cNvSpPr txBox="1"/>
          <p:nvPr/>
        </p:nvSpPr>
        <p:spPr>
          <a:xfrm>
            <a:off x="8890000" y="6371770"/>
            <a:ext cx="1777999"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Rounded MT Bold" panose="020F0704030504030204" pitchFamily="34" charset="0"/>
              </a:rPr>
              <a:t>Jan-15-17</a:t>
            </a:r>
          </a:p>
        </p:txBody>
      </p:sp>
    </p:spTree>
    <p:extLst>
      <p:ext uri="{BB962C8B-B14F-4D97-AF65-F5344CB8AC3E}">
        <p14:creationId xmlns:p14="http://schemas.microsoft.com/office/powerpoint/2010/main" val="2534445833"/>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0" y="130175"/>
            <a:ext cx="3520570" cy="41804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3713871"/>
            <a:ext cx="5291667" cy="1699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025" y="130175"/>
            <a:ext cx="2466975" cy="1847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886" y="275771"/>
            <a:ext cx="2402114" cy="170225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6599" r="10772"/>
          <a:stretch/>
        </p:blipFill>
        <p:spPr>
          <a:xfrm>
            <a:off x="3657600" y="0"/>
            <a:ext cx="4642338" cy="6858000"/>
          </a:xfrm>
          <a:prstGeom prst="rect">
            <a:avLst/>
          </a:prstGeom>
        </p:spPr>
      </p:pic>
    </p:spTree>
    <p:extLst>
      <p:ext uri="{BB962C8B-B14F-4D97-AF65-F5344CB8AC3E}">
        <p14:creationId xmlns:p14="http://schemas.microsoft.com/office/powerpoint/2010/main" val="383723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71950" cy="30670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24" y="190500"/>
            <a:ext cx="4048125" cy="268605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612"/>
          <a:stretch/>
        </p:blipFill>
        <p:spPr>
          <a:xfrm>
            <a:off x="155624" y="3256085"/>
            <a:ext cx="3516044" cy="33909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9231" b="17744"/>
          <a:stretch/>
        </p:blipFill>
        <p:spPr>
          <a:xfrm>
            <a:off x="4171950" y="3621845"/>
            <a:ext cx="3649808" cy="23850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262" y="4322152"/>
            <a:ext cx="2247900" cy="215265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8109" r="10034"/>
          <a:stretch/>
        </p:blipFill>
        <p:spPr>
          <a:xfrm>
            <a:off x="8398411" y="66675"/>
            <a:ext cx="3685737" cy="3000375"/>
          </a:xfrm>
          <a:prstGeom prst="rect">
            <a:avLst/>
          </a:prstGeom>
        </p:spPr>
      </p:pic>
    </p:spTree>
    <p:extLst>
      <p:ext uri="{BB962C8B-B14F-4D97-AF65-F5344CB8AC3E}">
        <p14:creationId xmlns:p14="http://schemas.microsoft.com/office/powerpoint/2010/main" val="82976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5" y="100082"/>
            <a:ext cx="6133513" cy="1039604"/>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The Perspective Trap</a:t>
            </a:r>
          </a:p>
        </p:txBody>
      </p:sp>
      <p:sp>
        <p:nvSpPr>
          <p:cNvPr id="3" name="Content Placeholder 2"/>
          <p:cNvSpPr>
            <a:spLocks noGrp="1"/>
          </p:cNvSpPr>
          <p:nvPr>
            <p:ph idx="1"/>
          </p:nvPr>
        </p:nvSpPr>
        <p:spPr>
          <a:xfrm>
            <a:off x="251791" y="1139686"/>
            <a:ext cx="11675166" cy="5718313"/>
          </a:xfrm>
          <a:solidFill>
            <a:schemeClr val="bg1">
              <a:alpha val="70000"/>
            </a:schemeClr>
          </a:solidFill>
        </p:spPr>
        <p:txBody>
          <a:bodyPr>
            <a:normAutofit fontScale="55000" lnSpcReduction="20000"/>
          </a:bodyPr>
          <a:lstStyle/>
          <a:p>
            <a:pPr marL="0" indent="0">
              <a:lnSpc>
                <a:spcPct val="120000"/>
              </a:lnSpc>
              <a:spcBef>
                <a:spcPts val="600"/>
              </a:spcBef>
              <a:buNone/>
            </a:pPr>
            <a:r>
              <a:rPr lang="en-US" sz="3400" dirty="0">
                <a:effectLst>
                  <a:outerShdw blurRad="38100" dist="38100" dir="2700000" algn="tl">
                    <a:srgbClr val="000000">
                      <a:alpha val="43137"/>
                    </a:srgbClr>
                  </a:outerShdw>
                </a:effectLst>
                <a:latin typeface="Arial Rounded MT Bold" panose="020F0704030504030204" pitchFamily="34" charset="0"/>
              </a:rPr>
              <a:t>Satan Knows that God Seeks to</a:t>
            </a:r>
          </a:p>
          <a:p>
            <a:pPr lvl="1">
              <a:lnSpc>
                <a:spcPct val="120000"/>
              </a:lnSpc>
              <a:spcBef>
                <a:spcPts val="600"/>
              </a:spcBef>
              <a:buFont typeface="Courier New" panose="02070309020205020404" pitchFamily="49" charset="0"/>
              <a:buChar char="o"/>
            </a:pPr>
            <a:r>
              <a:rPr lang="en-US" sz="3400" dirty="0">
                <a:effectLst>
                  <a:outerShdw blurRad="38100" dist="38100" dir="2700000" algn="tl">
                    <a:srgbClr val="000000">
                      <a:alpha val="43137"/>
                    </a:srgbClr>
                  </a:outerShdw>
                </a:effectLst>
                <a:latin typeface="Arial Rounded MT Bold" panose="020F0704030504030204" pitchFamily="34" charset="0"/>
              </a:rPr>
              <a:t>Use Us</a:t>
            </a:r>
          </a:p>
          <a:p>
            <a:pPr lvl="1">
              <a:lnSpc>
                <a:spcPct val="120000"/>
              </a:lnSpc>
              <a:spcBef>
                <a:spcPts val="600"/>
              </a:spcBef>
              <a:buFont typeface="Courier New" panose="02070309020205020404" pitchFamily="49" charset="0"/>
              <a:buChar char="o"/>
            </a:pPr>
            <a:r>
              <a:rPr lang="en-US" sz="3400" dirty="0">
                <a:effectLst>
                  <a:outerShdw blurRad="38100" dist="38100" dir="2700000" algn="tl">
                    <a:srgbClr val="000000">
                      <a:alpha val="43137"/>
                    </a:srgbClr>
                  </a:outerShdw>
                </a:effectLst>
                <a:latin typeface="Arial Rounded MT Bold" panose="020F0704030504030204" pitchFamily="34" charset="0"/>
              </a:rPr>
              <a:t>Empower us</a:t>
            </a:r>
          </a:p>
          <a:p>
            <a:pPr marL="0" indent="0">
              <a:lnSpc>
                <a:spcPct val="120000"/>
              </a:lnSpc>
              <a:spcBef>
                <a:spcPts val="600"/>
              </a:spcBef>
              <a:buNone/>
            </a:pPr>
            <a:r>
              <a:rPr lang="en-US" sz="4000" dirty="0">
                <a:effectLst>
                  <a:outerShdw blurRad="38100" dist="38100" dir="2700000" algn="tl">
                    <a:srgbClr val="000000">
                      <a:alpha val="43137"/>
                    </a:srgbClr>
                  </a:outerShdw>
                </a:effectLst>
                <a:latin typeface="Arial Rounded MT Bold" panose="020F0704030504030204" pitchFamily="34" charset="0"/>
              </a:rPr>
              <a:t>The Trap is usually set at the Door of Opportunity</a:t>
            </a:r>
          </a:p>
          <a:p>
            <a:pPr lvl="1">
              <a:lnSpc>
                <a:spcPct val="120000"/>
              </a:lnSpc>
              <a:spcBef>
                <a:spcPts val="600"/>
              </a:spcBef>
            </a:pPr>
            <a:r>
              <a:rPr lang="en-US" sz="3400" dirty="0">
                <a:effectLst>
                  <a:outerShdw blurRad="38100" dist="38100" dir="2700000" algn="tl">
                    <a:srgbClr val="000000">
                      <a:alpha val="43137"/>
                    </a:srgbClr>
                  </a:outerShdw>
                </a:effectLst>
                <a:latin typeface="Arial Rounded MT Bold" panose="020F0704030504030204" pitchFamily="34" charset="0"/>
              </a:rPr>
              <a:t>Door</a:t>
            </a:r>
          </a:p>
          <a:p>
            <a:pPr lvl="1">
              <a:lnSpc>
                <a:spcPct val="120000"/>
              </a:lnSpc>
              <a:spcBef>
                <a:spcPts val="600"/>
              </a:spcBef>
            </a:pPr>
            <a:r>
              <a:rPr lang="en-US" sz="3400" dirty="0">
                <a:effectLst>
                  <a:outerShdw blurRad="38100" dist="38100" dir="2700000" algn="tl">
                    <a:srgbClr val="000000">
                      <a:alpha val="43137"/>
                    </a:srgbClr>
                  </a:outerShdw>
                </a:effectLst>
                <a:latin typeface="Arial Rounded MT Bold" panose="020F0704030504030204" pitchFamily="34" charset="0"/>
              </a:rPr>
              <a:t>Disrupt – the move and the power of God flowing thru our lives</a:t>
            </a:r>
          </a:p>
          <a:p>
            <a:pPr lvl="1">
              <a:lnSpc>
                <a:spcPct val="120000"/>
              </a:lnSpc>
              <a:spcBef>
                <a:spcPts val="600"/>
              </a:spcBef>
            </a:pPr>
            <a:r>
              <a:rPr lang="en-US" sz="3400" dirty="0">
                <a:effectLst>
                  <a:outerShdw blurRad="38100" dist="38100" dir="2700000" algn="tl">
                    <a:srgbClr val="000000">
                      <a:alpha val="43137"/>
                    </a:srgbClr>
                  </a:outerShdw>
                </a:effectLst>
                <a:latin typeface="Arial Rounded MT Bold" panose="020F0704030504030204" pitchFamily="34" charset="0"/>
              </a:rPr>
              <a:t>Drain –our faith</a:t>
            </a:r>
          </a:p>
          <a:p>
            <a:pPr lvl="1">
              <a:lnSpc>
                <a:spcPct val="120000"/>
              </a:lnSpc>
              <a:spcBef>
                <a:spcPts val="600"/>
              </a:spcBef>
            </a:pPr>
            <a:r>
              <a:rPr lang="en-US" sz="3400" dirty="0">
                <a:effectLst>
                  <a:outerShdw blurRad="38100" dist="38100" dir="2700000" algn="tl">
                    <a:srgbClr val="000000">
                      <a:alpha val="43137"/>
                    </a:srgbClr>
                  </a:outerShdw>
                </a:effectLst>
                <a:latin typeface="Arial Rounded MT Bold" panose="020F0704030504030204" pitchFamily="34" charset="0"/>
              </a:rPr>
              <a:t>Deteriorate –our opportunity</a:t>
            </a: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Here Jesus shows us a Powerful Example</a:t>
            </a: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 Even under a direct confrontation with the devil, alone in the wilderness, under harsh circumstances, Jesus won.</a:t>
            </a: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If the devil tempts Him these ways, it would possibly mean that these were good entry points, our “Achilles’ heel”.</a:t>
            </a: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 The baits </a:t>
            </a:r>
            <a:r>
              <a:rPr lang="en-US" b="1" dirty="0">
                <a:effectLst>
                  <a:outerShdw blurRad="38100" dist="38100" dir="2700000" algn="tl">
                    <a:srgbClr val="000000">
                      <a:alpha val="43137"/>
                    </a:srgbClr>
                  </a:outerShdw>
                </a:effectLst>
                <a:latin typeface="Arial Rounded MT Bold" panose="020F0704030504030204" pitchFamily="34" charset="0"/>
              </a:rPr>
              <a:t>exposes</a:t>
            </a:r>
            <a:r>
              <a:rPr lang="en-US" dirty="0">
                <a:effectLst>
                  <a:outerShdw blurRad="38100" dist="38100" dir="2700000" algn="tl">
                    <a:srgbClr val="000000">
                      <a:alpha val="43137"/>
                    </a:srgbClr>
                  </a:outerShdw>
                </a:effectLst>
                <a:latin typeface="Arial Rounded MT Bold" panose="020F0704030504030204" pitchFamily="34" charset="0"/>
              </a:rPr>
              <a:t> our vulnerabilities, else they won’t be very much of a temptation.</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 There are the same 3 vulnerable areas that we need to take heed today.</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Before the passage begins, we are given a snapshot of Jesus’ understanding of WHO He is.</a:t>
            </a: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Heaven opens.</a:t>
            </a:r>
            <a:r>
              <a:rPr lang="en-US" dirty="0">
                <a:effectLst>
                  <a:outerShdw blurRad="38100" dist="38100" dir="2700000" algn="tl">
                    <a:srgbClr val="000000">
                      <a:alpha val="43137"/>
                    </a:srgbClr>
                  </a:outerShdw>
                </a:effectLst>
                <a:latin typeface="Arial Rounded MT Bold" panose="020F0704030504030204" pitchFamily="34" charset="0"/>
              </a:rPr>
              <a:t> The Spirit descends like a dove. And Jesus’ Father speaks audibly: “This is my Son, whom I love; with Him I am well pleased.”</a:t>
            </a:r>
          </a:p>
        </p:txBody>
      </p:sp>
    </p:spTree>
    <p:extLst>
      <p:ext uri="{BB962C8B-B14F-4D97-AF65-F5344CB8AC3E}">
        <p14:creationId xmlns:p14="http://schemas.microsoft.com/office/powerpoint/2010/main" val="2794884318"/>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69" y="100083"/>
            <a:ext cx="11807687"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#2: You Are </a:t>
            </a:r>
            <a:r>
              <a:rPr lang="en-US" b="1" i="1" dirty="0">
                <a:effectLst>
                  <a:outerShdw blurRad="38100" dist="38100" dir="2700000" algn="tl">
                    <a:srgbClr val="000000">
                      <a:alpha val="43137"/>
                    </a:srgbClr>
                  </a:outerShdw>
                </a:effectLst>
                <a:latin typeface="Arial Rounded MT Bold" panose="020F0704030504030204" pitchFamily="34" charset="0"/>
              </a:rPr>
              <a:t>“What Others Think”  </a:t>
            </a:r>
            <a:r>
              <a:rPr lang="en-US" b="1" dirty="0">
                <a:effectLst>
                  <a:outerShdw blurRad="38100" dist="38100" dir="2700000" algn="tl">
                    <a:srgbClr val="000000">
                      <a:alpha val="43137"/>
                    </a:srgbClr>
                  </a:outerShdw>
                </a:effectLst>
                <a:latin typeface="Arial Rounded MT Bold" panose="020F0704030504030204" pitchFamily="34" charset="0"/>
              </a:rPr>
              <a:t>(6)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1791" y="1139686"/>
            <a:ext cx="11675166" cy="5420139"/>
          </a:xfrm>
          <a:solidFill>
            <a:schemeClr val="bg1">
              <a:alpha val="70000"/>
            </a:schemeClr>
          </a:solidFill>
        </p:spPr>
        <p:txBody>
          <a:bodyPr>
            <a:normAutofit fontScale="32500" lnSpcReduction="20000"/>
          </a:bodyPr>
          <a:lstStyle/>
          <a:p>
            <a:pPr marL="0" indent="0">
              <a:buNone/>
            </a:pPr>
            <a:r>
              <a:rPr lang="en-US" b="1" dirty="0"/>
              <a:t>YOU ARE WHAT OTHERS THINK (Popularity Trap) destroyed Saul- bleating of sheep</a:t>
            </a:r>
            <a:endParaRPr lang="en-US" dirty="0"/>
          </a:p>
          <a:p>
            <a:pPr marL="0" indent="0">
              <a:buNone/>
            </a:pPr>
            <a:r>
              <a:rPr lang="en-US" dirty="0"/>
              <a:t>This is the popularity trap. Some of us are very affected by what others think.</a:t>
            </a:r>
          </a:p>
          <a:p>
            <a:pPr marL="0" indent="0">
              <a:buNone/>
            </a:pPr>
            <a:r>
              <a:rPr lang="en-US" dirty="0"/>
              <a:t>Satan invited Jesus to throw himself down from the highest spot of the temple that people might believe in Him.</a:t>
            </a:r>
          </a:p>
          <a:p>
            <a:pPr marL="0" indent="0">
              <a:buNone/>
            </a:pPr>
            <a:r>
              <a:rPr lang="en-US" dirty="0"/>
              <a:t>• Up to this point, no one noticed Jesus. He was, in effect, an unknown. How could he think he had worth and value?</a:t>
            </a:r>
          </a:p>
          <a:p>
            <a:pPr marL="0" indent="0">
              <a:buNone/>
            </a:pPr>
            <a:r>
              <a:rPr lang="en-US" dirty="0"/>
              <a:t>• Let the people see that you are important, that even angels will come and lift you up on their hands.</a:t>
            </a:r>
          </a:p>
          <a:p>
            <a:pPr marL="0" indent="0">
              <a:buNone/>
            </a:pPr>
            <a:r>
              <a:rPr lang="en-US" dirty="0"/>
              <a:t>[This text Psalm 91:11-12 - was taken out of context. It talks about trust God as your refuge, and when you walk in your ways God will protect you.]</a:t>
            </a:r>
          </a:p>
          <a:p>
            <a:pPr marL="0" indent="0">
              <a:buNone/>
            </a:pPr>
            <a:r>
              <a:rPr lang="en-US" dirty="0"/>
              <a:t>Jesus is somebody so great that even angels will come and save him. The people will see how important he is.</a:t>
            </a:r>
          </a:p>
          <a:p>
            <a:pPr marL="0" indent="0">
              <a:buNone/>
            </a:pPr>
            <a:r>
              <a:rPr lang="en-US" dirty="0"/>
              <a:t>• We like that to. We place a high premium on what other people think of us. We want to impress.</a:t>
            </a:r>
          </a:p>
          <a:p>
            <a:pPr marL="0" indent="0">
              <a:buNone/>
            </a:pPr>
            <a:r>
              <a:rPr lang="en-US" dirty="0"/>
              <a:t>• We are all affected by this, including myself. I have to challenge this thought all the time.</a:t>
            </a:r>
          </a:p>
          <a:p>
            <a:pPr marL="0" indent="0">
              <a:buNone/>
            </a:pPr>
            <a:r>
              <a:rPr lang="en-US" dirty="0"/>
              <a:t>When I started serving in this church, I was very conscious of how I perform, partly because of the prominent role I have as a pastor. I am very addicted to what others think. What should I say or not say in a meeting? How did my preaching go? Do they like what I am doing? I was tormented by these thoughts, constantly. My emotions go up and down depending on whether I had more compliments that week, or criticisms.</a:t>
            </a:r>
          </a:p>
          <a:p>
            <a:pPr marL="0" indent="0">
              <a:buNone/>
            </a:pPr>
            <a:r>
              <a:rPr lang="en-US" dirty="0"/>
              <a:t>You cannot please everybody. Not even Jesus. Eventually, I’ve learnt to redirect my focus on God – to move away from what people think of me, to what God thinks of me. For that is what really matters - who I am in Christ. I seek to do my best to please God, not men. He is the One I am living for.</a:t>
            </a:r>
          </a:p>
          <a:p>
            <a:pPr marL="0" indent="0">
              <a:buNone/>
            </a:pPr>
            <a:r>
              <a:rPr lang="en-US" dirty="0"/>
              <a:t>True freedom comes when you no longer need to be somebody special in other people’s eyes.</a:t>
            </a:r>
          </a:p>
          <a:p>
            <a:pPr marL="0" indent="0">
              <a:buNone/>
            </a:pPr>
            <a:r>
              <a:rPr lang="en-US" dirty="0"/>
              <a:t>• It happens when we know very convincingly that we are deeply loved and highly favored by God.</a:t>
            </a:r>
          </a:p>
          <a:p>
            <a:pPr marL="0" indent="0">
              <a:buNone/>
            </a:pPr>
            <a:r>
              <a:rPr lang="en-US" dirty="0"/>
              <a:t>You know why we fall for such a trap of popularity so easily? We are too pre-occupied with self – how do I look, how do I fare…</a:t>
            </a:r>
          </a:p>
          <a:p>
            <a:pPr marL="0" indent="0">
              <a:buNone/>
            </a:pPr>
            <a:r>
              <a:rPr lang="en-US" dirty="0"/>
              <a:t>M. Scott Peck shared an interesting experience when he was 15 years old and meeting up with an old classmate. This was his reflections after the conversation:</a:t>
            </a:r>
          </a:p>
          <a:p>
            <a:pPr marL="0" indent="0">
              <a:buNone/>
            </a:pPr>
            <a:r>
              <a:rPr lang="en-US" dirty="0"/>
              <a:t>“I suddenly realized that for the entire ten-minute period from when I had first seen my acquaintance until that very moment, I had been totally self-preoccupied. For the two or three minutes before we met all I was thinking about was the clever things I might say that would impress him.</a:t>
            </a:r>
          </a:p>
          <a:p>
            <a:pPr marL="0" indent="0">
              <a:buNone/>
            </a:pPr>
            <a:r>
              <a:rPr lang="en-US" dirty="0"/>
              <a:t>During our five minutes together I was listening to what he had to say only so that I might turn it into a clever rejoinder. I watched him only so that I might see what effect my remarks were having upon him.</a:t>
            </a:r>
          </a:p>
          <a:p>
            <a:pPr marL="0" indent="0">
              <a:buNone/>
            </a:pPr>
            <a:r>
              <a:rPr lang="en-US" dirty="0"/>
              <a:t>And for the two or three minutes after we separated my sole thought content was those things I could have said that might have impressed him even more. I had not cared a whit for my classmate.”</a:t>
            </a:r>
          </a:p>
          <a:p>
            <a:pPr marL="0" indent="0">
              <a:buNone/>
            </a:pPr>
            <a:r>
              <a:rPr lang="en-US" dirty="0"/>
              <a:t>That was a 15-year old speaking, but the same dynamics continue in the 20s, 40s, 60s and 80s.</a:t>
            </a:r>
          </a:p>
          <a:p>
            <a:pPr marL="0" indent="0">
              <a:buNone/>
            </a:pPr>
            <a:r>
              <a:rPr lang="en-US" dirty="0"/>
              <a:t>• Many remain trapped in living a pretend life out of an unhealthy concern for what other people think.</a:t>
            </a:r>
          </a:p>
          <a:p>
            <a:pPr marL="0" indent="0">
              <a:buNone/>
            </a:pPr>
            <a:r>
              <a:rPr lang="en-US" dirty="0"/>
              <a:t>• Rest in how God thinks of you. Take delight in it. Meditate upon it again and again.</a:t>
            </a:r>
          </a:p>
          <a:p>
            <a:pPr marL="0" indent="0">
              <a:buNone/>
            </a:pPr>
            <a:r>
              <a:rPr lang="en-US" dirty="0"/>
              <a:t>Lastly, for the third time the devil tempts Jesus - Matt 4:8-9</a:t>
            </a:r>
          </a:p>
          <a:p>
            <a:pPr marL="0" indent="0">
              <a:buNone/>
            </a:pPr>
            <a:r>
              <a:rPr lang="en-US" dirty="0"/>
              <a:t>“Again, the devil took him to a very high mountain and showed him all the kingdoms of the world and their splendor. 9 "All this I will give you," he said, "if you will bow down and worship me."</a:t>
            </a:r>
          </a:p>
          <a:p>
            <a:endParaRPr lang="en-US" dirty="0"/>
          </a:p>
        </p:txBody>
      </p:sp>
    </p:spTree>
    <p:extLst>
      <p:ext uri="{BB962C8B-B14F-4D97-AF65-F5344CB8AC3E}">
        <p14:creationId xmlns:p14="http://schemas.microsoft.com/office/powerpoint/2010/main" val="122422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0" y="139840"/>
            <a:ext cx="11516139" cy="814318"/>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Trap #3: You Are </a:t>
            </a:r>
            <a:r>
              <a:rPr lang="en-US" b="1" i="1" dirty="0">
                <a:effectLst>
                  <a:outerShdw blurRad="38100" dist="38100" dir="2700000" algn="tl">
                    <a:srgbClr val="000000">
                      <a:alpha val="43137"/>
                    </a:srgbClr>
                  </a:outerShdw>
                </a:effectLst>
                <a:latin typeface="Arial Rounded MT Bold" panose="020F0704030504030204" pitchFamily="34" charset="0"/>
              </a:rPr>
              <a:t>“What You Have”  </a:t>
            </a:r>
            <a:r>
              <a:rPr lang="en-US" b="1" dirty="0">
                <a:effectLst>
                  <a:outerShdw blurRad="38100" dist="38100" dir="2700000" algn="tl">
                    <a:srgbClr val="000000">
                      <a:alpha val="43137"/>
                    </a:srgbClr>
                  </a:outerShdw>
                </a:effectLst>
                <a:latin typeface="Arial Rounded MT Bold" panose="020F0704030504030204" pitchFamily="34" charset="0"/>
              </a:rPr>
              <a:t>(8-9)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a:spLocks noGrp="1"/>
          </p:cNvSpPr>
          <p:nvPr>
            <p:ph idx="1"/>
          </p:nvPr>
        </p:nvSpPr>
        <p:spPr>
          <a:xfrm>
            <a:off x="252413" y="1139825"/>
            <a:ext cx="11674475" cy="5578475"/>
          </a:xfrm>
          <a:solidFill>
            <a:schemeClr val="bg1">
              <a:alpha val="70000"/>
            </a:schemeClr>
          </a:solidFill>
        </p:spPr>
        <p:txBody>
          <a:bodyPr>
            <a:normAutofit fontScale="55000" lnSpcReduction="20000"/>
          </a:bodyPr>
          <a:lstStyle/>
          <a:p>
            <a:pPr marL="0" indent="0">
              <a:buNone/>
            </a:pPr>
            <a:r>
              <a:rPr lang="en-US" b="1" dirty="0"/>
              <a:t>YOU ARE WHAT YOU HAVE (Possession Trap)</a:t>
            </a:r>
            <a:endParaRPr lang="en-US" dirty="0"/>
          </a:p>
          <a:p>
            <a:pPr marL="0" indent="0">
              <a:buNone/>
            </a:pPr>
            <a:r>
              <a:rPr lang="en-US" dirty="0"/>
              <a:t>Jesus was taken to see all the magnificence and glories of the earth.</a:t>
            </a:r>
          </a:p>
          <a:p>
            <a:pPr marL="0" indent="0">
              <a:buNone/>
            </a:pPr>
            <a:r>
              <a:rPr lang="en-US" dirty="0"/>
              <a:t>• It is a possession trap. It makes you look at what you have; believing that what you have defines you.</a:t>
            </a:r>
          </a:p>
          <a:p>
            <a:pPr marL="0" indent="0">
              <a:buNone/>
            </a:pPr>
            <a:r>
              <a:rPr lang="en-US" dirty="0"/>
              <a:t>• “Look at what the world has to offer you. You don’t have anything now. How can you think you are somebody? How will you survive? No one notices you.”</a:t>
            </a:r>
          </a:p>
          <a:p>
            <a:pPr marL="0" indent="0">
              <a:buNone/>
            </a:pPr>
            <a:r>
              <a:rPr lang="en-US" b="1" dirty="0"/>
              <a:t>• The devil plays on your fear. He hits at the source of your security.</a:t>
            </a:r>
            <a:endParaRPr lang="en-US" dirty="0"/>
          </a:p>
          <a:p>
            <a:pPr marL="0" indent="0">
              <a:buNone/>
            </a:pPr>
            <a:r>
              <a:rPr lang="en-US" b="1" dirty="0"/>
              <a:t>Our culture measures our success by WHAT YOU OWN.</a:t>
            </a:r>
            <a:endParaRPr lang="en-US" dirty="0"/>
          </a:p>
          <a:p>
            <a:pPr marL="0" indent="0">
              <a:buNone/>
            </a:pPr>
            <a:r>
              <a:rPr lang="en-US" dirty="0"/>
              <a:t>• Soon our identities depend on them. They become our status symbols and we feel that we cannot do we  thought them.</a:t>
            </a:r>
          </a:p>
          <a:p>
            <a:pPr marL="0" indent="0">
              <a:buNone/>
            </a:pPr>
            <a:r>
              <a:rPr lang="en-US" dirty="0"/>
              <a:t>• Our culture tells us possessions, wealth, the applause of men are what make us great.</a:t>
            </a:r>
          </a:p>
          <a:p>
            <a:pPr marL="0" indent="0">
              <a:buNone/>
            </a:pPr>
            <a:r>
              <a:rPr lang="en-US" dirty="0"/>
              <a:t>We begin to compare – who has the most money, beautiful look, nicest house? highest grade</a:t>
            </a:r>
          </a:p>
          <a:p>
            <a:pPr marL="0" indent="0">
              <a:buNone/>
            </a:pPr>
            <a:r>
              <a:rPr lang="en-US" dirty="0"/>
              <a:t>• Our sense of worth is tied to our possessing these things. Our sense of worth is tied to our positions at work. Are these the true measures of our worth?</a:t>
            </a:r>
          </a:p>
          <a:p>
            <a:pPr marL="0" indent="0">
              <a:buNone/>
            </a:pPr>
            <a:r>
              <a:rPr lang="en-US" dirty="0"/>
              <a:t>• There is nothing wrong with having things. But just remember, they don’t define us.</a:t>
            </a:r>
          </a:p>
          <a:p>
            <a:pPr marL="0" indent="0">
              <a:buNone/>
            </a:pPr>
            <a:r>
              <a:rPr lang="en-US" dirty="0"/>
              <a:t>Jesus sees himself as the Son immensely loved by his Father and found his personal fulfilment in hearing his Abba Father says: “You are my Son, whom I love; with you I am well pleased.”</a:t>
            </a:r>
          </a:p>
          <a:p>
            <a:pPr marL="0" indent="0">
              <a:buNone/>
            </a:pPr>
            <a:r>
              <a:rPr lang="en-US" dirty="0"/>
              <a:t>• We choose to do the same today. Rest in the love of the Father as the true anchor for who we are. Put a premium on your relationship with God!</a:t>
            </a:r>
          </a:p>
          <a:p>
            <a:pPr marL="0" indent="0">
              <a:buNone/>
            </a:pPr>
            <a:r>
              <a:rPr lang="en-US" dirty="0"/>
              <a:t>• Meditate on this truth all the time, and you’ll find yourself loving Him and obeying Him, just like Jesus.</a:t>
            </a:r>
          </a:p>
          <a:p>
            <a:pPr marL="0" indent="0">
              <a:buNone/>
            </a:pPr>
            <a:r>
              <a:rPr lang="en-US" dirty="0"/>
              <a:t>Don’t be too caught up by WHAT YOU DO (performance), on WHAT OTHERS THINK (popularity), or WHAT YOU HAVE (possessions).</a:t>
            </a:r>
          </a:p>
          <a:p>
            <a:pPr marL="0" indent="0">
              <a:buNone/>
            </a:pPr>
            <a:r>
              <a:rPr lang="en-US" dirty="0"/>
              <a:t>• Be confident of WHO you are in Christ. Know that you are deeply loved, highly favored and forever blessed.</a:t>
            </a:r>
          </a:p>
          <a:p>
            <a:pPr marL="0" indent="0">
              <a:buNone/>
            </a:pPr>
            <a:r>
              <a:rPr lang="en-US" dirty="0"/>
              <a:t>• Then will you SURRENDER to Him and SUBMIT to His will without reservation.</a:t>
            </a:r>
          </a:p>
          <a:p>
            <a:pPr marL="0" indent="0">
              <a:buNone/>
            </a:pPr>
            <a:endParaRPr lang="en-US" dirty="0"/>
          </a:p>
          <a:p>
            <a:endParaRPr lang="en-US" dirty="0"/>
          </a:p>
        </p:txBody>
      </p:sp>
    </p:spTree>
    <p:extLst>
      <p:ext uri="{BB962C8B-B14F-4D97-AF65-F5344CB8AC3E}">
        <p14:creationId xmlns:p14="http://schemas.microsoft.com/office/powerpoint/2010/main" val="189518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13" y="0"/>
            <a:ext cx="11930744" cy="6858000"/>
          </a:xfrm>
        </p:spPr>
        <p:txBody>
          <a:bodyPr>
            <a:normAutofit fontScale="62500" lnSpcReduction="20000"/>
          </a:bodyPr>
          <a:lstStyle/>
          <a:p>
            <a:pPr marL="0" indent="0">
              <a:lnSpc>
                <a:spcPct val="120000"/>
              </a:lnSpc>
              <a:spcBef>
                <a:spcPts val="0"/>
              </a:spcBef>
              <a:buNone/>
            </a:pPr>
            <a:r>
              <a:rPr lang="en-US" sz="4000" b="1" dirty="0">
                <a:effectLst>
                  <a:outerShdw blurRad="38100" dist="38100" dir="2700000" algn="tl">
                    <a:srgbClr val="000000">
                      <a:alpha val="43137"/>
                    </a:srgbClr>
                  </a:outerShdw>
                </a:effectLst>
              </a:rPr>
              <a:t>Matthew 4:1-11 (KJV)  </a:t>
            </a:r>
            <a:r>
              <a:rPr lang="en-US" sz="4000" baseline="30000" dirty="0">
                <a:effectLst>
                  <a:outerShdw blurRad="38100" dist="38100" dir="2700000" algn="tl">
                    <a:srgbClr val="000000">
                      <a:alpha val="43137"/>
                    </a:srgbClr>
                  </a:outerShdw>
                </a:effectLst>
              </a:rPr>
              <a:t>1 </a:t>
            </a:r>
            <a:r>
              <a:rPr lang="en-US" sz="4000" dirty="0">
                <a:effectLst>
                  <a:outerShdw blurRad="38100" dist="38100" dir="2700000" algn="tl">
                    <a:srgbClr val="000000">
                      <a:alpha val="43137"/>
                    </a:srgbClr>
                  </a:outerShdw>
                </a:effectLst>
              </a:rPr>
              <a:t> Then was Jesus led up of the Spirit into the wilderness to be tempted of the devil. </a:t>
            </a:r>
            <a:r>
              <a:rPr lang="en-US" sz="4000" baseline="30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 And when he had fasted forty days and forty nights, he was afterward an hungered. </a:t>
            </a:r>
            <a:r>
              <a:rPr lang="en-US" sz="4000" baseline="30000" dirty="0">
                <a:effectLst>
                  <a:outerShdw blurRad="38100" dist="38100" dir="2700000" algn="tl">
                    <a:srgbClr val="000000">
                      <a:alpha val="43137"/>
                    </a:srgbClr>
                  </a:outerShdw>
                </a:effectLst>
              </a:rPr>
              <a:t>3 </a:t>
            </a:r>
            <a:r>
              <a:rPr lang="en-US" sz="4000" dirty="0">
                <a:effectLst>
                  <a:outerShdw blurRad="38100" dist="38100" dir="2700000" algn="tl">
                    <a:srgbClr val="000000">
                      <a:alpha val="43137"/>
                    </a:srgbClr>
                  </a:outerShdw>
                </a:effectLst>
              </a:rPr>
              <a:t> And when the tempter came to him, he said, If thou be the Son of God, command that these stones be made bread. </a:t>
            </a:r>
            <a:r>
              <a:rPr lang="en-US" sz="4000" baseline="30000" dirty="0">
                <a:effectLst>
                  <a:outerShdw blurRad="38100" dist="38100" dir="2700000" algn="tl">
                    <a:srgbClr val="000000">
                      <a:alpha val="43137"/>
                    </a:srgbClr>
                  </a:outerShdw>
                </a:effectLst>
              </a:rPr>
              <a:t>4 </a:t>
            </a:r>
            <a:r>
              <a:rPr lang="en-US" sz="4000" dirty="0">
                <a:effectLst>
                  <a:outerShdw blurRad="38100" dist="38100" dir="2700000" algn="tl">
                    <a:srgbClr val="000000">
                      <a:alpha val="43137"/>
                    </a:srgbClr>
                  </a:outerShdw>
                </a:effectLst>
              </a:rPr>
              <a:t> But he answered and said, It is written, Man shall not live by bread alone, but by every word that </a:t>
            </a:r>
            <a:r>
              <a:rPr lang="en-US" sz="4000" dirty="0" err="1">
                <a:effectLst>
                  <a:outerShdw blurRad="38100" dist="38100" dir="2700000" algn="tl">
                    <a:srgbClr val="000000">
                      <a:alpha val="43137"/>
                    </a:srgbClr>
                  </a:outerShdw>
                </a:effectLst>
              </a:rPr>
              <a:t>proceedeth</a:t>
            </a:r>
            <a:r>
              <a:rPr lang="en-US" sz="4000" dirty="0">
                <a:effectLst>
                  <a:outerShdw blurRad="38100" dist="38100" dir="2700000" algn="tl">
                    <a:srgbClr val="000000">
                      <a:alpha val="43137"/>
                    </a:srgbClr>
                  </a:outerShdw>
                </a:effectLst>
              </a:rPr>
              <a:t> out of the mouth of God.</a:t>
            </a:r>
          </a:p>
          <a:p>
            <a:pPr marL="0" indent="0">
              <a:lnSpc>
                <a:spcPct val="120000"/>
              </a:lnSpc>
              <a:spcBef>
                <a:spcPts val="300"/>
              </a:spcBef>
              <a:buNone/>
            </a:pPr>
            <a:r>
              <a:rPr lang="en-US" sz="4000" dirty="0">
                <a:effectLst>
                  <a:outerShdw blurRad="38100" dist="38100" dir="2700000" algn="tl">
                    <a:srgbClr val="000000">
                      <a:alpha val="43137"/>
                    </a:srgbClr>
                  </a:outerShdw>
                </a:effectLst>
              </a:rPr>
              <a:t> </a:t>
            </a:r>
            <a:r>
              <a:rPr lang="en-US" sz="4000" baseline="30000" dirty="0">
                <a:effectLst>
                  <a:outerShdw blurRad="38100" dist="38100" dir="2700000" algn="tl">
                    <a:srgbClr val="000000">
                      <a:alpha val="43137"/>
                    </a:srgbClr>
                  </a:outerShdw>
                </a:effectLst>
              </a:rPr>
              <a:t>5 </a:t>
            </a:r>
            <a:r>
              <a:rPr lang="en-US" sz="4000" dirty="0">
                <a:effectLst>
                  <a:outerShdw blurRad="38100" dist="38100" dir="2700000" algn="tl">
                    <a:srgbClr val="000000">
                      <a:alpha val="43137"/>
                    </a:srgbClr>
                  </a:outerShdw>
                </a:effectLst>
              </a:rPr>
              <a:t> Then the devil taketh him up into the holy city, and </a:t>
            </a:r>
            <a:r>
              <a:rPr lang="en-US" sz="4000" dirty="0" err="1">
                <a:effectLst>
                  <a:outerShdw blurRad="38100" dist="38100" dir="2700000" algn="tl">
                    <a:srgbClr val="000000">
                      <a:alpha val="43137"/>
                    </a:srgbClr>
                  </a:outerShdw>
                </a:effectLst>
              </a:rPr>
              <a:t>setteth</a:t>
            </a:r>
            <a:r>
              <a:rPr lang="en-US" sz="4000" dirty="0">
                <a:effectLst>
                  <a:outerShdw blurRad="38100" dist="38100" dir="2700000" algn="tl">
                    <a:srgbClr val="000000">
                      <a:alpha val="43137"/>
                    </a:srgbClr>
                  </a:outerShdw>
                </a:effectLst>
              </a:rPr>
              <a:t> him on a pinnacle of the temple, </a:t>
            </a:r>
            <a:r>
              <a:rPr lang="en-US" sz="4000" baseline="30000" dirty="0">
                <a:effectLst>
                  <a:outerShdw blurRad="38100" dist="38100" dir="2700000" algn="tl">
                    <a:srgbClr val="000000">
                      <a:alpha val="43137"/>
                    </a:srgbClr>
                  </a:outerShdw>
                </a:effectLst>
              </a:rPr>
              <a:t>6 </a:t>
            </a:r>
            <a:r>
              <a:rPr lang="en-US" sz="4000" dirty="0">
                <a:effectLst>
                  <a:outerShdw blurRad="38100" dist="38100" dir="2700000" algn="tl">
                    <a:srgbClr val="000000">
                      <a:alpha val="43137"/>
                    </a:srgbClr>
                  </a:outerShdw>
                </a:effectLst>
              </a:rPr>
              <a:t> And </a:t>
            </a:r>
            <a:r>
              <a:rPr lang="en-US" sz="4000" dirty="0" err="1">
                <a:effectLst>
                  <a:outerShdw blurRad="38100" dist="38100" dir="2700000" algn="tl">
                    <a:srgbClr val="000000">
                      <a:alpha val="43137"/>
                    </a:srgbClr>
                  </a:outerShdw>
                </a:effectLst>
              </a:rPr>
              <a:t>saith</a:t>
            </a:r>
            <a:r>
              <a:rPr lang="en-US" sz="4000" dirty="0">
                <a:effectLst>
                  <a:outerShdw blurRad="38100" dist="38100" dir="2700000" algn="tl">
                    <a:srgbClr val="000000">
                      <a:alpha val="43137"/>
                    </a:srgbClr>
                  </a:outerShdw>
                </a:effectLst>
              </a:rPr>
              <a:t> unto him, If thou be the Son of God, cast thyself down: for it is written, He shall give his angels charge concerning thee: and in </a:t>
            </a:r>
            <a:r>
              <a:rPr lang="en-US" sz="4000" i="1" dirty="0">
                <a:effectLst>
                  <a:outerShdw blurRad="38100" dist="38100" dir="2700000" algn="tl">
                    <a:srgbClr val="000000">
                      <a:alpha val="43137"/>
                    </a:srgbClr>
                  </a:outerShdw>
                </a:effectLst>
              </a:rPr>
              <a:t>their</a:t>
            </a:r>
            <a:r>
              <a:rPr lang="en-US" sz="4000" dirty="0">
                <a:effectLst>
                  <a:outerShdw blurRad="38100" dist="38100" dir="2700000" algn="tl">
                    <a:srgbClr val="000000">
                      <a:alpha val="43137"/>
                    </a:srgbClr>
                  </a:outerShdw>
                </a:effectLst>
              </a:rPr>
              <a:t> hands they shall bear thee up, lest at any time thou dash thy foot against a stone. </a:t>
            </a:r>
            <a:r>
              <a:rPr lang="en-US" sz="4000" baseline="30000" dirty="0">
                <a:effectLst>
                  <a:outerShdw blurRad="38100" dist="38100" dir="2700000" algn="tl">
                    <a:srgbClr val="000000">
                      <a:alpha val="43137"/>
                    </a:srgbClr>
                  </a:outerShdw>
                </a:effectLst>
              </a:rPr>
              <a:t>7 </a:t>
            </a:r>
            <a:r>
              <a:rPr lang="en-US" sz="4000" dirty="0">
                <a:effectLst>
                  <a:outerShdw blurRad="38100" dist="38100" dir="2700000" algn="tl">
                    <a:srgbClr val="000000">
                      <a:alpha val="43137"/>
                    </a:srgbClr>
                  </a:outerShdw>
                </a:effectLst>
              </a:rPr>
              <a:t> Jesus said unto him, It is written again, Thou shalt not tempt the Lord thy God.</a:t>
            </a:r>
          </a:p>
          <a:p>
            <a:pPr marL="0" indent="0">
              <a:lnSpc>
                <a:spcPct val="120000"/>
              </a:lnSpc>
              <a:spcBef>
                <a:spcPts val="300"/>
              </a:spcBef>
              <a:buNone/>
            </a:pPr>
            <a:r>
              <a:rPr lang="en-US" sz="4000" baseline="30000" dirty="0">
                <a:effectLst>
                  <a:outerShdw blurRad="38100" dist="38100" dir="2700000" algn="tl">
                    <a:srgbClr val="000000">
                      <a:alpha val="43137"/>
                    </a:srgbClr>
                  </a:outerShdw>
                </a:effectLst>
              </a:rPr>
              <a:t>8 </a:t>
            </a:r>
            <a:r>
              <a:rPr lang="en-US" sz="4000" dirty="0">
                <a:effectLst>
                  <a:outerShdw blurRad="38100" dist="38100" dir="2700000" algn="tl">
                    <a:srgbClr val="000000">
                      <a:alpha val="43137"/>
                    </a:srgbClr>
                  </a:outerShdw>
                </a:effectLst>
              </a:rPr>
              <a:t> Again, the devil taketh him up into an exceeding high mountain, and </a:t>
            </a:r>
            <a:r>
              <a:rPr lang="en-US" sz="4000" dirty="0" err="1">
                <a:effectLst>
                  <a:outerShdw blurRad="38100" dist="38100" dir="2700000" algn="tl">
                    <a:srgbClr val="000000">
                      <a:alpha val="43137"/>
                    </a:srgbClr>
                  </a:outerShdw>
                </a:effectLst>
              </a:rPr>
              <a:t>sheweth</a:t>
            </a:r>
            <a:r>
              <a:rPr lang="en-US" sz="4000" dirty="0">
                <a:effectLst>
                  <a:outerShdw blurRad="38100" dist="38100" dir="2700000" algn="tl">
                    <a:srgbClr val="000000">
                      <a:alpha val="43137"/>
                    </a:srgbClr>
                  </a:outerShdw>
                </a:effectLst>
              </a:rPr>
              <a:t> him all the kingdoms of the world, and the glory of them; </a:t>
            </a:r>
            <a:r>
              <a:rPr lang="en-US" sz="4000" baseline="30000" dirty="0">
                <a:effectLst>
                  <a:outerShdw blurRad="38100" dist="38100" dir="2700000" algn="tl">
                    <a:srgbClr val="000000">
                      <a:alpha val="43137"/>
                    </a:srgbClr>
                  </a:outerShdw>
                </a:effectLst>
              </a:rPr>
              <a:t>9 </a:t>
            </a:r>
            <a:r>
              <a:rPr lang="en-US" sz="4000" dirty="0">
                <a:effectLst>
                  <a:outerShdw blurRad="38100" dist="38100" dir="2700000" algn="tl">
                    <a:srgbClr val="000000">
                      <a:alpha val="43137"/>
                    </a:srgbClr>
                  </a:outerShdw>
                </a:effectLst>
              </a:rPr>
              <a:t> And </a:t>
            </a:r>
            <a:r>
              <a:rPr lang="en-US" sz="4000" dirty="0" err="1">
                <a:effectLst>
                  <a:outerShdw blurRad="38100" dist="38100" dir="2700000" algn="tl">
                    <a:srgbClr val="000000">
                      <a:alpha val="43137"/>
                    </a:srgbClr>
                  </a:outerShdw>
                </a:effectLst>
              </a:rPr>
              <a:t>saith</a:t>
            </a:r>
            <a:r>
              <a:rPr lang="en-US" sz="4000" dirty="0">
                <a:effectLst>
                  <a:outerShdw blurRad="38100" dist="38100" dir="2700000" algn="tl">
                    <a:srgbClr val="000000">
                      <a:alpha val="43137"/>
                    </a:srgbClr>
                  </a:outerShdw>
                </a:effectLst>
              </a:rPr>
              <a:t> unto him, All these things will I give thee, if thou wilt fall down and worship me. </a:t>
            </a:r>
            <a:r>
              <a:rPr lang="en-US" sz="4000" baseline="30000" dirty="0">
                <a:effectLst>
                  <a:outerShdw blurRad="38100" dist="38100" dir="2700000" algn="tl">
                    <a:srgbClr val="000000">
                      <a:alpha val="43137"/>
                    </a:srgbClr>
                  </a:outerShdw>
                </a:effectLst>
              </a:rPr>
              <a:t>10 </a:t>
            </a:r>
            <a:r>
              <a:rPr lang="en-US" sz="4000" dirty="0">
                <a:effectLst>
                  <a:outerShdw blurRad="38100" dist="38100" dir="2700000" algn="tl">
                    <a:srgbClr val="000000">
                      <a:alpha val="43137"/>
                    </a:srgbClr>
                  </a:outerShdw>
                </a:effectLst>
              </a:rPr>
              <a:t> Then </a:t>
            </a:r>
            <a:r>
              <a:rPr lang="en-US" sz="4000" dirty="0" err="1">
                <a:effectLst>
                  <a:outerShdw blurRad="38100" dist="38100" dir="2700000" algn="tl">
                    <a:srgbClr val="000000">
                      <a:alpha val="43137"/>
                    </a:srgbClr>
                  </a:outerShdw>
                </a:effectLst>
              </a:rPr>
              <a:t>saith</a:t>
            </a:r>
            <a:r>
              <a:rPr lang="en-US" sz="4000" dirty="0">
                <a:effectLst>
                  <a:outerShdw blurRad="38100" dist="38100" dir="2700000" algn="tl">
                    <a:srgbClr val="000000">
                      <a:alpha val="43137"/>
                    </a:srgbClr>
                  </a:outerShdw>
                </a:effectLst>
              </a:rPr>
              <a:t> Jesus unto him, Get thee hence, Satan: for it is written, Thou shalt worship the Lord thy God, and him only shalt thou serve. </a:t>
            </a:r>
            <a:br>
              <a:rPr lang="en-US" sz="4000" dirty="0">
                <a:effectLst>
                  <a:outerShdw blurRad="38100" dist="38100" dir="2700000" algn="tl">
                    <a:srgbClr val="000000">
                      <a:alpha val="43137"/>
                    </a:srgbClr>
                  </a:outerShdw>
                </a:effectLst>
              </a:rPr>
            </a:br>
            <a:r>
              <a:rPr lang="en-US" sz="4000" baseline="30000" dirty="0">
                <a:effectLst>
                  <a:outerShdw blurRad="38100" dist="38100" dir="2700000" algn="tl">
                    <a:srgbClr val="000000">
                      <a:alpha val="43137"/>
                    </a:srgbClr>
                  </a:outerShdw>
                </a:effectLst>
              </a:rPr>
              <a:t>11 </a:t>
            </a:r>
            <a:r>
              <a:rPr lang="en-US" sz="4000" dirty="0">
                <a:effectLst>
                  <a:outerShdw blurRad="38100" dist="38100" dir="2700000" algn="tl">
                    <a:srgbClr val="000000">
                      <a:alpha val="43137"/>
                    </a:srgbClr>
                  </a:outerShdw>
                </a:effectLst>
              </a:rPr>
              <a:t> Then the devil </a:t>
            </a:r>
            <a:r>
              <a:rPr lang="en-US" sz="4000" dirty="0" err="1">
                <a:effectLst>
                  <a:outerShdw blurRad="38100" dist="38100" dir="2700000" algn="tl">
                    <a:srgbClr val="000000">
                      <a:alpha val="43137"/>
                    </a:srgbClr>
                  </a:outerShdw>
                </a:effectLst>
              </a:rPr>
              <a:t>leaveth</a:t>
            </a:r>
            <a:r>
              <a:rPr lang="en-US" sz="4000" dirty="0">
                <a:effectLst>
                  <a:outerShdw blurRad="38100" dist="38100" dir="2700000" algn="tl">
                    <a:srgbClr val="000000">
                      <a:alpha val="43137"/>
                    </a:srgbClr>
                  </a:outerShdw>
                </a:effectLst>
              </a:rPr>
              <a:t> him, and, behold, angels came and ministered unto him. </a:t>
            </a:r>
          </a:p>
          <a:p>
            <a:pPr marL="0" indent="0">
              <a:buNone/>
            </a:pPr>
            <a:endParaRPr lang="en-US" dirty="0"/>
          </a:p>
        </p:txBody>
      </p:sp>
    </p:spTree>
    <p:extLst>
      <p:ext uri="{BB962C8B-B14F-4D97-AF65-F5344CB8AC3E}">
        <p14:creationId xmlns:p14="http://schemas.microsoft.com/office/powerpoint/2010/main" val="188460786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3"/>
            <a:ext cx="10515600" cy="814318"/>
          </a:xfrm>
          <a:solidFill>
            <a:schemeClr val="bg2">
              <a:alpha val="8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to Close the Trap!</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1791" y="1139686"/>
            <a:ext cx="11675166" cy="5155097"/>
          </a:xfrm>
          <a:solidFill>
            <a:schemeClr val="bg1">
              <a:alpha val="70000"/>
            </a:schemeClr>
          </a:solidFill>
        </p:spPr>
        <p:txBody>
          <a:bodyPr>
            <a:normAutofit fontScale="55000" lnSpcReduction="20000"/>
          </a:bodyPr>
          <a:lstStyle/>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Jesus overcame the temptations, so can we today.</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Before the passage begins, we are given a snapshot of Jesus’ understanding of WHO He is.</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He is loved by the Father for WHO he is. </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We are the beloved of God, not for WHAT we do or can do for Him, but for WHO we are.</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Understanding this love makes us secure. Knowing this love enables us to surrender to God.</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We are able to submit because we know we are fully loved. We are able to obey Him, even when His will seems so different from what we see, feel or figure out ourselves, because we know we are deeply loved.</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This love anchors me. This love anchors my soul. I am fully secured and at peace, because I know I am deeply loved and highly favoured.</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Jesus enters into the desert with such an understanding.</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He does not need to do anything to prove he deserves to be loved. Jesus was anchored in His Father’s love for him.</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The devil came with three powerful temptations, all hitting at Jesus’ understanding of his identity before God.</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The devil throws the same temptations at us today.</a:t>
            </a:r>
          </a:p>
          <a:p>
            <a:pPr marL="0" indent="0">
              <a:buNone/>
            </a:pPr>
            <a:r>
              <a:rPr lang="en-US" sz="3300" dirty="0">
                <a:effectLst>
                  <a:outerShdw blurRad="38100" dist="38100" dir="2700000" algn="tl">
                    <a:srgbClr val="000000">
                      <a:alpha val="43137"/>
                    </a:srgbClr>
                  </a:outerShdw>
                </a:effectLst>
                <a:latin typeface="Arial Rounded MT Bold" panose="020F0704030504030204" pitchFamily="34" charset="0"/>
              </a:rPr>
              <a:t>• He said to Jesus: "If you are the Son of God, tell these stones to become bread." (4:3)</a:t>
            </a:r>
          </a:p>
          <a:p>
            <a:endParaRPr lang="en-US" dirty="0"/>
          </a:p>
        </p:txBody>
      </p:sp>
    </p:spTree>
    <p:extLst>
      <p:ext uri="{BB962C8B-B14F-4D97-AF65-F5344CB8AC3E}">
        <p14:creationId xmlns:p14="http://schemas.microsoft.com/office/powerpoint/2010/main" val="361548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2185" y="100082"/>
            <a:ext cx="6133513" cy="1039604"/>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The Perspective Trap</a:t>
            </a:r>
          </a:p>
        </p:txBody>
      </p:sp>
      <p:sp>
        <p:nvSpPr>
          <p:cNvPr id="3" name="Content Placeholder 2"/>
          <p:cNvSpPr>
            <a:spLocks noGrp="1"/>
          </p:cNvSpPr>
          <p:nvPr>
            <p:ph idx="1"/>
          </p:nvPr>
        </p:nvSpPr>
        <p:spPr>
          <a:xfrm>
            <a:off x="193734" y="1444487"/>
            <a:ext cx="7179523" cy="5290586"/>
          </a:xfrm>
          <a:solidFill>
            <a:schemeClr val="bg2">
              <a:alpha val="70000"/>
            </a:schemeClr>
          </a:solidFill>
        </p:spPr>
        <p:txBody>
          <a:bodyPr>
            <a:normAutofit/>
          </a:bodyPr>
          <a:lstStyle/>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Satan Knows that God Seeks to…</a:t>
            </a:r>
          </a:p>
          <a:p>
            <a:pPr lvl="1">
              <a:lnSpc>
                <a:spcPct val="100000"/>
              </a:lnSpc>
              <a:spcBef>
                <a:spcPts val="6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Use Us</a:t>
            </a:r>
          </a:p>
          <a:p>
            <a:pPr lvl="1">
              <a:lnSpc>
                <a:spcPct val="100000"/>
              </a:lnSpc>
              <a:spcBef>
                <a:spcPts val="6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Empower Us</a:t>
            </a:r>
          </a:p>
          <a:p>
            <a:pPr lvl="1">
              <a:lnSpc>
                <a:spcPct val="100000"/>
              </a:lnSpc>
              <a:spcBef>
                <a:spcPts val="60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Keep Our Eyes on Him</a:t>
            </a:r>
          </a:p>
          <a:p>
            <a:pPr marL="457200" lvl="1" indent="0">
              <a:lnSpc>
                <a:spcPct val="100000"/>
              </a:lnSpc>
              <a:spcBef>
                <a:spcPts val="600"/>
              </a:spcBef>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 in Order to Stop Us…</a:t>
            </a: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…Satan Uses Our Flesh</a:t>
            </a: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…to Set a Trap</a:t>
            </a: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…Involving Our Perspective</a:t>
            </a:r>
          </a:p>
        </p:txBody>
      </p:sp>
      <p:sp>
        <p:nvSpPr>
          <p:cNvPr id="4" name="Title 1"/>
          <p:cNvSpPr txBox="1">
            <a:spLocks/>
          </p:cNvSpPr>
          <p:nvPr/>
        </p:nvSpPr>
        <p:spPr>
          <a:xfrm>
            <a:off x="8848681" y="619884"/>
            <a:ext cx="2879493" cy="5810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Short…</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…Sweet </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…To </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…The</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…Point   </a:t>
            </a:r>
          </a:p>
        </p:txBody>
      </p:sp>
    </p:spTree>
    <p:extLst>
      <p:ext uri="{BB962C8B-B14F-4D97-AF65-F5344CB8AC3E}">
        <p14:creationId xmlns:p14="http://schemas.microsoft.com/office/powerpoint/2010/main" val="2476874525"/>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6" presetClass="entr" presetSubtype="0" fill="hold"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4">
                                            <p:txEl>
                                              <p:pRg st="0" end="0"/>
                                            </p:txEl>
                                          </p:spTgt>
                                        </p:tgtEl>
                                        <p:attrNameLst>
                                          <p:attrName>ppt_w</p:attrName>
                                        </p:attrNameLst>
                                      </p:cBhvr>
                                    </p:anim>
                                    <p:anim by="(#ppt_w*0.50)" calcmode="lin" valueType="num">
                                      <p:cBhvr>
                                        <p:cTn id="13" dur="500" decel="50000" autoRev="1" fill="hold">
                                          <p:stCondLst>
                                            <p:cond delay="0"/>
                                          </p:stCondLst>
                                        </p:cTn>
                                        <p:tgtEl>
                                          <p:spTgt spid="4">
                                            <p:txEl>
                                              <p:pRg st="0" end="0"/>
                                            </p:txEl>
                                          </p:spTgt>
                                        </p:tgtEl>
                                        <p:attrNameLst>
                                          <p:attrName>ppt_x</p:attrName>
                                        </p:attrNameLst>
                                      </p:cBhvr>
                                    </p:anim>
                                    <p:anim from="(-#ppt_h/2)" to="(#ppt_y)" calcmode="lin" valueType="num">
                                      <p:cBhvr>
                                        <p:cTn id="14" dur="1000" fill="hold">
                                          <p:stCondLst>
                                            <p:cond delay="0"/>
                                          </p:stCondLst>
                                        </p:cTn>
                                        <p:tgtEl>
                                          <p:spTgt spid="4">
                                            <p:txEl>
                                              <p:pRg st="0" end="0"/>
                                            </p:txEl>
                                          </p:spTgt>
                                        </p:tgtEl>
                                        <p:attrNameLst>
                                          <p:attrName>ppt_y</p:attrName>
                                        </p:attrNameLst>
                                      </p:cBhvr>
                                    </p:anim>
                                    <p:animRot by="21600000">
                                      <p:cBhvr>
                                        <p:cTn id="15" dur="1000" fill="hold">
                                          <p:stCondLst>
                                            <p:cond delay="0"/>
                                          </p:stCondLst>
                                        </p:cTn>
                                        <p:tgtEl>
                                          <p:spTgt spid="4">
                                            <p:txEl>
                                              <p:pRg st="0" end="0"/>
                                            </p:txEl>
                                          </p:spTgt>
                                        </p:tgtEl>
                                        <p:attrNameLst>
                                          <p:attrName>r</p:attrName>
                                        </p:attrNameLst>
                                      </p:cBhvr>
                                    </p:animRot>
                                  </p:childTnLst>
                                </p:cTn>
                              </p:par>
                            </p:childTnLst>
                          </p:cTn>
                        </p:par>
                        <p:par>
                          <p:cTn id="16" fill="hold">
                            <p:stCondLst>
                              <p:cond delay="3500"/>
                            </p:stCondLst>
                            <p:childTnLst>
                              <p:par>
                                <p:cTn id="17" presetID="56" presetClass="entr" presetSubtype="0" fill="hold" nodeType="afterEffect">
                                  <p:stCondLst>
                                    <p:cond delay="0"/>
                                  </p:stCondLst>
                                  <p:iterate type="lt">
                                    <p:tmPct val="10000"/>
                                  </p:iterate>
                                  <p:childTnLst>
                                    <p:set>
                                      <p:cBhvr>
                                        <p:cTn id="18" dur="1" fill="hold">
                                          <p:stCondLst>
                                            <p:cond delay="0"/>
                                          </p:stCondLst>
                                        </p:cTn>
                                        <p:tgtEl>
                                          <p:spTgt spid="4">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4">
                                            <p:txEl>
                                              <p:pRg st="1" end="1"/>
                                            </p:txEl>
                                          </p:spTgt>
                                        </p:tgtEl>
                                        <p:attrNameLst>
                                          <p:attrName>ppt_w</p:attrName>
                                        </p:attrNameLst>
                                      </p:cBhvr>
                                    </p:anim>
                                    <p:anim by="(#ppt_w*0.50)" calcmode="lin" valueType="num">
                                      <p:cBhvr>
                                        <p:cTn id="20" dur="500" decel="50000" autoRev="1" fill="hold">
                                          <p:stCondLst>
                                            <p:cond delay="0"/>
                                          </p:stCondLst>
                                        </p:cTn>
                                        <p:tgtEl>
                                          <p:spTgt spid="4">
                                            <p:txEl>
                                              <p:pRg st="1" end="1"/>
                                            </p:txEl>
                                          </p:spTgt>
                                        </p:tgtEl>
                                        <p:attrNameLst>
                                          <p:attrName>ppt_x</p:attrName>
                                        </p:attrNameLst>
                                      </p:cBhvr>
                                    </p:anim>
                                    <p:anim from="(-#ppt_h/2)" to="(#ppt_y)" calcmode="lin" valueType="num">
                                      <p:cBhvr>
                                        <p:cTn id="21" dur="1000" fill="hold">
                                          <p:stCondLst>
                                            <p:cond delay="0"/>
                                          </p:stCondLst>
                                        </p:cTn>
                                        <p:tgtEl>
                                          <p:spTgt spid="4">
                                            <p:txEl>
                                              <p:pRg st="1" end="1"/>
                                            </p:txEl>
                                          </p:spTgt>
                                        </p:tgtEl>
                                        <p:attrNameLst>
                                          <p:attrName>ppt_y</p:attrName>
                                        </p:attrNameLst>
                                      </p:cBhvr>
                                    </p:anim>
                                    <p:animRot by="21600000">
                                      <p:cBhvr>
                                        <p:cTn id="22" dur="1000" fill="hold">
                                          <p:stCondLst>
                                            <p:cond delay="0"/>
                                          </p:stCondLst>
                                        </p:cTn>
                                        <p:tgtEl>
                                          <p:spTgt spid="4">
                                            <p:txEl>
                                              <p:pRg st="1" end="1"/>
                                            </p:txEl>
                                          </p:spTgt>
                                        </p:tgtEl>
                                        <p:attrNameLst>
                                          <p:attrName>r</p:attrName>
                                        </p:attrNameLst>
                                      </p:cBhvr>
                                    </p:animRot>
                                  </p:childTnLst>
                                </p:cTn>
                              </p:par>
                            </p:childTnLst>
                          </p:cTn>
                        </p:par>
                        <p:par>
                          <p:cTn id="23" fill="hold">
                            <p:stCondLst>
                              <p:cond delay="5000"/>
                            </p:stCondLst>
                            <p:childTnLst>
                              <p:par>
                                <p:cTn id="24" presetID="56" presetClass="entr" presetSubtype="0" fill="hold" nodeType="afterEffect">
                                  <p:stCondLst>
                                    <p:cond delay="0"/>
                                  </p:stCondLst>
                                  <p:iterate type="lt">
                                    <p:tmPct val="10000"/>
                                  </p:iterate>
                                  <p:childTnLst>
                                    <p:set>
                                      <p:cBhvr>
                                        <p:cTn id="25" dur="1" fill="hold">
                                          <p:stCondLst>
                                            <p:cond delay="0"/>
                                          </p:stCondLst>
                                        </p:cTn>
                                        <p:tgtEl>
                                          <p:spTgt spid="4">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4">
                                            <p:txEl>
                                              <p:pRg st="2" end="2"/>
                                            </p:txEl>
                                          </p:spTgt>
                                        </p:tgtEl>
                                        <p:attrNameLst>
                                          <p:attrName>ppt_w</p:attrName>
                                        </p:attrNameLst>
                                      </p:cBhvr>
                                    </p:anim>
                                    <p:anim by="(#ppt_w*0.50)" calcmode="lin" valueType="num">
                                      <p:cBhvr>
                                        <p:cTn id="27" dur="500" decel="50000" autoRev="1" fill="hold">
                                          <p:stCondLst>
                                            <p:cond delay="0"/>
                                          </p:stCondLst>
                                        </p:cTn>
                                        <p:tgtEl>
                                          <p:spTgt spid="4">
                                            <p:txEl>
                                              <p:pRg st="2" end="2"/>
                                            </p:txEl>
                                          </p:spTgt>
                                        </p:tgtEl>
                                        <p:attrNameLst>
                                          <p:attrName>ppt_x</p:attrName>
                                        </p:attrNameLst>
                                      </p:cBhvr>
                                    </p:anim>
                                    <p:anim from="(-#ppt_h/2)" to="(#ppt_y)" calcmode="lin" valueType="num">
                                      <p:cBhvr>
                                        <p:cTn id="28" dur="1000" fill="hold">
                                          <p:stCondLst>
                                            <p:cond delay="0"/>
                                          </p:stCondLst>
                                        </p:cTn>
                                        <p:tgtEl>
                                          <p:spTgt spid="4">
                                            <p:txEl>
                                              <p:pRg st="2" end="2"/>
                                            </p:txEl>
                                          </p:spTgt>
                                        </p:tgtEl>
                                        <p:attrNameLst>
                                          <p:attrName>ppt_y</p:attrName>
                                        </p:attrNameLst>
                                      </p:cBhvr>
                                    </p:anim>
                                    <p:animRot by="21600000">
                                      <p:cBhvr>
                                        <p:cTn id="29" dur="1000" fill="hold">
                                          <p:stCondLst>
                                            <p:cond delay="0"/>
                                          </p:stCondLst>
                                        </p:cTn>
                                        <p:tgtEl>
                                          <p:spTgt spid="4">
                                            <p:txEl>
                                              <p:pRg st="2" end="2"/>
                                            </p:txEl>
                                          </p:spTgt>
                                        </p:tgtEl>
                                        <p:attrNameLst>
                                          <p:attrName>r</p:attrName>
                                        </p:attrNameLst>
                                      </p:cBhvr>
                                    </p:animRot>
                                  </p:childTnLst>
                                </p:cTn>
                              </p:par>
                            </p:childTnLst>
                          </p:cTn>
                        </p:par>
                        <p:par>
                          <p:cTn id="30" fill="hold">
                            <p:stCondLst>
                              <p:cond delay="6200"/>
                            </p:stCondLst>
                            <p:childTnLst>
                              <p:par>
                                <p:cTn id="31" presetID="56" presetClass="entr" presetSubtype="0" fill="hold" nodeType="afterEffect">
                                  <p:stCondLst>
                                    <p:cond delay="0"/>
                                  </p:stCondLst>
                                  <p:iterate type="lt">
                                    <p:tmPct val="10000"/>
                                  </p:iterate>
                                  <p:childTnLst>
                                    <p:set>
                                      <p:cBhvr>
                                        <p:cTn id="32" dur="1" fill="hold">
                                          <p:stCondLst>
                                            <p:cond delay="0"/>
                                          </p:stCondLst>
                                        </p:cTn>
                                        <p:tgtEl>
                                          <p:spTgt spid="4">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4">
                                            <p:txEl>
                                              <p:pRg st="3" end="3"/>
                                            </p:txEl>
                                          </p:spTgt>
                                        </p:tgtEl>
                                        <p:attrNameLst>
                                          <p:attrName>ppt_w</p:attrName>
                                        </p:attrNameLst>
                                      </p:cBhvr>
                                    </p:anim>
                                    <p:anim by="(#ppt_w*0.50)" calcmode="lin" valueType="num">
                                      <p:cBhvr>
                                        <p:cTn id="34" dur="500" decel="50000" autoRev="1" fill="hold">
                                          <p:stCondLst>
                                            <p:cond delay="0"/>
                                          </p:stCondLst>
                                        </p:cTn>
                                        <p:tgtEl>
                                          <p:spTgt spid="4">
                                            <p:txEl>
                                              <p:pRg st="3" end="3"/>
                                            </p:txEl>
                                          </p:spTgt>
                                        </p:tgtEl>
                                        <p:attrNameLst>
                                          <p:attrName>ppt_x</p:attrName>
                                        </p:attrNameLst>
                                      </p:cBhvr>
                                    </p:anim>
                                    <p:anim from="(-#ppt_h/2)" to="(#ppt_y)" calcmode="lin" valueType="num">
                                      <p:cBhvr>
                                        <p:cTn id="35" dur="1000" fill="hold">
                                          <p:stCondLst>
                                            <p:cond delay="0"/>
                                          </p:stCondLst>
                                        </p:cTn>
                                        <p:tgtEl>
                                          <p:spTgt spid="4">
                                            <p:txEl>
                                              <p:pRg st="3" end="3"/>
                                            </p:txEl>
                                          </p:spTgt>
                                        </p:tgtEl>
                                        <p:attrNameLst>
                                          <p:attrName>ppt_y</p:attrName>
                                        </p:attrNameLst>
                                      </p:cBhvr>
                                    </p:anim>
                                    <p:animRot by="21600000">
                                      <p:cBhvr>
                                        <p:cTn id="36" dur="1000" fill="hold">
                                          <p:stCondLst>
                                            <p:cond delay="0"/>
                                          </p:stCondLst>
                                        </p:cTn>
                                        <p:tgtEl>
                                          <p:spTgt spid="4">
                                            <p:txEl>
                                              <p:pRg st="3" end="3"/>
                                            </p:txEl>
                                          </p:spTgt>
                                        </p:tgtEl>
                                        <p:attrNameLst>
                                          <p:attrName>r</p:attrName>
                                        </p:attrNameLst>
                                      </p:cBhvr>
                                    </p:animRot>
                                  </p:childTnLst>
                                </p:cTn>
                              </p:par>
                            </p:childTnLst>
                          </p:cTn>
                        </p:par>
                        <p:par>
                          <p:cTn id="37" fill="hold">
                            <p:stCondLst>
                              <p:cond delay="7500"/>
                            </p:stCondLst>
                            <p:childTnLst>
                              <p:par>
                                <p:cTn id="38" presetID="56" presetClass="entr" presetSubtype="0" fill="hold" nodeType="afterEffect">
                                  <p:stCondLst>
                                    <p:cond delay="0"/>
                                  </p:stCondLst>
                                  <p:iterate type="lt">
                                    <p:tmPct val="10000"/>
                                  </p:iterate>
                                  <p:childTnLst>
                                    <p:set>
                                      <p:cBhvr>
                                        <p:cTn id="39" dur="1" fill="hold">
                                          <p:stCondLst>
                                            <p:cond delay="0"/>
                                          </p:stCondLst>
                                        </p:cTn>
                                        <p:tgtEl>
                                          <p:spTgt spid="4">
                                            <p:txEl>
                                              <p:pRg st="4" end="4"/>
                                            </p:txEl>
                                          </p:spTgt>
                                        </p:tgtEl>
                                        <p:attrNameLst>
                                          <p:attrName>style.visibility</p:attrName>
                                        </p:attrNameLst>
                                      </p:cBhvr>
                                      <p:to>
                                        <p:strVal val="visible"/>
                                      </p:to>
                                    </p:set>
                                    <p:anim by="(-#ppt_w*2)" calcmode="lin" valueType="num">
                                      <p:cBhvr rctx="PPT">
                                        <p:cTn id="40" dur="500" autoRev="1" fill="hold">
                                          <p:stCondLst>
                                            <p:cond delay="0"/>
                                          </p:stCondLst>
                                        </p:cTn>
                                        <p:tgtEl>
                                          <p:spTgt spid="4">
                                            <p:txEl>
                                              <p:pRg st="4" end="4"/>
                                            </p:txEl>
                                          </p:spTgt>
                                        </p:tgtEl>
                                        <p:attrNameLst>
                                          <p:attrName>ppt_w</p:attrName>
                                        </p:attrNameLst>
                                      </p:cBhvr>
                                    </p:anim>
                                    <p:anim by="(#ppt_w*0.50)" calcmode="lin" valueType="num">
                                      <p:cBhvr>
                                        <p:cTn id="41" dur="500" decel="50000" autoRev="1" fill="hold">
                                          <p:stCondLst>
                                            <p:cond delay="0"/>
                                          </p:stCondLst>
                                        </p:cTn>
                                        <p:tgtEl>
                                          <p:spTgt spid="4">
                                            <p:txEl>
                                              <p:pRg st="4" end="4"/>
                                            </p:txEl>
                                          </p:spTgt>
                                        </p:tgtEl>
                                        <p:attrNameLst>
                                          <p:attrName>ppt_x</p:attrName>
                                        </p:attrNameLst>
                                      </p:cBhvr>
                                    </p:anim>
                                    <p:anim from="(-#ppt_h/2)" to="(#ppt_y)" calcmode="lin" valueType="num">
                                      <p:cBhvr>
                                        <p:cTn id="42" dur="1000" fill="hold">
                                          <p:stCondLst>
                                            <p:cond delay="0"/>
                                          </p:stCondLst>
                                        </p:cTn>
                                        <p:tgtEl>
                                          <p:spTgt spid="4">
                                            <p:txEl>
                                              <p:pRg st="4" end="4"/>
                                            </p:txEl>
                                          </p:spTgt>
                                        </p:tgtEl>
                                        <p:attrNameLst>
                                          <p:attrName>ppt_y</p:attrName>
                                        </p:attrNameLst>
                                      </p:cBhvr>
                                    </p:anim>
                                    <p:animRot by="21600000">
                                      <p:cBhvr>
                                        <p:cTn id="43" dur="1000" fill="hold">
                                          <p:stCondLst>
                                            <p:cond delay="0"/>
                                          </p:stCondLst>
                                        </p:cTn>
                                        <p:tgtEl>
                                          <p:spTgt spid="4">
                                            <p:txEl>
                                              <p:pRg st="4" end="4"/>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bg/>
                                          </p:spTgt>
                                        </p:tgtEl>
                                        <p:attrNameLst>
                                          <p:attrName>style.visibility</p:attrName>
                                        </p:attrNameLst>
                                      </p:cBhvr>
                                      <p:to>
                                        <p:strVal val="visible"/>
                                      </p:to>
                                    </p:set>
                                    <p:animEffect transition="in" filter="circle(in)">
                                      <p:cBhvr>
                                        <p:cTn id="48" dur="2000"/>
                                        <p:tgtEl>
                                          <p:spTgt spid="3">
                                            <p:bg/>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circle(in)">
                                      <p:cBhvr>
                                        <p:cTn id="51" dur="2000"/>
                                        <p:tgtEl>
                                          <p:spTgt spid="3">
                                            <p:txEl>
                                              <p:pRg st="0" end="0"/>
                                            </p:txEl>
                                          </p:spTgt>
                                        </p:tgtEl>
                                      </p:cBhvr>
                                    </p:animEffect>
                                  </p:childTnLst>
                                </p:cTn>
                              </p:par>
                            </p:childTnLst>
                          </p:cTn>
                        </p:par>
                        <p:par>
                          <p:cTn id="52" fill="hold">
                            <p:stCondLst>
                              <p:cond delay="2000"/>
                            </p:stCondLst>
                            <p:childTnLst>
                              <p:par>
                                <p:cTn id="53" presetID="6" presetClass="entr" presetSubtype="16" fill="hold" grpId="0" nodeType="after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circle(in)">
                                      <p:cBhvr>
                                        <p:cTn id="55" dur="2000"/>
                                        <p:tgtEl>
                                          <p:spTgt spid="3">
                                            <p:txEl>
                                              <p:pRg st="1" end="1"/>
                                            </p:txEl>
                                          </p:spTgt>
                                        </p:tgtEl>
                                      </p:cBhvr>
                                    </p:animEffect>
                                  </p:childTnLst>
                                </p:cTn>
                              </p:par>
                            </p:childTnLst>
                          </p:cTn>
                        </p:par>
                        <p:par>
                          <p:cTn id="56" fill="hold">
                            <p:stCondLst>
                              <p:cond delay="4000"/>
                            </p:stCondLst>
                            <p:childTnLst>
                              <p:par>
                                <p:cTn id="57" presetID="6" presetClass="entr" presetSubtype="16" fill="hold" grpId="0" nodeType="after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circle(in)">
                                      <p:cBhvr>
                                        <p:cTn id="59" dur="2000"/>
                                        <p:tgtEl>
                                          <p:spTgt spid="3">
                                            <p:txEl>
                                              <p:pRg st="2" end="2"/>
                                            </p:txEl>
                                          </p:spTgt>
                                        </p:tgtEl>
                                      </p:cBhvr>
                                    </p:animEffect>
                                  </p:childTnLst>
                                </p:cTn>
                              </p:par>
                            </p:childTnLst>
                          </p:cTn>
                        </p:par>
                        <p:par>
                          <p:cTn id="60" fill="hold">
                            <p:stCondLst>
                              <p:cond delay="6000"/>
                            </p:stCondLst>
                            <p:childTnLst>
                              <p:par>
                                <p:cTn id="61" presetID="6" presetClass="entr" presetSubtype="16" fill="hold" grpId="0" nodeType="after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circle(in)">
                                      <p:cBhvr>
                                        <p:cTn id="63" dur="2000"/>
                                        <p:tgtEl>
                                          <p:spTgt spid="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circle(in)">
                                      <p:cBhvr>
                                        <p:cTn id="68" dur="2000"/>
                                        <p:tgtEl>
                                          <p:spTgt spid="3">
                                            <p:txEl>
                                              <p:pRg st="5" end="5"/>
                                            </p:txEl>
                                          </p:spTgt>
                                        </p:tgtEl>
                                      </p:cBhvr>
                                    </p:animEffect>
                                  </p:childTnLst>
                                </p:cTn>
                              </p:par>
                            </p:childTnLst>
                          </p:cTn>
                        </p:par>
                        <p:par>
                          <p:cTn id="69" fill="hold">
                            <p:stCondLst>
                              <p:cond delay="2000"/>
                            </p:stCondLst>
                            <p:childTnLst>
                              <p:par>
                                <p:cTn id="70" presetID="6" presetClass="entr" presetSubtype="16" fill="hold" grpId="0" nodeType="after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circle(in)">
                                      <p:cBhvr>
                                        <p:cTn id="72" dur="2000"/>
                                        <p:tgtEl>
                                          <p:spTgt spid="3">
                                            <p:txEl>
                                              <p:pRg st="6" end="6"/>
                                            </p:txEl>
                                          </p:spTgt>
                                        </p:tgtEl>
                                      </p:cBhvr>
                                    </p:animEffect>
                                  </p:childTnLst>
                                </p:cTn>
                              </p:par>
                            </p:childTnLst>
                          </p:cTn>
                        </p:par>
                        <p:par>
                          <p:cTn id="73" fill="hold">
                            <p:stCondLst>
                              <p:cond delay="4000"/>
                            </p:stCondLst>
                            <p:childTnLst>
                              <p:par>
                                <p:cTn id="74" presetID="6" presetClass="entr" presetSubtype="16" fill="hold" grpId="0" nodeType="after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circle(in)">
                                      <p:cBhvr>
                                        <p:cTn id="76" dur="2000"/>
                                        <p:tgtEl>
                                          <p:spTgt spid="3">
                                            <p:txEl>
                                              <p:pRg st="7" end="7"/>
                                            </p:txEl>
                                          </p:spTgt>
                                        </p:tgtEl>
                                      </p:cBhvr>
                                    </p:animEffect>
                                  </p:childTnLst>
                                </p:cTn>
                              </p:par>
                            </p:childTnLst>
                          </p:cTn>
                        </p:par>
                        <p:par>
                          <p:cTn id="77" fill="hold">
                            <p:stCondLst>
                              <p:cond delay="6000"/>
                            </p:stCondLst>
                            <p:childTnLst>
                              <p:par>
                                <p:cTn id="78" presetID="6" presetClass="entr" presetSubtype="16" fill="hold" grpId="0" nodeType="after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circle(in)">
                                      <p:cBhvr>
                                        <p:cTn id="8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6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809" y="5770118"/>
            <a:ext cx="2971800" cy="827571"/>
          </a:xfrm>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The Trap </a:t>
            </a:r>
          </a:p>
        </p:txBody>
      </p:sp>
      <p:sp>
        <p:nvSpPr>
          <p:cNvPr id="3" name="Content Placeholder 2"/>
          <p:cNvSpPr>
            <a:spLocks noGrp="1"/>
          </p:cNvSpPr>
          <p:nvPr>
            <p:ph idx="1"/>
          </p:nvPr>
        </p:nvSpPr>
        <p:spPr>
          <a:xfrm>
            <a:off x="4929809" y="954157"/>
            <a:ext cx="5970420" cy="3962400"/>
          </a:xfrm>
        </p:spPr>
        <p:txBody>
          <a:bodyPr>
            <a:noAutofit/>
          </a:bodyPr>
          <a:lstStyle/>
          <a:p>
            <a:pPr marL="0" indent="0">
              <a:lnSpc>
                <a:spcPct val="15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Trap Occurs…</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…When We Get Eyes </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3">
              <a:lnSpc>
                <a:spcPct val="150000"/>
              </a:lnSpc>
              <a:buFont typeface="Courier New" panose="02070309020205020404"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Off God</a:t>
            </a:r>
          </a:p>
          <a:p>
            <a:pPr lvl="3">
              <a:lnSpc>
                <a:spcPct val="15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 Onto Self</a:t>
            </a:r>
          </a:p>
          <a:p>
            <a:pPr lvl="3">
              <a:lnSpc>
                <a:spcPct val="15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 Out of Perspective</a:t>
            </a:r>
          </a:p>
        </p:txBody>
      </p:sp>
      <p:sp>
        <p:nvSpPr>
          <p:cNvPr id="4" name="Title 1"/>
          <p:cNvSpPr txBox="1">
            <a:spLocks/>
          </p:cNvSpPr>
          <p:nvPr/>
        </p:nvSpPr>
        <p:spPr>
          <a:xfrm>
            <a:off x="0" y="0"/>
            <a:ext cx="2879493" cy="518646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Short…</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…Sweet </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…To </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…The</a:t>
            </a: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    …Point   </a:t>
            </a:r>
          </a:p>
        </p:txBody>
      </p:sp>
    </p:spTree>
    <p:extLst>
      <p:ext uri="{BB962C8B-B14F-4D97-AF65-F5344CB8AC3E}">
        <p14:creationId xmlns:p14="http://schemas.microsoft.com/office/powerpoint/2010/main" val="24438094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0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ppt_x</p:attrName>
                                        </p:attrNameLst>
                                      </p:cBhvr>
                                      <p:tavLst>
                                        <p:tav tm="0">
                                          <p:val>
                                            <p:strVal val="#ppt_x"/>
                                          </p:val>
                                        </p:tav>
                                        <p:tav tm="100000">
                                          <p:val>
                                            <p:strVal val="#ppt_x"/>
                                          </p:val>
                                        </p:tav>
                                      </p:tavLst>
                                    </p:anim>
                                    <p:anim calcmode="lin" valueType="num">
                                      <p:cBhvr>
                                        <p:cTn id="2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2971800" cy="8275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The Door </a:t>
            </a:r>
          </a:p>
        </p:txBody>
      </p:sp>
      <p:sp>
        <p:nvSpPr>
          <p:cNvPr id="3" name="Content Placeholder 2"/>
          <p:cNvSpPr>
            <a:spLocks noGrp="1"/>
          </p:cNvSpPr>
          <p:nvPr>
            <p:ph idx="1"/>
          </p:nvPr>
        </p:nvSpPr>
        <p:spPr>
          <a:xfrm>
            <a:off x="212035" y="1205948"/>
            <a:ext cx="11754678" cy="5512904"/>
          </a:xfrm>
        </p:spPr>
        <p:txBody>
          <a:bodyPr>
            <a:noAutofit/>
          </a:bodyPr>
          <a:lstStyle/>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Trap is Usually Set at the Door of Opportunity</a:t>
            </a:r>
          </a:p>
          <a:p>
            <a:pPr lvl="1">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Door</a:t>
            </a:r>
          </a:p>
          <a:p>
            <a:pPr lvl="2">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Self- Awareness (</a:t>
            </a:r>
            <a:r>
              <a:rPr lang="en-US" sz="3200" i="1" dirty="0">
                <a:effectLst>
                  <a:outerShdw blurRad="38100" dist="38100" dir="2700000" algn="tl">
                    <a:srgbClr val="000000">
                      <a:alpha val="43137"/>
                    </a:srgbClr>
                  </a:outerShdw>
                </a:effectLst>
                <a:latin typeface="Arial Rounded MT Bold" panose="020F0704030504030204" pitchFamily="34" charset="0"/>
              </a:rPr>
              <a:t>Where I’m At</a:t>
            </a:r>
            <a:r>
              <a:rPr lang="en-US" sz="3200" b="1" dirty="0">
                <a:effectLst>
                  <a:outerShdw blurRad="38100" dist="38100" dir="2700000" algn="tl">
                    <a:srgbClr val="000000">
                      <a:alpha val="43137"/>
                    </a:srgbClr>
                  </a:outerShdw>
                </a:effectLst>
                <a:latin typeface="Arial Rounded MT Bold" panose="020F0704030504030204" pitchFamily="34" charset="0"/>
              </a:rPr>
              <a:t>)</a:t>
            </a: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Self- Identity (</a:t>
            </a:r>
            <a:r>
              <a:rPr lang="en-US" sz="3200" i="1" dirty="0">
                <a:effectLst>
                  <a:outerShdw blurRad="38100" dist="38100" dir="2700000" algn="tl">
                    <a:srgbClr val="000000">
                      <a:alpha val="43137"/>
                    </a:srgbClr>
                  </a:outerShdw>
                </a:effectLst>
                <a:latin typeface="Arial Rounded MT Bold" panose="020F0704030504030204" pitchFamily="34" charset="0"/>
              </a:rPr>
              <a:t>Who I Am</a:t>
            </a:r>
            <a:r>
              <a:rPr lang="en-US" sz="3200" b="1" dirty="0">
                <a:effectLst>
                  <a:outerShdw blurRad="38100" dist="38100" dir="2700000" algn="tl">
                    <a:srgbClr val="000000">
                      <a:alpha val="43137"/>
                    </a:srgbClr>
                  </a:outerShdw>
                </a:effectLst>
                <a:latin typeface="Arial Rounded MT Bold" panose="020F0704030504030204" pitchFamily="34" charset="0"/>
              </a:rPr>
              <a:t>)</a:t>
            </a: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Self- Assessment (</a:t>
            </a:r>
            <a:r>
              <a:rPr lang="en-US" sz="3200" i="1" dirty="0">
                <a:effectLst>
                  <a:outerShdw blurRad="38100" dist="38100" dir="2700000" algn="tl">
                    <a:srgbClr val="000000">
                      <a:alpha val="43137"/>
                    </a:srgbClr>
                  </a:outerShdw>
                </a:effectLst>
                <a:latin typeface="Arial Rounded MT Bold" panose="020F0704030504030204" pitchFamily="34" charset="0"/>
              </a:rPr>
              <a:t>What I am to Do</a:t>
            </a:r>
            <a:r>
              <a:rPr lang="en-US" sz="3200" b="1"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Disrupt</a:t>
            </a:r>
            <a:r>
              <a:rPr lang="en-US" sz="3200" dirty="0">
                <a:effectLst>
                  <a:outerShdw blurRad="38100" dist="38100" dir="2700000" algn="tl">
                    <a:srgbClr val="000000">
                      <a:alpha val="43137"/>
                    </a:srgbClr>
                  </a:outerShdw>
                </a:effectLst>
                <a:latin typeface="Arial Rounded MT Bold" panose="020F0704030504030204" pitchFamily="34" charset="0"/>
              </a:rPr>
              <a:t> – </a:t>
            </a:r>
            <a:r>
              <a:rPr lang="en-US" sz="3200" i="1" dirty="0">
                <a:effectLst>
                  <a:outerShdw blurRad="38100" dist="38100" dir="2700000" algn="tl">
                    <a:srgbClr val="000000">
                      <a:alpha val="43137"/>
                    </a:srgbClr>
                  </a:outerShdw>
                </a:effectLst>
                <a:latin typeface="Arial Rounded MT Bold" panose="020F0704030504030204" pitchFamily="34" charset="0"/>
              </a:rPr>
              <a:t>the power of God flowing thru our lives</a:t>
            </a: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Drain</a:t>
            </a:r>
            <a:r>
              <a:rPr lang="en-US" sz="3200" dirty="0">
                <a:effectLst>
                  <a:outerShdw blurRad="38100" dist="38100" dir="2700000" algn="tl">
                    <a:srgbClr val="000000">
                      <a:alpha val="43137"/>
                    </a:srgbClr>
                  </a:outerShdw>
                </a:effectLst>
                <a:latin typeface="Arial Rounded MT Bold" panose="020F0704030504030204" pitchFamily="34" charset="0"/>
              </a:rPr>
              <a:t> – </a:t>
            </a:r>
            <a:r>
              <a:rPr lang="en-US" sz="3200" i="1" dirty="0">
                <a:effectLst>
                  <a:outerShdw blurRad="38100" dist="38100" dir="2700000" algn="tl">
                    <a:srgbClr val="000000">
                      <a:alpha val="43137"/>
                    </a:srgbClr>
                  </a:outerShdw>
                </a:effectLst>
                <a:latin typeface="Arial Rounded MT Bold" panose="020F0704030504030204" pitchFamily="34" charset="0"/>
              </a:rPr>
              <a:t>our faith</a:t>
            </a:r>
          </a:p>
          <a:p>
            <a:pPr lvl="1">
              <a:lnSpc>
                <a:spcPct val="100000"/>
              </a:lnSpc>
              <a:spcBef>
                <a:spcPts val="1200"/>
              </a:spcBef>
            </a:pPr>
            <a:r>
              <a:rPr lang="en-US" sz="3200" b="1" dirty="0">
                <a:effectLst>
                  <a:outerShdw blurRad="38100" dist="38100" dir="2700000" algn="tl">
                    <a:srgbClr val="000000">
                      <a:alpha val="43137"/>
                    </a:srgbClr>
                  </a:outerShdw>
                </a:effectLst>
                <a:latin typeface="Arial Rounded MT Bold" panose="020F0704030504030204" pitchFamily="34" charset="0"/>
              </a:rPr>
              <a:t>Deteriorate</a:t>
            </a:r>
            <a:r>
              <a:rPr lang="en-US" sz="3200" dirty="0">
                <a:effectLst>
                  <a:outerShdw blurRad="38100" dist="38100" dir="2700000" algn="tl">
                    <a:srgbClr val="000000">
                      <a:alpha val="43137"/>
                    </a:srgbClr>
                  </a:outerShdw>
                </a:effectLst>
                <a:latin typeface="Arial Rounded MT Bold" panose="020F0704030504030204" pitchFamily="34" charset="0"/>
              </a:rPr>
              <a:t> – </a:t>
            </a:r>
            <a:r>
              <a:rPr lang="en-US" sz="3200" i="1" dirty="0">
                <a:effectLst>
                  <a:outerShdw blurRad="38100" dist="38100" dir="2700000" algn="tl">
                    <a:srgbClr val="000000">
                      <a:alpha val="43137"/>
                    </a:srgbClr>
                  </a:outerShdw>
                </a:effectLst>
                <a:latin typeface="Arial Rounded MT Bold" panose="020F0704030504030204" pitchFamily="34" charset="0"/>
              </a:rPr>
              <a:t>our opportunity</a:t>
            </a: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67340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par>
                          <p:cTn id="33" fill="hold">
                            <p:stCondLst>
                              <p:cond delay="4000"/>
                            </p:stCondLst>
                            <p:childTnLst>
                              <p:par>
                                <p:cTn id="34" presetID="6" presetClass="entr" presetSubtype="16"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43000" t="67000" r="3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791" y="100082"/>
            <a:ext cx="11675166" cy="1039603"/>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Jesus is Our Example…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…Under Pressure of the Perspective Trap</a:t>
            </a:r>
          </a:p>
        </p:txBody>
      </p:sp>
      <p:sp>
        <p:nvSpPr>
          <p:cNvPr id="3" name="Content Placeholder 2"/>
          <p:cNvSpPr>
            <a:spLocks noGrp="1"/>
          </p:cNvSpPr>
          <p:nvPr>
            <p:ph idx="1"/>
          </p:nvPr>
        </p:nvSpPr>
        <p:spPr>
          <a:xfrm>
            <a:off x="251791" y="1139686"/>
            <a:ext cx="11675166" cy="4999857"/>
          </a:xfrm>
          <a:solidFill>
            <a:schemeClr val="bg1">
              <a:alpha val="70000"/>
            </a:schemeClr>
          </a:solidFill>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Direct Confrontation with the Devil…</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alone in the wilderness</a:t>
            </a:r>
          </a:p>
          <a:p>
            <a:pPr lvl="1">
              <a:lnSpc>
                <a:spcPct val="11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harsh circumstances, Jesus won</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entry points, our “Achilles’ heel”.</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exposes our vulnerabilities,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else they won’t be very much of a temptation.</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These are the same vulnerable areas we need to take heed to</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Remember </a:t>
            </a:r>
            <a:r>
              <a:rPr lang="en-US" i="1" dirty="0">
                <a:effectLst>
                  <a:outerShdw blurRad="38100" dist="38100" dir="2700000" algn="tl">
                    <a:srgbClr val="000000">
                      <a:alpha val="43137"/>
                    </a:srgbClr>
                  </a:outerShdw>
                </a:effectLst>
              </a:rPr>
              <a:t>For we do not have a high priest who cannot sympathize with our weaknesses, but One who has been tempted in all things as we are, yet without sin.</a:t>
            </a:r>
            <a:r>
              <a:rPr lang="en-US"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Heb</a:t>
            </a:r>
            <a:r>
              <a:rPr lang="en-US" b="1" dirty="0">
                <a:effectLst>
                  <a:outerShdw blurRad="38100" dist="38100" dir="2700000" algn="tl">
                    <a:srgbClr val="000000">
                      <a:alpha val="43137"/>
                    </a:srgbClr>
                  </a:outerShdw>
                </a:effectLst>
              </a:rPr>
              <a:t> 4:15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1417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791" y="0"/>
            <a:ext cx="11675166" cy="1139685"/>
          </a:xfrm>
          <a:solidFill>
            <a:schemeClr val="bg1">
              <a:alpha val="6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Jesus is Our Example…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…Under Pressure of the Perspective Trap</a:t>
            </a:r>
          </a:p>
        </p:txBody>
      </p:sp>
      <p:sp>
        <p:nvSpPr>
          <p:cNvPr id="3" name="Content Placeholder 2"/>
          <p:cNvSpPr>
            <a:spLocks noGrp="1"/>
          </p:cNvSpPr>
          <p:nvPr>
            <p:ph idx="1"/>
          </p:nvPr>
        </p:nvSpPr>
        <p:spPr>
          <a:xfrm>
            <a:off x="251791" y="1139686"/>
            <a:ext cx="11199980" cy="5565913"/>
          </a:xfrm>
          <a:solidFill>
            <a:schemeClr val="bg1">
              <a:alpha val="70000"/>
            </a:schemeClr>
          </a:solidFill>
        </p:spPr>
        <p:txBody>
          <a:bodyPr>
            <a:normAutofit/>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Heaven Opens.</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Spirit descends like a dove- The Father speaks</a:t>
            </a:r>
          </a:p>
          <a:p>
            <a:pPr marL="0" indent="0">
              <a:lnSpc>
                <a:spcPct val="100000"/>
              </a:lnSpc>
              <a:spcBef>
                <a:spcPts val="0"/>
              </a:spcBef>
              <a:buNone/>
            </a:pPr>
            <a:r>
              <a:rPr lang="en-US" b="1" i="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This is my Son, whom I love; with Him I am well pleased.”</a:t>
            </a:r>
          </a:p>
          <a:p>
            <a:pPr marL="457200" lvl="1" indent="0">
              <a:lnSpc>
                <a:spcPct val="100000"/>
              </a:lnSpc>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No Ministry or Miracle.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Yet He receives affirmation he is deeply loved.</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Immediately –Mark says Driven by   into Wilderness.</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The devil Came with Three Powerful Temptations, </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…Hitting At His Identity Before God</a:t>
            </a:r>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…throws the same temptations at us</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He said to Jesus: "If you are the Son of God…</a:t>
            </a:r>
          </a:p>
        </p:txBody>
      </p:sp>
    </p:spTree>
    <p:extLst>
      <p:ext uri="{BB962C8B-B14F-4D97-AF65-F5344CB8AC3E}">
        <p14:creationId xmlns:p14="http://schemas.microsoft.com/office/powerpoint/2010/main" val="300713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7"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000"/>
                                        <p:tgtEl>
                                          <p:spTgt spid="3">
                                            <p:txEl>
                                              <p:pRg st="7" end="7"/>
                                            </p:txEl>
                                          </p:spTgt>
                                        </p:tgtEl>
                                      </p:cBhvr>
                                    </p:animEffect>
                                    <p:anim calcmode="lin" valueType="num">
                                      <p:cBhvr>
                                        <p:cTn id="5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2000"/>
                                        <p:tgtEl>
                                          <p:spTgt spid="3">
                                            <p:txEl>
                                              <p:pRg st="8" end="8"/>
                                            </p:txEl>
                                          </p:spTgt>
                                        </p:tgtEl>
                                      </p:cBhvr>
                                    </p:animEffect>
                                    <p:anim calcmode="lin" valueType="num">
                                      <p:cBhvr>
                                        <p:cTn id="6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298" y="4101737"/>
            <a:ext cx="6013174" cy="2083766"/>
          </a:xfrm>
        </p:spPr>
        <p:txBody>
          <a:bodyPr>
            <a:normAutofit/>
          </a:bodyPr>
          <a:lstStyle/>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Lord Help Me…</a:t>
            </a: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    …Get Out of My</a:t>
            </a: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         …Perspective Trap </a:t>
            </a:r>
          </a:p>
        </p:txBody>
      </p:sp>
    </p:spTree>
    <p:extLst>
      <p:ext uri="{BB962C8B-B14F-4D97-AF65-F5344CB8AC3E}">
        <p14:creationId xmlns:p14="http://schemas.microsoft.com/office/powerpoint/2010/main" val="378915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16395</TotalTime>
  <Words>3893</Words>
  <Application>Microsoft Office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Rounded MT Bold</vt:lpstr>
      <vt:lpstr>Brush Script MT</vt:lpstr>
      <vt:lpstr>Calibri</vt:lpstr>
      <vt:lpstr>Calibri Light</vt:lpstr>
      <vt:lpstr>Courier New</vt:lpstr>
      <vt:lpstr>Office Theme</vt:lpstr>
      <vt:lpstr>PowerPoint Presentation</vt:lpstr>
      <vt:lpstr>Shedding the…       …Perspective Trap             …in 2017</vt:lpstr>
      <vt:lpstr>PowerPoint Presentation</vt:lpstr>
      <vt:lpstr>The Perspective Trap</vt:lpstr>
      <vt:lpstr>The Trap </vt:lpstr>
      <vt:lpstr>The Door </vt:lpstr>
      <vt:lpstr>Jesus is Our Example…          …Under Pressure of the Perspective Trap</vt:lpstr>
      <vt:lpstr>Jesus is Our Example…          …Under Pressure of the Perspective Trap</vt:lpstr>
      <vt:lpstr>PowerPoint Presentation</vt:lpstr>
      <vt:lpstr>Trap #1: You Are “What You Do”  (3)</vt:lpstr>
      <vt:lpstr>Trap #2: You Are “What Others Think”  (6)</vt:lpstr>
      <vt:lpstr>Trap #3: You Are “What You Have”  (8-9)</vt:lpstr>
      <vt:lpstr>We Can Choose to Do the Same Today</vt:lpstr>
      <vt:lpstr>PowerPoint Presentation</vt:lpstr>
      <vt:lpstr>PowerPoint Presentation</vt:lpstr>
      <vt:lpstr>How to Close the Trap!</vt:lpstr>
      <vt:lpstr>Trap #1: You Are “What You Do”  (3)</vt:lpstr>
      <vt:lpstr>PowerPoint Presentation</vt:lpstr>
      <vt:lpstr>PowerPoint Presentation</vt:lpstr>
      <vt:lpstr>PowerPoint Presentation</vt:lpstr>
      <vt:lpstr>PowerPoint Presentation</vt:lpstr>
      <vt:lpstr>PowerPoint Presentation</vt:lpstr>
      <vt:lpstr>PowerPoint Presentation</vt:lpstr>
      <vt:lpstr>New Year –New Mindset  4 Attitudes that  Hinder the Harvest</vt:lpstr>
      <vt:lpstr>PowerPoint Presentation</vt:lpstr>
      <vt:lpstr>PowerPoint Presentation</vt:lpstr>
      <vt:lpstr>The Perspective Trap</vt:lpstr>
      <vt:lpstr>Trap #2: You Are “What Others Think”  (6)</vt:lpstr>
      <vt:lpstr>Trap #3: You Are “What You Have”  (8-9)</vt:lpstr>
      <vt:lpstr>How to Close the Trap!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159</cp:revision>
  <cp:lastPrinted>2017-01-21T19:49:20Z</cp:lastPrinted>
  <dcterms:created xsi:type="dcterms:W3CDTF">2016-12-25T21:05:52Z</dcterms:created>
  <dcterms:modified xsi:type="dcterms:W3CDTF">2017-01-22T13:18:20Z</dcterms:modified>
</cp:coreProperties>
</file>