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266" r:id="rId2"/>
    <p:sldId id="256" r:id="rId3"/>
    <p:sldId id="258" r:id="rId4"/>
    <p:sldId id="313" r:id="rId5"/>
    <p:sldId id="314" r:id="rId6"/>
    <p:sldId id="323" r:id="rId7"/>
    <p:sldId id="327" r:id="rId8"/>
    <p:sldId id="326" r:id="rId9"/>
    <p:sldId id="329" r:id="rId10"/>
    <p:sldId id="328" r:id="rId11"/>
    <p:sldId id="330" r:id="rId12"/>
    <p:sldId id="331" r:id="rId13"/>
    <p:sldId id="324" r:id="rId14"/>
  </p:sldIdLst>
  <p:sldSz cx="12192000" cy="6858000"/>
  <p:notesSz cx="7086600" cy="90249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65" d="100"/>
          <a:sy n="65" d="100"/>
        </p:scale>
        <p:origin x="372"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0225" cy="452438"/>
          </a:xfrm>
          <a:prstGeom prst="rect">
            <a:avLst/>
          </a:prstGeom>
        </p:spPr>
        <p:txBody>
          <a:bodyPr vert="horz" lIns="91427" tIns="45713" rIns="91427" bIns="45713" rtlCol="0"/>
          <a:lstStyle>
            <a:lvl1pPr algn="l">
              <a:defRPr sz="1200"/>
            </a:lvl1pPr>
          </a:lstStyle>
          <a:p>
            <a:endParaRPr lang="en-US"/>
          </a:p>
        </p:txBody>
      </p:sp>
      <p:sp>
        <p:nvSpPr>
          <p:cNvPr id="3" name="Date Placeholder 2"/>
          <p:cNvSpPr>
            <a:spLocks noGrp="1"/>
          </p:cNvSpPr>
          <p:nvPr>
            <p:ph type="dt" sz="quarter" idx="1"/>
          </p:nvPr>
        </p:nvSpPr>
        <p:spPr>
          <a:xfrm>
            <a:off x="4014789" y="1"/>
            <a:ext cx="3070225" cy="452438"/>
          </a:xfrm>
          <a:prstGeom prst="rect">
            <a:avLst/>
          </a:prstGeom>
        </p:spPr>
        <p:txBody>
          <a:bodyPr vert="horz" lIns="91427" tIns="45713" rIns="91427" bIns="45713" rtlCol="0"/>
          <a:lstStyle>
            <a:lvl1pPr algn="r">
              <a:defRPr sz="1200"/>
            </a:lvl1pPr>
          </a:lstStyle>
          <a:p>
            <a:fld id="{1CE9D6D7-A58B-4270-A1F4-FC391F5F45CB}" type="datetimeFigureOut">
              <a:rPr lang="en-US" smtClean="0"/>
              <a:t>8/24/2015</a:t>
            </a:fld>
            <a:endParaRPr lang="en-US"/>
          </a:p>
        </p:txBody>
      </p:sp>
      <p:sp>
        <p:nvSpPr>
          <p:cNvPr id="4" name="Footer Placeholder 3"/>
          <p:cNvSpPr>
            <a:spLocks noGrp="1"/>
          </p:cNvSpPr>
          <p:nvPr>
            <p:ph type="ftr" sz="quarter" idx="2"/>
          </p:nvPr>
        </p:nvSpPr>
        <p:spPr>
          <a:xfrm>
            <a:off x="1" y="8572500"/>
            <a:ext cx="3070225" cy="452438"/>
          </a:xfrm>
          <a:prstGeom prst="rect">
            <a:avLst/>
          </a:prstGeom>
        </p:spPr>
        <p:txBody>
          <a:bodyPr vert="horz" lIns="91427" tIns="45713" rIns="91427" bIns="45713" rtlCol="0" anchor="b"/>
          <a:lstStyle>
            <a:lvl1pPr algn="l">
              <a:defRPr sz="1200"/>
            </a:lvl1pPr>
          </a:lstStyle>
          <a:p>
            <a:endParaRPr lang="en-US"/>
          </a:p>
        </p:txBody>
      </p:sp>
      <p:sp>
        <p:nvSpPr>
          <p:cNvPr id="5" name="Slide Number Placeholder 4"/>
          <p:cNvSpPr>
            <a:spLocks noGrp="1"/>
          </p:cNvSpPr>
          <p:nvPr>
            <p:ph type="sldNum" sz="quarter" idx="3"/>
          </p:nvPr>
        </p:nvSpPr>
        <p:spPr>
          <a:xfrm>
            <a:off x="4014789" y="8572500"/>
            <a:ext cx="3070225" cy="452438"/>
          </a:xfrm>
          <a:prstGeom prst="rect">
            <a:avLst/>
          </a:prstGeom>
        </p:spPr>
        <p:txBody>
          <a:bodyPr vert="horz" lIns="91427" tIns="45713" rIns="91427" bIns="45713" rtlCol="0" anchor="b"/>
          <a:lstStyle>
            <a:lvl1pPr algn="r">
              <a:defRPr sz="1200"/>
            </a:lvl1pPr>
          </a:lstStyle>
          <a:p>
            <a:fld id="{2247B259-E46D-4CD5-A31E-F18B97D15DF3}" type="slidenum">
              <a:rPr lang="en-US" smtClean="0"/>
              <a:t>‹#›</a:t>
            </a:fld>
            <a:endParaRPr lang="en-US"/>
          </a:p>
        </p:txBody>
      </p:sp>
    </p:spTree>
    <p:extLst>
      <p:ext uri="{BB962C8B-B14F-4D97-AF65-F5344CB8AC3E}">
        <p14:creationId xmlns:p14="http://schemas.microsoft.com/office/powerpoint/2010/main" val="33154794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25797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019421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095946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523742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311712-2900-42F2-BA40-0DC2CE3335DE}" type="datetimeFigureOut">
              <a:rPr lang="en-US" smtClean="0"/>
              <a:t>8/24/2015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174205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311712-2900-42F2-BA40-0DC2CE3335DE}" type="datetimeFigureOut">
              <a:rPr lang="en-US" smtClean="0"/>
              <a:t>8/24/2015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00656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311712-2900-42F2-BA40-0DC2CE3335DE}" type="datetimeFigureOut">
              <a:rPr lang="en-US" smtClean="0"/>
              <a:t>8/24/2015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17757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311712-2900-42F2-BA40-0DC2CE3335DE}" type="datetimeFigureOut">
              <a:rPr lang="en-US" smtClean="0"/>
              <a:t>8/24/2015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016214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11712-2900-42F2-BA40-0DC2CE3335DE}" type="datetimeFigureOut">
              <a:rPr lang="en-US" smtClean="0"/>
              <a:t>8/24/2015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238203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11712-2900-42F2-BA40-0DC2CE3335DE}" type="datetimeFigureOut">
              <a:rPr lang="en-US" smtClean="0"/>
              <a:t>8/24/2015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887401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11712-2900-42F2-BA40-0DC2CE3335DE}" type="datetimeFigureOut">
              <a:rPr lang="en-US" smtClean="0"/>
              <a:t>8/24/2015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483696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11712-2900-42F2-BA40-0DC2CE3335DE}" type="datetimeFigureOut">
              <a:rPr lang="en-US" smtClean="0"/>
              <a:t>8/24/2015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A8701D-A704-4AB1-9E7A-5CD3EE760453}" type="slidenum">
              <a:rPr lang="en-US" smtClean="0"/>
              <a:t>‹#›</a:t>
            </a:fld>
            <a:endParaRPr lang="en-US"/>
          </a:p>
        </p:txBody>
      </p:sp>
    </p:spTree>
    <p:extLst>
      <p:ext uri="{BB962C8B-B14F-4D97-AF65-F5344CB8AC3E}">
        <p14:creationId xmlns:p14="http://schemas.microsoft.com/office/powerpoint/2010/main" val="36990149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www.crossbooks.com/verse.asp?ref=Mk+3:29" TargetMode="External"/><Relationship Id="rId2" Type="http://schemas.openxmlformats.org/officeDocument/2006/relationships/hyperlink" Target="http://www.crossbooks.com/verse.asp?ref=1Ki+15:3" TargetMode="External"/><Relationship Id="rId1" Type="http://schemas.openxmlformats.org/officeDocument/2006/relationships/slideLayout" Target="../slideLayouts/slideLayout2.xml"/><Relationship Id="rId6" Type="http://schemas.openxmlformats.org/officeDocument/2006/relationships/hyperlink" Target="http://www.crossbooks.com/verse.asp?ref=Isa+38:17" TargetMode="External"/><Relationship Id="rId5" Type="http://schemas.openxmlformats.org/officeDocument/2006/relationships/hyperlink" Target="http://www.crossbooks.com/verse.asp?ref=Jer+20" TargetMode="External"/><Relationship Id="rId4" Type="http://schemas.openxmlformats.org/officeDocument/2006/relationships/hyperlink" Target="http://www.crossbooks.com/verse.asp?ref=Eph+1"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531639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a:bodyPr>
          <a:lstStyle/>
          <a:p>
            <a:pPr marL="0" indent="0">
              <a:lnSpc>
                <a:spcPct val="11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Are Some Facts and Fables about Suicide?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1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“Never talk about suicide with deeply depressed people—it could give them ideas.” </a:t>
            </a:r>
          </a:p>
          <a:p>
            <a:pPr marL="0" indent="0">
              <a:lnSpc>
                <a:spcPct val="11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“People who talk about killing themselves never do it</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lnSpc>
                <a:spcPct val="110000"/>
              </a:lnSpc>
              <a:spcBef>
                <a:spcPts val="600"/>
              </a:spcBef>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“More suicides occur during the winter holidays</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#4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“Talking about the method of someone’s suicide with all the gory details and the emotional impact on loved ones will help prevent others from committing suicide.”</a:t>
            </a:r>
          </a:p>
          <a:p>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Presenting precise details of a suicide, including the heartbreaking reaction of the family, can spark an </a:t>
            </a:r>
            <a:r>
              <a:rPr lang="en-US"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explosion of copycat suicides</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Most people in the media and school officials have learned that </a:t>
            </a:r>
            <a:r>
              <a:rPr lang="en-US"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 can be contagious</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therefore, they curtail details of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happened and instead </a:t>
            </a:r>
            <a:r>
              <a:rPr lang="en-US"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focus on </a:t>
            </a:r>
            <a:r>
              <a:rPr lang="en-US" i="1"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why</a:t>
            </a:r>
            <a:r>
              <a:rPr lang="en-US"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it happened as a </a:t>
            </a:r>
            <a:r>
              <a:rPr lang="en-US"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preventative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“Suicide contagion” refers to suicidal behavior on the part of vulnerable people who can be easily influenced to commit suicide because of a previous attempt or another’s death. The Bible often gives warning about the misuse of our words. ...</a:t>
            </a:r>
          </a:p>
          <a:p>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“There is ... a time to be silent and a time to speak”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Ecclesiastes </a:t>
            </a:r>
            <a:r>
              <a:rPr lang="en-US" b="1"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3:1</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7</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600"/>
              </a:spcBef>
              <a:buNone/>
            </a:pPr>
            <a:endParaRPr lang="en-US" i="1" dirty="0">
              <a:effectLst>
                <a:outerShdw blurRad="38100" dist="38100" dir="2700000" algn="tl">
                  <a:srgbClr val="000000">
                    <a:alpha val="43137"/>
                  </a:srgbClr>
                </a:outerShdw>
              </a:effectLst>
            </a:endParaRPr>
          </a:p>
          <a:p>
            <a:pPr marL="0" indent="0">
              <a:lnSpc>
                <a:spcPct val="110000"/>
              </a:lnSpc>
              <a:buNone/>
            </a:pP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12409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arn(inVertic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barn(outVertical)">
                                      <p:cBhvr>
                                        <p:cTn id="12" dur="500"/>
                                        <p:tgtEl>
                                          <p:spTgt spid="3">
                                            <p:txEl>
                                              <p:pRg st="5" end="5"/>
                                            </p:txEl>
                                          </p:spTgt>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barn(inVertical)">
                                      <p:cBhvr>
                                        <p:cTn id="1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0" indent="0">
              <a:lnSpc>
                <a:spcPct val="11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Are Some Facts and Fables about Suicide?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Never talk about suicide with deeply depressed people—it could give them ideas.” </a:t>
            </a:r>
          </a:p>
          <a:p>
            <a:pPr marL="0" indent="0">
              <a:lnSpc>
                <a:spcPct val="10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“People who talk about killing themselves never do it</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lnSpc>
                <a:spcPct val="100000"/>
              </a:lnSpc>
              <a:spcBef>
                <a:spcPts val="600"/>
              </a:spcBef>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“More suicides occur during the winter holidays</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lnSpc>
                <a:spcPct val="100000"/>
              </a:lnSpc>
              <a:spcBef>
                <a:spcPts val="600"/>
              </a:spcBef>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#4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“Talking about the method of someone’s suicide with all the gory details and the emotional impact on loved ones will help prevent others from committing suicide</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#5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“Everyone who commits suicide is mentally ill.”</a:t>
            </a:r>
          </a:p>
          <a:p>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No, not everyone. Of those who kill themselves, approximately 90% are afflicted with a diagnosable psychiatric disorder. However, look at the life of Elijah ... he was terrified and wanted to die. ...</a:t>
            </a:r>
          </a:p>
          <a:p>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“Elijah was afraid and ran for his life. ... [He] prayed that he might die. ‘I have had enough, </a:t>
            </a:r>
            <a:r>
              <a:rPr lang="en-US" i="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Lord</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he said. ‘Take my life’”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a:t>
            </a:r>
            <a:r>
              <a:rPr lang="en-US" b="1"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Kings </a:t>
            </a:r>
            <a:r>
              <a:rPr lang="en-US" b="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19:3–4</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600"/>
              </a:spcBef>
              <a:buNone/>
            </a:pPr>
            <a:endParaRPr lang="en-US" sz="2400" i="1" dirty="0">
              <a:effectLst>
                <a:outerShdw blurRad="38100" dist="38100" dir="2700000" algn="tl">
                  <a:srgbClr val="000000">
                    <a:alpha val="43137"/>
                  </a:srgbClr>
                </a:outerShdw>
              </a:effectLst>
            </a:endParaRPr>
          </a:p>
          <a:p>
            <a:pPr marL="0" indent="0">
              <a:lnSpc>
                <a:spcPct val="110000"/>
              </a:lnSpc>
              <a:buNone/>
            </a:pP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21556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barn(inVertical)">
                                      <p:cBhvr>
                                        <p:cTn id="7" dur="500"/>
                                        <p:tgtEl>
                                          <p:spTgt spid="3">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barn(outVertical)">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barn(inVertical)">
                                      <p:cBhvr>
                                        <p:cTn id="1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17982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47500" lnSpcReduction="20000"/>
          </a:bodyPr>
          <a:lstStyle/>
          <a:p>
            <a:r>
              <a:rPr lang="en-US" b="1" dirty="0"/>
              <a:t>What Are Some Facts and Fables about Suicide?</a:t>
            </a:r>
            <a:endParaRPr lang="en-US" dirty="0"/>
          </a:p>
          <a:p>
            <a:r>
              <a:rPr lang="en-US" b="1" dirty="0" smtClean="0"/>
              <a:t>#</a:t>
            </a:r>
            <a:r>
              <a:rPr lang="en-US" b="1" dirty="0"/>
              <a:t>6 Fable</a:t>
            </a:r>
            <a:r>
              <a:rPr lang="en-US" dirty="0"/>
              <a:t>: “Suicide is inherited.”</a:t>
            </a:r>
          </a:p>
          <a:p>
            <a:r>
              <a:rPr lang="en-US" b="1" dirty="0"/>
              <a:t>Fact</a:t>
            </a:r>
            <a:r>
              <a:rPr lang="en-US" dirty="0"/>
              <a:t>: No one is destined to die of suicide. Just because one family member dies by suicide doesn’t mean that other family members will do the same. However, be aware:</a:t>
            </a:r>
          </a:p>
          <a:p>
            <a:pPr lvl="0"/>
            <a:r>
              <a:rPr lang="en-US" dirty="0"/>
              <a:t>— Based on statistical data, those with depressed family members are 2 times more vulnerable to depression than those who have no family history of depression. Likewise, “50% of manic- depressives have at least one parent with the disorder.” Untreated depression can lead to suicide. </a:t>
            </a:r>
          </a:p>
          <a:p>
            <a:pPr lvl="0"/>
            <a:r>
              <a:rPr lang="en-US" dirty="0"/>
              <a:t>— Suicide can also be a “learned behavior” that is passed down through family environment. </a:t>
            </a:r>
          </a:p>
          <a:p>
            <a:r>
              <a:rPr lang="en-US" dirty="0"/>
              <a:t>For example, the Bible reveals in numerous places that the sins of our fathers can be repeated by successive generations. ... </a:t>
            </a:r>
          </a:p>
          <a:p>
            <a:r>
              <a:rPr lang="en-US" i="1" dirty="0"/>
              <a:t>“He committed all the sins his father had done before him; his heart was not fully devoted to the </a:t>
            </a:r>
            <a:r>
              <a:rPr lang="en-US" i="1" cap="small" dirty="0"/>
              <a:t>Lord</a:t>
            </a:r>
            <a:r>
              <a:rPr lang="en-US" i="1" dirty="0"/>
              <a:t> his God” </a:t>
            </a:r>
            <a:r>
              <a:rPr lang="en-US" dirty="0"/>
              <a:t>(</a:t>
            </a:r>
            <a:r>
              <a:rPr lang="en-US" u="sng" dirty="0">
                <a:hlinkClick r:id="rId2"/>
              </a:rPr>
              <a:t>1 Kings 15:3</a:t>
            </a:r>
            <a:r>
              <a:rPr lang="en-US" dirty="0"/>
              <a:t>).</a:t>
            </a:r>
          </a:p>
          <a:p>
            <a:r>
              <a:rPr lang="en-US" b="1" dirty="0"/>
              <a:t>#7 Fable</a:t>
            </a:r>
            <a:r>
              <a:rPr lang="en-US" dirty="0"/>
              <a:t>: “Suicide is the unpardonable sin.”</a:t>
            </a:r>
          </a:p>
          <a:p>
            <a:r>
              <a:rPr lang="en-US" b="1" dirty="0"/>
              <a:t>Fact</a:t>
            </a:r>
            <a:r>
              <a:rPr lang="en-US" dirty="0"/>
              <a:t>: Nowhere in the Bible is suicide presented as the unpardonable sin. The unpardonable sin is the unwillingness to yield to the convicting work of the Holy Spirit, which leads to salvation through Jesus Christ. ...</a:t>
            </a:r>
          </a:p>
          <a:p>
            <a:r>
              <a:rPr lang="en-US" i="1" dirty="0"/>
              <a:t>“Whoever blasphemes against the Holy Spirit will never be forgiven; he is guilty of an eternal sin” (</a:t>
            </a:r>
            <a:r>
              <a:rPr lang="en-US" i="1" u="sng" dirty="0">
                <a:hlinkClick r:id="rId3"/>
              </a:rPr>
              <a:t>Mark 3:29</a:t>
            </a:r>
            <a:r>
              <a:rPr lang="en-US" i="1" dirty="0"/>
              <a:t>).</a:t>
            </a:r>
            <a:endParaRPr lang="en-US" dirty="0"/>
          </a:p>
          <a:p>
            <a:r>
              <a:rPr lang="en-US" b="1" dirty="0"/>
              <a:t>#8 Fable</a:t>
            </a:r>
            <a:r>
              <a:rPr lang="en-US" dirty="0"/>
              <a:t>: “Christians who take their own lives lose their salvation.”</a:t>
            </a:r>
          </a:p>
          <a:p>
            <a:r>
              <a:rPr lang="en-US" b="1" dirty="0"/>
              <a:t>Fact</a:t>
            </a:r>
            <a:r>
              <a:rPr lang="en-US" dirty="0"/>
              <a:t>: According to the Word of God, once you have believed in and relied on Christ as your Lord and Savior, you have the promised </a:t>
            </a:r>
            <a:r>
              <a:rPr lang="en-US" i="1" dirty="0"/>
              <a:t>guarantee</a:t>
            </a:r>
            <a:r>
              <a:rPr lang="en-US" dirty="0"/>
              <a:t> from the Spirit of God, who is deposited in you, that you will inherit heaven and live eternally in the presence of God. ... .</a:t>
            </a:r>
          </a:p>
          <a:p>
            <a:r>
              <a:rPr lang="en-US" i="1" dirty="0"/>
              <a:t>“You also were included in Christ when you heard the word of truth, the gospel of your salvation. Having believed, you were marked in him with a seal, the promised Holy Spirit, who is a deposit guaranteeing our inheritance until the redemption of those who are God’s possession” </a:t>
            </a:r>
            <a:r>
              <a:rPr lang="en-US" dirty="0"/>
              <a:t>(</a:t>
            </a:r>
            <a:r>
              <a:rPr lang="en-US" u="sng" dirty="0">
                <a:hlinkClick r:id="rId4"/>
              </a:rPr>
              <a:t>Ephesians 1:13–14</a:t>
            </a:r>
            <a:r>
              <a:rPr lang="en-US" dirty="0"/>
              <a:t>).</a:t>
            </a:r>
          </a:p>
          <a:p>
            <a:r>
              <a:rPr lang="en-US" b="1" dirty="0"/>
              <a:t>#9 Fable</a:t>
            </a:r>
            <a:r>
              <a:rPr lang="en-US" dirty="0"/>
              <a:t>: “Deeply committed believers would never want to commit suicide.”</a:t>
            </a:r>
          </a:p>
          <a:p>
            <a:r>
              <a:rPr lang="en-US" b="1" dirty="0"/>
              <a:t>Fact</a:t>
            </a:r>
            <a:r>
              <a:rPr lang="en-US" dirty="0"/>
              <a:t>: Temporary hopelessness can accompany severe stress and can strain a person’s faith. Likewise, physical illnesses, such as a brain tumor, can change thought processes in the brain, resulting in “suicidal ideation.” Even the most sincere believer can become engulfed in suicidal despair. When the godly prophet Jeremiah was tormented and his life threatened, he lamented ...</a:t>
            </a:r>
          </a:p>
          <a:p>
            <a:r>
              <a:rPr lang="en-US" i="1" dirty="0"/>
              <a:t>“Cursed be the day I was born! May the day my mother bore me not be blessed! ... Why did I ever come out of the womb to see trouble and sorrow and to end my days in shame?” </a:t>
            </a:r>
            <a:r>
              <a:rPr lang="en-US" dirty="0"/>
              <a:t>(</a:t>
            </a:r>
            <a:r>
              <a:rPr lang="en-US" u="sng" dirty="0">
                <a:hlinkClick r:id="rId5"/>
              </a:rPr>
              <a:t>Jeremiah 20:14–18</a:t>
            </a:r>
            <a:r>
              <a:rPr lang="en-US" dirty="0"/>
              <a:t>).</a:t>
            </a:r>
          </a:p>
          <a:p>
            <a:r>
              <a:rPr lang="en-US" b="1" dirty="0"/>
              <a:t>#10 Fable</a:t>
            </a:r>
            <a:r>
              <a:rPr lang="en-US" dirty="0"/>
              <a:t>: “Once people attempt suicide, they will always be weak and unable to face difficulties in life.”</a:t>
            </a:r>
          </a:p>
          <a:p>
            <a:r>
              <a:rPr lang="en-US" b="1" dirty="0"/>
              <a:t>Fact</a:t>
            </a:r>
            <a:r>
              <a:rPr lang="en-US" dirty="0"/>
              <a:t>: In the context of a person’s whole life, a true crisis usually lasts for only a brief duration of time.</a:t>
            </a:r>
          </a:p>
          <a:p>
            <a:r>
              <a:rPr lang="en-US" dirty="0"/>
              <a:t>Most people learn valuable life lessons during their lowest moments. God rescues from destruction those who turn to Him for His love and acceptance. This is clearly seen in the life of Isaiah. ...</a:t>
            </a:r>
          </a:p>
          <a:p>
            <a:r>
              <a:rPr lang="en-US" i="1" dirty="0"/>
              <a:t>“Surely it was for my benefit that I suffered such anguish. In your love you kept me from the pit of destruction; you have put all my sins behind your back” </a:t>
            </a:r>
            <a:r>
              <a:rPr lang="en-US" dirty="0"/>
              <a:t>(</a:t>
            </a:r>
            <a:r>
              <a:rPr lang="en-US" u="sng" dirty="0">
                <a:hlinkClick r:id="rId6"/>
              </a:rPr>
              <a:t>Isaiah 38:17</a:t>
            </a:r>
            <a:r>
              <a:rPr lang="en-US" dirty="0" smtClean="0"/>
              <a:t>).</a:t>
            </a:r>
            <a:endParaRPr lang="en-US" dirty="0"/>
          </a:p>
        </p:txBody>
      </p:sp>
    </p:spTree>
    <p:extLst>
      <p:ext uri="{BB962C8B-B14F-4D97-AF65-F5344CB8AC3E}">
        <p14:creationId xmlns:p14="http://schemas.microsoft.com/office/powerpoint/2010/main" val="2650917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6823" y="25086"/>
            <a:ext cx="10715222" cy="2387600"/>
          </a:xfrm>
          <a:solidFill>
            <a:schemeClr val="bg1"/>
          </a:solidFill>
        </p:spPr>
        <p:txBody>
          <a:bodyPr>
            <a:normAutofit/>
          </a:bodyPr>
          <a:lstStyle/>
          <a:p>
            <a:r>
              <a:rPr lang="en-US" sz="8000" b="1" dirty="0">
                <a:effectLst>
                  <a:outerShdw blurRad="38100" dist="38100" dir="2700000" algn="tl">
                    <a:srgbClr val="000000">
                      <a:alpha val="43137"/>
                    </a:srgbClr>
                  </a:outerShdw>
                </a:effectLst>
              </a:rPr>
              <a:t>Suicide Prevention</a:t>
            </a: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r>
              <a:rPr lang="en-US" i="1" dirty="0" smtClean="0">
                <a:effectLst>
                  <a:outerShdw blurRad="38100" dist="38100" dir="2700000" algn="tl">
                    <a:srgbClr val="000000">
                      <a:alpha val="43137"/>
                    </a:srgbClr>
                  </a:outerShdw>
                </a:effectLst>
              </a:rPr>
              <a:t>“</a:t>
            </a:r>
            <a:r>
              <a:rPr lang="en-US" b="1" i="1" dirty="0" smtClean="0">
                <a:effectLst>
                  <a:outerShdw blurRad="38100" dist="38100" dir="2700000" algn="tl">
                    <a:srgbClr val="000000">
                      <a:alpha val="43137"/>
                    </a:srgbClr>
                  </a:outerShdw>
                </a:effectLst>
              </a:rPr>
              <a:t>Hope </a:t>
            </a:r>
            <a:r>
              <a:rPr lang="en-US" b="1" i="1" dirty="0">
                <a:effectLst>
                  <a:outerShdw blurRad="38100" dist="38100" dir="2700000" algn="tl">
                    <a:srgbClr val="000000">
                      <a:alpha val="43137"/>
                    </a:srgbClr>
                  </a:outerShdw>
                </a:effectLst>
              </a:rPr>
              <a:t>When Life Seems </a:t>
            </a:r>
            <a:r>
              <a:rPr lang="en-US" b="1" i="1" dirty="0" smtClean="0">
                <a:effectLst>
                  <a:outerShdw blurRad="38100" dist="38100" dir="2700000" algn="tl">
                    <a:srgbClr val="000000">
                      <a:alpha val="43137"/>
                    </a:srgbClr>
                  </a:outerShdw>
                </a:effectLst>
              </a:rPr>
              <a:t>Hopeless”</a:t>
            </a:r>
            <a:endParaRPr lang="en-US" i="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0043872" y="2593540"/>
            <a:ext cx="1833489" cy="646405"/>
          </a:xfrm>
          <a:solidFill>
            <a:schemeClr val="bg1"/>
          </a:solidFill>
        </p:spPr>
        <p:txBody>
          <a:bodyPr>
            <a:normAutofit/>
          </a:bodyPr>
          <a:lstStyle/>
          <a:p>
            <a:r>
              <a:rPr lang="en-US" sz="36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Pt </a:t>
            </a:r>
            <a:r>
              <a:rPr lang="en-US" sz="36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a:t>
            </a:r>
            <a:r>
              <a:rPr lang="en-US" sz="36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sz="3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90825"/>
            <a:ext cx="6096000" cy="4067175"/>
          </a:xfrm>
          <a:prstGeom prst="rect">
            <a:avLst/>
          </a:prstGeom>
        </p:spPr>
      </p:pic>
      <p:sp>
        <p:nvSpPr>
          <p:cNvPr id="5" name="TextBox 4"/>
          <p:cNvSpPr txBox="1"/>
          <p:nvPr/>
        </p:nvSpPr>
        <p:spPr>
          <a:xfrm>
            <a:off x="6843253" y="4409767"/>
            <a:ext cx="5220928" cy="707886"/>
          </a:xfrm>
          <a:prstGeom prst="rect">
            <a:avLst/>
          </a:prstGeom>
          <a:noFill/>
        </p:spPr>
        <p:txBody>
          <a:bodyPr wrap="square" rtlCol="0">
            <a:spAutoFit/>
          </a:bodyPr>
          <a:lstStyle/>
          <a:p>
            <a:r>
              <a:rPr lang="en-US" sz="40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Facts and Fables  </a:t>
            </a: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-pt1</a:t>
            </a:r>
            <a:endPar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42158599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par>
                          <p:cTn id="11" fill="hold">
                            <p:stCondLst>
                              <p:cond delay="5300"/>
                            </p:stCondLst>
                            <p:childTnLst>
                              <p:par>
                                <p:cTn id="12" presetID="6" presetClass="entr" presetSubtype="16" fill="hold" grpId="0" nodeType="after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circle(in)">
                                      <p:cBhvr>
                                        <p:cTn id="14" dur="2000"/>
                                        <p:tgtEl>
                                          <p:spTgt spid="3">
                                            <p:bg/>
                                          </p:spTgt>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ircle(in)">
                                      <p:cBhvr>
                                        <p:cTn id="17" dur="2000"/>
                                        <p:tgtEl>
                                          <p:spTgt spid="3">
                                            <p:txEl>
                                              <p:pRg st="0" end="0"/>
                                            </p:txEl>
                                          </p:spTgt>
                                        </p:tgtEl>
                                      </p:cBhvr>
                                    </p:animEffect>
                                  </p:childTnLst>
                                </p:cTn>
                              </p:par>
                            </p:childTnLst>
                          </p:cTn>
                        </p:par>
                        <p:par>
                          <p:cTn id="18" fill="hold">
                            <p:stCondLst>
                              <p:cond delay="7300"/>
                            </p:stCondLst>
                            <p:childTnLst>
                              <p:par>
                                <p:cTn id="19" presetID="10" presetClass="entr" presetSubtype="0" fill="hold" nodeType="after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childTnLst>
                                </p:cTn>
                              </p:par>
                            </p:childTnLst>
                          </p:cTn>
                        </p:par>
                        <p:par>
                          <p:cTn id="22" fill="hold">
                            <p:stCondLst>
                              <p:cond delay="8300"/>
                            </p:stCondLst>
                            <p:childTnLst>
                              <p:par>
                                <p:cTn id="23" presetID="5" presetClass="entr" presetSubtype="10"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checkerboard(across)">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animBg="1"/>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1"/>
            <a:ext cx="10515600" cy="1325563"/>
          </a:xfrm>
        </p:spPr>
        <p:txBody>
          <a:bodyPr/>
          <a:lstStyle/>
          <a:p>
            <a:r>
              <a:rPr lang="en-US" b="1" dirty="0"/>
              <a:t> </a:t>
            </a:r>
            <a:r>
              <a:rPr lang="en-US" b="1" dirty="0" smtClean="0"/>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Sometimes Life Seems Hopeless</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355834"/>
            <a:ext cx="12191999" cy="5315422"/>
          </a:xfrm>
        </p:spPr>
        <p:txBody>
          <a:bodyPr>
            <a:normAutofit fontScale="77500" lnSpcReduction="20000"/>
          </a:bodyPr>
          <a:lstStyle/>
          <a:p>
            <a:pPr marL="0" indent="0">
              <a:buNone/>
            </a:pP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8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38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just want to die</a:t>
            </a:r>
            <a:r>
              <a:rPr lang="en-US" sz="38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endParaRPr lang="en-US" sz="38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pP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This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Aching Admission </a:t>
            </a: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has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been spoken too many times—and with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Tragic Results</a:t>
            </a: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pP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These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five words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reveal a soul mired in the depths of despair. All hope is gone ... and all too soon, so is life itself.</a:t>
            </a:r>
          </a:p>
          <a:p>
            <a:pPr>
              <a:lnSpc>
                <a:spcPct val="120000"/>
              </a:lnSpc>
            </a:pP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No group is exempt from wanting to </a:t>
            </a: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walk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down this dark path of “escape.”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Male and female</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young and old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rich and poor </a:t>
            </a: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—all are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found among these fatal statistics. Yet most people contemplating suicide don’t really want to die—</a:t>
            </a: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they just want the pain to stop</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Their burden seems too heavy to bear.</a:t>
            </a:r>
          </a:p>
          <a:p>
            <a:pPr>
              <a:lnSpc>
                <a:spcPct val="120000"/>
              </a:lnSpc>
            </a:pP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If you’re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struggling</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if you’re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desperate</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if you’re contemplating taking your life, realize this: The Lord longs to heal your heart and restore your hope. In absolute honesty, go to God about your pain. Say to Him ...</a:t>
            </a:r>
          </a:p>
          <a:p>
            <a:pPr>
              <a:lnSpc>
                <a:spcPct val="120000"/>
              </a:lnSpc>
            </a:pP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am in pain and distress; may your salvation, O God, protect me.” </a:t>
            </a:r>
            <a:r>
              <a:rPr lang="en-US" sz="32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Ps 69:29</a:t>
            </a:r>
            <a:endPar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8784132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1"/>
            <a:ext cx="10515600" cy="1016651"/>
          </a:xfrm>
        </p:spPr>
        <p:txBody>
          <a:bodyPr/>
          <a:lstStyle/>
          <a:p>
            <a:r>
              <a:rPr lang="en-US" b="1" dirty="0" smtClean="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Sometimes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Life Seems Hopeless</a:t>
            </a:r>
          </a:p>
        </p:txBody>
      </p:sp>
      <p:sp>
        <p:nvSpPr>
          <p:cNvPr id="3" name="Content Placeholder 2"/>
          <p:cNvSpPr>
            <a:spLocks noGrp="1"/>
          </p:cNvSpPr>
          <p:nvPr>
            <p:ph idx="1"/>
          </p:nvPr>
        </p:nvSpPr>
        <p:spPr>
          <a:xfrm>
            <a:off x="0" y="1046922"/>
            <a:ext cx="12191999" cy="5624334"/>
          </a:xfrm>
        </p:spPr>
        <p:txBody>
          <a:bodyPr>
            <a:noAutofit/>
          </a:bodyPr>
          <a:lstStyle/>
          <a:p>
            <a:pPr>
              <a:lnSpc>
                <a:spcPct val="100000"/>
              </a:lnSpc>
            </a:pP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Does life seem impossible? For over a </a:t>
            </a: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mill. people yearly </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who die of suicide, the answer is </a:t>
            </a:r>
            <a:r>
              <a:rPr lang="en-US" sz="22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yes!</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And that figure is </a:t>
            </a:r>
            <a:r>
              <a:rPr lang="en-US" sz="22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more than all the casualties of homicide and war combined</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p>
          <a:p>
            <a:pPr>
              <a:lnSpc>
                <a:spcPct val="100000"/>
              </a:lnSpc>
            </a:pP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Think about this statistic—seriously: On average, one person dies by suicide every 40 seconds somewhere in the world, while up to 20 others are attempting the same act. That’s an extraordinary number of people desperately choosing death!</a:t>
            </a:r>
          </a:p>
          <a:p>
            <a:pPr>
              <a:lnSpc>
                <a:spcPct val="100000"/>
              </a:lnSpc>
            </a:pP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Have your desires been dashed by the pain of depression and despair? Have your hopes been smashed by hurt and heartache? Have you searched without success for a lasting solution?</a:t>
            </a:r>
          </a:p>
          <a:p>
            <a:pPr>
              <a:lnSpc>
                <a:spcPct val="100000"/>
              </a:lnSpc>
            </a:pP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Honestly, are you struggling with thoughts of suicide? Have you begun to believe the lie that self-inflicted death would be better than God-given life?</a:t>
            </a:r>
          </a:p>
          <a:p>
            <a:pPr>
              <a:lnSpc>
                <a:spcPct val="100000"/>
              </a:lnSpc>
            </a:pP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Realize, the Lord looks upon you with tender </a:t>
            </a: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compassion/ </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genuine concern. He cares about your every need. You can learn how to experience the meaningful life He has planned for you. He has a perfect plan for you ... </a:t>
            </a: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free you from the shackles of suicidal thinking ... </a:t>
            </a: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based </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on truth, not on lies. Jesus desires to free you from destructive thoughts and choices. </a:t>
            </a:r>
            <a:endPar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pPr>
            <a:r>
              <a:rPr lang="en-US" sz="22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2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will know the truth, and the truth will set you free.” </a:t>
            </a:r>
            <a:r>
              <a:rPr lang="en-US" sz="22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John 8:32</a:t>
            </a:r>
            <a:endPar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2773658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par>
                          <p:cTn id="8" fill="hold">
                            <p:stCondLst>
                              <p:cond delay="500"/>
                            </p:stCondLst>
                            <p:childTnLst>
                              <p:par>
                                <p:cTn id="9" presetID="6" presetClass="entr" presetSubtype="16"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ircle(in)">
                                      <p:cBhvr>
                                        <p:cTn id="11" dur="2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37"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arn(outVertical)">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circle(in)">
                                      <p:cBhvr>
                                        <p:cTn id="21" dur="20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37"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barn(outVertical)">
                                      <p:cBhvr>
                                        <p:cTn id="26" dur="5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circle(in)">
                                      <p:cBhvr>
                                        <p:cTn id="31"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1"/>
            <a:ext cx="10515600" cy="1325563"/>
          </a:xfrm>
        </p:spPr>
        <p:txBody>
          <a:bodyPr>
            <a:normAutofit fontScale="90000"/>
          </a:bodyPr>
          <a:lstStyle/>
          <a:p>
            <a:r>
              <a:rPr lang="en-US" b="1" dirty="0" smtClean="0">
                <a:effectLst>
                  <a:outerShdw blurRad="38100" dist="38100" dir="2700000" algn="tl">
                    <a:srgbClr val="000000">
                      <a:alpha val="43137"/>
                    </a:srgbClr>
                  </a:outerShdw>
                </a:effectLst>
              </a:rPr>
              <a:t>                           </a:t>
            </a:r>
            <a:br>
              <a:rPr lang="en-US" b="1" dirty="0" smtClean="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a:t>
            </a: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a:t>
            </a:r>
            <a:r>
              <a:rPr lang="en-US" sz="49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355834"/>
            <a:ext cx="12191999" cy="5315422"/>
          </a:xfrm>
        </p:spPr>
        <p:txBody>
          <a:bodyPr>
            <a:normAutofit fontScale="85000" lnSpcReduction="10000"/>
          </a:bodyPr>
          <a:lstStyle/>
          <a:p>
            <a:pPr marL="0" indent="0">
              <a:lnSpc>
                <a:spcPct val="11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Just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hear the word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evokes a myriad of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feelings: shock, sadness, guilt, grief</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10000"/>
              </a:lnSpc>
              <a:buFont typeface="Wingdings" panose="05000000000000000000" pitchFamily="2" charset="2"/>
              <a:buChar char="§"/>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initial response after suicide is often: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Oh no! Why would anyone resort to such an irreversible act?</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buFont typeface="Wingdings" panose="05000000000000000000" pitchFamily="2" charset="2"/>
              <a:buChar char="§"/>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We feel a sense of tragic loss when we discover that suicide has snuffed out one more life ... forever. To help someone fight the persistent desire to “end it all” (a desire called suicidal ideation), there is much we need to understand about suicide. Since God is our Creator, we need to know God’s heart on life and death—and that means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our own life and death</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Throughout the Bible, life and death are presented in different contexts ... but never does God say we are to pursue death. ...</a:t>
            </a:r>
          </a:p>
          <a:p>
            <a:pPr marL="0" indent="0">
              <a:lnSpc>
                <a:spcPct val="110000"/>
              </a:lnSpc>
              <a:buNone/>
            </a:pP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have set before you life and death ... . Now choose life, so that you and your children may live.”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Deuteronomy 30:19</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endParaRPr lang="en-US" dirty="0"/>
          </a:p>
        </p:txBody>
      </p:sp>
    </p:spTree>
    <p:extLst>
      <p:ext uri="{BB962C8B-B14F-4D97-AF65-F5344CB8AC3E}">
        <p14:creationId xmlns:p14="http://schemas.microsoft.com/office/powerpoint/2010/main" val="75424744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Autofit/>
          </a:bodyPr>
          <a:lstStyle/>
          <a:p>
            <a:pPr marL="0" indent="0">
              <a:lnSpc>
                <a:spcPct val="10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Are Some Facts and Fables about Suicide?</a:t>
            </a:r>
          </a:p>
          <a:p>
            <a:pPr>
              <a:lnSpc>
                <a:spcPct val="10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believe about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is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Critical</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Your thoughts about suicide will shape your response. You need wisdom to discern what is false and what is true about self-imposed death. The wisdom of God’s Word will help you know how to have the right response. ...</a:t>
            </a:r>
          </a:p>
          <a:p>
            <a:pPr>
              <a:lnSpc>
                <a:spcPct val="100000"/>
              </a:lnSpc>
            </a:pP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teaching of the wise is a fountain of life, turning a man from the snares of death.”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Proverbs 13:14</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Fable: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“Never talk about suicide with deeply depressed people—it could give them ideas.” </a:t>
            </a:r>
          </a:p>
          <a:p>
            <a:pPr>
              <a:lnSpc>
                <a:spcPct val="10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 Asking about what someone is feeling doesn’t create suicidal thoughts. You can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Assume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that most depressed or very anxious people have given some thought to taking their lives. Demystify the subject by talking about suicide. </a:t>
            </a:r>
          </a:p>
        </p:txBody>
      </p:sp>
    </p:spTree>
    <p:extLst>
      <p:ext uri="{BB962C8B-B14F-4D97-AF65-F5344CB8AC3E}">
        <p14:creationId xmlns:p14="http://schemas.microsoft.com/office/powerpoint/2010/main" val="1174959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Autofit/>
          </a:bodyPr>
          <a:lstStyle/>
          <a:p>
            <a:pPr mar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Ask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questions such as:</a:t>
            </a:r>
          </a:p>
          <a:p>
            <a:pPr lvl="1">
              <a:lnSpc>
                <a:spcPct val="100000"/>
              </a:lnSpc>
              <a:buFont typeface="Courier New" panose="02070309020205020404" pitchFamily="49" charset="0"/>
              <a:buChar char="o"/>
            </a:pPr>
            <a:r>
              <a:rPr lang="en-US" sz="28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do you think about suicide?” </a:t>
            </a:r>
          </a:p>
          <a:p>
            <a:pPr lvl="1">
              <a:lnSpc>
                <a:spcPct val="100000"/>
              </a:lnSpc>
              <a:buFont typeface="Courier New" panose="02070309020205020404" pitchFamily="49" charset="0"/>
              <a:buChar char="o"/>
            </a:pPr>
            <a:r>
              <a:rPr lang="en-US" sz="28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 your friends talk about it?” </a:t>
            </a:r>
          </a:p>
          <a:p>
            <a:pPr lvl="1">
              <a:lnSpc>
                <a:spcPct val="100000"/>
              </a:lnSpc>
              <a:buFont typeface="Courier New" panose="02070309020205020404" pitchFamily="49" charset="0"/>
              <a:buChar char="o"/>
            </a:pPr>
            <a:r>
              <a:rPr lang="en-US" sz="28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8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 you know anyone who has died of suicide?” </a:t>
            </a:r>
          </a:p>
          <a:p>
            <a:pPr lvl="1">
              <a:lnSpc>
                <a:spcPct val="100000"/>
              </a:lnSpc>
              <a:buFont typeface="Courier New" panose="02070309020205020404" pitchFamily="49" charset="0"/>
              <a:buChar char="o"/>
            </a:pPr>
            <a:r>
              <a:rPr lang="en-US" sz="28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8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Would you ever take your own life?” </a:t>
            </a:r>
          </a:p>
          <a:p>
            <a:pPr>
              <a:lnSpc>
                <a:spcPct val="10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For a person considering suicide, having someone to talk with can be a powerful preventive. The Bible says ...</a:t>
            </a:r>
          </a:p>
          <a:p>
            <a:pPr>
              <a:lnSpc>
                <a:spcPct val="100000"/>
              </a:lnSpc>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wise in heart are called discerning, and pleasant words promote instruction”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Proverbs 16:21</a:t>
            </a:r>
          </a:p>
          <a:p>
            <a:pPr>
              <a:lnSpc>
                <a:spcPct val="10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Another Great Question is…</a:t>
            </a:r>
          </a:p>
          <a:p>
            <a:pPr marL="0" indent="0">
              <a:lnSpc>
                <a:spcPct val="100000"/>
              </a:lnSpc>
              <a:spcBef>
                <a:spcPts val="0"/>
              </a:spcBef>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If you ever consider Suicide…</a:t>
            </a:r>
          </a:p>
          <a:p>
            <a:pPr marL="0" indent="0">
              <a:lnSpc>
                <a:spcPct val="100000"/>
              </a:lnSpc>
              <a:spcBef>
                <a:spcPts val="0"/>
              </a:spcBef>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…would you promise to call me first?</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4123269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37"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outVertical)">
                                      <p:cBhvr>
                                        <p:cTn id="32" dur="500"/>
                                        <p:tgtEl>
                                          <p:spTgt spid="3">
                                            <p:txEl>
                                              <p:pRg st="5" end="5"/>
                                            </p:txEl>
                                          </p:spTgt>
                                        </p:tgtEl>
                                      </p:cBhvr>
                                    </p:animEffect>
                                  </p:childTnLst>
                                </p:cTn>
                              </p:par>
                            </p:childTnLst>
                          </p:cTn>
                        </p:par>
                        <p:par>
                          <p:cTn id="33" fill="hold">
                            <p:stCondLst>
                              <p:cond delay="500"/>
                            </p:stCondLst>
                            <p:childTnLst>
                              <p:par>
                                <p:cTn id="34" presetID="16" presetClass="entr" presetSubtype="21" fill="hold" grpId="0" nodeType="after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barn(inVertical)">
                                      <p:cBhvr>
                                        <p:cTn id="36" dur="500"/>
                                        <p:tgtEl>
                                          <p:spTgt spid="3">
                                            <p:txEl>
                                              <p:pRg st="6" end="6"/>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Effect transition="in" filter="barn(inVertical)">
                                      <p:cBhvr>
                                        <p:cTn id="41" dur="500"/>
                                        <p:tgtEl>
                                          <p:spTgt spid="3">
                                            <p:txEl>
                                              <p:pRg st="7" end="7"/>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3">
                                            <p:txEl>
                                              <p:pRg st="8" end="8"/>
                                            </p:txEl>
                                          </p:spTgt>
                                        </p:tgtEl>
                                        <p:attrNameLst>
                                          <p:attrName>style.visibility</p:attrName>
                                        </p:attrNameLst>
                                      </p:cBhvr>
                                      <p:to>
                                        <p:strVal val="visible"/>
                                      </p:to>
                                    </p:set>
                                    <p:animEffect transition="in" filter="barn(inVertical)">
                                      <p:cBhvr>
                                        <p:cTn id="46" dur="500"/>
                                        <p:tgtEl>
                                          <p:spTgt spid="3">
                                            <p:txEl>
                                              <p:pRg st="8" end="8"/>
                                            </p:txEl>
                                          </p:spTgt>
                                        </p:tgtEl>
                                      </p:cBhvr>
                                    </p:animEffect>
                                  </p:childTnLst>
                                </p:cTn>
                              </p:par>
                            </p:childTnLst>
                          </p:cTn>
                        </p:par>
                        <p:par>
                          <p:cTn id="47" fill="hold">
                            <p:stCondLst>
                              <p:cond delay="500"/>
                            </p:stCondLst>
                            <p:childTnLst>
                              <p:par>
                                <p:cTn id="48" presetID="16" presetClass="entr" presetSubtype="21" fill="hold" grpId="0" nodeType="afterEffect">
                                  <p:stCondLst>
                                    <p:cond delay="0"/>
                                  </p:stCondLst>
                                  <p:childTnLst>
                                    <p:set>
                                      <p:cBhvr>
                                        <p:cTn id="49" dur="1" fill="hold">
                                          <p:stCondLst>
                                            <p:cond delay="0"/>
                                          </p:stCondLst>
                                        </p:cTn>
                                        <p:tgtEl>
                                          <p:spTgt spid="3">
                                            <p:txEl>
                                              <p:pRg st="9" end="9"/>
                                            </p:txEl>
                                          </p:spTgt>
                                        </p:tgtEl>
                                        <p:attrNameLst>
                                          <p:attrName>style.visibility</p:attrName>
                                        </p:attrNameLst>
                                      </p:cBhvr>
                                      <p:to>
                                        <p:strVal val="visible"/>
                                      </p:to>
                                    </p:set>
                                    <p:animEffect transition="in" filter="barn(inVertical)">
                                      <p:cBhvr>
                                        <p:cTn id="5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0" indent="0">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Are Some Facts and Fables about Suicide?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“Never talk about suicide with deeply depressed people—it could give them ideas.” </a:t>
            </a:r>
          </a:p>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“People who talk about killing themselves never do it.”</a:t>
            </a:r>
          </a:p>
          <a:p>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Of those who took their own lives, approximately 75% gave clues or warnings to friends or family. Take any threat of suicide seriously. Someone who talks about suicide gives others the opportunity to intervene. God’s Word says ...</a:t>
            </a:r>
          </a:p>
          <a:p>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“Be completely humble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gentle</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be patient, bearing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one another in love” </a:t>
            </a:r>
            <a:endPar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Ephesians 4:2</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419892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outVertic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par>
                          <p:cTn id="18" fill="hold">
                            <p:stCondLst>
                              <p:cond delay="500"/>
                            </p:stCondLst>
                            <p:childTnLst>
                              <p:par>
                                <p:cTn id="19" presetID="16" presetClass="entr" presetSubtype="37" fill="hold" grpId="0" nodeType="after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arn(outVertical)">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20000"/>
          </a:bodyPr>
          <a:lstStyle/>
          <a:p>
            <a:pPr marL="0" indent="0">
              <a:lnSpc>
                <a:spcPct val="11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Are Some Facts and Fables about Suicide?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1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“Never talk about suicide with deeply depressed people—it could give them ideas.” </a:t>
            </a:r>
          </a:p>
          <a:p>
            <a:pPr marL="0" indent="0">
              <a:lnSpc>
                <a:spcPct val="11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“People who talk about killing themselves never do it</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a:lnSpc>
                <a:spcPct val="110000"/>
              </a:lnSpc>
              <a:spcBef>
                <a:spcPts val="600"/>
              </a:spcBef>
            </a:pPr>
            <a:r>
              <a:rPr lang="en-US" sz="30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 Fable</a:t>
            </a:r>
            <a:r>
              <a:rPr lang="en-US" sz="3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0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“More suicides occur during the winter holidays.”</a:t>
            </a:r>
          </a:p>
          <a:p>
            <a:pPr>
              <a:lnSpc>
                <a:spcPct val="110000"/>
              </a:lnSpc>
              <a:spcBef>
                <a:spcPts val="600"/>
              </a:spcBef>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This is a long-standing myth; however, suicides are actually lowest in December. In general: </a:t>
            </a:r>
          </a:p>
          <a:p>
            <a:pPr lvl="1">
              <a:lnSpc>
                <a:spcPct val="110000"/>
              </a:lnSpc>
              <a:spcBef>
                <a:spcPts val="0"/>
              </a:spcBef>
              <a:buFont typeface="Courier New" panose="02070309020205020404" pitchFamily="49" charset="0"/>
              <a:buChar char="o"/>
            </a:pPr>
            <a:r>
              <a:rPr lang="en-US" sz="30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 </a:t>
            </a:r>
            <a:r>
              <a:rPr lang="en-US" sz="3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rates are below average in the </a:t>
            </a:r>
            <a:r>
              <a:rPr lang="en-US" sz="30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winter/ </a:t>
            </a:r>
            <a:r>
              <a:rPr lang="en-US" sz="3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above average in the spring, peaking in April. </a:t>
            </a:r>
          </a:p>
          <a:p>
            <a:pPr lvl="1">
              <a:lnSpc>
                <a:spcPct val="110000"/>
              </a:lnSpc>
              <a:spcBef>
                <a:spcPts val="0"/>
              </a:spcBef>
              <a:buFont typeface="Courier New" panose="02070309020205020404" pitchFamily="49" charset="0"/>
              <a:buChar char="o"/>
            </a:pPr>
            <a:r>
              <a:rPr lang="en-US" sz="30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For </a:t>
            </a:r>
            <a:r>
              <a:rPr lang="en-US" sz="3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youth, suicide rates are higher in the summer. </a:t>
            </a:r>
          </a:p>
          <a:p>
            <a:pPr lvl="1">
              <a:lnSpc>
                <a:spcPct val="110000"/>
              </a:lnSpc>
              <a:spcBef>
                <a:spcPts val="0"/>
              </a:spcBef>
              <a:buFont typeface="Courier New" panose="02070309020205020404" pitchFamily="49" charset="0"/>
              <a:buChar char="o"/>
            </a:pPr>
            <a:r>
              <a:rPr lang="en-US" sz="30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For </a:t>
            </a:r>
            <a:r>
              <a:rPr lang="en-US" sz="3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middle-aged adults age 36 and up, suicide rates rise again in the fall. </a:t>
            </a:r>
          </a:p>
          <a:p>
            <a:pPr lvl="0">
              <a:lnSpc>
                <a:spcPct val="110000"/>
              </a:lnSpc>
            </a:pP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general, suicide risks decrease as social interactions increase. Becoming aware of the most frequent occurrences of suicide will help you discern when a struggler is at risk. </a:t>
            </a:r>
          </a:p>
          <a:p>
            <a:pPr>
              <a:lnSpc>
                <a:spcPct val="110000"/>
              </a:lnSpc>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heart of the discerning acquires knowledge; the ears of the wise seek it out”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Proverbs 18:15</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10000"/>
              </a:lnSpc>
            </a:pP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014022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outVertic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arn(inVertical)">
                                      <p:cBhvr>
                                        <p:cTn id="12" dur="500"/>
                                        <p:tgtEl>
                                          <p:spTgt spid="3">
                                            <p:txEl>
                                              <p:pRg st="4" end="4"/>
                                            </p:txEl>
                                          </p:spTgt>
                                        </p:tgtEl>
                                      </p:cBhvr>
                                    </p:animEffect>
                                  </p:childTnLst>
                                </p:cTn>
                              </p:par>
                            </p:childTnLst>
                          </p:cTn>
                        </p:par>
                        <p:par>
                          <p:cTn id="13" fill="hold">
                            <p:stCondLst>
                              <p:cond delay="500"/>
                            </p:stCondLst>
                            <p:childTnLst>
                              <p:par>
                                <p:cTn id="14" presetID="16" presetClass="entr" presetSubtype="37" fill="hold" grpId="0" nodeType="after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barn(outVertical)">
                                      <p:cBhvr>
                                        <p:cTn id="16" dur="500"/>
                                        <p:tgtEl>
                                          <p:spTgt spid="3">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barn(inVertical)">
                                      <p:cBhvr>
                                        <p:cTn id="21" dur="500"/>
                                        <p:tgtEl>
                                          <p:spTgt spid="3">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37" fill="hold" grpId="0"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arn(outVertical)">
                                      <p:cBhvr>
                                        <p:cTn id="26" dur="500"/>
                                        <p:tgtEl>
                                          <p:spTgt spid="3">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barn(inVertical)">
                                      <p:cBhvr>
                                        <p:cTn id="31" dur="500"/>
                                        <p:tgtEl>
                                          <p:spTgt spid="3">
                                            <p:txEl>
                                              <p:pRg st="8" end="8"/>
                                            </p:txEl>
                                          </p:spTgt>
                                        </p:tgtEl>
                                      </p:cBhvr>
                                    </p:animEffect>
                                  </p:childTnLst>
                                </p:cTn>
                              </p:par>
                            </p:childTnLst>
                          </p:cTn>
                        </p:par>
                        <p:par>
                          <p:cTn id="32" fill="hold">
                            <p:stCondLst>
                              <p:cond delay="500"/>
                            </p:stCondLst>
                            <p:childTnLst>
                              <p:par>
                                <p:cTn id="33" presetID="16" presetClass="entr" presetSubtype="37" fill="hold" grpId="0" nodeType="after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barn(outVertical)">
                                      <p:cBhvr>
                                        <p:cTn id="3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14164</TotalTime>
  <Words>2148</Words>
  <Application>Microsoft Office PowerPoint</Application>
  <PresentationFormat>Widescreen</PresentationFormat>
  <Paragraphs>88</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 Unicode MS</vt:lpstr>
      <vt:lpstr>Arial</vt:lpstr>
      <vt:lpstr>Calibri</vt:lpstr>
      <vt:lpstr>Calibri Light</vt:lpstr>
      <vt:lpstr>Courier New</vt:lpstr>
      <vt:lpstr>Wingdings</vt:lpstr>
      <vt:lpstr>Office Theme</vt:lpstr>
      <vt:lpstr>PowerPoint Presentation</vt:lpstr>
      <vt:lpstr>Suicide Prevention “Hope When Life Seems Hopeless”</vt:lpstr>
      <vt:lpstr>        Sometimes Life Seems Hopeless</vt:lpstr>
      <vt:lpstr>               Sometimes Life Seems Hopeless</vt:lpstr>
      <vt:lpstr>                                                                   Suicide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in Trials</dc:title>
  <dc:creator>Microsoft account</dc:creator>
  <cp:lastModifiedBy>Microsoft account</cp:lastModifiedBy>
  <cp:revision>309</cp:revision>
  <cp:lastPrinted>2015-08-25T19:39:07Z</cp:lastPrinted>
  <dcterms:created xsi:type="dcterms:W3CDTF">2015-04-27T19:22:12Z</dcterms:created>
  <dcterms:modified xsi:type="dcterms:W3CDTF">2015-08-25T22:00:57Z</dcterms:modified>
</cp:coreProperties>
</file>