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73" r:id="rId4"/>
    <p:sldId id="257" r:id="rId5"/>
    <p:sldId id="263" r:id="rId6"/>
    <p:sldId id="272" r:id="rId7"/>
    <p:sldId id="258" r:id="rId8"/>
    <p:sldId id="259" r:id="rId9"/>
    <p:sldId id="260" r:id="rId10"/>
    <p:sldId id="261" r:id="rId11"/>
    <p:sldId id="262" r:id="rId12"/>
    <p:sldId id="274" r:id="rId13"/>
    <p:sldId id="277" r:id="rId14"/>
    <p:sldId id="275" r:id="rId15"/>
    <p:sldId id="264" r:id="rId16"/>
    <p:sldId id="271" r:id="rId17"/>
    <p:sldId id="270" r:id="rId18"/>
    <p:sldId id="268" r:id="rId19"/>
    <p:sldId id="269" r:id="rId20"/>
    <p:sldId id="266" r:id="rId21"/>
    <p:sldId id="267" r:id="rId22"/>
    <p:sldId id="26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28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2823188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1979441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841059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4045271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333001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600868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565378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2219938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68802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345703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DBDE8-0861-4968-9FB2-849989C77218}" type="datetimeFigureOut">
              <a:rPr lang="en-US" smtClean="0"/>
              <a:t>8/30/2015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CA5EED-5B94-40D9-BB44-59EB0225C74C}" type="slidenum">
              <a:rPr lang="en-US" smtClean="0"/>
              <a:t>‹#›</a:t>
            </a:fld>
            <a:endParaRPr lang="en-US" dirty="0"/>
          </a:p>
        </p:txBody>
      </p:sp>
    </p:spTree>
    <p:extLst>
      <p:ext uri="{BB962C8B-B14F-4D97-AF65-F5344CB8AC3E}">
        <p14:creationId xmlns:p14="http://schemas.microsoft.com/office/powerpoint/2010/main" val="161009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0DBDE8-0861-4968-9FB2-849989C77218}" type="datetimeFigureOut">
              <a:rPr lang="en-US" smtClean="0"/>
              <a:t>8/30/2015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CA5EED-5B94-40D9-BB44-59EB0225C74C}" type="slidenum">
              <a:rPr lang="en-US" smtClean="0"/>
              <a:t>‹#›</a:t>
            </a:fld>
            <a:endParaRPr lang="en-US" dirty="0"/>
          </a:p>
        </p:txBody>
      </p:sp>
    </p:spTree>
    <p:extLst>
      <p:ext uri="{BB962C8B-B14F-4D97-AF65-F5344CB8AC3E}">
        <p14:creationId xmlns:p14="http://schemas.microsoft.com/office/powerpoint/2010/main" val="1236825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image" Target="../media/image5.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7057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2873"/>
          <a:stretch/>
        </p:blipFill>
        <p:spPr>
          <a:xfrm>
            <a:off x="18780" y="1184856"/>
            <a:ext cx="12173220" cy="5673144"/>
          </a:xfrm>
          <a:prstGeom prst="rect">
            <a:avLst/>
          </a:prstGeom>
        </p:spPr>
      </p:pic>
      <p:sp>
        <p:nvSpPr>
          <p:cNvPr id="2" name="Title 1"/>
          <p:cNvSpPr>
            <a:spLocks noGrp="1"/>
          </p:cNvSpPr>
          <p:nvPr>
            <p:ph type="title"/>
          </p:nvPr>
        </p:nvSpPr>
        <p:spPr>
          <a:xfrm>
            <a:off x="838200" y="30272"/>
            <a:ext cx="10515600" cy="935644"/>
          </a:xfrm>
        </p:spPr>
        <p:txBody>
          <a:bodyPr>
            <a:normAutofit/>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Power Praise- Bestows Favor   </a:t>
            </a:r>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(8-10)</a:t>
            </a:r>
            <a:endParaRPr lang="en-US" sz="40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193183" y="1184856"/>
            <a:ext cx="11809927" cy="5499279"/>
          </a:xfrm>
          <a:solidFill>
            <a:schemeClr val="bg1">
              <a:alpha val="80000"/>
            </a:schemeClr>
          </a:solidFill>
        </p:spPr>
        <p:txBody>
          <a:bodyPr>
            <a:normAutofit/>
          </a:bodyPr>
          <a:lstStyle/>
          <a:p>
            <a:pPr marL="0" indent="0">
              <a:lnSpc>
                <a:spcPct val="100000"/>
              </a:lnSpc>
              <a:buNone/>
            </a:pPr>
            <a:r>
              <a:rPr lang="en-US" i="1" dirty="0" smtClean="0">
                <a:effectLst>
                  <a:outerShdw blurRad="38100" dist="38100" dir="2700000" algn="tl">
                    <a:srgbClr val="000000">
                      <a:alpha val="43137"/>
                    </a:srgbClr>
                  </a:outerShdw>
                </a:effectLst>
              </a:rPr>
              <a:t>"O </a:t>
            </a:r>
            <a:r>
              <a:rPr lang="en-US" i="1" dirty="0">
                <a:effectLst>
                  <a:outerShdw blurRad="38100" dist="38100" dir="2700000" algn="tl">
                    <a:srgbClr val="000000">
                      <a:alpha val="43137"/>
                    </a:srgbClr>
                  </a:outerShdw>
                </a:effectLst>
              </a:rPr>
              <a:t>taste and see that the </a:t>
            </a:r>
            <a:r>
              <a:rPr lang="en-US" i="1" cap="small" dirty="0">
                <a:effectLst>
                  <a:outerShdw blurRad="38100" dist="38100" dir="2700000" algn="tl">
                    <a:srgbClr val="000000">
                      <a:alpha val="43137"/>
                    </a:srgbClr>
                  </a:outerShdw>
                </a:effectLst>
              </a:rPr>
              <a:t>Lord</a:t>
            </a:r>
            <a:r>
              <a:rPr lang="en-US" i="1" dirty="0">
                <a:effectLst>
                  <a:outerShdw blurRad="38100" dist="38100" dir="2700000" algn="tl">
                    <a:srgbClr val="000000">
                      <a:alpha val="43137"/>
                    </a:srgbClr>
                  </a:outerShdw>
                </a:effectLst>
              </a:rPr>
              <a:t> is good: blessed is the man that trusteth in him. O fear the </a:t>
            </a:r>
            <a:r>
              <a:rPr lang="en-US" i="1" cap="small" dirty="0">
                <a:effectLst>
                  <a:outerShdw blurRad="38100" dist="38100" dir="2700000" algn="tl">
                    <a:srgbClr val="000000">
                      <a:alpha val="43137"/>
                    </a:srgbClr>
                  </a:outerShdw>
                </a:effectLst>
              </a:rPr>
              <a:t>Lord</a:t>
            </a:r>
            <a:r>
              <a:rPr lang="en-US" i="1" dirty="0">
                <a:effectLst>
                  <a:outerShdw blurRad="38100" dist="38100" dir="2700000" algn="tl">
                    <a:srgbClr val="000000">
                      <a:alpha val="43137"/>
                    </a:srgbClr>
                  </a:outerShdw>
                </a:effectLst>
              </a:rPr>
              <a:t>, ye his saints: for there is no want to them that fear him. The young lions do lack, and suffer hunger: but they that seek the </a:t>
            </a:r>
            <a:r>
              <a:rPr lang="en-US" i="1" cap="small" dirty="0">
                <a:effectLst>
                  <a:outerShdw blurRad="38100" dist="38100" dir="2700000" algn="tl">
                    <a:srgbClr val="000000">
                      <a:alpha val="43137"/>
                    </a:srgbClr>
                  </a:outerShdw>
                </a:effectLst>
              </a:rPr>
              <a:t>Lord</a:t>
            </a:r>
            <a:r>
              <a:rPr lang="en-US" i="1" dirty="0">
                <a:effectLst>
                  <a:outerShdw blurRad="38100" dist="38100" dir="2700000" algn="tl">
                    <a:srgbClr val="000000">
                      <a:alpha val="43137"/>
                    </a:srgbClr>
                  </a:outerShdw>
                </a:effectLst>
              </a:rPr>
              <a:t> shall not want any good ting." </a:t>
            </a:r>
            <a:endParaRPr lang="en-US" i="1" dirty="0" smtClean="0">
              <a:effectLst>
                <a:outerShdw blurRad="38100" dist="38100" dir="2700000" algn="tl">
                  <a:srgbClr val="000000">
                    <a:alpha val="43137"/>
                  </a:srgbClr>
                </a:outerShdw>
              </a:effectLst>
            </a:endParaRP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the </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Taste Buds of </a:t>
            </a:r>
            <a:r>
              <a:rPr lang="en-US" b="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Soul</a:t>
            </a:r>
          </a:p>
          <a:p>
            <a:pPr lvl="1">
              <a:lnSpc>
                <a:spcPct val="100000"/>
              </a:lnSpc>
              <a:spcBef>
                <a:spcPts val="0"/>
              </a:spcBef>
              <a:buFont typeface="Wingdings" panose="05000000000000000000" pitchFamily="2" charset="2"/>
              <a:buChar char="§"/>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Want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Know How Good God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…Taste Him</a:t>
            </a: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Reveals Himself to you as You Lift Your Heart to Him in Praise </a:t>
            </a:r>
          </a:p>
          <a:p>
            <a:pPr lvl="1">
              <a:lnSpc>
                <a:spcPct val="100000"/>
              </a:lnSpc>
              <a:spcBef>
                <a:spcPts val="0"/>
              </a:spcBef>
              <a:buFont typeface="Wingdings" panose="05000000000000000000" pitchFamily="2" charset="2"/>
              <a:buChar char="§"/>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When this Happens, You Know that God is Good</a:t>
            </a:r>
          </a:p>
          <a:p>
            <a:pPr marL="0" indent="0">
              <a:lnSpc>
                <a:spcPct val="100000"/>
              </a:lnSpc>
              <a:spcBef>
                <a:spcPts val="60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young lions do lack, and suffer hunger</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10) </a:t>
            </a:r>
            <a:endPar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spcBef>
                <a:spcPts val="0"/>
              </a:spcBef>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fiercest and cunning king of the beasts will howl for hunger but…</a:t>
            </a: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 believer who praises God has an advantage over a mighty lion</a:t>
            </a:r>
          </a:p>
          <a:p>
            <a:endParaRPr lang="en-US" dirty="0"/>
          </a:p>
        </p:txBody>
      </p:sp>
    </p:spTree>
    <p:extLst>
      <p:ext uri="{BB962C8B-B14F-4D97-AF65-F5344CB8AC3E}">
        <p14:creationId xmlns:p14="http://schemas.microsoft.com/office/powerpoint/2010/main" val="9109121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in)">
                                      <p:cBhvr>
                                        <p:cTn id="7" dur="2000"/>
                                        <p:tgtEl>
                                          <p:spTgt spid="3">
                                            <p:bg/>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circle(in)">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ircle(in)">
                                      <p:cBhvr>
                                        <p:cTn id="15" dur="2000"/>
                                        <p:tgtEl>
                                          <p:spTgt spid="3">
                                            <p:txEl>
                                              <p:pRg st="1" end="1"/>
                                            </p:txEl>
                                          </p:spTgt>
                                        </p:tgtEl>
                                      </p:cBhvr>
                                    </p:animEffect>
                                  </p:childTnLst>
                                </p:cTn>
                              </p:par>
                            </p:childTnLst>
                          </p:cTn>
                        </p:par>
                        <p:par>
                          <p:cTn id="16" fill="hold">
                            <p:stCondLst>
                              <p:cond delay="2000"/>
                            </p:stCondLst>
                            <p:childTnLst>
                              <p:par>
                                <p:cTn id="17" presetID="6" presetClass="entr" presetSubtype="16"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ircle(in)">
                                      <p:cBhvr>
                                        <p:cTn id="19" dur="2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circle(in)">
                                      <p:cBhvr>
                                        <p:cTn id="24" dur="2000"/>
                                        <p:tgtEl>
                                          <p:spTgt spid="3">
                                            <p:txEl>
                                              <p:pRg st="3" end="3"/>
                                            </p:txEl>
                                          </p:spTgt>
                                        </p:tgtEl>
                                      </p:cBhvr>
                                    </p:animEffect>
                                  </p:childTnLst>
                                </p:cTn>
                              </p:par>
                            </p:childTnLst>
                          </p:cTn>
                        </p:par>
                        <p:par>
                          <p:cTn id="25" fill="hold">
                            <p:stCondLst>
                              <p:cond delay="2000"/>
                            </p:stCondLst>
                            <p:childTnLst>
                              <p:par>
                                <p:cTn id="26" presetID="6" presetClass="entr" presetSubtype="16"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circle(in)">
                                      <p:cBhvr>
                                        <p:cTn id="28" dur="2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circle(in)">
                                      <p:cBhvr>
                                        <p:cTn id="33" dur="20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circle(in)">
                                      <p:cBhvr>
                                        <p:cTn id="38" dur="2000"/>
                                        <p:tgtEl>
                                          <p:spTgt spid="3">
                                            <p:txEl>
                                              <p:pRg st="6" end="6"/>
                                            </p:txEl>
                                          </p:spTgt>
                                        </p:tgtEl>
                                      </p:cBhvr>
                                    </p:animEffect>
                                  </p:childTnLst>
                                </p:cTn>
                              </p:par>
                            </p:childTnLst>
                          </p:cTn>
                        </p:par>
                        <p:par>
                          <p:cTn id="39" fill="hold">
                            <p:stCondLst>
                              <p:cond delay="2000"/>
                            </p:stCondLst>
                            <p:childTnLst>
                              <p:par>
                                <p:cTn id="40" presetID="6" presetClass="entr" presetSubtype="16" fill="hold" grpId="0" nodeType="after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2"/>
            <a:ext cx="10515600" cy="935644"/>
          </a:xfrm>
        </p:spPr>
        <p:txBody>
          <a:bodyPr>
            <a:normAutofit fontScale="90000"/>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Power Praise- Brightens Your Future </a:t>
            </a:r>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(11-12) </a:t>
            </a:r>
            <a:endParaRPr lang="en-US" sz="40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184856"/>
            <a:ext cx="12097555" cy="5499279"/>
          </a:xfrm>
        </p:spPr>
        <p:txBody>
          <a:bodyPr>
            <a:normAutofit/>
          </a:bodyPr>
          <a:lstStyle/>
          <a:p>
            <a:pPr marL="0" indent="0">
              <a:lnSpc>
                <a:spcPct val="100000"/>
              </a:lnSpc>
              <a:buNone/>
            </a:pPr>
            <a:r>
              <a:rPr lang="en-US" i="1" dirty="0" smtClean="0">
                <a:effectLst>
                  <a:outerShdw blurRad="38100" dist="38100" dir="2700000" algn="tl">
                    <a:srgbClr val="000000">
                      <a:alpha val="43137"/>
                    </a:srgbClr>
                  </a:outerShdw>
                </a:effectLst>
              </a:rPr>
              <a:t>"Come</a:t>
            </a:r>
            <a:r>
              <a:rPr lang="en-US" i="1" dirty="0">
                <a:effectLst>
                  <a:outerShdw blurRad="38100" dist="38100" dir="2700000" algn="tl">
                    <a:srgbClr val="000000">
                      <a:alpha val="43137"/>
                    </a:srgbClr>
                  </a:outerShdw>
                </a:effectLst>
              </a:rPr>
              <a:t>, ye children, hearken unto me: I will teach you the fear of the </a:t>
            </a:r>
            <a:r>
              <a:rPr lang="en-US" i="1" cap="small" dirty="0">
                <a:effectLst>
                  <a:outerShdw blurRad="38100" dist="38100" dir="2700000" algn="tl">
                    <a:srgbClr val="000000">
                      <a:alpha val="43137"/>
                    </a:srgbClr>
                  </a:outerShdw>
                </a:effectLst>
              </a:rPr>
              <a:t>Lord</a:t>
            </a:r>
            <a:r>
              <a:rPr lang="en-US" i="1" dirty="0">
                <a:effectLst>
                  <a:outerShdw blurRad="38100" dist="38100" dir="2700000" algn="tl">
                    <a:srgbClr val="000000">
                      <a:alpha val="43137"/>
                    </a:srgbClr>
                  </a:outerShdw>
                </a:effectLst>
              </a:rPr>
              <a:t>. What man is he that desireth life, and that loveth many days, that he may see good?" </a:t>
            </a:r>
            <a:endParaRPr lang="en-US" i="1" dirty="0" smtClean="0">
              <a:effectLst>
                <a:outerShdw blurRad="38100" dist="38100" dir="2700000" algn="tl">
                  <a:srgbClr val="000000">
                    <a:alpha val="43137"/>
                  </a:srgbClr>
                </a:outerShdw>
              </a:effectLst>
            </a:endParaRPr>
          </a:p>
          <a:p>
            <a:pPr marL="0" indent="0">
              <a:lnSpc>
                <a:spcPct val="100000"/>
              </a:lnSpc>
              <a:buNone/>
            </a:pPr>
            <a:r>
              <a:rPr lang="en-US" i="1" dirty="0" smtClean="0">
                <a:effectLst>
                  <a:outerShdw blurRad="38100" dist="38100" dir="2700000" algn="tl">
                    <a:srgbClr val="000000">
                      <a:alpha val="43137"/>
                    </a:srgbClr>
                  </a:outerShdw>
                </a:effectLst>
              </a:rPr>
              <a:t>"The </a:t>
            </a:r>
            <a:r>
              <a:rPr lang="en-US" i="1" dirty="0">
                <a:effectLst>
                  <a:outerShdw blurRad="38100" dist="38100" dir="2700000" algn="tl">
                    <a:srgbClr val="000000">
                      <a:alpha val="43137"/>
                    </a:srgbClr>
                  </a:outerShdw>
                </a:effectLst>
              </a:rPr>
              <a:t>eyes </a:t>
            </a:r>
            <a:r>
              <a:rPr lang="en-US" i="1" dirty="0" smtClean="0">
                <a:effectLst>
                  <a:outerShdw blurRad="38100" dist="38100" dir="2700000" algn="tl">
                    <a:srgbClr val="000000">
                      <a:alpha val="43137"/>
                    </a:srgbClr>
                  </a:outerShdw>
                </a:effectLst>
              </a:rPr>
              <a:t>of…</a:t>
            </a:r>
            <a:r>
              <a:rPr lang="en-US" i="1" cap="small" dirty="0" smtClean="0">
                <a:effectLst>
                  <a:outerShdw blurRad="38100" dist="38100" dir="2700000" algn="tl">
                    <a:srgbClr val="000000">
                      <a:alpha val="43137"/>
                    </a:srgbClr>
                  </a:outerShdw>
                </a:effectLst>
              </a:rPr>
              <a:t>Lord</a:t>
            </a:r>
            <a:r>
              <a:rPr lang="en-US" i="1" dirty="0" smtClean="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are among the righteous, </a:t>
            </a:r>
            <a:r>
              <a:rPr lang="en-US" i="1" dirty="0" smtClean="0">
                <a:effectLst>
                  <a:outerShdw blurRad="38100" dist="38100" dir="2700000" algn="tl">
                    <a:srgbClr val="000000">
                      <a:alpha val="43137"/>
                    </a:srgbClr>
                  </a:outerShdw>
                </a:effectLst>
              </a:rPr>
              <a:t>His </a:t>
            </a:r>
            <a:r>
              <a:rPr lang="en-US" i="1" dirty="0">
                <a:effectLst>
                  <a:outerShdw blurRad="38100" dist="38100" dir="2700000" algn="tl">
                    <a:srgbClr val="000000">
                      <a:alpha val="43137"/>
                    </a:srgbClr>
                  </a:outerShdw>
                </a:effectLst>
              </a:rPr>
              <a:t>ears are open unto their </a:t>
            </a:r>
            <a:r>
              <a:rPr lang="en-US" i="1" dirty="0" smtClean="0">
                <a:effectLst>
                  <a:outerShdw blurRad="38100" dist="38100" dir="2700000" algn="tl">
                    <a:srgbClr val="000000">
                      <a:alpha val="43137"/>
                    </a:srgbClr>
                  </a:outerShdw>
                </a:effectLst>
              </a:rPr>
              <a:t>cry“ </a:t>
            </a:r>
            <a:r>
              <a:rPr lang="en-US" dirty="0" smtClean="0">
                <a:effectLst>
                  <a:outerShdw blurRad="38100" dist="38100" dir="2700000" algn="tl">
                    <a:srgbClr val="000000">
                      <a:alpha val="43137"/>
                    </a:srgbClr>
                  </a:outerShdw>
                </a:effectLst>
              </a:rPr>
              <a:t>(15)</a:t>
            </a:r>
          </a:p>
          <a:p>
            <a:pPr lvl="1">
              <a:lnSpc>
                <a:spcPct val="100000"/>
              </a:lnSpc>
              <a:spcBef>
                <a:spcPts val="0"/>
              </a:spcBef>
              <a:buFont typeface="Wingdings" panose="05000000000000000000" pitchFamily="2" charset="2"/>
              <a:buChar char="§"/>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Prayer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the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God's people.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When We Walk The Path Of Praise Sometimes… </a:t>
            </a:r>
          </a:p>
          <a:p>
            <a:pPr lvl="1">
              <a:lnSpc>
                <a:spcPct val="100000"/>
              </a:lnSpc>
              <a:spcBef>
                <a:spcPts val="0"/>
              </a:spcBef>
              <a:buFont typeface="Wingdings" panose="05000000000000000000" pitchFamily="2" charset="2"/>
              <a:buChar char="§"/>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Circumstances Will Change, But</a:t>
            </a:r>
          </a:p>
          <a:p>
            <a:pPr lvl="1">
              <a:lnSpc>
                <a:spcPct val="100000"/>
              </a:lnSpc>
              <a:spcBef>
                <a:spcPts val="0"/>
              </a:spcBef>
              <a:buFont typeface="Wingdings" panose="05000000000000000000" pitchFamily="2" charset="2"/>
              <a:buChar char="§"/>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Something Even Better Happens</a:t>
            </a:r>
          </a:p>
          <a:p>
            <a:pPr marL="457200" lvl="1" indent="0">
              <a:lnSpc>
                <a:spcPct val="100000"/>
              </a:lnSpc>
              <a:spcBef>
                <a:spcPts val="0"/>
              </a:spcBef>
              <a:buNone/>
            </a:pP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…WE Change! </a:t>
            </a:r>
          </a:p>
          <a:p>
            <a:pPr marL="457200" lvl="1" indent="0">
              <a:lnSpc>
                <a:spcPct val="100000"/>
              </a:lnSpc>
              <a:spcBef>
                <a:spcPts val="1800"/>
              </a:spcBef>
              <a:buNone/>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Matter…</a:t>
            </a:r>
          </a:p>
          <a:p>
            <a:pPr marL="457200" lvl="1" indent="0">
              <a:lnSpc>
                <a:spcPct val="100000"/>
              </a:lnSpc>
              <a:spcBef>
                <a:spcPts val="0"/>
              </a:spcBef>
              <a:buNone/>
            </a:pP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…Praise Never Leaves Situations the Same!!!</a:t>
            </a:r>
            <a:endPar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195558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inVertic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childTnLst>
                          </p:cTn>
                        </p:par>
                        <p:par>
                          <p:cTn id="22" fill="hold">
                            <p:stCondLst>
                              <p:cond delay="500"/>
                            </p:stCondLst>
                            <p:childTnLst>
                              <p:par>
                                <p:cTn id="23" presetID="16" presetClass="entr" presetSubtype="21"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par>
                          <p:cTn id="26" fill="hold">
                            <p:stCondLst>
                              <p:cond delay="1000"/>
                            </p:stCondLst>
                            <p:childTnLst>
                              <p:par>
                                <p:cTn id="27" presetID="16" presetClass="entr" presetSubtype="21" fill="hold" grpId="0" nodeType="after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inVertical)">
                                      <p:cBhvr>
                                        <p:cTn id="29" dur="500"/>
                                        <p:tgtEl>
                                          <p:spTgt spid="3">
                                            <p:txEl>
                                              <p:pRg st="5" end="5"/>
                                            </p:txEl>
                                          </p:spTgt>
                                        </p:tgtEl>
                                      </p:cBhvr>
                                    </p:animEffect>
                                  </p:childTnLst>
                                </p:cTn>
                              </p:par>
                            </p:childTnLst>
                          </p:cTn>
                        </p:par>
                        <p:par>
                          <p:cTn id="30" fill="hold">
                            <p:stCondLst>
                              <p:cond delay="1500"/>
                            </p:stCondLst>
                            <p:childTnLst>
                              <p:par>
                                <p:cTn id="31" presetID="16" presetClass="entr" presetSubtype="21" fill="hold" grpId="0"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arn(inVertical)">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barn(inVertical)">
                                      <p:cBhvr>
                                        <p:cTn id="38" dur="500"/>
                                        <p:tgtEl>
                                          <p:spTgt spid="3">
                                            <p:txEl>
                                              <p:pRg st="7" end="7"/>
                                            </p:txEl>
                                          </p:spTgt>
                                        </p:tgtEl>
                                      </p:cBhvr>
                                    </p:animEffect>
                                  </p:childTnLst>
                                </p:cTn>
                              </p:par>
                            </p:childTnLst>
                          </p:cTn>
                        </p:par>
                        <p:par>
                          <p:cTn id="39" fill="hold">
                            <p:stCondLst>
                              <p:cond delay="500"/>
                            </p:stCondLst>
                            <p:childTnLst>
                              <p:par>
                                <p:cTn id="40" presetID="16" presetClass="entr" presetSubtype="21" fill="hold" grpId="0" nodeType="after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Vertical)">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12873"/>
          <a:stretch/>
        </p:blipFill>
        <p:spPr>
          <a:xfrm>
            <a:off x="0" y="0"/>
            <a:ext cx="12192000" cy="6858000"/>
          </a:xfrm>
          <a:prstGeom prst="rect">
            <a:avLst/>
          </a:prstGeom>
        </p:spPr>
      </p:pic>
    </p:spTree>
    <p:extLst>
      <p:ext uri="{BB962C8B-B14F-4D97-AF65-F5344CB8AC3E}">
        <p14:creationId xmlns:p14="http://schemas.microsoft.com/office/powerpoint/2010/main" val="3968726369"/>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6439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2873"/>
          <a:stretch/>
        </p:blipFill>
        <p:spPr>
          <a:xfrm>
            <a:off x="18780" y="0"/>
            <a:ext cx="12173220" cy="6858000"/>
          </a:xfrm>
          <a:prstGeom prst="rect">
            <a:avLst/>
          </a:prstGeom>
        </p:spPr>
      </p:pic>
      <p:sp>
        <p:nvSpPr>
          <p:cNvPr id="2" name="Title 1"/>
          <p:cNvSpPr>
            <a:spLocks noGrp="1"/>
          </p:cNvSpPr>
          <p:nvPr>
            <p:ph type="title"/>
          </p:nvPr>
        </p:nvSpPr>
        <p:spPr>
          <a:solidFill>
            <a:schemeClr val="bg1">
              <a:alpha val="80000"/>
            </a:schemeClr>
          </a:solidFill>
        </p:spPr>
        <p:txBody>
          <a:bodyPr>
            <a:normAutofit/>
          </a:bodyPr>
          <a:lstStyle/>
          <a:p>
            <a:r>
              <a:rPr lang="en-US" sz="5400" b="1" dirty="0" smtClean="0">
                <a:effectLst>
                  <a:outerShdw blurRad="38100" dist="38100" dir="2700000" algn="tl">
                    <a:srgbClr val="000000">
                      <a:alpha val="43137"/>
                    </a:srgbClr>
                  </a:outerShdw>
                </a:effectLst>
              </a:rPr>
              <a:t>                     </a:t>
            </a:r>
            <a:r>
              <a:rPr lang="en-US" sz="5400" b="1" dirty="0" smtClean="0">
                <a:effectLst>
                  <a:outerShdw blurRad="38100" dist="38100" dir="2700000" algn="tl">
                    <a:srgbClr val="000000">
                      <a:alpha val="43137"/>
                    </a:srgbClr>
                  </a:outerShdw>
                </a:effectLst>
                <a:latin typeface="Georgia" panose="02040502050405020303" pitchFamily="18" charset="0"/>
              </a:rPr>
              <a:t>P.R.A.I.S.E.</a:t>
            </a:r>
            <a:endParaRPr lang="en-US" sz="5400" dirty="0">
              <a:effectLst>
                <a:outerShdw blurRad="38100" dist="38100" dir="2700000" algn="tl">
                  <a:srgbClr val="000000">
                    <a:alpha val="43137"/>
                  </a:srgbClr>
                </a:outerShdw>
              </a:effectLst>
              <a:latin typeface="Georgia" panose="02040502050405020303" pitchFamily="18" charset="0"/>
            </a:endParaRPr>
          </a:p>
        </p:txBody>
      </p:sp>
      <p:sp>
        <p:nvSpPr>
          <p:cNvPr id="3" name="Content Placeholder 2"/>
          <p:cNvSpPr>
            <a:spLocks noGrp="1"/>
          </p:cNvSpPr>
          <p:nvPr>
            <p:ph idx="1"/>
          </p:nvPr>
        </p:nvSpPr>
        <p:spPr>
          <a:solidFill>
            <a:schemeClr val="bg1">
              <a:alpha val="80000"/>
            </a:schemeClr>
          </a:solidFill>
        </p:spPr>
        <p:txBody>
          <a:bodyPr/>
          <a:lstStyle/>
          <a:p>
            <a:pPr lvl="1">
              <a:lnSpc>
                <a:spcPct val="100000"/>
              </a:lnSpc>
              <a:spcAft>
                <a:spcPts val="1200"/>
              </a:spcAft>
            </a:pPr>
            <a:r>
              <a:rPr lang="en-US" sz="3200" b="1" dirty="0" smtClean="0">
                <a:effectLst>
                  <a:outerShdw blurRad="38100" dist="38100" dir="2700000" algn="tl">
                    <a:srgbClr val="000000">
                      <a:alpha val="43137"/>
                    </a:srgbClr>
                  </a:outerShdw>
                </a:effectLst>
                <a:latin typeface="Georgia" panose="02040502050405020303" pitchFamily="18" charset="0"/>
              </a:rPr>
              <a:t>Pleases </a:t>
            </a:r>
            <a:r>
              <a:rPr lang="en-US" sz="3200" dirty="0">
                <a:effectLst>
                  <a:outerShdw blurRad="38100" dist="38100" dir="2700000" algn="tl">
                    <a:srgbClr val="000000">
                      <a:alpha val="43137"/>
                    </a:srgbClr>
                  </a:outerShdw>
                </a:effectLst>
                <a:latin typeface="Georgia" panose="02040502050405020303" pitchFamily="18" charset="0"/>
              </a:rPr>
              <a:t>the </a:t>
            </a:r>
            <a:r>
              <a:rPr lang="en-US" sz="3200" dirty="0" smtClean="0">
                <a:effectLst>
                  <a:outerShdw blurRad="38100" dist="38100" dir="2700000" algn="tl">
                    <a:srgbClr val="000000">
                      <a:alpha val="43137"/>
                    </a:srgbClr>
                  </a:outerShdw>
                </a:effectLst>
                <a:latin typeface="Georgia" panose="02040502050405020303" pitchFamily="18" charset="0"/>
              </a:rPr>
              <a:t>Lord</a:t>
            </a:r>
          </a:p>
          <a:p>
            <a:pPr lvl="1">
              <a:lnSpc>
                <a:spcPct val="100000"/>
              </a:lnSpc>
              <a:spcAft>
                <a:spcPts val="1200"/>
              </a:spcAft>
            </a:pPr>
            <a:r>
              <a:rPr lang="en-US" sz="3200" b="1" dirty="0" smtClean="0">
                <a:effectLst>
                  <a:outerShdw blurRad="38100" dist="38100" dir="2700000" algn="tl">
                    <a:srgbClr val="000000">
                      <a:alpha val="43137"/>
                    </a:srgbClr>
                  </a:outerShdw>
                </a:effectLst>
                <a:latin typeface="Georgia" panose="02040502050405020303" pitchFamily="18" charset="0"/>
              </a:rPr>
              <a:t>Raises </a:t>
            </a:r>
            <a:r>
              <a:rPr lang="en-US" sz="3200" dirty="0">
                <a:effectLst>
                  <a:outerShdw blurRad="38100" dist="38100" dir="2700000" algn="tl">
                    <a:srgbClr val="000000">
                      <a:alpha val="43137"/>
                    </a:srgbClr>
                  </a:outerShdw>
                </a:effectLst>
                <a:latin typeface="Georgia" panose="02040502050405020303" pitchFamily="18" charset="0"/>
              </a:rPr>
              <a:t>your </a:t>
            </a:r>
            <a:r>
              <a:rPr lang="en-US" sz="3200" dirty="0" smtClean="0">
                <a:effectLst>
                  <a:outerShdw blurRad="38100" dist="38100" dir="2700000" algn="tl">
                    <a:srgbClr val="000000">
                      <a:alpha val="43137"/>
                    </a:srgbClr>
                  </a:outerShdw>
                </a:effectLst>
                <a:latin typeface="Georgia" panose="02040502050405020303" pitchFamily="18" charset="0"/>
              </a:rPr>
              <a:t>Spirit</a:t>
            </a:r>
          </a:p>
          <a:p>
            <a:pPr lvl="1">
              <a:lnSpc>
                <a:spcPct val="100000"/>
              </a:lnSpc>
              <a:spcAft>
                <a:spcPts val="1200"/>
              </a:spcAft>
            </a:pPr>
            <a:r>
              <a:rPr lang="en-US" sz="3200" b="1" dirty="0" smtClean="0">
                <a:effectLst>
                  <a:outerShdw blurRad="38100" dist="38100" dir="2700000" algn="tl">
                    <a:srgbClr val="000000">
                      <a:alpha val="43137"/>
                    </a:srgbClr>
                  </a:outerShdw>
                </a:effectLst>
                <a:latin typeface="Georgia" panose="02040502050405020303" pitchFamily="18" charset="0"/>
              </a:rPr>
              <a:t>Affirms </a:t>
            </a:r>
            <a:r>
              <a:rPr lang="en-US" sz="3200" dirty="0">
                <a:effectLst>
                  <a:outerShdw blurRad="38100" dist="38100" dir="2700000" algn="tl">
                    <a:srgbClr val="000000">
                      <a:alpha val="43137"/>
                    </a:srgbClr>
                  </a:outerShdw>
                </a:effectLst>
                <a:latin typeface="Georgia" panose="02040502050405020303" pitchFamily="18" charset="0"/>
              </a:rPr>
              <a:t>the </a:t>
            </a:r>
            <a:r>
              <a:rPr lang="en-US" sz="3200" dirty="0" smtClean="0">
                <a:effectLst>
                  <a:outerShdw blurRad="38100" dist="38100" dir="2700000" algn="tl">
                    <a:srgbClr val="000000">
                      <a:alpha val="43137"/>
                    </a:srgbClr>
                  </a:outerShdw>
                </a:effectLst>
                <a:latin typeface="Georgia" panose="02040502050405020303" pitchFamily="18" charset="0"/>
              </a:rPr>
              <a:t>Authority </a:t>
            </a:r>
            <a:r>
              <a:rPr lang="en-US" sz="3200" dirty="0">
                <a:effectLst>
                  <a:outerShdw blurRad="38100" dist="38100" dir="2700000" algn="tl">
                    <a:srgbClr val="000000">
                      <a:alpha val="43137"/>
                    </a:srgbClr>
                  </a:outerShdw>
                </a:effectLst>
                <a:latin typeface="Georgia" panose="02040502050405020303" pitchFamily="18" charset="0"/>
              </a:rPr>
              <a:t>of Christ </a:t>
            </a:r>
            <a:endParaRPr lang="en-US" sz="3200" dirty="0" smtClean="0">
              <a:effectLst>
                <a:outerShdw blurRad="38100" dist="38100" dir="2700000" algn="tl">
                  <a:srgbClr val="000000">
                    <a:alpha val="43137"/>
                  </a:srgbClr>
                </a:outerShdw>
              </a:effectLst>
              <a:latin typeface="Georgia" panose="02040502050405020303" pitchFamily="18" charset="0"/>
            </a:endParaRPr>
          </a:p>
          <a:p>
            <a:pPr lvl="1">
              <a:lnSpc>
                <a:spcPct val="100000"/>
              </a:lnSpc>
              <a:spcAft>
                <a:spcPts val="1200"/>
              </a:spcAft>
            </a:pPr>
            <a:r>
              <a:rPr lang="en-US" sz="3200" b="1" dirty="0" smtClean="0">
                <a:effectLst>
                  <a:outerShdw blurRad="38100" dist="38100" dir="2700000" algn="tl">
                    <a:srgbClr val="000000">
                      <a:alpha val="43137"/>
                    </a:srgbClr>
                  </a:outerShdw>
                </a:effectLst>
                <a:latin typeface="Georgia" panose="02040502050405020303" pitchFamily="18" charset="0"/>
              </a:rPr>
              <a:t>Instills </a:t>
            </a:r>
            <a:r>
              <a:rPr lang="en-US" sz="3200" dirty="0" smtClean="0">
                <a:effectLst>
                  <a:outerShdw blurRad="38100" dist="38100" dir="2700000" algn="tl">
                    <a:srgbClr val="000000">
                      <a:alpha val="43137"/>
                    </a:srgbClr>
                  </a:outerShdw>
                </a:effectLst>
                <a:latin typeface="Georgia" panose="02040502050405020303" pitchFamily="18" charset="0"/>
              </a:rPr>
              <a:t>Peace </a:t>
            </a:r>
            <a:r>
              <a:rPr lang="en-US" sz="3200" dirty="0">
                <a:effectLst>
                  <a:outerShdw blurRad="38100" dist="38100" dir="2700000" algn="tl">
                    <a:srgbClr val="000000">
                      <a:alpha val="43137"/>
                    </a:srgbClr>
                  </a:outerShdw>
                </a:effectLst>
                <a:latin typeface="Georgia" panose="02040502050405020303" pitchFamily="18" charset="0"/>
              </a:rPr>
              <a:t>and </a:t>
            </a:r>
            <a:r>
              <a:rPr lang="en-US" sz="3200" dirty="0" smtClean="0">
                <a:effectLst>
                  <a:outerShdw blurRad="38100" dist="38100" dir="2700000" algn="tl">
                    <a:srgbClr val="000000">
                      <a:alpha val="43137"/>
                    </a:srgbClr>
                  </a:outerShdw>
                </a:effectLst>
                <a:latin typeface="Georgia" panose="02040502050405020303" pitchFamily="18" charset="0"/>
              </a:rPr>
              <a:t>Confidence</a:t>
            </a:r>
          </a:p>
          <a:p>
            <a:pPr lvl="1">
              <a:lnSpc>
                <a:spcPct val="100000"/>
              </a:lnSpc>
              <a:spcAft>
                <a:spcPts val="1200"/>
              </a:spcAft>
            </a:pPr>
            <a:r>
              <a:rPr lang="en-US" sz="3200" b="1" dirty="0" smtClean="0">
                <a:effectLst>
                  <a:outerShdw blurRad="38100" dist="38100" dir="2700000" algn="tl">
                    <a:srgbClr val="000000">
                      <a:alpha val="43137"/>
                    </a:srgbClr>
                  </a:outerShdw>
                </a:effectLst>
                <a:latin typeface="Georgia" panose="02040502050405020303" pitchFamily="18" charset="0"/>
              </a:rPr>
              <a:t>Stimulates </a:t>
            </a:r>
            <a:r>
              <a:rPr lang="en-US" sz="3200" dirty="0">
                <a:effectLst>
                  <a:outerShdw blurRad="38100" dist="38100" dir="2700000" algn="tl">
                    <a:srgbClr val="000000">
                      <a:alpha val="43137"/>
                    </a:srgbClr>
                  </a:outerShdw>
                </a:effectLst>
                <a:latin typeface="Georgia" panose="02040502050405020303" pitchFamily="18" charset="0"/>
              </a:rPr>
              <a:t>Enthusiasm </a:t>
            </a:r>
            <a:endParaRPr lang="en-US" sz="3200" dirty="0" smtClean="0">
              <a:effectLst>
                <a:outerShdw blurRad="38100" dist="38100" dir="2700000" algn="tl">
                  <a:srgbClr val="000000">
                    <a:alpha val="43137"/>
                  </a:srgbClr>
                </a:outerShdw>
              </a:effectLst>
              <a:latin typeface="Georgia" panose="02040502050405020303" pitchFamily="18" charset="0"/>
            </a:endParaRPr>
          </a:p>
          <a:p>
            <a:pPr lvl="1">
              <a:lnSpc>
                <a:spcPct val="100000"/>
              </a:lnSpc>
              <a:spcAft>
                <a:spcPts val="1200"/>
              </a:spcAft>
            </a:pPr>
            <a:r>
              <a:rPr lang="en-US" sz="3200" b="1" dirty="0" smtClean="0">
                <a:effectLst>
                  <a:outerShdw blurRad="38100" dist="38100" dir="2700000" algn="tl">
                    <a:srgbClr val="000000">
                      <a:alpha val="43137"/>
                    </a:srgbClr>
                  </a:outerShdw>
                </a:effectLst>
                <a:latin typeface="Georgia" panose="02040502050405020303" pitchFamily="18" charset="0"/>
              </a:rPr>
              <a:t>Expands </a:t>
            </a:r>
            <a:r>
              <a:rPr lang="en-US" sz="3200" dirty="0">
                <a:effectLst>
                  <a:outerShdw blurRad="38100" dist="38100" dir="2700000" algn="tl">
                    <a:srgbClr val="000000">
                      <a:alpha val="43137"/>
                    </a:srgbClr>
                  </a:outerShdw>
                </a:effectLst>
                <a:latin typeface="Georgia" panose="02040502050405020303" pitchFamily="18" charset="0"/>
              </a:rPr>
              <a:t>and</a:t>
            </a:r>
            <a:r>
              <a:rPr lang="en-US" sz="3200" b="1" dirty="0">
                <a:effectLst>
                  <a:outerShdw blurRad="38100" dist="38100" dir="2700000" algn="tl">
                    <a:srgbClr val="000000">
                      <a:alpha val="43137"/>
                    </a:srgbClr>
                  </a:outerShdw>
                </a:effectLst>
                <a:latin typeface="Georgia" panose="02040502050405020303" pitchFamily="18" charset="0"/>
              </a:rPr>
              <a:t> Extends </a:t>
            </a:r>
            <a:r>
              <a:rPr lang="en-US" sz="3200" dirty="0" smtClean="0">
                <a:effectLst>
                  <a:outerShdw blurRad="38100" dist="38100" dir="2700000" algn="tl">
                    <a:srgbClr val="000000">
                      <a:alpha val="43137"/>
                    </a:srgbClr>
                  </a:outerShdw>
                </a:effectLst>
                <a:latin typeface="Georgia" panose="02040502050405020303" pitchFamily="18" charset="0"/>
              </a:rPr>
              <a:t>Your Vision</a:t>
            </a:r>
            <a:endParaRPr lang="en-US" sz="3200" dirty="0">
              <a:effectLst>
                <a:outerShdw blurRad="38100" dist="38100" dir="2700000" algn="tl">
                  <a:srgbClr val="000000">
                    <a:alpha val="43137"/>
                  </a:srgbClr>
                </a:outerShdw>
              </a:effectLst>
              <a:latin typeface="Georgia" panose="02040502050405020303" pitchFamily="18" charset="0"/>
            </a:endParaRPr>
          </a:p>
          <a:p>
            <a:endParaRPr lang="en-US" dirty="0"/>
          </a:p>
        </p:txBody>
      </p:sp>
    </p:spTree>
    <p:extLst>
      <p:ext uri="{BB962C8B-B14F-4D97-AF65-F5344CB8AC3E}">
        <p14:creationId xmlns:p14="http://schemas.microsoft.com/office/powerpoint/2010/main" val="36349222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fade">
                                      <p:cBhvr>
                                        <p:cTn id="13" dur="1000"/>
                                        <p:tgtEl>
                                          <p:spTgt spid="3">
                                            <p:bg/>
                                          </p:spTgt>
                                        </p:tgtEl>
                                      </p:cBhvr>
                                    </p:animEffect>
                                    <p:anim calcmode="lin" valueType="num">
                                      <p:cBhvr>
                                        <p:cTn id="14" dur="1000" fill="hold"/>
                                        <p:tgtEl>
                                          <p:spTgt spid="3">
                                            <p:bg/>
                                          </p:spTgt>
                                        </p:tgtEl>
                                        <p:attrNameLst>
                                          <p:attrName>ppt_x</p:attrName>
                                        </p:attrNameLst>
                                      </p:cBhvr>
                                      <p:tavLst>
                                        <p:tav tm="0">
                                          <p:val>
                                            <p:strVal val="#ppt_x"/>
                                          </p:val>
                                        </p:tav>
                                        <p:tav tm="100000">
                                          <p:val>
                                            <p:strVal val="#ppt_x"/>
                                          </p:val>
                                        </p:tav>
                                      </p:tavLst>
                                    </p:anim>
                                    <p:anim calcmode="lin" valueType="num">
                                      <p:cBhvr>
                                        <p:cTn id="15" dur="1000" fill="hold"/>
                                        <p:tgtEl>
                                          <p:spTgt spid="3">
                                            <p:bg/>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21" fill="hold">
                            <p:stCondLst>
                              <p:cond delay="2000"/>
                            </p:stCondLst>
                            <p:childTnLst>
                              <p:par>
                                <p:cTn id="22" presetID="42" presetClass="entr" presetSubtype="0" fill="hold" grpId="0"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7" fill="hold">
                            <p:stCondLst>
                              <p:cond delay="3000"/>
                            </p:stCondLst>
                            <p:childTnLst>
                              <p:par>
                                <p:cTn id="28" presetID="42" presetClass="entr" presetSubtype="0" fill="hold" grpId="0" nodeType="after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1000"/>
                                        <p:tgtEl>
                                          <p:spTgt spid="3">
                                            <p:txEl>
                                              <p:pRg st="2" end="2"/>
                                            </p:txEl>
                                          </p:spTgt>
                                        </p:tgtEl>
                                      </p:cBhvr>
                                    </p:animEffect>
                                    <p:anim calcmode="lin" valueType="num">
                                      <p:cBhvr>
                                        <p:cTn id="3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33" fill="hold">
                            <p:stCondLst>
                              <p:cond delay="4000"/>
                            </p:stCondLst>
                            <p:childTnLst>
                              <p:par>
                                <p:cTn id="34" presetID="42" presetClass="entr" presetSubtype="0" fill="hold" grpId="0" nodeType="after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1000"/>
                                        <p:tgtEl>
                                          <p:spTgt spid="3">
                                            <p:txEl>
                                              <p:pRg st="3" end="3"/>
                                            </p:txEl>
                                          </p:spTgt>
                                        </p:tgtEl>
                                      </p:cBhvr>
                                    </p:animEffect>
                                    <p:anim calcmode="lin" valueType="num">
                                      <p:cBhvr>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9" fill="hold">
                            <p:stCondLst>
                              <p:cond delay="5000"/>
                            </p:stCondLst>
                            <p:childTnLst>
                              <p:par>
                                <p:cTn id="40" presetID="42" presetClass="entr" presetSubtype="0" fill="hold" grpId="0" nodeType="after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5" fill="hold">
                            <p:stCondLst>
                              <p:cond delay="6000"/>
                            </p:stCondLst>
                            <p:childTnLst>
                              <p:par>
                                <p:cTn id="46" presetID="42" presetClass="entr" presetSubtype="0" fill="hold" grpId="0" nodeType="after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789" y="193182"/>
            <a:ext cx="11887200" cy="6555347"/>
          </a:xfrm>
        </p:spPr>
        <p:txBody>
          <a:bodyPr>
            <a:normAutofit fontScale="55000" lnSpcReduction="20000"/>
          </a:bodyPr>
          <a:lstStyle/>
          <a:p>
            <a:r>
              <a:rPr lang="en-US" b="1" dirty="0"/>
              <a:t>7 Reasons to Praise God!    Psa 150 –Heb 13:15                     </a:t>
            </a:r>
            <a:r>
              <a:rPr lang="en-US" dirty="0"/>
              <a:t>Edward Christian Church</a:t>
            </a:r>
          </a:p>
          <a:p>
            <a:r>
              <a:rPr lang="en-US" b="1" dirty="0"/>
              <a:t>1. Praise is where God Lives</a:t>
            </a:r>
            <a:br>
              <a:rPr lang="en-US" b="1" dirty="0"/>
            </a:br>
            <a:r>
              <a:rPr lang="en-US" dirty="0"/>
              <a:t>We read in </a:t>
            </a:r>
            <a:r>
              <a:rPr lang="en-US" b="1" i="1" dirty="0"/>
              <a:t>Psalm 22:3</a:t>
            </a:r>
            <a:r>
              <a:rPr lang="en-US" i="1" dirty="0"/>
              <a:t> “But thou art holy, O thou that inhabitest the praises of Israel”</a:t>
            </a:r>
            <a:r>
              <a:rPr lang="en-US" dirty="0"/>
              <a:t>. God loves to be praised and heavens rejoice when the name of the Lord is praised. Our God is worthy to be praised, a lifetime is not adequate to praise God. Praise God and feel his presence! I assure you, you will never want that feeling to let go you.</a:t>
            </a:r>
          </a:p>
          <a:p>
            <a:r>
              <a:rPr lang="en-US" b="1" dirty="0"/>
              <a:t>2. Praise is the Access we are given to the Presence of God</a:t>
            </a:r>
            <a:br>
              <a:rPr lang="en-US" b="1" dirty="0"/>
            </a:br>
            <a:r>
              <a:rPr lang="en-US" dirty="0"/>
              <a:t>When we praise God, we become closer to God and we have the access easier to God similar to the access card we hold to enter certain places. The Psalmist says in </a:t>
            </a:r>
            <a:r>
              <a:rPr lang="en-US" b="1" i="1" dirty="0"/>
              <a:t>Psalm 100:4</a:t>
            </a:r>
            <a:r>
              <a:rPr lang="en-US" i="1" dirty="0"/>
              <a:t> “Enter into his gates with thanksgiving, and into his courts with praise: be thankful unto him, and bless his name”</a:t>
            </a:r>
            <a:r>
              <a:rPr lang="en-US" dirty="0"/>
              <a:t> . If you reflect on this you will discover that you have actually got access to God through praise.</a:t>
            </a:r>
          </a:p>
          <a:p>
            <a:r>
              <a:rPr lang="en-US" b="1" dirty="0"/>
              <a:t>3. Praise is a God-given garment that Drives the Spirit of Heaviness</a:t>
            </a:r>
            <a:br>
              <a:rPr lang="en-US" b="1" dirty="0"/>
            </a:br>
            <a:r>
              <a:rPr lang="en-US" dirty="0"/>
              <a:t>We read in the book of </a:t>
            </a:r>
            <a:r>
              <a:rPr lang="en-US" b="1" i="1" dirty="0"/>
              <a:t>Isaiah 61:3</a:t>
            </a:r>
            <a:r>
              <a:rPr lang="en-US" i="1" dirty="0"/>
              <a:t> “…the oil of joy for mourning, the garment of praise for the spirit of heaviness;…” </a:t>
            </a:r>
            <a:r>
              <a:rPr lang="en-US" dirty="0"/>
              <a:t>Praise is a garment given by God that drives away the spirit of heaviness, every being who undergoes the spirit of heaviness will comforted by the garment of praise and God’s peace only when he/she praises God.</a:t>
            </a:r>
          </a:p>
          <a:p>
            <a:r>
              <a:rPr lang="en-US" b="1" dirty="0"/>
              <a:t>4. Praise brings Deliverance – Acts 16:25</a:t>
            </a:r>
            <a:br>
              <a:rPr lang="en-US" b="1" dirty="0"/>
            </a:br>
            <a:r>
              <a:rPr lang="en-US" dirty="0"/>
              <a:t>When you praise god, be sure that you are going to be delivered from the clutches of darkness and from the bondage of the satan. </a:t>
            </a:r>
            <a:r>
              <a:rPr lang="en-US" b="1" i="1" dirty="0"/>
              <a:t>Psalm 50:23</a:t>
            </a:r>
            <a:r>
              <a:rPr lang="en-US" i="1" dirty="0"/>
              <a:t> says “Whoso offereth praise</a:t>
            </a:r>
            <a:r>
              <a:rPr lang="en-US" b="1" dirty="0"/>
              <a:t>(attitude)</a:t>
            </a:r>
            <a:r>
              <a:rPr lang="en-US" i="1" dirty="0"/>
              <a:t> glorifieth me: and to him that ordereth his conversation</a:t>
            </a:r>
            <a:r>
              <a:rPr lang="en-US" b="1" dirty="0"/>
              <a:t>(actions)</a:t>
            </a:r>
            <a:r>
              <a:rPr lang="en-US" i="1" dirty="0"/>
              <a:t> aright will I shew the salvation of God”</a:t>
            </a:r>
            <a:r>
              <a:rPr lang="en-US" dirty="0"/>
              <a:t>. When you are delivered from the worldly bondage you are saved and salvation of God will overwhelm you.</a:t>
            </a:r>
          </a:p>
          <a:p>
            <a:r>
              <a:rPr lang="en-US" b="1" dirty="0"/>
              <a:t>5. Praise brings Protection</a:t>
            </a:r>
            <a:br>
              <a:rPr lang="en-US" b="1" dirty="0"/>
            </a:br>
            <a:r>
              <a:rPr lang="en-US" dirty="0"/>
              <a:t>When we praise God we protect ourselves from external dangers, ignorantly we are protected by God. David magnificently writes in </a:t>
            </a:r>
            <a:r>
              <a:rPr lang="en-US" b="1" i="1" dirty="0"/>
              <a:t>Psalm 71:6-8</a:t>
            </a:r>
            <a:r>
              <a:rPr lang="en-US" i="1" dirty="0"/>
              <a:t> “By thee have I been holden up from the womb: thou art he that took me out of my mother’s bowels: my praise shall be continually of thee</a:t>
            </a:r>
            <a:r>
              <a:rPr lang="en-US" dirty="0"/>
              <a:t>. </a:t>
            </a:r>
            <a:r>
              <a:rPr lang="en-US" i="1" dirty="0"/>
              <a:t>I am as a wonder unto many; but thou art my strong refuge. Let my mouth be filled with thy praise and with thy honour all the day”</a:t>
            </a:r>
            <a:r>
              <a:rPr lang="en-US" dirty="0"/>
              <a:t>, He says that God has protected us from the instant we have been in our mother’s womb and He will continue to praise God, as God is the defence.</a:t>
            </a:r>
          </a:p>
          <a:p>
            <a:r>
              <a:rPr lang="en-US" b="1" dirty="0"/>
              <a:t>6. Praise is a Weapon which can be used Against Your Enemies</a:t>
            </a:r>
            <a:br>
              <a:rPr lang="en-US" b="1" dirty="0"/>
            </a:br>
            <a:r>
              <a:rPr lang="en-US" dirty="0"/>
              <a:t>As followers of Christ we should know when and where to use the powerful weapon that we have within ourselves – Praise. In Psalm </a:t>
            </a:r>
            <a:r>
              <a:rPr lang="en-US" b="1" dirty="0"/>
              <a:t>149:6-9</a:t>
            </a:r>
            <a:r>
              <a:rPr lang="en-US" dirty="0"/>
              <a:t> it is written </a:t>
            </a:r>
            <a:r>
              <a:rPr lang="en-US" i="1" dirty="0"/>
              <a:t>“Let the high praises of God be in their mouth, and a two-edged sword in their hand;…. Praise ye the LORD”</a:t>
            </a:r>
            <a:r>
              <a:rPr lang="en-US" dirty="0"/>
              <a:t>. When we use praise as a weapon against our enemies, unquestionably the success is ours. The Bible also says in </a:t>
            </a:r>
            <a:r>
              <a:rPr lang="en-US" b="1" dirty="0"/>
              <a:t>2 Samuel 22:4</a:t>
            </a:r>
            <a:r>
              <a:rPr lang="en-US" dirty="0"/>
              <a:t> </a:t>
            </a:r>
            <a:r>
              <a:rPr lang="en-US" i="1" dirty="0"/>
              <a:t>“I call to the LORD, who is worthy of praise, and I am saved from my enemies”</a:t>
            </a:r>
            <a:r>
              <a:rPr lang="en-US" dirty="0"/>
              <a:t>. The Lord will save us from our enemies if we use praise as our weapon and our God is always worthy of praise.</a:t>
            </a:r>
          </a:p>
          <a:p>
            <a:r>
              <a:rPr lang="en-US" b="1" dirty="0"/>
              <a:t>7. Praise Invites God to do battle for you </a:t>
            </a:r>
            <a:br>
              <a:rPr lang="en-US" b="1" dirty="0"/>
            </a:br>
            <a:r>
              <a:rPr lang="en-US" dirty="0"/>
              <a:t>You should not be terrified of your enemies instead be certain that God will fight the battle for you,</a:t>
            </a:r>
          </a:p>
          <a:p>
            <a:r>
              <a:rPr lang="en-US" dirty="0"/>
              <a:t> </a:t>
            </a:r>
            <a:r>
              <a:rPr lang="en-US" b="1" dirty="0"/>
              <a:t>2 Chronicles 20:22</a:t>
            </a:r>
            <a:r>
              <a:rPr lang="en-US" dirty="0"/>
              <a:t> says </a:t>
            </a:r>
            <a:r>
              <a:rPr lang="en-US" i="1" dirty="0"/>
              <a:t>“And when they began to sing and to praise, the LORD set ambushments against the children of Ammon, Moab, and mount Seir, which were come against Judah; and they were smitten”</a:t>
            </a:r>
            <a:r>
              <a:rPr lang="en-US" dirty="0"/>
              <a:t>. When we praise God, He fights the battle for us and also conquers it for us</a:t>
            </a:r>
          </a:p>
        </p:txBody>
      </p:sp>
    </p:spTree>
    <p:extLst>
      <p:ext uri="{BB962C8B-B14F-4D97-AF65-F5344CB8AC3E}">
        <p14:creationId xmlns:p14="http://schemas.microsoft.com/office/powerpoint/2010/main" val="27406362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56592" y="1825625"/>
            <a:ext cx="10797210" cy="4351338"/>
          </a:xfrm>
        </p:spPr>
        <p:txBody>
          <a:bodyPr>
            <a:normAutofit/>
          </a:bodyPr>
          <a:lstStyle/>
          <a:p>
            <a:pPr marL="0" indent="0">
              <a:buNone/>
            </a:pPr>
            <a:r>
              <a:rPr lang="en-US" sz="5400" dirty="0" smtClean="0">
                <a:effectLst>
                  <a:outerShdw blurRad="38100" dist="38100" dir="2700000" algn="tl">
                    <a:srgbClr val="000000">
                      <a:alpha val="43137"/>
                    </a:srgbClr>
                  </a:outerShdw>
                </a:effectLst>
                <a:latin typeface="Impact" panose="020B0806030902050204" pitchFamily="34" charset="0"/>
              </a:rPr>
              <a:t>Power Praise</a:t>
            </a:r>
          </a:p>
          <a:p>
            <a:pPr marL="0" indent="0">
              <a:lnSpc>
                <a:spcPct val="110000"/>
              </a:lnSpc>
              <a:spcBef>
                <a:spcPts val="0"/>
              </a:spcBef>
              <a:buNone/>
            </a:pPr>
            <a:r>
              <a:rPr lang="en-US" sz="5400" dirty="0" smtClean="0">
                <a:effectLst>
                  <a:outerShdw blurRad="38100" dist="38100" dir="2700000" algn="tl">
                    <a:srgbClr val="000000">
                      <a:alpha val="43137"/>
                    </a:srgbClr>
                  </a:outerShdw>
                </a:effectLst>
                <a:latin typeface="Nyala" panose="02000504070300020003" pitchFamily="2" charset="0"/>
              </a:rPr>
              <a:t>Power Praise</a:t>
            </a:r>
          </a:p>
          <a:p>
            <a:pPr marL="0" indent="0">
              <a:lnSpc>
                <a:spcPct val="110000"/>
              </a:lnSpc>
              <a:spcBef>
                <a:spcPts val="0"/>
              </a:spcBef>
              <a:buNone/>
            </a:pPr>
            <a:r>
              <a:rPr lang="en-US" sz="5400" b="1" dirty="0" smtClean="0">
                <a:effectLst>
                  <a:outerShdw blurRad="38100" dist="38100" dir="2700000" algn="tl">
                    <a:srgbClr val="000000">
                      <a:alpha val="43137"/>
                    </a:srgbClr>
                  </a:outerShdw>
                </a:effectLst>
                <a:latin typeface="Tempus Sans ITC" panose="04020404030D07020202" pitchFamily="82" charset="0"/>
              </a:rPr>
              <a:t>Power Praise</a:t>
            </a:r>
          </a:p>
          <a:p>
            <a:pPr marL="0" indent="0">
              <a:buNone/>
            </a:pPr>
            <a:endParaRPr lang="en-US" sz="5400" dirty="0">
              <a:effectLst>
                <a:outerShdw blurRad="38100" dist="38100" dir="2700000" algn="tl">
                  <a:srgbClr val="000000">
                    <a:alpha val="43137"/>
                  </a:srgbClr>
                </a:outerShdw>
              </a:effectLst>
              <a:latin typeface="Impact" panose="020B0806030902050204" pitchFamily="34" charset="0"/>
            </a:endParaRPr>
          </a:p>
        </p:txBody>
      </p:sp>
    </p:spTree>
    <p:extLst>
      <p:ext uri="{BB962C8B-B14F-4D97-AF65-F5344CB8AC3E}">
        <p14:creationId xmlns:p14="http://schemas.microsoft.com/office/powerpoint/2010/main" val="19170430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12873"/>
          <a:stretch/>
        </p:blipFill>
        <p:spPr>
          <a:xfrm>
            <a:off x="147570" y="107860"/>
            <a:ext cx="4797917" cy="3433830"/>
          </a:xfrm>
          <a:prstGeom prst="rect">
            <a:avLst/>
          </a:prstGeom>
        </p:spPr>
      </p:pic>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8085" t="6596" r="7746" b="6667"/>
          <a:stretch/>
        </p:blipFill>
        <p:spPr>
          <a:xfrm>
            <a:off x="5267459" y="107860"/>
            <a:ext cx="4275787" cy="3433830"/>
          </a:xfrm>
          <a:prstGeom prst="rect">
            <a:avLst/>
          </a:prstGeom>
        </p:spPr>
      </p:pic>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6901" t="61746" r="8818" b="19324"/>
          <a:stretch/>
        </p:blipFill>
        <p:spPr>
          <a:xfrm>
            <a:off x="360608" y="3966693"/>
            <a:ext cx="3464417" cy="1880315"/>
          </a:xfrm>
          <a:prstGeom prst="rect">
            <a:avLst/>
          </a:prstGeom>
        </p:spPr>
      </p:pic>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t="43486" b="39797"/>
          <a:stretch/>
        </p:blipFill>
        <p:spPr>
          <a:xfrm>
            <a:off x="4387067" y="3966693"/>
            <a:ext cx="3172832" cy="1558344"/>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28783" y="4748641"/>
            <a:ext cx="2743583" cy="1552792"/>
          </a:xfrm>
          <a:prstGeom prst="rect">
            <a:avLst/>
          </a:prstGeom>
        </p:spPr>
      </p:pic>
    </p:spTree>
    <p:extLst>
      <p:ext uri="{BB962C8B-B14F-4D97-AF65-F5344CB8AC3E}">
        <p14:creationId xmlns:p14="http://schemas.microsoft.com/office/powerpoint/2010/main" val="25442415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154546"/>
            <a:ext cx="11848563" cy="6568226"/>
          </a:xfrm>
        </p:spPr>
        <p:txBody>
          <a:bodyPr>
            <a:normAutofit/>
          </a:bodyPr>
          <a:lstStyle/>
          <a:p>
            <a:r>
              <a:rPr lang="en-US" dirty="0" smtClean="0"/>
              <a:t>4</a:t>
            </a:r>
            <a:r>
              <a:rPr lang="en-US" dirty="0"/>
              <a:t>. God’s favor will be bestowed.</a:t>
            </a:r>
            <a:br>
              <a:rPr lang="en-US" dirty="0"/>
            </a:br>
            <a:r>
              <a:rPr lang="en-US" dirty="0"/>
              <a:t/>
            </a:r>
            <a:br>
              <a:rPr lang="en-US" dirty="0"/>
            </a:br>
            <a:r>
              <a:rPr lang="en-US" dirty="0"/>
              <a:t>The rest of the chapter is all about additional blessings God pours out when we praise Him. The attitude of gratitude is a secret weapon in gaining the favor of God. </a:t>
            </a:r>
            <a:br>
              <a:rPr lang="en-US" dirty="0"/>
            </a:br>
            <a:r>
              <a:rPr lang="en-US" dirty="0"/>
              <a:t/>
            </a:r>
            <a:br>
              <a:rPr lang="en-US" dirty="0"/>
            </a:br>
            <a:r>
              <a:rPr lang="en-US" dirty="0"/>
              <a:t/>
            </a:r>
            <a:br>
              <a:rPr lang="en-US" dirty="0"/>
            </a:br>
            <a:r>
              <a:rPr lang="en-US" dirty="0"/>
              <a:t>I’m not suggesting that we try to manipulate God, but we are made in God’s image, and like any parent, He is moved by the appreciation, love, and praise of His children. But when we act spoiled, ungrateful, negative and nasty, it makes our Father not want to do us any favors.</a:t>
            </a:r>
            <a:br>
              <a:rPr lang="en-US" dirty="0"/>
            </a:br>
            <a:r>
              <a:rPr lang="en-US" dirty="0"/>
              <a:t/>
            </a:r>
            <a:br>
              <a:rPr lang="en-US" dirty="0"/>
            </a:br>
            <a:endParaRPr lang="en-US" dirty="0"/>
          </a:p>
        </p:txBody>
      </p:sp>
    </p:spTree>
    <p:extLst>
      <p:ext uri="{BB962C8B-B14F-4D97-AF65-F5344CB8AC3E}">
        <p14:creationId xmlns:p14="http://schemas.microsoft.com/office/powerpoint/2010/main" val="4280180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154546"/>
            <a:ext cx="11848563" cy="6568226"/>
          </a:xfrm>
        </p:spPr>
        <p:txBody>
          <a:bodyPr>
            <a:normAutofit/>
          </a:bodyPr>
          <a:lstStyle/>
          <a:p>
            <a:r>
              <a:rPr lang="en-US" dirty="0" smtClean="0"/>
              <a:t>5</a:t>
            </a:r>
            <a:r>
              <a:rPr lang="en-US" dirty="0"/>
              <a:t>. Your future will be bright.</a:t>
            </a:r>
            <a:br>
              <a:rPr lang="en-US" dirty="0"/>
            </a:br>
            <a:r>
              <a:rPr lang="en-US" dirty="0"/>
              <a:t/>
            </a:r>
            <a:br>
              <a:rPr lang="en-US" dirty="0"/>
            </a:br>
            <a:r>
              <a:rPr lang="en-US" b="1" dirty="0">
                <a:effectLst>
                  <a:outerShdw blurRad="38100" dist="38100" dir="2700000" algn="tl">
                    <a:srgbClr val="000000">
                      <a:alpha val="43137"/>
                    </a:srgbClr>
                  </a:outerShdw>
                </a:effectLst>
              </a:rPr>
              <a:t>Sometimes when we walk the path of praise the circumstances will change, but sometimes something even better happens – WE change! </a:t>
            </a: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dirty="0"/>
              <a:t>Think about it—why does God command us to praise Him? Is He an egotist that needs it? No! He doesn’t need our praise. He doesn’t need us to glorify Him in order to be glorious. He doesn’t need praise, He knows that we need to praise Him, we need to trust Him more and rest in Him and lean on Him. We need to look to Him and He knows it.</a:t>
            </a:r>
            <a:br>
              <a:rPr lang="en-US" dirty="0"/>
            </a:br>
            <a:r>
              <a:rPr lang="en-US" dirty="0"/>
              <a:t/>
            </a:r>
            <a:br>
              <a:rPr lang="en-US" dirty="0"/>
            </a:br>
            <a:r>
              <a:rPr lang="en-US" dirty="0"/>
              <a:t>You cannot praise the Lord until you are His child. If you are not saved, the first path you need to walk is this aisle, and come to Jesus…then proceed on the path of praise, which leads to bigger and better things in this life and the next!</a:t>
            </a:r>
            <a:br>
              <a:rPr lang="en-US" dirty="0"/>
            </a:br>
            <a:endParaRPr lang="en-US" dirty="0"/>
          </a:p>
        </p:txBody>
      </p:sp>
    </p:spTree>
    <p:extLst>
      <p:ext uri="{BB962C8B-B14F-4D97-AF65-F5344CB8AC3E}">
        <p14:creationId xmlns:p14="http://schemas.microsoft.com/office/powerpoint/2010/main" val="1560584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7616" y="2474259"/>
            <a:ext cx="4460383" cy="1035704"/>
          </a:xfrm>
        </p:spPr>
        <p:txBody>
          <a:bodyPr>
            <a:normAutofit/>
          </a:bodyPr>
          <a:lstStyle/>
          <a:p>
            <a:r>
              <a:rPr lang="en-US" dirty="0">
                <a:effectLst>
                  <a:outerShdw blurRad="38100" dist="38100" dir="2700000" algn="tl">
                    <a:srgbClr val="000000">
                      <a:alpha val="43137"/>
                    </a:srgbClr>
                  </a:outerShdw>
                </a:effectLst>
                <a:latin typeface="Impact" panose="020B0806030902050204" pitchFamily="34" charset="0"/>
              </a:rPr>
              <a:t>Power Praise</a:t>
            </a:r>
          </a:p>
        </p:txBody>
      </p:sp>
      <p:sp>
        <p:nvSpPr>
          <p:cNvPr id="3" name="Subtitle 2"/>
          <p:cNvSpPr>
            <a:spLocks noGrp="1"/>
          </p:cNvSpPr>
          <p:nvPr>
            <p:ph type="subTitle" idx="1"/>
          </p:nvPr>
        </p:nvSpPr>
        <p:spPr>
          <a:xfrm>
            <a:off x="7476564" y="3602038"/>
            <a:ext cx="3191435" cy="683091"/>
          </a:xfrm>
        </p:spPr>
        <p:txBody>
          <a:bodyPr>
            <a:normAutofit/>
          </a:bodyPr>
          <a:lstStyle/>
          <a:p>
            <a:pPr algn="r"/>
            <a:r>
              <a:rPr lang="en-US" sz="4000" b="1" cap="small" dirty="0" smtClean="0">
                <a:effectLst>
                  <a:outerShdw blurRad="38100" dist="38100" dir="2700000" algn="tl">
                    <a:srgbClr val="000000">
                      <a:alpha val="43137"/>
                    </a:srgbClr>
                  </a:outerShdw>
                </a:effectLst>
              </a:rPr>
              <a:t>Psalm 34:1-12</a:t>
            </a:r>
            <a:endParaRPr lang="en-US" sz="40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2873"/>
          <a:stretch/>
        </p:blipFill>
        <p:spPr>
          <a:xfrm>
            <a:off x="18780" y="0"/>
            <a:ext cx="5918194" cy="6858000"/>
          </a:xfrm>
          <a:prstGeom prst="rect">
            <a:avLst/>
          </a:prstGeom>
        </p:spPr>
      </p:pic>
      <p:sp>
        <p:nvSpPr>
          <p:cNvPr id="5" name="TextBox 4"/>
          <p:cNvSpPr txBox="1"/>
          <p:nvPr/>
        </p:nvSpPr>
        <p:spPr>
          <a:xfrm>
            <a:off x="6920786" y="6239433"/>
            <a:ext cx="860587" cy="584775"/>
          </a:xfrm>
          <a:prstGeom prst="rect">
            <a:avLst/>
          </a:prstGeom>
          <a:noFill/>
        </p:spPr>
        <p:txBody>
          <a:bodyPr wrap="square" rtlCol="0">
            <a:spAutoFit/>
          </a:bodyPr>
          <a:lstStyle/>
          <a:p>
            <a:r>
              <a:rPr lang="en-US" sz="3200" b="1" dirty="0" smtClean="0">
                <a:effectLst>
                  <a:outerShdw blurRad="38100" dist="38100" dir="2700000" algn="tl">
                    <a:srgbClr val="000000">
                      <a:alpha val="43137"/>
                    </a:srgbClr>
                  </a:outerShdw>
                </a:effectLst>
              </a:rPr>
              <a:t>ECC</a:t>
            </a:r>
            <a:endParaRPr lang="en-US" sz="3200" b="1" dirty="0">
              <a:effectLst>
                <a:outerShdw blurRad="38100" dist="38100" dir="2700000" algn="tl">
                  <a:srgbClr val="000000">
                    <a:alpha val="43137"/>
                  </a:srgbClr>
                </a:outerShdw>
              </a:effectLst>
            </a:endParaRPr>
          </a:p>
        </p:txBody>
      </p:sp>
      <p:sp>
        <p:nvSpPr>
          <p:cNvPr id="6" name="TextBox 5"/>
          <p:cNvSpPr txBox="1"/>
          <p:nvPr/>
        </p:nvSpPr>
        <p:spPr>
          <a:xfrm>
            <a:off x="9610158" y="6273225"/>
            <a:ext cx="2456328" cy="584775"/>
          </a:xfrm>
          <a:prstGeom prst="rect">
            <a:avLst/>
          </a:prstGeom>
          <a:noFill/>
        </p:spPr>
        <p:txBody>
          <a:bodyPr wrap="square" rtlCol="0">
            <a:spAutoFit/>
          </a:bodyPr>
          <a:lstStyle/>
          <a:p>
            <a:r>
              <a:rPr lang="en-US" sz="3200" b="1" dirty="0" smtClean="0">
                <a:effectLst>
                  <a:outerShdw blurRad="38100" dist="38100" dir="2700000" algn="tl">
                    <a:srgbClr val="000000">
                      <a:alpha val="43137"/>
                    </a:srgbClr>
                  </a:outerShdw>
                </a:effectLst>
              </a:rPr>
              <a:t>Aug 30, 2015</a:t>
            </a:r>
            <a:endParaRPr lang="en-US"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56578226"/>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16" presetClass="entr" presetSubtype="37"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outVertical)">
                                      <p:cBhvr>
                                        <p:cTn id="12" dur="500"/>
                                        <p:tgtEl>
                                          <p:spTgt spid="3">
                                            <p:txEl>
                                              <p:pRg st="0" end="0"/>
                                            </p:txEl>
                                          </p:spTgt>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154546"/>
            <a:ext cx="11848563" cy="6568226"/>
          </a:xfrm>
        </p:spPr>
        <p:txBody>
          <a:bodyPr>
            <a:normAutofit fontScale="55000" lnSpcReduction="20000"/>
          </a:bodyPr>
          <a:lstStyle/>
          <a:p>
            <a:r>
              <a:rPr lang="en-US" dirty="0" smtClean="0"/>
              <a:t>2</a:t>
            </a:r>
            <a:r>
              <a:rPr lang="en-US" dirty="0"/>
              <a:t>. Your fear will be banished.</a:t>
            </a:r>
            <a:br>
              <a:rPr lang="en-US" dirty="0"/>
            </a:br>
            <a:r>
              <a:rPr lang="en-US" dirty="0"/>
              <a:t/>
            </a:r>
            <a:br>
              <a:rPr lang="en-US" dirty="0"/>
            </a:br>
            <a:r>
              <a:rPr lang="en-US" dirty="0"/>
              <a:t>v. 4 Ann Landers once said that most of the advice she has to give people is how to face their fears. Go to the bookstore and you’ll find hundreds of books on the subject of fear. Here’s a few titles: Fearless Living, Fear of Dreaming, Fear Itself, Fear of Humiliation, Fear and Courage, Fear of Falling, Fear of Crying, Fear No Evil, Fear of Life, and one book simply titled, “Fear.”</a:t>
            </a:r>
            <a:br>
              <a:rPr lang="en-US" dirty="0"/>
            </a:br>
            <a:r>
              <a:rPr lang="en-US" dirty="0"/>
              <a:t/>
            </a:r>
            <a:br>
              <a:rPr lang="en-US" dirty="0"/>
            </a:br>
            <a:r>
              <a:rPr lang="en-US" dirty="0"/>
              <a:t>This age of terrorism has most of the world living in fear, and Christians are no better, more often cowering in the corner than walking the path of praise.</a:t>
            </a:r>
            <a:br>
              <a:rPr lang="en-US" dirty="0"/>
            </a:br>
            <a:r>
              <a:rPr lang="en-US" dirty="0"/>
              <a:t/>
            </a:r>
            <a:br>
              <a:rPr lang="en-US" dirty="0"/>
            </a:br>
            <a:r>
              <a:rPr lang="en-US" dirty="0"/>
              <a:t>Where is all fear based? I’ll tell you where—the foundation of fear is self centeredness. We live in an egocentric society where we’re all looking out for #1 and we are all the center of our own universe, and everyone just revolves around us.</a:t>
            </a:r>
            <a:br>
              <a:rPr lang="en-US" dirty="0"/>
            </a:br>
            <a:r>
              <a:rPr lang="en-US" dirty="0"/>
              <a:t/>
            </a:r>
            <a:br>
              <a:rPr lang="en-US" dirty="0"/>
            </a:br>
            <a:r>
              <a:rPr lang="en-US" dirty="0"/>
              <a:t>Think about magazines thru the years:</a:t>
            </a:r>
            <a:br>
              <a:rPr lang="en-US" dirty="0"/>
            </a:br>
            <a:r>
              <a:rPr lang="en-US" dirty="0"/>
              <a:t/>
            </a:r>
            <a:br>
              <a:rPr lang="en-US" dirty="0"/>
            </a:br>
            <a:r>
              <a:rPr lang="en-US" dirty="0"/>
              <a:t>50 years ago it was “Life Magazine”. Then it became “People”. Then the focus drew more narrow with “Us Weekly”. Then it became “Self”. Next thing you know they’ll come out with magazines and just call them “Me.” [slide] Oh, they already have!</a:t>
            </a:r>
            <a:br>
              <a:rPr lang="en-US" dirty="0"/>
            </a:br>
            <a:r>
              <a:rPr lang="en-US" dirty="0"/>
              <a:t/>
            </a:r>
            <a:br>
              <a:rPr lang="en-US" dirty="0"/>
            </a:br>
            <a:r>
              <a:rPr lang="en-US" dirty="0"/>
              <a:t>Well, fear is the result of an over occupation with self. </a:t>
            </a:r>
            <a:br>
              <a:rPr lang="en-US" dirty="0"/>
            </a:br>
            <a:r>
              <a:rPr lang="en-US" dirty="0"/>
              <a:t/>
            </a:r>
            <a:br>
              <a:rPr lang="en-US" dirty="0"/>
            </a:br>
            <a:r>
              <a:rPr lang="en-US" dirty="0"/>
              <a:t>Luke 9:24 </a:t>
            </a:r>
            <a:br>
              <a:rPr lang="en-US" dirty="0"/>
            </a:br>
            <a:r>
              <a:rPr lang="en-US" dirty="0"/>
              <a:t>For whosoever will save his life shall lose it: but whosoever will lose his life for my sake, the same shall save it. </a:t>
            </a:r>
            <a:br>
              <a:rPr lang="en-US" dirty="0"/>
            </a:br>
            <a:r>
              <a:rPr lang="en-US" dirty="0"/>
              <a:t>Focus on self leads to self destruction, but put your eyes on the Lord and fears will falter.</a:t>
            </a:r>
            <a:br>
              <a:rPr lang="en-US" dirty="0"/>
            </a:br>
            <a:r>
              <a:rPr lang="en-US" dirty="0"/>
              <a:t/>
            </a:r>
            <a:br>
              <a:rPr lang="en-US" dirty="0"/>
            </a:br>
            <a:r>
              <a:rPr lang="en-US" dirty="0"/>
              <a:t>Ill.—a little girl and her mother were staying overnight with some friends. On one wall was a mirror and on the other a picture of Jesus. Laying in bed the little girl could see in the mirror the reflection of Jesus. She wanted to see the picture better but rather than move toward the picture, she moved toward the mirror, but as she did she got in the way of the reflection and couldn’t see it. Her mother asked what she was doing. “I’m trying to see Jesus, but I keep getting in the way!”</a:t>
            </a:r>
            <a:br>
              <a:rPr lang="en-US" dirty="0"/>
            </a:br>
            <a:r>
              <a:rPr lang="en-US" dirty="0"/>
              <a:t/>
            </a:r>
            <a:br>
              <a:rPr lang="en-US" dirty="0"/>
            </a:br>
            <a:r>
              <a:rPr lang="en-US" dirty="0"/>
              <a:t>Walk the path of praise, and your faith will be bolstered, your fear will be banished…</a:t>
            </a:r>
            <a:br>
              <a:rPr lang="en-US" dirty="0"/>
            </a:br>
            <a:r>
              <a:rPr lang="en-US" dirty="0"/>
              <a:t/>
            </a:r>
            <a:br>
              <a:rPr lang="en-US" dirty="0"/>
            </a:br>
            <a:endParaRPr lang="en-US" dirty="0"/>
          </a:p>
        </p:txBody>
      </p:sp>
    </p:spTree>
    <p:extLst>
      <p:ext uri="{BB962C8B-B14F-4D97-AF65-F5344CB8AC3E}">
        <p14:creationId xmlns:p14="http://schemas.microsoft.com/office/powerpoint/2010/main" val="1542012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154546"/>
            <a:ext cx="11848563" cy="6568226"/>
          </a:xfrm>
        </p:spPr>
        <p:txBody>
          <a:bodyPr>
            <a:normAutofit fontScale="62500" lnSpcReduction="20000"/>
          </a:bodyPr>
          <a:lstStyle/>
          <a:p>
            <a:r>
              <a:rPr lang="en-US" dirty="0" smtClean="0"/>
              <a:t>3</a:t>
            </a:r>
            <a:r>
              <a:rPr lang="en-US" dirty="0"/>
              <a:t>. Your foes will be beaten.</a:t>
            </a:r>
            <a:br>
              <a:rPr lang="en-US" dirty="0"/>
            </a:br>
            <a:r>
              <a:rPr lang="en-US" dirty="0"/>
              <a:t/>
            </a:r>
            <a:br>
              <a:rPr lang="en-US" dirty="0"/>
            </a:br>
            <a:r>
              <a:rPr lang="en-US" dirty="0"/>
              <a:t>v. 6-7 When God’s people praise Him the enemy is confused. Prayer ‘infuses’ the energy of God and ‘confuses’ the enemies of God!</a:t>
            </a:r>
            <a:br>
              <a:rPr lang="en-US" dirty="0"/>
            </a:br>
            <a:r>
              <a:rPr lang="en-US" dirty="0"/>
              <a:t/>
            </a:r>
            <a:br>
              <a:rPr lang="en-US" dirty="0"/>
            </a:br>
            <a:r>
              <a:rPr lang="en-US" dirty="0"/>
              <a:t>Ill.--Jehoshaphat was a good king. But he heard that 3 nations were coming against God’s people. He prayed and sought the Lord and decided how to win the battle—it wasn’t w/ spears, swords, or even the catapult…it was with praise! </a:t>
            </a:r>
            <a:br>
              <a:rPr lang="en-US" dirty="0"/>
            </a:br>
            <a:r>
              <a:rPr lang="en-US" dirty="0"/>
              <a:t>2 Chronicles 20:21-24 </a:t>
            </a:r>
            <a:br>
              <a:rPr lang="en-US" dirty="0"/>
            </a:br>
            <a:r>
              <a:rPr lang="en-US" dirty="0"/>
              <a:t>21 And when he had consulted with the people, he appointed singers unto the LORD, and that should praise the beauty of holiness, as they went out before the army, and to say, Praise the LORD; for his mercy endureth for ever. 22 And when they began to sing and to praise, the LORD set ambushments against the children of Ammon, Moab, and mount Seir, which were come against Judah; and they were smitten. 23 For the children of Ammon and Moab stood up against the inhabitants of mount Seir, utterly to slay and destroy them: and when they had made an end of the inhabitants of Seir, every one helped to destroy another. 24 And when Judah came toward the watch tower in the wilderness, they looked unto the multitude, and, behold, they were dead bodies fallen to the earth, and none escaped. </a:t>
            </a:r>
            <a:br>
              <a:rPr lang="en-US" dirty="0"/>
            </a:br>
            <a:r>
              <a:rPr lang="en-US" dirty="0"/>
              <a:t>They got confused and killed each other. And I have to wonder how the last guy died…must’ve killed himself!</a:t>
            </a:r>
            <a:br>
              <a:rPr lang="en-US" dirty="0"/>
            </a:br>
            <a:r>
              <a:rPr lang="en-US" dirty="0"/>
              <a:t/>
            </a:r>
            <a:br>
              <a:rPr lang="en-US" dirty="0"/>
            </a:br>
            <a:r>
              <a:rPr lang="en-US" dirty="0"/>
              <a:t>Now, if you feel like the devil is getting a foothold in your life, then you need to take out the moaning and groaning, whining and griping, and start walking down the paths of praise. God will send confusion to your enemies, and their heads will spin wondering at the difference in your life. </a:t>
            </a:r>
            <a:br>
              <a:rPr lang="en-US" dirty="0"/>
            </a:br>
            <a:r>
              <a:rPr lang="en-US" dirty="0"/>
              <a:t/>
            </a:r>
            <a:br>
              <a:rPr lang="en-US" dirty="0"/>
            </a:br>
            <a:r>
              <a:rPr lang="en-US" dirty="0"/>
              <a:t>So wipe out the “woe is me’s” and start some “hallelujah habits”. Look for what is right, and not what is wrong. Move from a victim’s mentality to a victory mentality.</a:t>
            </a:r>
            <a:br>
              <a:rPr lang="en-US" dirty="0"/>
            </a:br>
            <a:r>
              <a:rPr lang="en-US" dirty="0"/>
              <a:t/>
            </a:r>
            <a:br>
              <a:rPr lang="en-US" dirty="0"/>
            </a:br>
            <a:r>
              <a:rPr lang="en-US" dirty="0"/>
              <a:t>Psalms 22:3 </a:t>
            </a:r>
            <a:br>
              <a:rPr lang="en-US" dirty="0"/>
            </a:br>
            <a:r>
              <a:rPr lang="en-US" dirty="0"/>
              <a:t>But thou art holy, O thou that inhabitest the praises of Israel. </a:t>
            </a:r>
            <a:br>
              <a:rPr lang="en-US" dirty="0"/>
            </a:br>
            <a:r>
              <a:rPr lang="en-US" dirty="0"/>
              <a:t>Praise infuses God’s power and confuses the enemy.</a:t>
            </a:r>
            <a:br>
              <a:rPr lang="en-US" dirty="0"/>
            </a:br>
            <a:r>
              <a:rPr lang="en-US" dirty="0"/>
              <a:t/>
            </a:r>
            <a:br>
              <a:rPr lang="en-US" dirty="0"/>
            </a:b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6811" y="4945043"/>
            <a:ext cx="2743583" cy="1552792"/>
          </a:xfrm>
          <a:prstGeom prst="rect">
            <a:avLst/>
          </a:prstGeom>
        </p:spPr>
      </p:pic>
    </p:spTree>
    <p:extLst>
      <p:ext uri="{BB962C8B-B14F-4D97-AF65-F5344CB8AC3E}">
        <p14:creationId xmlns:p14="http://schemas.microsoft.com/office/powerpoint/2010/main" val="41833365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154546"/>
            <a:ext cx="11848563" cy="6568226"/>
          </a:xfrm>
        </p:spPr>
        <p:txBody>
          <a:bodyPr>
            <a:normAutofit fontScale="62500" lnSpcReduction="20000"/>
          </a:bodyPr>
          <a:lstStyle/>
          <a:p>
            <a:r>
              <a:rPr lang="en-US" dirty="0">
                <a:effectLst>
                  <a:outerShdw blurRad="38100" dist="38100" dir="2700000" algn="tl">
                    <a:srgbClr val="000000">
                      <a:alpha val="43137"/>
                    </a:srgbClr>
                  </a:outerShdw>
                </a:effectLst>
              </a:rPr>
              <a:t>Why praise?</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1. Your faith will be bolstered.</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v. 3 To magnify means to make Him the big thing, the focus of our eyes. As you look at your problems they look like giants to you. Like a river you can’t cross, it’s so big. But when you magnify God it puts it all in perspective. It’s no longer ‘look how big this problem is compared to me’ but rather, ‘look how small this problem is compared to God!’</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Joshua and Caleb were 2 of 12 spies sent to check out the promised land. The other 10 saw giants and said they are so big compared to us, but Joshua and Caleb said no, they are the grasshoppers, and God can easily squash them!</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Praise will bolster and energize your faith. It’s not really great faith that we need, we just need a little faith at all…a mustard seed Jesus said. It’s not great faith that we need, it’s faith in our great God who does the work for us!</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And </a:t>
            </a:r>
            <a:r>
              <a:rPr lang="en-US" b="1" dirty="0">
                <a:effectLst>
                  <a:outerShdw blurRad="38100" dist="38100" dir="2700000" algn="tl">
                    <a:srgbClr val="000000">
                      <a:alpha val="43137"/>
                    </a:srgbClr>
                  </a:outerShdw>
                </a:effectLst>
              </a:rPr>
              <a:t>praise is just faith turned inside out…in other words, show me how much you praise God and I’ll tell you how much faith you have</a:t>
            </a:r>
            <a:r>
              <a:rPr lang="en-US" dirty="0">
                <a:effectLst>
                  <a:outerShdw blurRad="38100" dist="38100" dir="2700000" algn="tl">
                    <a:srgbClr val="000000">
                      <a:alpha val="43137"/>
                    </a:srgbClr>
                  </a:outerShdw>
                </a:effectLst>
              </a:rPr>
              <a:t>. And so prayer time should always begin and end with praise. Don’t allow your prayer life to just be a laundry list of needs and wants. Follow the model prayer which makes praise be the bookends.</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“Our Father, which art in heaven, hallowed be Thy Name.” That’s praise! And how does it end?</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“Thine is the kingdom and the power and the glory forever”. That’s praise!</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And in between we make our requests and they will seem so small compared to our great big God we are praising, personally, verbally, and continually, on the path of praise.</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Praise will bolster your faith…</a:t>
            </a:r>
            <a:br>
              <a:rPr lang="en-US" dirty="0">
                <a:effectLst>
                  <a:outerShdw blurRad="38100" dist="38100" dir="2700000" algn="tl">
                    <a:srgbClr val="000000">
                      <a:alpha val="43137"/>
                    </a:srgbClr>
                  </a:outerShdw>
                </a:effectLst>
              </a:rPr>
            </a:br>
            <a:r>
              <a:rPr lang="en-US" dirty="0"/>
              <a:t/>
            </a:r>
            <a:br>
              <a:rPr lang="en-US" dirty="0"/>
            </a:br>
            <a:endParaRPr lang="en-US" dirty="0"/>
          </a:p>
        </p:txBody>
      </p:sp>
    </p:spTree>
    <p:extLst>
      <p:ext uri="{BB962C8B-B14F-4D97-AF65-F5344CB8AC3E}">
        <p14:creationId xmlns:p14="http://schemas.microsoft.com/office/powerpoint/2010/main" val="3714075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2873"/>
          <a:stretch/>
        </p:blipFill>
        <p:spPr>
          <a:xfrm>
            <a:off x="18780" y="0"/>
            <a:ext cx="12173220" cy="6858000"/>
          </a:xfrm>
          <a:prstGeom prst="rect">
            <a:avLst/>
          </a:prstGeom>
        </p:spPr>
      </p:pic>
      <p:sp>
        <p:nvSpPr>
          <p:cNvPr id="3" name="Content Placeholder 2"/>
          <p:cNvSpPr>
            <a:spLocks noGrp="1"/>
          </p:cNvSpPr>
          <p:nvPr>
            <p:ph idx="1"/>
          </p:nvPr>
        </p:nvSpPr>
        <p:spPr>
          <a:xfrm>
            <a:off x="141667" y="103030"/>
            <a:ext cx="11938715" cy="6658377"/>
          </a:xfrm>
          <a:solidFill>
            <a:schemeClr val="bg1">
              <a:alpha val="80000"/>
            </a:schemeClr>
          </a:solidFill>
        </p:spPr>
        <p:txBody>
          <a:bodyPr>
            <a:normAutofit/>
          </a:bodyPr>
          <a:lstStyle/>
          <a:p>
            <a:pPr marL="0" indent="0">
              <a:lnSpc>
                <a:spcPct val="100000"/>
              </a:lnSpc>
              <a:buNone/>
            </a:pPr>
            <a:r>
              <a:rPr lang="en-US" b="1" dirty="0">
                <a:effectLst>
                  <a:outerShdw blurRad="38100" dist="38100" dir="2700000" algn="tl">
                    <a:srgbClr val="000000">
                      <a:alpha val="43137"/>
                    </a:srgbClr>
                  </a:outerShdw>
                </a:effectLst>
                <a:latin typeface="+mj-lt"/>
              </a:rPr>
              <a:t>Psalm </a:t>
            </a:r>
            <a:r>
              <a:rPr lang="en-US" b="1" dirty="0" smtClean="0">
                <a:effectLst>
                  <a:outerShdw blurRad="38100" dist="38100" dir="2700000" algn="tl">
                    <a:srgbClr val="000000">
                      <a:alpha val="43137"/>
                    </a:srgbClr>
                  </a:outerShdw>
                </a:effectLst>
                <a:latin typeface="+mj-lt"/>
              </a:rPr>
              <a:t>34:1-12 </a:t>
            </a:r>
            <a:r>
              <a:rPr lang="en-US" b="1" dirty="0">
                <a:effectLst>
                  <a:outerShdw blurRad="38100" dist="38100" dir="2700000" algn="tl">
                    <a:srgbClr val="000000">
                      <a:alpha val="43137"/>
                    </a:srgbClr>
                  </a:outerShdw>
                </a:effectLst>
                <a:latin typeface="+mj-lt"/>
              </a:rPr>
              <a:t>(KJV)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1 </a:t>
            </a:r>
            <a:r>
              <a:rPr lang="en-US" b="1" baseline="30000" dirty="0" smtClean="0">
                <a:effectLst>
                  <a:outerShdw blurRad="38100" dist="38100" dir="2700000" algn="tl">
                    <a:srgbClr val="000000">
                      <a:alpha val="43137"/>
                    </a:srgbClr>
                  </a:outerShdw>
                </a:effectLst>
                <a:latin typeface="+mj-lt"/>
              </a:rPr>
              <a:t> </a:t>
            </a:r>
            <a:r>
              <a:rPr lang="en-US" b="1" dirty="0" smtClean="0">
                <a:effectLst>
                  <a:outerShdw blurRad="38100" dist="38100" dir="2700000" algn="tl">
                    <a:srgbClr val="000000">
                      <a:alpha val="43137"/>
                    </a:srgbClr>
                  </a:outerShdw>
                </a:effectLst>
                <a:latin typeface="+mj-lt"/>
              </a:rPr>
              <a:t>I </a:t>
            </a:r>
            <a:r>
              <a:rPr lang="en-US" b="1" dirty="0">
                <a:effectLst>
                  <a:outerShdw blurRad="38100" dist="38100" dir="2700000" algn="tl">
                    <a:srgbClr val="000000">
                      <a:alpha val="43137"/>
                    </a:srgbClr>
                  </a:outerShdw>
                </a:effectLst>
                <a:latin typeface="+mj-lt"/>
              </a:rPr>
              <a:t>will bless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at all times: his praise </a:t>
            </a:r>
            <a:r>
              <a:rPr lang="en-US" b="1" i="1" dirty="0">
                <a:effectLst>
                  <a:outerShdw blurRad="38100" dist="38100" dir="2700000" algn="tl">
                    <a:srgbClr val="000000">
                      <a:alpha val="43137"/>
                    </a:srgbClr>
                  </a:outerShdw>
                </a:effectLst>
                <a:latin typeface="+mj-lt"/>
              </a:rPr>
              <a:t>shall</a:t>
            </a:r>
            <a:r>
              <a:rPr lang="en-US" b="1" dirty="0">
                <a:effectLst>
                  <a:outerShdw blurRad="38100" dist="38100" dir="2700000" algn="tl">
                    <a:srgbClr val="000000">
                      <a:alpha val="43137"/>
                    </a:srgbClr>
                  </a:outerShdw>
                </a:effectLst>
                <a:latin typeface="+mj-lt"/>
              </a:rPr>
              <a:t> continually </a:t>
            </a:r>
            <a:r>
              <a:rPr lang="en-US" b="1" i="1" dirty="0">
                <a:effectLst>
                  <a:outerShdw blurRad="38100" dist="38100" dir="2700000" algn="tl">
                    <a:srgbClr val="000000">
                      <a:alpha val="43137"/>
                    </a:srgbClr>
                  </a:outerShdw>
                </a:effectLst>
                <a:latin typeface="+mj-lt"/>
              </a:rPr>
              <a:t>be</a:t>
            </a:r>
            <a:r>
              <a:rPr lang="en-US" b="1" dirty="0">
                <a:effectLst>
                  <a:outerShdw blurRad="38100" dist="38100" dir="2700000" algn="tl">
                    <a:srgbClr val="000000">
                      <a:alpha val="43137"/>
                    </a:srgbClr>
                  </a:outerShdw>
                </a:effectLst>
                <a:latin typeface="+mj-lt"/>
              </a:rPr>
              <a:t> in my mouth.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2 </a:t>
            </a:r>
            <a:r>
              <a:rPr lang="en-US" b="1" dirty="0">
                <a:effectLst>
                  <a:outerShdw blurRad="38100" dist="38100" dir="2700000" algn="tl">
                    <a:srgbClr val="000000">
                      <a:alpha val="43137"/>
                    </a:srgbClr>
                  </a:outerShdw>
                </a:effectLst>
                <a:latin typeface="+mj-lt"/>
              </a:rPr>
              <a:t> My soul shall make her boast in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the humble shall hear </a:t>
            </a:r>
            <a:r>
              <a:rPr lang="en-US" b="1" i="1" dirty="0" smtClean="0">
                <a:effectLst>
                  <a:outerShdw blurRad="38100" dist="38100" dir="2700000" algn="tl">
                    <a:srgbClr val="000000">
                      <a:alpha val="43137"/>
                    </a:srgbClr>
                  </a:outerShdw>
                </a:effectLst>
                <a:latin typeface="+mj-lt"/>
              </a:rPr>
              <a:t>thereof</a:t>
            </a:r>
            <a:r>
              <a:rPr lang="en-US" b="1" dirty="0" smtClean="0">
                <a:effectLst>
                  <a:outerShdw blurRad="38100" dist="38100" dir="2700000" algn="tl">
                    <a:srgbClr val="000000">
                      <a:alpha val="43137"/>
                    </a:srgbClr>
                  </a:outerShdw>
                </a:effectLst>
                <a:latin typeface="+mj-lt"/>
              </a:rPr>
              <a:t>/ be </a:t>
            </a:r>
            <a:r>
              <a:rPr lang="en-US" b="1" dirty="0">
                <a:effectLst>
                  <a:outerShdw blurRad="38100" dist="38100" dir="2700000" algn="tl">
                    <a:srgbClr val="000000">
                      <a:alpha val="43137"/>
                    </a:srgbClr>
                  </a:outerShdw>
                </a:effectLst>
                <a:latin typeface="+mj-lt"/>
              </a:rPr>
              <a:t>glad.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3 </a:t>
            </a:r>
            <a:r>
              <a:rPr lang="en-US" b="1" dirty="0">
                <a:effectLst>
                  <a:outerShdw blurRad="38100" dist="38100" dir="2700000" algn="tl">
                    <a:srgbClr val="000000">
                      <a:alpha val="43137"/>
                    </a:srgbClr>
                  </a:outerShdw>
                </a:effectLst>
                <a:latin typeface="+mj-lt"/>
              </a:rPr>
              <a:t> O magnify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with me, and let us exalt his name together.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4 </a:t>
            </a:r>
            <a:r>
              <a:rPr lang="en-US" b="1" dirty="0">
                <a:effectLst>
                  <a:outerShdw blurRad="38100" dist="38100" dir="2700000" algn="tl">
                    <a:srgbClr val="000000">
                      <a:alpha val="43137"/>
                    </a:srgbClr>
                  </a:outerShdw>
                </a:effectLst>
                <a:latin typeface="+mj-lt"/>
              </a:rPr>
              <a:t> I sought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and he heard me, and delivered me from all my fears.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5 </a:t>
            </a:r>
            <a:r>
              <a:rPr lang="en-US" b="1" dirty="0">
                <a:effectLst>
                  <a:outerShdw blurRad="38100" dist="38100" dir="2700000" algn="tl">
                    <a:srgbClr val="000000">
                      <a:alpha val="43137"/>
                    </a:srgbClr>
                  </a:outerShdw>
                </a:effectLst>
                <a:latin typeface="+mj-lt"/>
              </a:rPr>
              <a:t> They looked unto him, and were lightened: and their faces were not ashamed.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6 </a:t>
            </a:r>
            <a:r>
              <a:rPr lang="en-US" b="1" dirty="0">
                <a:effectLst>
                  <a:outerShdw blurRad="38100" dist="38100" dir="2700000" algn="tl">
                    <a:srgbClr val="000000">
                      <a:alpha val="43137"/>
                    </a:srgbClr>
                  </a:outerShdw>
                </a:effectLst>
                <a:latin typeface="+mj-lt"/>
              </a:rPr>
              <a:t> This poor man </a:t>
            </a:r>
            <a:r>
              <a:rPr lang="en-US" b="1" dirty="0" smtClean="0">
                <a:effectLst>
                  <a:outerShdw blurRad="38100" dist="38100" dir="2700000" algn="tl">
                    <a:srgbClr val="000000">
                      <a:alpha val="43137"/>
                    </a:srgbClr>
                  </a:outerShdw>
                </a:effectLst>
                <a:latin typeface="+mj-lt"/>
              </a:rPr>
              <a:t>cried,/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heard </a:t>
            </a:r>
            <a:r>
              <a:rPr lang="en-US" b="1" i="1" dirty="0">
                <a:effectLst>
                  <a:outerShdw blurRad="38100" dist="38100" dir="2700000" algn="tl">
                    <a:srgbClr val="000000">
                      <a:alpha val="43137"/>
                    </a:srgbClr>
                  </a:outerShdw>
                </a:effectLst>
                <a:latin typeface="+mj-lt"/>
              </a:rPr>
              <a:t>him</a:t>
            </a:r>
            <a:r>
              <a:rPr lang="en-US" b="1" dirty="0" smtClean="0">
                <a:effectLst>
                  <a:outerShdw blurRad="38100" dist="38100" dir="2700000" algn="tl">
                    <a:srgbClr val="000000">
                      <a:alpha val="43137"/>
                    </a:srgbClr>
                  </a:outerShdw>
                </a:effectLst>
                <a:latin typeface="+mj-lt"/>
              </a:rPr>
              <a:t>,/ </a:t>
            </a:r>
            <a:r>
              <a:rPr lang="en-US" b="1" dirty="0">
                <a:effectLst>
                  <a:outerShdw blurRad="38100" dist="38100" dir="2700000" algn="tl">
                    <a:srgbClr val="000000">
                      <a:alpha val="43137"/>
                    </a:srgbClr>
                  </a:outerShdw>
                </a:effectLst>
                <a:latin typeface="+mj-lt"/>
              </a:rPr>
              <a:t>saved him out of all his troubles.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7 </a:t>
            </a:r>
            <a:r>
              <a:rPr lang="en-US" b="1" dirty="0">
                <a:effectLst>
                  <a:outerShdw blurRad="38100" dist="38100" dir="2700000" algn="tl">
                    <a:srgbClr val="000000">
                      <a:alpha val="43137"/>
                    </a:srgbClr>
                  </a:outerShdw>
                </a:effectLst>
                <a:latin typeface="+mj-lt"/>
              </a:rPr>
              <a:t> The angel of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encampeth round about </a:t>
            </a:r>
            <a:r>
              <a:rPr lang="en-US" b="1" dirty="0" smtClean="0">
                <a:effectLst>
                  <a:outerShdw blurRad="38100" dist="38100" dir="2700000" algn="tl">
                    <a:srgbClr val="000000">
                      <a:alpha val="43137"/>
                    </a:srgbClr>
                  </a:outerShdw>
                </a:effectLst>
                <a:latin typeface="+mj-lt"/>
              </a:rPr>
              <a:t>them..fear him</a:t>
            </a:r>
            <a:r>
              <a:rPr lang="en-US" b="1" dirty="0">
                <a:effectLst>
                  <a:outerShdw blurRad="38100" dist="38100" dir="2700000" algn="tl">
                    <a:srgbClr val="000000">
                      <a:alpha val="43137"/>
                    </a:srgbClr>
                  </a:outerShdw>
                </a:effectLst>
                <a:latin typeface="+mj-lt"/>
              </a:rPr>
              <a:t>/</a:t>
            </a:r>
            <a:r>
              <a:rPr lang="en-US" b="1" dirty="0" smtClean="0">
                <a:effectLst>
                  <a:outerShdw blurRad="38100" dist="38100" dir="2700000" algn="tl">
                    <a:srgbClr val="000000">
                      <a:alpha val="43137"/>
                    </a:srgbClr>
                  </a:outerShdw>
                </a:effectLst>
                <a:latin typeface="+mj-lt"/>
              </a:rPr>
              <a:t> </a:t>
            </a:r>
            <a:r>
              <a:rPr lang="en-US" b="1" dirty="0">
                <a:effectLst>
                  <a:outerShdw blurRad="38100" dist="38100" dir="2700000" algn="tl">
                    <a:srgbClr val="000000">
                      <a:alpha val="43137"/>
                    </a:srgbClr>
                  </a:outerShdw>
                </a:effectLst>
                <a:latin typeface="+mj-lt"/>
              </a:rPr>
              <a:t>delivereth them.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8 </a:t>
            </a:r>
            <a:r>
              <a:rPr lang="en-US" b="1" dirty="0">
                <a:effectLst>
                  <a:outerShdw blurRad="38100" dist="38100" dir="2700000" algn="tl">
                    <a:srgbClr val="000000">
                      <a:alpha val="43137"/>
                    </a:srgbClr>
                  </a:outerShdw>
                </a:effectLst>
                <a:latin typeface="+mj-lt"/>
              </a:rPr>
              <a:t> O taste and see that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a:t>
            </a:r>
            <a:r>
              <a:rPr lang="en-US" b="1" i="1" dirty="0">
                <a:effectLst>
                  <a:outerShdw blurRad="38100" dist="38100" dir="2700000" algn="tl">
                    <a:srgbClr val="000000">
                      <a:alpha val="43137"/>
                    </a:srgbClr>
                  </a:outerShdw>
                </a:effectLst>
                <a:latin typeface="+mj-lt"/>
              </a:rPr>
              <a:t>is</a:t>
            </a:r>
            <a:r>
              <a:rPr lang="en-US" b="1" dirty="0">
                <a:effectLst>
                  <a:outerShdw blurRad="38100" dist="38100" dir="2700000" algn="tl">
                    <a:srgbClr val="000000">
                      <a:alpha val="43137"/>
                    </a:srgbClr>
                  </a:outerShdw>
                </a:effectLst>
                <a:latin typeface="+mj-lt"/>
              </a:rPr>
              <a:t> good: blessed </a:t>
            </a:r>
            <a:r>
              <a:rPr lang="en-US" b="1" i="1" dirty="0">
                <a:effectLst>
                  <a:outerShdw blurRad="38100" dist="38100" dir="2700000" algn="tl">
                    <a:srgbClr val="000000">
                      <a:alpha val="43137"/>
                    </a:srgbClr>
                  </a:outerShdw>
                </a:effectLst>
                <a:latin typeface="+mj-lt"/>
              </a:rPr>
              <a:t>is</a:t>
            </a:r>
            <a:r>
              <a:rPr lang="en-US" b="1" dirty="0">
                <a:effectLst>
                  <a:outerShdw blurRad="38100" dist="38100" dir="2700000" algn="tl">
                    <a:srgbClr val="000000">
                      <a:alpha val="43137"/>
                    </a:srgbClr>
                  </a:outerShdw>
                </a:effectLst>
                <a:latin typeface="+mj-lt"/>
              </a:rPr>
              <a:t> the man </a:t>
            </a:r>
            <a:r>
              <a:rPr lang="en-US" b="1" i="1" dirty="0">
                <a:effectLst>
                  <a:outerShdw blurRad="38100" dist="38100" dir="2700000" algn="tl">
                    <a:srgbClr val="000000">
                      <a:alpha val="43137"/>
                    </a:srgbClr>
                  </a:outerShdw>
                </a:effectLst>
                <a:latin typeface="+mj-lt"/>
              </a:rPr>
              <a:t>that</a:t>
            </a:r>
            <a:r>
              <a:rPr lang="en-US" b="1" dirty="0">
                <a:effectLst>
                  <a:outerShdw blurRad="38100" dist="38100" dir="2700000" algn="tl">
                    <a:srgbClr val="000000">
                      <a:alpha val="43137"/>
                    </a:srgbClr>
                  </a:outerShdw>
                </a:effectLst>
                <a:latin typeface="+mj-lt"/>
              </a:rPr>
              <a:t> trusteth in him.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9 </a:t>
            </a:r>
            <a:r>
              <a:rPr lang="en-US" b="1" dirty="0">
                <a:effectLst>
                  <a:outerShdw blurRad="38100" dist="38100" dir="2700000" algn="tl">
                    <a:srgbClr val="000000">
                      <a:alpha val="43137"/>
                    </a:srgbClr>
                  </a:outerShdw>
                </a:effectLst>
                <a:latin typeface="+mj-lt"/>
              </a:rPr>
              <a:t> O fear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ye his saints: for </a:t>
            </a:r>
            <a:r>
              <a:rPr lang="en-US" b="1" i="1" dirty="0">
                <a:effectLst>
                  <a:outerShdw blurRad="38100" dist="38100" dir="2700000" algn="tl">
                    <a:srgbClr val="000000">
                      <a:alpha val="43137"/>
                    </a:srgbClr>
                  </a:outerShdw>
                </a:effectLst>
                <a:latin typeface="+mj-lt"/>
              </a:rPr>
              <a:t>there is</a:t>
            </a:r>
            <a:r>
              <a:rPr lang="en-US" b="1" dirty="0">
                <a:effectLst>
                  <a:outerShdw blurRad="38100" dist="38100" dir="2700000" algn="tl">
                    <a:srgbClr val="000000">
                      <a:alpha val="43137"/>
                    </a:srgbClr>
                  </a:outerShdw>
                </a:effectLst>
                <a:latin typeface="+mj-lt"/>
              </a:rPr>
              <a:t> no want to them that fear him.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10 </a:t>
            </a:r>
            <a:r>
              <a:rPr lang="en-US" b="1" dirty="0">
                <a:effectLst>
                  <a:outerShdw blurRad="38100" dist="38100" dir="2700000" algn="tl">
                    <a:srgbClr val="000000">
                      <a:alpha val="43137"/>
                    </a:srgbClr>
                  </a:outerShdw>
                </a:effectLst>
                <a:latin typeface="+mj-lt"/>
              </a:rPr>
              <a:t> The young lions do lack, and suffer hunger: but they that seek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shall not want any good </a:t>
            </a:r>
            <a:r>
              <a:rPr lang="en-US" b="1" i="1" dirty="0">
                <a:effectLst>
                  <a:outerShdw blurRad="38100" dist="38100" dir="2700000" algn="tl">
                    <a:srgbClr val="000000">
                      <a:alpha val="43137"/>
                    </a:srgbClr>
                  </a:outerShdw>
                </a:effectLst>
                <a:latin typeface="+mj-lt"/>
              </a:rPr>
              <a:t>thing</a:t>
            </a:r>
            <a:r>
              <a:rPr lang="en-US" b="1" dirty="0">
                <a:effectLst>
                  <a:outerShdw blurRad="38100" dist="38100" dir="2700000" algn="tl">
                    <a:srgbClr val="000000">
                      <a:alpha val="43137"/>
                    </a:srgbClr>
                  </a:outerShdw>
                </a:effectLst>
                <a:latin typeface="+mj-lt"/>
              </a:rPr>
              <a:t>.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11 </a:t>
            </a:r>
            <a:r>
              <a:rPr lang="en-US" b="1" dirty="0">
                <a:effectLst>
                  <a:outerShdw blurRad="38100" dist="38100" dir="2700000" algn="tl">
                    <a:srgbClr val="000000">
                      <a:alpha val="43137"/>
                    </a:srgbClr>
                  </a:outerShdw>
                </a:effectLst>
                <a:latin typeface="+mj-lt"/>
              </a:rPr>
              <a:t> Come, ye children, hearken unto me: I will teach you the fear of the </a:t>
            </a:r>
            <a:r>
              <a:rPr lang="en-US" b="1" cap="small" dirty="0">
                <a:effectLst>
                  <a:outerShdw blurRad="38100" dist="38100" dir="2700000" algn="tl">
                    <a:srgbClr val="000000">
                      <a:alpha val="43137"/>
                    </a:srgbClr>
                  </a:outerShdw>
                </a:effectLst>
                <a:latin typeface="+mj-lt"/>
              </a:rPr>
              <a:t>LORD</a:t>
            </a:r>
            <a:r>
              <a:rPr lang="en-US" b="1" dirty="0">
                <a:effectLst>
                  <a:outerShdw blurRad="38100" dist="38100" dir="2700000" algn="tl">
                    <a:srgbClr val="000000">
                      <a:alpha val="43137"/>
                    </a:srgbClr>
                  </a:outerShdw>
                </a:effectLst>
                <a:latin typeface="+mj-lt"/>
              </a:rPr>
              <a:t>. </a:t>
            </a:r>
            <a:br>
              <a:rPr lang="en-US" b="1" dirty="0">
                <a:effectLst>
                  <a:outerShdw blurRad="38100" dist="38100" dir="2700000" algn="tl">
                    <a:srgbClr val="000000">
                      <a:alpha val="43137"/>
                    </a:srgbClr>
                  </a:outerShdw>
                </a:effectLst>
                <a:latin typeface="+mj-lt"/>
              </a:rPr>
            </a:br>
            <a:r>
              <a:rPr lang="en-US" b="1" baseline="30000" dirty="0">
                <a:effectLst>
                  <a:outerShdw blurRad="38100" dist="38100" dir="2700000" algn="tl">
                    <a:srgbClr val="000000">
                      <a:alpha val="43137"/>
                    </a:srgbClr>
                  </a:outerShdw>
                </a:effectLst>
                <a:latin typeface="+mj-lt"/>
              </a:rPr>
              <a:t>12 </a:t>
            </a:r>
            <a:r>
              <a:rPr lang="en-US" b="1" dirty="0">
                <a:effectLst>
                  <a:outerShdw blurRad="38100" dist="38100" dir="2700000" algn="tl">
                    <a:srgbClr val="000000">
                      <a:alpha val="43137"/>
                    </a:srgbClr>
                  </a:outerShdw>
                </a:effectLst>
                <a:latin typeface="+mj-lt"/>
              </a:rPr>
              <a:t> What man </a:t>
            </a:r>
            <a:r>
              <a:rPr lang="en-US" b="1" i="1" dirty="0">
                <a:effectLst>
                  <a:outerShdw blurRad="38100" dist="38100" dir="2700000" algn="tl">
                    <a:srgbClr val="000000">
                      <a:alpha val="43137"/>
                    </a:srgbClr>
                  </a:outerShdw>
                </a:effectLst>
                <a:latin typeface="+mj-lt"/>
              </a:rPr>
              <a:t>is he that</a:t>
            </a:r>
            <a:r>
              <a:rPr lang="en-US" b="1" dirty="0">
                <a:effectLst>
                  <a:outerShdw blurRad="38100" dist="38100" dir="2700000" algn="tl">
                    <a:srgbClr val="000000">
                      <a:alpha val="43137"/>
                    </a:srgbClr>
                  </a:outerShdw>
                </a:effectLst>
                <a:latin typeface="+mj-lt"/>
              </a:rPr>
              <a:t> desireth life, </a:t>
            </a:r>
            <a:r>
              <a:rPr lang="en-US" b="1" i="1" dirty="0">
                <a:effectLst>
                  <a:outerShdw blurRad="38100" dist="38100" dir="2700000" algn="tl">
                    <a:srgbClr val="000000">
                      <a:alpha val="43137"/>
                    </a:srgbClr>
                  </a:outerShdw>
                </a:effectLst>
                <a:latin typeface="+mj-lt"/>
              </a:rPr>
              <a:t>and</a:t>
            </a:r>
            <a:r>
              <a:rPr lang="en-US" b="1" dirty="0">
                <a:effectLst>
                  <a:outerShdw blurRad="38100" dist="38100" dir="2700000" algn="tl">
                    <a:srgbClr val="000000">
                      <a:alpha val="43137"/>
                    </a:srgbClr>
                  </a:outerShdw>
                </a:effectLst>
                <a:latin typeface="+mj-lt"/>
              </a:rPr>
              <a:t> loveth </a:t>
            </a:r>
            <a:r>
              <a:rPr lang="en-US" b="1" i="1" dirty="0">
                <a:effectLst>
                  <a:outerShdw blurRad="38100" dist="38100" dir="2700000" algn="tl">
                    <a:srgbClr val="000000">
                      <a:alpha val="43137"/>
                    </a:srgbClr>
                  </a:outerShdw>
                </a:effectLst>
                <a:latin typeface="+mj-lt"/>
              </a:rPr>
              <a:t>many</a:t>
            </a:r>
            <a:r>
              <a:rPr lang="en-US" b="1" dirty="0">
                <a:effectLst>
                  <a:outerShdw blurRad="38100" dist="38100" dir="2700000" algn="tl">
                    <a:srgbClr val="000000">
                      <a:alpha val="43137"/>
                    </a:srgbClr>
                  </a:outerShdw>
                </a:effectLst>
                <a:latin typeface="+mj-lt"/>
              </a:rPr>
              <a:t> days, that he may see good? </a:t>
            </a:r>
          </a:p>
          <a:p>
            <a:pPr marL="0" indent="0">
              <a:buNone/>
            </a:pPr>
            <a:endParaRPr lang="en-US" sz="2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42032351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in)">
                                      <p:cBhvr>
                                        <p:cTn id="7" dur="2000"/>
                                        <p:tgtEl>
                                          <p:spTgt spid="3">
                                            <p:bg/>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circle(in)">
                                      <p:cBhvr>
                                        <p:cTn id="10"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2"/>
            <a:ext cx="10515600" cy="935644"/>
          </a:xfrm>
        </p:spPr>
        <p:txBody>
          <a:bodyPr>
            <a:normAutofit/>
          </a:bodyPr>
          <a:lstStyle/>
          <a:p>
            <a:pPr algn="ctr"/>
            <a:r>
              <a:rPr lang="en-US" sz="5400" b="1" dirty="0" smtClean="0">
                <a:effectLst>
                  <a:outerShdw blurRad="38100" dist="38100" dir="2700000" algn="tl">
                    <a:srgbClr val="000000">
                      <a:alpha val="43137"/>
                    </a:srgbClr>
                  </a:outerShdw>
                </a:effectLst>
                <a:latin typeface="AR CENA" panose="02000000000000000000" pitchFamily="2" charset="0"/>
              </a:rPr>
              <a:t>Power Praise</a:t>
            </a:r>
            <a:endParaRPr lang="en-US" sz="5400" b="1" dirty="0">
              <a:effectLst>
                <a:outerShdw blurRad="38100" dist="38100" dir="2700000" algn="tl">
                  <a:srgbClr val="000000">
                    <a:alpha val="43137"/>
                  </a:srgbClr>
                </a:outerShdw>
              </a:effectLst>
              <a:latin typeface="AR CENA" panose="02000000000000000000" pitchFamily="2" charset="0"/>
            </a:endParaRPr>
          </a:p>
        </p:txBody>
      </p:sp>
      <p:sp>
        <p:nvSpPr>
          <p:cNvPr id="3" name="Content Placeholder 2"/>
          <p:cNvSpPr>
            <a:spLocks noGrp="1"/>
          </p:cNvSpPr>
          <p:nvPr>
            <p:ph idx="1"/>
          </p:nvPr>
        </p:nvSpPr>
        <p:spPr>
          <a:xfrm>
            <a:off x="193183" y="1184856"/>
            <a:ext cx="11809927" cy="5499279"/>
          </a:xfrm>
        </p:spPr>
        <p:txBody>
          <a:bodyPr/>
          <a:lstStyle/>
          <a:p>
            <a:pPr marL="0" indent="0">
              <a:buNone/>
            </a:pPr>
            <a:r>
              <a:rPr lang="en-US" sz="3600" b="1" dirty="0">
                <a:effectLst>
                  <a:outerShdw blurRad="38100" dist="38100" dir="2700000" algn="tl">
                    <a:srgbClr val="000000">
                      <a:alpha val="43137"/>
                    </a:srgbClr>
                  </a:outerShdw>
                </a:effectLst>
                <a:latin typeface="AR CENA" panose="02000000000000000000" pitchFamily="2" charset="0"/>
              </a:rPr>
              <a:t>God Knows </a:t>
            </a:r>
            <a:endParaRPr lang="en-US" sz="3600" b="1" dirty="0" smtClean="0">
              <a:effectLst>
                <a:outerShdw blurRad="38100" dist="38100" dir="2700000" algn="tl">
                  <a:srgbClr val="000000">
                    <a:alpha val="43137"/>
                  </a:srgbClr>
                </a:outerShdw>
              </a:effectLst>
              <a:latin typeface="AR CENA" panose="02000000000000000000" pitchFamily="2" charset="0"/>
            </a:endParaRPr>
          </a:p>
          <a:p>
            <a:pPr lvl="1">
              <a:lnSpc>
                <a:spcPct val="100000"/>
              </a:lnSpc>
              <a:spcBef>
                <a:spcPts val="0"/>
              </a:spcBef>
              <a:buFont typeface="Wingdings" panose="05000000000000000000" pitchFamily="2" charset="2"/>
              <a:buChar char="§"/>
            </a:pPr>
            <a:r>
              <a:rPr lang="en-US" sz="3200" b="1" dirty="0" smtClean="0">
                <a:effectLst>
                  <a:outerShdw blurRad="38100" dist="38100" dir="2700000" algn="tl">
                    <a:srgbClr val="000000">
                      <a:alpha val="43137"/>
                    </a:srgbClr>
                  </a:outerShdw>
                </a:effectLst>
                <a:latin typeface="AR CENA" panose="02000000000000000000" pitchFamily="2" charset="0"/>
              </a:rPr>
              <a:t>We </a:t>
            </a:r>
            <a:r>
              <a:rPr lang="en-US" sz="3200" b="1" dirty="0">
                <a:effectLst>
                  <a:outerShdw blurRad="38100" dist="38100" dir="2700000" algn="tl">
                    <a:srgbClr val="000000">
                      <a:alpha val="43137"/>
                    </a:srgbClr>
                  </a:outerShdw>
                </a:effectLst>
                <a:latin typeface="AR CENA" panose="02000000000000000000" pitchFamily="2" charset="0"/>
              </a:rPr>
              <a:t>Are Prone To –</a:t>
            </a:r>
            <a:r>
              <a:rPr lang="en-US" sz="3200" b="1" i="1" dirty="0">
                <a:effectLst>
                  <a:outerShdw blurRad="38100" dist="38100" dir="2700000" algn="tl">
                    <a:srgbClr val="000000">
                      <a:alpha val="43137"/>
                    </a:srgbClr>
                  </a:outerShdw>
                </a:effectLst>
                <a:latin typeface="AR CENA" panose="02000000000000000000" pitchFamily="2" charset="0"/>
              </a:rPr>
              <a:t>Despair -Depression -Defeat</a:t>
            </a:r>
            <a:r>
              <a:rPr lang="en-US" sz="3200" b="1" dirty="0">
                <a:effectLst>
                  <a:outerShdw blurRad="38100" dist="38100" dir="2700000" algn="tl">
                    <a:srgbClr val="000000">
                      <a:alpha val="43137"/>
                    </a:srgbClr>
                  </a:outerShdw>
                </a:effectLst>
                <a:latin typeface="AR CENA" panose="02000000000000000000" pitchFamily="2" charset="0"/>
              </a:rPr>
              <a:t>  </a:t>
            </a:r>
          </a:p>
          <a:p>
            <a:pPr lvl="1">
              <a:lnSpc>
                <a:spcPct val="100000"/>
              </a:lnSpc>
              <a:spcBef>
                <a:spcPts val="0"/>
              </a:spcBef>
              <a:buFont typeface="Wingdings" panose="05000000000000000000" pitchFamily="2" charset="2"/>
              <a:buChar char="§"/>
            </a:pPr>
            <a:r>
              <a:rPr lang="en-US" sz="3200" b="1" dirty="0" smtClean="0">
                <a:effectLst>
                  <a:outerShdw blurRad="38100" dist="38100" dir="2700000" algn="tl">
                    <a:srgbClr val="000000">
                      <a:alpha val="43137"/>
                    </a:srgbClr>
                  </a:outerShdw>
                </a:effectLst>
                <a:latin typeface="AR CENA" panose="02000000000000000000" pitchFamily="2" charset="0"/>
              </a:rPr>
              <a:t>We </a:t>
            </a:r>
            <a:r>
              <a:rPr lang="en-US" sz="3200" b="1" dirty="0">
                <a:effectLst>
                  <a:outerShdw blurRad="38100" dist="38100" dir="2700000" algn="tl">
                    <a:srgbClr val="000000">
                      <a:alpha val="43137"/>
                    </a:srgbClr>
                  </a:outerShdw>
                </a:effectLst>
                <a:latin typeface="AR CENA" panose="02000000000000000000" pitchFamily="2" charset="0"/>
              </a:rPr>
              <a:t>Can Get Beyond It ! </a:t>
            </a:r>
            <a:r>
              <a:rPr lang="en-US" sz="3200" b="1" dirty="0" smtClean="0">
                <a:effectLst>
                  <a:outerShdw blurRad="38100" dist="38100" dir="2700000" algn="tl">
                    <a:srgbClr val="000000">
                      <a:alpha val="43137"/>
                    </a:srgbClr>
                  </a:outerShdw>
                </a:effectLst>
                <a:latin typeface="AR CENA" panose="02000000000000000000" pitchFamily="2" charset="0"/>
              </a:rPr>
              <a:t>   …How</a:t>
            </a:r>
            <a:r>
              <a:rPr lang="en-US" sz="3200" b="1" dirty="0">
                <a:effectLst>
                  <a:outerShdw blurRad="38100" dist="38100" dir="2700000" algn="tl">
                    <a:srgbClr val="000000">
                      <a:alpha val="43137"/>
                    </a:srgbClr>
                  </a:outerShdw>
                </a:effectLst>
                <a:latin typeface="AR CENA" panose="02000000000000000000" pitchFamily="2" charset="0"/>
              </a:rPr>
              <a:t>?</a:t>
            </a:r>
            <a:endParaRPr lang="en-US" sz="3200" dirty="0">
              <a:effectLst>
                <a:outerShdw blurRad="38100" dist="38100" dir="2700000" algn="tl">
                  <a:srgbClr val="000000">
                    <a:alpha val="43137"/>
                  </a:srgbClr>
                </a:outerShdw>
              </a:effectLst>
              <a:latin typeface="AR CENA" panose="02000000000000000000" pitchFamily="2" charset="0"/>
            </a:endParaRPr>
          </a:p>
          <a:p>
            <a:pPr marL="0" indent="0">
              <a:buNone/>
            </a:pPr>
            <a:r>
              <a:rPr lang="en-US" sz="3600" b="1" dirty="0" smtClean="0">
                <a:effectLst>
                  <a:outerShdw blurRad="38100" dist="38100" dir="2700000" algn="tl">
                    <a:srgbClr val="000000">
                      <a:alpha val="43137"/>
                    </a:srgbClr>
                  </a:outerShdw>
                </a:effectLst>
                <a:latin typeface="AR CENA" panose="02000000000000000000" pitchFamily="2" charset="0"/>
              </a:rPr>
              <a:t>Power </a:t>
            </a:r>
            <a:r>
              <a:rPr lang="en-US" sz="3600" b="1" dirty="0">
                <a:effectLst>
                  <a:outerShdw blurRad="38100" dist="38100" dir="2700000" algn="tl">
                    <a:srgbClr val="000000">
                      <a:alpha val="43137"/>
                    </a:srgbClr>
                  </a:outerShdw>
                </a:effectLst>
                <a:latin typeface="AR CENA" panose="02000000000000000000" pitchFamily="2" charset="0"/>
              </a:rPr>
              <a:t>Praise - Made-up of 3 Areas</a:t>
            </a:r>
            <a:endParaRPr lang="en-US" sz="3600" dirty="0">
              <a:effectLst>
                <a:outerShdw blurRad="38100" dist="38100" dir="2700000" algn="tl">
                  <a:srgbClr val="000000">
                    <a:alpha val="43137"/>
                  </a:srgbClr>
                </a:outerShdw>
              </a:effectLst>
              <a:latin typeface="AR CENA" panose="02000000000000000000" pitchFamily="2" charset="0"/>
            </a:endParaRPr>
          </a:p>
          <a:p>
            <a:pPr lvl="1">
              <a:lnSpc>
                <a:spcPct val="100000"/>
              </a:lnSpc>
              <a:spcBef>
                <a:spcPts val="0"/>
              </a:spcBef>
            </a:pPr>
            <a:r>
              <a:rPr lang="en-US" sz="3200" b="1" dirty="0">
                <a:effectLst>
                  <a:outerShdw blurRad="38100" dist="38100" dir="2700000" algn="tl">
                    <a:srgbClr val="000000">
                      <a:alpha val="43137"/>
                    </a:srgbClr>
                  </a:outerShdw>
                </a:effectLst>
                <a:latin typeface="AR CENA" panose="02000000000000000000" pitchFamily="2" charset="0"/>
              </a:rPr>
              <a:t>Worship –</a:t>
            </a:r>
            <a:r>
              <a:rPr lang="en-US" sz="3200" b="1" u="sng" dirty="0">
                <a:effectLst>
                  <a:outerShdw blurRad="38100" dist="38100" dir="2700000" algn="tl">
                    <a:srgbClr val="000000">
                      <a:alpha val="43137"/>
                    </a:srgbClr>
                  </a:outerShdw>
                </a:effectLst>
                <a:latin typeface="AR CENA" panose="02000000000000000000" pitchFamily="2" charset="0"/>
              </a:rPr>
              <a:t>Inward</a:t>
            </a:r>
            <a:r>
              <a:rPr lang="en-US" sz="3200" b="1" dirty="0">
                <a:effectLst>
                  <a:outerShdw blurRad="38100" dist="38100" dir="2700000" algn="tl">
                    <a:srgbClr val="000000">
                      <a:alpha val="43137"/>
                    </a:srgbClr>
                  </a:outerShdw>
                </a:effectLst>
                <a:latin typeface="AR CENA" panose="02000000000000000000" pitchFamily="2" charset="0"/>
              </a:rPr>
              <a:t> -</a:t>
            </a:r>
            <a:r>
              <a:rPr lang="en-US" sz="3200" i="1" dirty="0">
                <a:effectLst>
                  <a:outerShdw blurRad="38100" dist="38100" dir="2700000" algn="tl">
                    <a:srgbClr val="000000">
                      <a:alpha val="43137"/>
                    </a:srgbClr>
                  </a:outerShdw>
                </a:effectLst>
                <a:latin typeface="AR CENA" panose="02000000000000000000" pitchFamily="2" charset="0"/>
              </a:rPr>
              <a:t>For Who He </a:t>
            </a:r>
            <a:r>
              <a:rPr lang="en-US" sz="3200" i="1" dirty="0" smtClean="0">
                <a:effectLst>
                  <a:outerShdw blurRad="38100" dist="38100" dir="2700000" algn="tl">
                    <a:srgbClr val="000000">
                      <a:alpha val="43137"/>
                    </a:srgbClr>
                  </a:outerShdw>
                </a:effectLst>
                <a:latin typeface="AR CENA" panose="02000000000000000000" pitchFamily="2" charset="0"/>
              </a:rPr>
              <a:t>Is</a:t>
            </a:r>
            <a:endParaRPr lang="en-US" sz="3200" dirty="0">
              <a:effectLst>
                <a:outerShdw blurRad="38100" dist="38100" dir="2700000" algn="tl">
                  <a:srgbClr val="000000">
                    <a:alpha val="43137"/>
                  </a:srgbClr>
                </a:outerShdw>
              </a:effectLst>
              <a:latin typeface="AR CENA" panose="02000000000000000000" pitchFamily="2" charset="0"/>
            </a:endParaRPr>
          </a:p>
          <a:p>
            <a:pPr lvl="1">
              <a:lnSpc>
                <a:spcPct val="100000"/>
              </a:lnSpc>
              <a:spcBef>
                <a:spcPts val="0"/>
              </a:spcBef>
            </a:pPr>
            <a:r>
              <a:rPr lang="en-US" sz="3200" b="1" dirty="0" smtClean="0">
                <a:effectLst>
                  <a:outerShdw blurRad="38100" dist="38100" dir="2700000" algn="tl">
                    <a:srgbClr val="000000">
                      <a:alpha val="43137"/>
                    </a:srgbClr>
                  </a:outerShdw>
                </a:effectLst>
                <a:latin typeface="AR CENA" panose="02000000000000000000" pitchFamily="2" charset="0"/>
              </a:rPr>
              <a:t>Praise </a:t>
            </a:r>
            <a:r>
              <a:rPr lang="en-US" sz="3200" b="1" dirty="0">
                <a:effectLst>
                  <a:outerShdw blurRad="38100" dist="38100" dir="2700000" algn="tl">
                    <a:srgbClr val="000000">
                      <a:alpha val="43137"/>
                    </a:srgbClr>
                  </a:outerShdw>
                </a:effectLst>
                <a:latin typeface="AR CENA" panose="02000000000000000000" pitchFamily="2" charset="0"/>
              </a:rPr>
              <a:t>–</a:t>
            </a:r>
            <a:r>
              <a:rPr lang="en-US" sz="3200" b="1" u="sng" dirty="0">
                <a:effectLst>
                  <a:outerShdw blurRad="38100" dist="38100" dir="2700000" algn="tl">
                    <a:srgbClr val="000000">
                      <a:alpha val="43137"/>
                    </a:srgbClr>
                  </a:outerShdw>
                </a:effectLst>
                <a:latin typeface="AR CENA" panose="02000000000000000000" pitchFamily="2" charset="0"/>
              </a:rPr>
              <a:t>Outward</a:t>
            </a:r>
            <a:r>
              <a:rPr lang="en-US" sz="3200" b="1" dirty="0">
                <a:effectLst>
                  <a:outerShdw blurRad="38100" dist="38100" dir="2700000" algn="tl">
                    <a:srgbClr val="000000">
                      <a:alpha val="43137"/>
                    </a:srgbClr>
                  </a:outerShdw>
                </a:effectLst>
                <a:latin typeface="AR CENA" panose="02000000000000000000" pitchFamily="2" charset="0"/>
              </a:rPr>
              <a:t> -</a:t>
            </a:r>
            <a:r>
              <a:rPr lang="en-US" sz="3200" i="1" dirty="0">
                <a:effectLst>
                  <a:outerShdw blurRad="38100" dist="38100" dir="2700000" algn="tl">
                    <a:srgbClr val="000000">
                      <a:alpha val="43137"/>
                    </a:srgbClr>
                  </a:outerShdw>
                </a:effectLst>
                <a:latin typeface="AR CENA" panose="02000000000000000000" pitchFamily="2" charset="0"/>
              </a:rPr>
              <a:t>For What He Has Done</a:t>
            </a:r>
            <a:endParaRPr lang="en-US" sz="3200" dirty="0">
              <a:effectLst>
                <a:outerShdw blurRad="38100" dist="38100" dir="2700000" algn="tl">
                  <a:srgbClr val="000000">
                    <a:alpha val="43137"/>
                  </a:srgbClr>
                </a:outerShdw>
              </a:effectLst>
              <a:latin typeface="AR CENA" panose="02000000000000000000" pitchFamily="2" charset="0"/>
            </a:endParaRPr>
          </a:p>
          <a:p>
            <a:pPr lvl="1">
              <a:lnSpc>
                <a:spcPct val="100000"/>
              </a:lnSpc>
              <a:spcBef>
                <a:spcPts val="0"/>
              </a:spcBef>
            </a:pPr>
            <a:r>
              <a:rPr lang="en-US" sz="3200" b="1" dirty="0">
                <a:effectLst>
                  <a:outerShdw blurRad="38100" dist="38100" dir="2700000" algn="tl">
                    <a:srgbClr val="000000">
                      <a:alpha val="43137"/>
                    </a:srgbClr>
                  </a:outerShdw>
                </a:effectLst>
                <a:latin typeface="AR CENA" panose="02000000000000000000" pitchFamily="2" charset="0"/>
              </a:rPr>
              <a:t>Thanksgiving –</a:t>
            </a:r>
            <a:r>
              <a:rPr lang="en-US" sz="3200" b="1" u="sng" dirty="0">
                <a:effectLst>
                  <a:outerShdw blurRad="38100" dist="38100" dir="2700000" algn="tl">
                    <a:srgbClr val="000000">
                      <a:alpha val="43137"/>
                    </a:srgbClr>
                  </a:outerShdw>
                </a:effectLst>
                <a:latin typeface="AR CENA" panose="02000000000000000000" pitchFamily="2" charset="0"/>
              </a:rPr>
              <a:t>Upward</a:t>
            </a:r>
            <a:r>
              <a:rPr lang="en-US" sz="3200" b="1" dirty="0">
                <a:effectLst>
                  <a:outerShdw blurRad="38100" dist="38100" dir="2700000" algn="tl">
                    <a:srgbClr val="000000">
                      <a:alpha val="43137"/>
                    </a:srgbClr>
                  </a:outerShdw>
                </a:effectLst>
                <a:latin typeface="AR CENA" panose="02000000000000000000" pitchFamily="2" charset="0"/>
              </a:rPr>
              <a:t> -</a:t>
            </a:r>
            <a:r>
              <a:rPr lang="en-US" sz="3200" i="1" dirty="0">
                <a:effectLst>
                  <a:outerShdw blurRad="38100" dist="38100" dir="2700000" algn="tl">
                    <a:srgbClr val="000000">
                      <a:alpha val="43137"/>
                    </a:srgbClr>
                  </a:outerShdw>
                </a:effectLst>
                <a:latin typeface="AR CENA" panose="02000000000000000000" pitchFamily="2" charset="0"/>
              </a:rPr>
              <a:t>For What He Has Done For Me </a:t>
            </a:r>
            <a:endParaRPr lang="en-US" sz="3200" dirty="0">
              <a:effectLst>
                <a:outerShdw blurRad="38100" dist="38100" dir="2700000" algn="tl">
                  <a:srgbClr val="000000">
                    <a:alpha val="43137"/>
                  </a:srgbClr>
                </a:outerShdw>
              </a:effectLst>
              <a:latin typeface="AR CENA" panose="02000000000000000000" pitchFamily="2" charset="0"/>
            </a:endParaRPr>
          </a:p>
          <a:p>
            <a:pPr marL="0" indent="0">
              <a:buNone/>
            </a:pPr>
            <a:r>
              <a:rPr lang="en-US" sz="3600" b="1" dirty="0" smtClean="0">
                <a:effectLst>
                  <a:outerShdw blurRad="38100" dist="38100" dir="2700000" algn="tl">
                    <a:srgbClr val="000000">
                      <a:alpha val="43137"/>
                    </a:srgbClr>
                  </a:outerShdw>
                </a:effectLst>
                <a:latin typeface="AR CENA" panose="02000000000000000000" pitchFamily="2" charset="0"/>
              </a:rPr>
              <a:t>Power Praise- </a:t>
            </a:r>
            <a:r>
              <a:rPr lang="en-US" sz="3600" b="1" dirty="0">
                <a:effectLst>
                  <a:outerShdw blurRad="38100" dist="38100" dir="2700000" algn="tl">
                    <a:srgbClr val="000000">
                      <a:alpha val="43137"/>
                    </a:srgbClr>
                  </a:outerShdw>
                </a:effectLst>
                <a:latin typeface="AR CENA" panose="02000000000000000000" pitchFamily="2" charset="0"/>
              </a:rPr>
              <a:t>Causes a Focus Shift </a:t>
            </a:r>
            <a:r>
              <a:rPr lang="en-US" sz="3600" b="1" dirty="0" smtClean="0">
                <a:effectLst>
                  <a:outerShdw blurRad="38100" dist="38100" dir="2700000" algn="tl">
                    <a:srgbClr val="000000">
                      <a:alpha val="43137"/>
                    </a:srgbClr>
                  </a:outerShdw>
                </a:effectLst>
                <a:latin typeface="AR CENA" panose="02000000000000000000" pitchFamily="2" charset="0"/>
              </a:rPr>
              <a:t>  </a:t>
            </a:r>
          </a:p>
          <a:p>
            <a:pPr marL="0" indent="0">
              <a:lnSpc>
                <a:spcPct val="100000"/>
              </a:lnSpc>
              <a:spcBef>
                <a:spcPts val="0"/>
              </a:spcBef>
              <a:buNone/>
            </a:pPr>
            <a:r>
              <a:rPr lang="en-US" sz="3200" b="1" i="1" dirty="0" smtClean="0">
                <a:effectLst>
                  <a:outerShdw blurRad="38100" dist="38100" dir="2700000" algn="tl">
                    <a:srgbClr val="000000">
                      <a:alpha val="43137"/>
                    </a:srgbClr>
                  </a:outerShdw>
                </a:effectLst>
                <a:latin typeface="AR CENA" panose="02000000000000000000" pitchFamily="2" charset="0"/>
              </a:rPr>
              <a:t>         From </a:t>
            </a:r>
            <a:r>
              <a:rPr lang="en-US" sz="3200" b="1" i="1" dirty="0">
                <a:effectLst>
                  <a:outerShdw blurRad="38100" dist="38100" dir="2700000" algn="tl">
                    <a:srgbClr val="000000">
                      <a:alpha val="43137"/>
                    </a:srgbClr>
                  </a:outerShdw>
                </a:effectLst>
                <a:latin typeface="AR CENA" panose="02000000000000000000" pitchFamily="2" charset="0"/>
              </a:rPr>
              <a:t>What I Think I Deserve… To What I Know He Deserves</a:t>
            </a:r>
            <a:endParaRPr lang="en-US" sz="3200" dirty="0">
              <a:effectLst>
                <a:outerShdw blurRad="38100" dist="38100" dir="2700000" algn="tl">
                  <a:srgbClr val="000000">
                    <a:alpha val="43137"/>
                  </a:srgbClr>
                </a:outerShdw>
              </a:effectLst>
              <a:latin typeface="AR CENA" panose="02000000000000000000" pitchFamily="2" charset="0"/>
            </a:endParaRPr>
          </a:p>
          <a:p>
            <a:pPr marL="0" indent="0">
              <a:lnSpc>
                <a:spcPct val="100000"/>
              </a:lnSpc>
              <a:spcBef>
                <a:spcPts val="0"/>
              </a:spcBef>
              <a:buNone/>
            </a:pPr>
            <a:r>
              <a:rPr lang="en-US" sz="3200" b="1" i="1" dirty="0" smtClean="0">
                <a:effectLst>
                  <a:outerShdw blurRad="38100" dist="38100" dir="2700000" algn="tl">
                    <a:srgbClr val="000000">
                      <a:alpha val="43137"/>
                    </a:srgbClr>
                  </a:outerShdw>
                </a:effectLst>
                <a:latin typeface="AR CENA" panose="02000000000000000000" pitchFamily="2" charset="0"/>
              </a:rPr>
              <a:t>                  From </a:t>
            </a:r>
            <a:r>
              <a:rPr lang="en-US" sz="3200" b="1" i="1" dirty="0">
                <a:effectLst>
                  <a:outerShdw blurRad="38100" dist="38100" dir="2700000" algn="tl">
                    <a:srgbClr val="000000">
                      <a:alpha val="43137"/>
                    </a:srgbClr>
                  </a:outerShdw>
                </a:effectLst>
                <a:latin typeface="AR CENA" panose="02000000000000000000" pitchFamily="2" charset="0"/>
              </a:rPr>
              <a:t>What I Don’t Have to …What I Do Have </a:t>
            </a:r>
            <a:endParaRPr lang="en-US" sz="3200" dirty="0">
              <a:effectLst>
                <a:outerShdw blurRad="38100" dist="38100" dir="2700000" algn="tl">
                  <a:srgbClr val="000000">
                    <a:alpha val="43137"/>
                  </a:srgbClr>
                </a:outerShdw>
              </a:effectLst>
              <a:latin typeface="AR CENA" panose="02000000000000000000" pitchFamily="2" charset="0"/>
            </a:endParaRPr>
          </a:p>
        </p:txBody>
      </p:sp>
    </p:spTree>
    <p:extLst>
      <p:ext uri="{BB962C8B-B14F-4D97-AF65-F5344CB8AC3E}">
        <p14:creationId xmlns:p14="http://schemas.microsoft.com/office/powerpoint/2010/main" val="2698542367"/>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9"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6"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500"/>
                            </p:stCondLst>
                            <p:childTnLst>
                              <p:par>
                                <p:cTn id="26" presetID="2" presetClass="entr" presetSubtype="12"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0" fill="hold">
                            <p:stCondLst>
                              <p:cond delay="1000"/>
                            </p:stCondLst>
                            <p:childTnLst>
                              <p:par>
                                <p:cTn id="31" presetID="2" presetClass="entr" presetSubtype="6" fill="hold" grpId="0" nodeType="after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5" fill="hold">
                            <p:stCondLst>
                              <p:cond delay="1500"/>
                            </p:stCondLst>
                            <p:childTnLst>
                              <p:par>
                                <p:cTn id="36" presetID="2" presetClass="entr" presetSubtype="4" fill="hold" grpId="0"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additive="base">
                                        <p:cTn id="44"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46" fill="hold">
                            <p:stCondLst>
                              <p:cond delay="500"/>
                            </p:stCondLst>
                            <p:childTnLst>
                              <p:par>
                                <p:cTn id="47" presetID="2" presetClass="entr" presetSubtype="2" fill="hold" grpId="0"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par>
                          <p:cTn id="51" fill="hold">
                            <p:stCondLst>
                              <p:cond delay="1000"/>
                            </p:stCondLst>
                            <p:childTnLst>
                              <p:par>
                                <p:cTn id="52" presetID="2" presetClass="entr" presetSubtype="4" fill="hold" grpId="0" nodeType="after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 calcmode="lin" valueType="num">
                                      <p:cBhvr additive="base">
                                        <p:cTn id="54"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392"/>
            <a:ext cx="10515600" cy="1325563"/>
          </a:xfrm>
        </p:spPr>
        <p:txBody>
          <a:bodyPr/>
          <a:lstStyle/>
          <a:p>
            <a:pPr algn="ct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Power Praise</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270456" y="1342955"/>
            <a:ext cx="11758412" cy="5392696"/>
          </a:xfrm>
        </p:spPr>
        <p:txBody>
          <a:bodyPr>
            <a:normAutofit/>
          </a:bodyPr>
          <a:lstStyle/>
          <a:p>
            <a:pPr marL="0" indent="0">
              <a:lnSpc>
                <a:spcPct val="100000"/>
              </a:lnSpc>
              <a:buNone/>
            </a:pP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Living a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Life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the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Most Powerful Ways… </a:t>
            </a:r>
          </a:p>
          <a:p>
            <a:pPr marL="0" indent="0">
              <a:lnSpc>
                <a:spcPct val="100000"/>
              </a:lnSpc>
              <a:spcBef>
                <a:spcPts val="0"/>
              </a:spcBef>
              <a:buNone/>
            </a:pP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…to Change Your Life </a:t>
            </a:r>
          </a:p>
          <a:p>
            <a:pPr>
              <a:lnSpc>
                <a:spcPct val="100000"/>
              </a:lnSpc>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isn’t like the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Caboose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Just… </a:t>
            </a:r>
          </a:p>
          <a:p>
            <a:pPr marL="0" indent="0">
              <a:lnSpc>
                <a:spcPct val="100000"/>
              </a:lnSpc>
              <a:spcBef>
                <a:spcPts val="0"/>
              </a:spcBef>
              <a:buNone/>
            </a:pP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…Follows What Happens</a:t>
            </a:r>
          </a:p>
          <a:p>
            <a:pPr marL="0" indent="0">
              <a:lnSpc>
                <a:spcPct val="100000"/>
              </a:lnSpc>
              <a:buNone/>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It’s More Like the Engine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a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Train that… </a:t>
            </a:r>
          </a:p>
          <a:p>
            <a:pPr marL="0" indent="0">
              <a:lnSpc>
                <a:spcPct val="100000"/>
              </a:lnSpc>
              <a:spcBef>
                <a:spcPts val="0"/>
              </a:spcBef>
              <a:buNone/>
            </a:pP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…Makes Things Happen</a:t>
            </a:r>
          </a:p>
          <a:p>
            <a:pPr marL="0" indent="0">
              <a:lnSpc>
                <a:spcPct val="100000"/>
              </a:lnSpc>
              <a:spcBef>
                <a:spcPts val="1800"/>
              </a:spcBef>
              <a:buNone/>
            </a:pPr>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Your Faith Isn’t Complete Without Praise!</a:t>
            </a:r>
            <a:endParaRPr lang="en-US" sz="40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43486" b="39797"/>
          <a:stretch/>
        </p:blipFill>
        <p:spPr>
          <a:xfrm>
            <a:off x="5168348" y="5512903"/>
            <a:ext cx="6539482" cy="1302260"/>
          </a:xfrm>
          <a:prstGeom prst="rect">
            <a:avLst/>
          </a:prstGeom>
        </p:spPr>
      </p:pic>
    </p:spTree>
    <p:extLst>
      <p:ext uri="{BB962C8B-B14F-4D97-AF65-F5344CB8AC3E}">
        <p14:creationId xmlns:p14="http://schemas.microsoft.com/office/powerpoint/2010/main" val="1293079556"/>
      </p:ext>
    </p:extLst>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par>
                          <p:cTn id="13" fill="hold">
                            <p:stCondLst>
                              <p:cond delay="1000"/>
                            </p:stCondLst>
                            <p:childTnLst>
                              <p:par>
                                <p:cTn id="14" presetID="16" presetClass="entr" presetSubtype="37"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arn(outVertical)">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arn(inVertical)">
                                      <p:cBhvr>
                                        <p:cTn id="21" dur="500"/>
                                        <p:tgtEl>
                                          <p:spTgt spid="3">
                                            <p:txEl>
                                              <p:pRg st="2" end="2"/>
                                            </p:txEl>
                                          </p:spTgt>
                                        </p:tgtEl>
                                      </p:cBhvr>
                                    </p:animEffect>
                                  </p:childTnLst>
                                </p:cTn>
                              </p:par>
                            </p:childTnLst>
                          </p:cTn>
                        </p:par>
                        <p:par>
                          <p:cTn id="22" fill="hold">
                            <p:stCondLst>
                              <p:cond delay="500"/>
                            </p:stCondLst>
                            <p:childTnLst>
                              <p:par>
                                <p:cTn id="23" presetID="16" presetClass="entr" presetSubtype="37"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arn(outVertical)">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barn(inVertical)">
                                      <p:cBhvr>
                                        <p:cTn id="30" dur="500"/>
                                        <p:tgtEl>
                                          <p:spTgt spid="3">
                                            <p:txEl>
                                              <p:pRg st="4" end="4"/>
                                            </p:txEl>
                                          </p:spTgt>
                                        </p:tgtEl>
                                      </p:cBhvr>
                                    </p:animEffect>
                                  </p:childTnLst>
                                </p:cTn>
                              </p:par>
                            </p:childTnLst>
                          </p:cTn>
                        </p:par>
                        <p:par>
                          <p:cTn id="31" fill="hold">
                            <p:stCondLst>
                              <p:cond delay="500"/>
                            </p:stCondLst>
                            <p:childTnLst>
                              <p:par>
                                <p:cTn id="32" presetID="16" presetClass="entr" presetSubtype="37" fill="hold" grpId="0" nodeType="after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barn(outVertical)">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42"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arn(outHorizontal)">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304" y="90153"/>
            <a:ext cx="11848564" cy="5078196"/>
          </a:xfrm>
        </p:spPr>
        <p:txBody>
          <a:bodyPr/>
          <a:lstStyle/>
          <a:p>
            <a:pPr marL="0" indent="0">
              <a:lnSpc>
                <a:spcPct val="100000"/>
              </a:lnSpc>
              <a:buNone/>
            </a:pP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Affects… </a:t>
            </a:r>
          </a:p>
          <a:p>
            <a:pPr marL="457200" lvl="1" indent="0">
              <a:lnSpc>
                <a:spcPct val="100000"/>
              </a:lnSpc>
              <a:spcBef>
                <a:spcPts val="0"/>
              </a:spcBef>
              <a:buNone/>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a:t>
            </a:r>
          </a:p>
          <a:p>
            <a:pPr marL="457200" lvl="1" indent="0">
              <a:lnSpc>
                <a:spcPct val="100000"/>
              </a:lnSpc>
              <a:spcBef>
                <a:spcPts val="0"/>
              </a:spcBef>
              <a:buNone/>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…Devil</a:t>
            </a:r>
          </a:p>
          <a:p>
            <a:pPr marL="457200" lvl="1" indent="0">
              <a:lnSpc>
                <a:spcPct val="100000"/>
              </a:lnSpc>
              <a:spcBef>
                <a:spcPts val="0"/>
              </a:spcBef>
              <a:buNone/>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…God</a:t>
            </a:r>
            <a:endPar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Touches Everything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Every Part of Your Life </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Lack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 Affects You in a Negative Way…</a:t>
            </a: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…Turns the Devil Loose in Your Life</a:t>
            </a: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…Hinders the Blessings of God</a:t>
            </a:r>
          </a:p>
          <a:p>
            <a:pPr>
              <a:lnSpc>
                <a:spcPct val="100000"/>
              </a:lnSpc>
              <a:spcBef>
                <a:spcPts val="1800"/>
              </a:spcBef>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We Speak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a:t>
            </a:r>
            <a:r>
              <a:rPr lang="en-US" b="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Prayer Warriors</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…We Need </a:t>
            </a:r>
            <a:r>
              <a:rPr lang="en-US" b="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 Warriors</a:t>
            </a:r>
            <a:endParaRPr lang="en-US" u="sng" dirty="0"/>
          </a:p>
          <a:p>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40657"/>
          <a:stretch/>
        </p:blipFill>
        <p:spPr>
          <a:xfrm>
            <a:off x="6197345" y="4770781"/>
            <a:ext cx="5994655" cy="1914939"/>
          </a:xfrm>
          <a:prstGeom prst="rect">
            <a:avLst/>
          </a:prstGeom>
        </p:spPr>
      </p:pic>
    </p:spTree>
    <p:extLst>
      <p:ext uri="{BB962C8B-B14F-4D97-AF65-F5344CB8AC3E}">
        <p14:creationId xmlns:p14="http://schemas.microsoft.com/office/powerpoint/2010/main" val="368048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3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30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30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3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3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par>
                          <p:cTn id="33" fill="hold">
                            <p:stCondLst>
                              <p:cond delay="500"/>
                            </p:stCondLst>
                            <p:childTnLst>
                              <p:par>
                                <p:cTn id="34" presetID="2" presetClass="entr" presetSubtype="12" fill="hold" grpId="0" nodeType="after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8" fill="hold">
                            <p:stCondLst>
                              <p:cond delay="1000"/>
                            </p:stCondLst>
                            <p:childTnLst>
                              <p:par>
                                <p:cTn id="39" presetID="2" presetClass="entr" presetSubtype="9" fill="hold" grpId="0" nodeType="after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12"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49" fill="hold">
                            <p:stCondLst>
                              <p:cond delay="500"/>
                            </p:stCondLst>
                            <p:childTnLst>
                              <p:par>
                                <p:cTn id="50" presetID="2" presetClass="entr" presetSubtype="6" fill="hold" grpId="0" nodeType="afterEffect">
                                  <p:stCondLst>
                                    <p:cond delay="1000"/>
                                  </p:stCondLst>
                                  <p:childTnLst>
                                    <p:set>
                                      <p:cBhvr>
                                        <p:cTn id="51" dur="1" fill="hold">
                                          <p:stCondLst>
                                            <p:cond delay="0"/>
                                          </p:stCondLst>
                                        </p:cTn>
                                        <p:tgtEl>
                                          <p:spTgt spid="3">
                                            <p:txEl>
                                              <p:pRg st="9" end="9"/>
                                            </p:txEl>
                                          </p:spTgt>
                                        </p:tgtEl>
                                        <p:attrNameLst>
                                          <p:attrName>style.visibility</p:attrName>
                                        </p:attrNameLst>
                                      </p:cBhvr>
                                      <p:to>
                                        <p:strVal val="visible"/>
                                      </p:to>
                                    </p:set>
                                    <p:anim calcmode="lin" valueType="num">
                                      <p:cBhvr additive="base">
                                        <p:cTn id="52" dur="20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53" dur="2000" fill="hold"/>
                                        <p:tgtEl>
                                          <p:spTgt spid="3">
                                            <p:txEl>
                                              <p:pRg st="9" end="9"/>
                                            </p:txEl>
                                          </p:spTgt>
                                        </p:tgtEl>
                                        <p:attrNameLst>
                                          <p:attrName>ppt_y</p:attrName>
                                        </p:attrNameLst>
                                      </p:cBhvr>
                                      <p:tavLst>
                                        <p:tav tm="0">
                                          <p:val>
                                            <p:strVal val="1+#ppt_h/2"/>
                                          </p:val>
                                        </p:tav>
                                        <p:tav tm="100000">
                                          <p:val>
                                            <p:strVal val="#ppt_y"/>
                                          </p:val>
                                        </p:tav>
                                      </p:tavLst>
                                    </p:anim>
                                  </p:childTnLst>
                                </p:cTn>
                              </p:par>
                              <p:par>
                                <p:cTn id="54" presetID="2" presetClass="entr" presetSubtype="1" fill="hold" nodeType="withEffect">
                                  <p:stCondLst>
                                    <p:cond delay="0"/>
                                  </p:stCondLst>
                                  <p:childTnLst>
                                    <p:set>
                                      <p:cBhvr>
                                        <p:cTn id="55" dur="1" fill="hold">
                                          <p:stCondLst>
                                            <p:cond delay="0"/>
                                          </p:stCondLst>
                                        </p:cTn>
                                        <p:tgtEl>
                                          <p:spTgt spid="4"/>
                                        </p:tgtEl>
                                        <p:attrNameLst>
                                          <p:attrName>style.visibility</p:attrName>
                                        </p:attrNameLst>
                                      </p:cBhvr>
                                      <p:to>
                                        <p:strVal val="visible"/>
                                      </p:to>
                                    </p:set>
                                    <p:anim calcmode="lin" valueType="num">
                                      <p:cBhvr additive="base">
                                        <p:cTn id="56" dur="2000" fill="hold"/>
                                        <p:tgtEl>
                                          <p:spTgt spid="4"/>
                                        </p:tgtEl>
                                        <p:attrNameLst>
                                          <p:attrName>ppt_x</p:attrName>
                                        </p:attrNameLst>
                                      </p:cBhvr>
                                      <p:tavLst>
                                        <p:tav tm="0">
                                          <p:val>
                                            <p:strVal val="#ppt_x"/>
                                          </p:val>
                                        </p:tav>
                                        <p:tav tm="100000">
                                          <p:val>
                                            <p:strVal val="#ppt_x"/>
                                          </p:val>
                                        </p:tav>
                                      </p:tavLst>
                                    </p:anim>
                                    <p:anim calcmode="lin" valueType="num">
                                      <p:cBhvr additive="base">
                                        <p:cTn id="57" dur="20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2"/>
            <a:ext cx="10515600" cy="935644"/>
          </a:xfrm>
        </p:spPr>
        <p:txBody>
          <a:bodyPr>
            <a:normAutofit/>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Power Praise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Bolsters Your Faith </a:t>
            </a:r>
            <a:r>
              <a:rPr lang="en-US" sz="3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1" y="1184856"/>
            <a:ext cx="12192000" cy="5499279"/>
          </a:xfrm>
        </p:spPr>
        <p:txBody>
          <a:bodyPr>
            <a:noAutofit/>
          </a:bodyPr>
          <a:lstStyle/>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Nothing will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help… </a:t>
            </a:r>
          </a:p>
          <a:p>
            <a:pPr lvl="1">
              <a:lnSpc>
                <a:spcPct val="100000"/>
              </a:lnSpc>
              <a:spcBef>
                <a:spcPts val="0"/>
              </a:spcBef>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Energize</a:t>
            </a:r>
          </a:p>
          <a:p>
            <a:pPr lvl="1">
              <a:lnSpc>
                <a:spcPct val="100000"/>
              </a:lnSpc>
              <a:spcBef>
                <a:spcPts val="0"/>
              </a:spcBef>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Vitalize </a:t>
            </a:r>
          </a:p>
          <a:p>
            <a:pPr lvl="1">
              <a:lnSpc>
                <a:spcPct val="100000"/>
              </a:lnSpc>
              <a:spcBef>
                <a:spcPts val="0"/>
              </a:spcBef>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Stimulate your Faith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like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When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Boast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the Lord,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Say to Yourself, </a:t>
            </a:r>
          </a:p>
          <a:p>
            <a:pPr marL="0" indent="0">
              <a:lnSpc>
                <a:spcPct val="100000"/>
              </a:lnSpc>
              <a:spcBef>
                <a:spcPts val="0"/>
              </a:spcBef>
              <a:buNone/>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"You know, God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Really a Great God" </a:t>
            </a:r>
          </a:p>
          <a:p>
            <a:pPr marL="0" indent="0">
              <a:lnSpc>
                <a:spcPct val="10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Magnify=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make Him the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Big Thing,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Focus of Our Eyes</a:t>
            </a:r>
          </a:p>
          <a:p>
            <a:pPr lvl="1">
              <a:lnSpc>
                <a:spcPct val="100000"/>
              </a:lnSpc>
              <a:spcBef>
                <a:spcPts val="0"/>
              </a:spcBef>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Change Focus – Change Perspective.</a:t>
            </a:r>
          </a:p>
          <a:p>
            <a:pPr lvl="1">
              <a:lnSpc>
                <a:spcPct val="100000"/>
              </a:lnSpc>
              <a:spcBef>
                <a:spcPts val="0"/>
              </a:spcBef>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Longer </a:t>
            </a:r>
            <a:r>
              <a:rPr lang="en-US" sz="28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8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look how big this problem is compared to me’ </a:t>
            </a:r>
            <a:r>
              <a:rPr lang="en-US" sz="28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look how small this problem is compared to God</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It’s Not Really Great Faith We Need, but Faith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our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Great God!</a:t>
            </a:r>
          </a:p>
          <a:p>
            <a:pPr lvl="1">
              <a:lnSpc>
                <a:spcPct val="100000"/>
              </a:lnSpc>
              <a:spcBef>
                <a:spcPts val="0"/>
              </a:spcBef>
              <a:buFont typeface="Wingdings" panose="05000000000000000000" pitchFamily="2" charset="2"/>
              <a:buChar char="§"/>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Praise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Just Faith Turned Inside Out…</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43486" b="39797"/>
          <a:stretch/>
        </p:blipFill>
        <p:spPr>
          <a:xfrm>
            <a:off x="7500728" y="1184856"/>
            <a:ext cx="4432386" cy="1558344"/>
          </a:xfrm>
          <a:prstGeom prst="rect">
            <a:avLst/>
          </a:prstGeom>
        </p:spPr>
      </p:pic>
    </p:spTree>
    <p:extLst>
      <p:ext uri="{BB962C8B-B14F-4D97-AF65-F5344CB8AC3E}">
        <p14:creationId xmlns:p14="http://schemas.microsoft.com/office/powerpoint/2010/main" val="13892797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3">
                                            <p:txEl>
                                              <p:pRg st="1" end="1"/>
                                            </p:txEl>
                                          </p:spTgt>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childTnLst>
                          </p:cTn>
                        </p:par>
                        <p:par>
                          <p:cTn id="35" fill="hold">
                            <p:stCondLst>
                              <p:cond delay="500"/>
                            </p:stCondLst>
                            <p:childTnLst>
                              <p:par>
                                <p:cTn id="36" presetID="53" presetClass="entr" presetSubtype="16" fill="hold" grpId="0" nodeType="after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0" dur="5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7" dur="500"/>
                                        <p:tgtEl>
                                          <p:spTgt spid="3">
                                            <p:txEl>
                                              <p:pRg st="6" end="6"/>
                                            </p:txEl>
                                          </p:spTgt>
                                        </p:tgtEl>
                                      </p:cBhvr>
                                    </p:animEffect>
                                  </p:childTnLst>
                                </p:cTn>
                              </p:par>
                            </p:childTnLst>
                          </p:cTn>
                        </p:par>
                        <p:par>
                          <p:cTn id="48" fill="hold">
                            <p:stCondLst>
                              <p:cond delay="500"/>
                            </p:stCondLst>
                            <p:childTnLst>
                              <p:par>
                                <p:cTn id="49" presetID="53" presetClass="entr" presetSubtype="16" fill="hold" grpId="0" nodeType="after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 calcmode="lin" valueType="num">
                                      <p:cBhvr>
                                        <p:cTn id="5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3" dur="500"/>
                                        <p:tgtEl>
                                          <p:spTgt spid="3">
                                            <p:txEl>
                                              <p:pRg st="7" end="7"/>
                                            </p:txEl>
                                          </p:spTgt>
                                        </p:tgtEl>
                                      </p:cBhvr>
                                    </p:animEffect>
                                  </p:childTnLst>
                                </p:cTn>
                              </p:par>
                            </p:childTnLst>
                          </p:cTn>
                        </p:par>
                        <p:par>
                          <p:cTn id="54" fill="hold">
                            <p:stCondLst>
                              <p:cond delay="1000"/>
                            </p:stCondLst>
                            <p:childTnLst>
                              <p:par>
                                <p:cTn id="55" presetID="53" presetClass="entr" presetSubtype="16" fill="hold" grpId="0" nodeType="after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 calcmode="lin" valueType="num">
                                      <p:cBhvr>
                                        <p:cTn id="57"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8"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9" dur="500"/>
                                        <p:tgtEl>
                                          <p:spTgt spid="3">
                                            <p:txEl>
                                              <p:pRg st="8" end="8"/>
                                            </p:txEl>
                                          </p:spTgt>
                                        </p:tgtEl>
                                      </p:cBhvr>
                                    </p:animEffect>
                                  </p:childTnLst>
                                </p:cTn>
                              </p:par>
                            </p:childTnLst>
                          </p:cTn>
                        </p:par>
                        <p:par>
                          <p:cTn id="60" fill="hold">
                            <p:stCondLst>
                              <p:cond delay="1500"/>
                            </p:stCondLst>
                            <p:childTnLst>
                              <p:par>
                                <p:cTn id="61" presetID="53" presetClass="entr" presetSubtype="16" fill="hold" grpId="0" nodeType="after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 calcmode="lin" valueType="num">
                                      <p:cBhvr>
                                        <p:cTn id="63"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3">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 calcmode="lin" valueType="num">
                                      <p:cBhvr>
                                        <p:cTn id="70"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3">
                                            <p:txEl>
                                              <p:pRg st="10" end="10"/>
                                            </p:txEl>
                                          </p:spTgt>
                                        </p:tgtEl>
                                      </p:cBhvr>
                                    </p:animEffect>
                                  </p:childTnLst>
                                </p:cTn>
                              </p:par>
                            </p:childTnLst>
                          </p:cTn>
                        </p:par>
                        <p:par>
                          <p:cTn id="73" fill="hold">
                            <p:stCondLst>
                              <p:cond delay="500"/>
                            </p:stCondLst>
                            <p:childTnLst>
                              <p:par>
                                <p:cTn id="74" presetID="53" presetClass="entr" presetSubtype="16" fill="hold" grpId="0" nodeType="afterEffect">
                                  <p:stCondLst>
                                    <p:cond delay="0"/>
                                  </p:stCondLst>
                                  <p:childTnLst>
                                    <p:set>
                                      <p:cBhvr>
                                        <p:cTn id="75" dur="1" fill="hold">
                                          <p:stCondLst>
                                            <p:cond delay="0"/>
                                          </p:stCondLst>
                                        </p:cTn>
                                        <p:tgtEl>
                                          <p:spTgt spid="3">
                                            <p:txEl>
                                              <p:pRg st="11" end="11"/>
                                            </p:txEl>
                                          </p:spTgt>
                                        </p:tgtEl>
                                        <p:attrNameLst>
                                          <p:attrName>style.visibility</p:attrName>
                                        </p:attrNameLst>
                                      </p:cBhvr>
                                      <p:to>
                                        <p:strVal val="visible"/>
                                      </p:to>
                                    </p:set>
                                    <p:anim calcmode="lin" valueType="num">
                                      <p:cBhvr>
                                        <p:cTn id="76"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7"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7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8085" t="6596" r="7746" b="6667"/>
          <a:stretch/>
        </p:blipFill>
        <p:spPr>
          <a:xfrm>
            <a:off x="4280452" y="2266122"/>
            <a:ext cx="7489159" cy="4418013"/>
          </a:xfrm>
          <a:prstGeom prst="rect">
            <a:avLst/>
          </a:prstGeom>
        </p:spPr>
      </p:pic>
      <p:sp>
        <p:nvSpPr>
          <p:cNvPr id="2" name="Title 1"/>
          <p:cNvSpPr>
            <a:spLocks noGrp="1"/>
          </p:cNvSpPr>
          <p:nvPr>
            <p:ph type="title"/>
          </p:nvPr>
        </p:nvSpPr>
        <p:spPr>
          <a:xfrm>
            <a:off x="838200" y="30272"/>
            <a:ext cx="10515600" cy="935644"/>
          </a:xfrm>
        </p:spPr>
        <p:txBody>
          <a:bodyPr>
            <a:normAutofit/>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Power Praise- Banishes Your Fears </a:t>
            </a:r>
            <a:r>
              <a:rPr lang="en-US" sz="3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(4-5) </a:t>
            </a:r>
            <a:endParaRPr lang="en-US" sz="3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184856"/>
            <a:ext cx="12085983" cy="5499279"/>
          </a:xfrm>
          <a:solidFill>
            <a:schemeClr val="bg1">
              <a:alpha val="80000"/>
            </a:schemeClr>
          </a:solidFill>
        </p:spPr>
        <p:txBody>
          <a:bodyPr>
            <a:normAutofit/>
          </a:bodyPr>
          <a:lstStyle/>
          <a:p>
            <a:pPr marL="0" indent="0">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sought the </a:t>
            </a:r>
            <a:r>
              <a:rPr lang="en-US"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he heard me, and delivered me from all my fears. They looked unto him, and were lightened: and their faces were not ashamed</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will extol the Lord at all times, his praise will always be on my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lips”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by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Extolling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Lord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 Times, We Mix Our Prayers w- Praise…</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are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Lifted Up Above Our Fears</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We Realize we Call on an </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Omnipotent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God </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Greater</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Any </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Problem</a:t>
            </a:r>
            <a:endParaRPr lang="en-US" b="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Isa 61</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appoint unto them that mourn in Zion, to give unto them beauty for ashes, the oil of joy for mourning, the garment of praise for the spirit of heaviness..."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405943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2" end="2"/>
                                            </p:txEl>
                                          </p:spTgt>
                                        </p:tgtEl>
                                      </p:cBhvr>
                                    </p:animEffect>
                                  </p:childTnLst>
                                </p:cTn>
                              </p:par>
                            </p:childTnLst>
                          </p:cTn>
                        </p:par>
                        <p:par>
                          <p:cTn id="33" fill="hold">
                            <p:stCondLst>
                              <p:cond delay="1000"/>
                            </p:stCondLst>
                            <p:childTnLst>
                              <p:par>
                                <p:cTn id="34" presetID="31" presetClass="entr" presetSubtype="0" fill="hold" grpId="0" nodeType="after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p:cTn id="36"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 calcmode="lin" valueType="num">
                                      <p:cBhvr>
                                        <p:cTn id="44"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8085" t="6596" r="7746" b="6667"/>
          <a:stretch/>
        </p:blipFill>
        <p:spPr>
          <a:xfrm>
            <a:off x="4280452" y="2266122"/>
            <a:ext cx="7489159" cy="4418013"/>
          </a:xfrm>
          <a:prstGeom prst="rect">
            <a:avLst/>
          </a:prstGeom>
        </p:spPr>
      </p:pic>
      <p:sp>
        <p:nvSpPr>
          <p:cNvPr id="2" name="Title 1"/>
          <p:cNvSpPr>
            <a:spLocks noGrp="1"/>
          </p:cNvSpPr>
          <p:nvPr>
            <p:ph type="title"/>
          </p:nvPr>
        </p:nvSpPr>
        <p:spPr>
          <a:xfrm>
            <a:off x="838200" y="30272"/>
            <a:ext cx="10515600" cy="935644"/>
          </a:xfrm>
        </p:spPr>
        <p:txBody>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Power Praise- Beats Your Foes   </a:t>
            </a:r>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(6-7) </a:t>
            </a:r>
            <a:endParaRPr lang="en-US" sz="40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184856"/>
            <a:ext cx="12191999" cy="5499279"/>
          </a:xfrm>
          <a:solidFill>
            <a:schemeClr val="bg1">
              <a:alpha val="80000"/>
            </a:schemeClr>
          </a:solidFill>
        </p:spPr>
        <p:txBody>
          <a:bodyPr>
            <a:normAutofit fontScale="92500" lnSpcReduction="10000"/>
          </a:bodyPr>
          <a:lstStyle/>
          <a:p>
            <a:pPr marL="0" indent="0">
              <a:lnSpc>
                <a:spcPct val="100000"/>
              </a:lnSpc>
              <a:buNone/>
            </a:pPr>
            <a:r>
              <a:rPr lang="en-US" i="1" dirty="0" smtClean="0">
                <a:effectLst>
                  <a:outerShdw blurRad="38100" dist="38100" dir="2700000" algn="tl">
                    <a:srgbClr val="000000">
                      <a:alpha val="43137"/>
                    </a:srgbClr>
                  </a:outerShdw>
                </a:effectLst>
              </a:rPr>
              <a:t>"This </a:t>
            </a:r>
            <a:r>
              <a:rPr lang="en-US" i="1" dirty="0">
                <a:effectLst>
                  <a:outerShdw blurRad="38100" dist="38100" dir="2700000" algn="tl">
                    <a:srgbClr val="000000">
                      <a:alpha val="43137"/>
                    </a:srgbClr>
                  </a:outerShdw>
                </a:effectLst>
              </a:rPr>
              <a:t>poor man cried, and the </a:t>
            </a:r>
            <a:r>
              <a:rPr lang="en-US" i="1" cap="small" dirty="0">
                <a:effectLst>
                  <a:outerShdw blurRad="38100" dist="38100" dir="2700000" algn="tl">
                    <a:srgbClr val="000000">
                      <a:alpha val="43137"/>
                    </a:srgbClr>
                  </a:outerShdw>
                </a:effectLst>
              </a:rPr>
              <a:t>Lord</a:t>
            </a:r>
            <a:r>
              <a:rPr lang="en-US" i="1" dirty="0">
                <a:effectLst>
                  <a:outerShdw blurRad="38100" dist="38100" dir="2700000" algn="tl">
                    <a:srgbClr val="000000">
                      <a:alpha val="43137"/>
                    </a:srgbClr>
                  </a:outerShdw>
                </a:effectLst>
              </a:rPr>
              <a:t> heard him, and saved him out of all his troubles. The angel of the </a:t>
            </a:r>
            <a:r>
              <a:rPr lang="en-US" i="1" cap="small" dirty="0">
                <a:effectLst>
                  <a:outerShdw blurRad="38100" dist="38100" dir="2700000" algn="tl">
                    <a:srgbClr val="000000">
                      <a:alpha val="43137"/>
                    </a:srgbClr>
                  </a:outerShdw>
                </a:effectLst>
              </a:rPr>
              <a:t>Lord</a:t>
            </a:r>
            <a:r>
              <a:rPr lang="en-US" i="1" dirty="0">
                <a:effectLst>
                  <a:outerShdw blurRad="38100" dist="38100" dir="2700000" algn="tl">
                    <a:srgbClr val="000000">
                      <a:alpha val="43137"/>
                    </a:srgbClr>
                  </a:outerShdw>
                </a:effectLst>
              </a:rPr>
              <a:t> encampeth round about them that fear him, </a:t>
            </a:r>
            <a:r>
              <a:rPr lang="en-US" i="1" dirty="0" smtClean="0">
                <a:effectLst>
                  <a:outerShdw blurRad="38100" dist="38100" dir="2700000" algn="tl">
                    <a:srgbClr val="000000">
                      <a:alpha val="43137"/>
                    </a:srgbClr>
                  </a:outerShdw>
                </a:effectLst>
              </a:rPr>
              <a:t>/ delivereth </a:t>
            </a:r>
            <a:r>
              <a:rPr lang="en-US" i="1" dirty="0">
                <a:effectLst>
                  <a:outerShdw blurRad="38100" dist="38100" dir="2700000" algn="tl">
                    <a:srgbClr val="000000">
                      <a:alpha val="43137"/>
                    </a:srgbClr>
                  </a:outerShdw>
                </a:effectLst>
              </a:rPr>
              <a:t>them." </a:t>
            </a:r>
            <a:endParaRPr lang="en-US" i="1" dirty="0" smtClean="0">
              <a:effectLst>
                <a:outerShdw blurRad="38100" dist="38100" dir="2700000" algn="tl">
                  <a:srgbClr val="000000">
                    <a:alpha val="43137"/>
                  </a:srgbClr>
                </a:outerShdw>
              </a:effectLst>
            </a:endParaRPr>
          </a:p>
          <a:p>
            <a:pPr marL="0" indent="0">
              <a:lnSpc>
                <a:spcPct val="100000"/>
              </a:lnSpc>
              <a:buNone/>
            </a:pPr>
            <a:r>
              <a:rPr lang="en-US" b="1" dirty="0">
                <a:effectLst>
                  <a:outerShdw blurRad="38100" dist="38100" dir="2700000" algn="tl">
                    <a:srgbClr val="000000">
                      <a:alpha val="43137"/>
                    </a:srgbClr>
                  </a:outerShdw>
                </a:effectLst>
              </a:rPr>
              <a:t>Poor=</a:t>
            </a:r>
            <a:r>
              <a:rPr lang="en-US" b="1" i="1" dirty="0">
                <a:effectLst>
                  <a:outerShdw blurRad="38100" dist="38100" dir="2700000" algn="tl">
                    <a:srgbClr val="000000">
                      <a:alpha val="43137"/>
                    </a:srgbClr>
                  </a:outerShdw>
                </a:effectLst>
              </a:rPr>
              <a:t>looking</a:t>
            </a:r>
            <a:r>
              <a:rPr lang="en-US" b="1" dirty="0">
                <a:effectLst>
                  <a:outerShdw blurRad="38100" dist="38100" dir="2700000" algn="tl">
                    <a:srgbClr val="000000">
                      <a:alpha val="43137"/>
                    </a:srgbClr>
                  </a:outerShdw>
                </a:effectLst>
              </a:rPr>
              <a:t> down or </a:t>
            </a:r>
            <a:r>
              <a:rPr lang="en-US" b="1" i="1" dirty="0" smtClean="0">
                <a:effectLst>
                  <a:outerShdw blurRad="38100" dist="38100" dir="2700000" algn="tl">
                    <a:srgbClr val="000000">
                      <a:alpha val="43137"/>
                    </a:srgbClr>
                  </a:outerShdw>
                </a:effectLst>
              </a:rPr>
              <a:t>browbeating</a:t>
            </a: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to </a:t>
            </a:r>
            <a:r>
              <a:rPr lang="en-US" i="1" dirty="0" smtClean="0">
                <a:effectLst>
                  <a:outerShdw blurRad="38100" dist="38100" dir="2700000" algn="tl">
                    <a:srgbClr val="000000">
                      <a:alpha val="43137"/>
                    </a:srgbClr>
                  </a:outerShdw>
                </a:effectLst>
              </a:rPr>
              <a:t>depress</a:t>
            </a:r>
            <a:r>
              <a:rPr lang="en-US" b="1" dirty="0" smtClean="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in mind or </a:t>
            </a:r>
            <a:r>
              <a:rPr lang="en-US" b="1" dirty="0" smtClean="0">
                <a:effectLst>
                  <a:outerShdw blurRad="38100" dist="38100" dir="2700000" algn="tl">
                    <a:srgbClr val="000000">
                      <a:alpha val="43137"/>
                    </a:srgbClr>
                  </a:outerShdw>
                </a:effectLst>
              </a:rPr>
              <a:t>circumstances</a:t>
            </a:r>
            <a:endParaRPr lang="en-US" i="1" dirty="0" smtClean="0">
              <a:effectLst>
                <a:outerShdw blurRad="38100" dist="38100" dir="2700000" algn="tl">
                  <a:srgbClr val="000000">
                    <a:alpha val="43137"/>
                  </a:srgbClr>
                </a:outerShdw>
              </a:effectLst>
            </a:endParaRPr>
          </a:p>
          <a:p>
            <a:pPr>
              <a:lnSpc>
                <a:spcPct val="100000"/>
              </a:lnSpc>
              <a:spcBef>
                <a:spcPts val="600"/>
              </a:spcBef>
            </a:pPr>
            <a:r>
              <a:rPr lang="en-US" b="1" dirty="0" smtClean="0">
                <a:effectLst>
                  <a:outerShdw blurRad="38100" dist="38100" dir="2700000" algn="tl">
                    <a:srgbClr val="000000">
                      <a:alpha val="43137"/>
                    </a:srgbClr>
                  </a:outerShdw>
                </a:effectLst>
              </a:rPr>
              <a:t>If You Will Not Concentrate on Your Enemies, </a:t>
            </a:r>
            <a:r>
              <a:rPr lang="en-US" b="1" dirty="0">
                <a:effectLst>
                  <a:outerShdw blurRad="38100" dist="38100" dir="2700000" algn="tl">
                    <a:srgbClr val="000000">
                      <a:alpha val="43137"/>
                    </a:srgbClr>
                  </a:outerShdw>
                </a:effectLst>
              </a:rPr>
              <a:t>but </a:t>
            </a:r>
            <a:r>
              <a:rPr lang="en-US" b="1" dirty="0" smtClean="0">
                <a:effectLst>
                  <a:outerShdw blurRad="38100" dist="38100" dir="2700000" algn="tl">
                    <a:srgbClr val="000000">
                      <a:alpha val="43137"/>
                    </a:srgbClr>
                  </a:outerShdw>
                </a:effectLst>
              </a:rPr>
              <a:t>Concentrate </a:t>
            </a:r>
            <a:r>
              <a:rPr lang="en-US" b="1" dirty="0">
                <a:effectLst>
                  <a:outerShdw blurRad="38100" dist="38100" dir="2700000" algn="tl">
                    <a:srgbClr val="000000">
                      <a:alpha val="43137"/>
                    </a:srgbClr>
                  </a:outerShdw>
                </a:effectLst>
              </a:rPr>
              <a:t>on God /</a:t>
            </a:r>
            <a:r>
              <a:rPr lang="en-US" b="1" dirty="0" smtClean="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P</a:t>
            </a:r>
            <a:r>
              <a:rPr lang="en-US" b="1" dirty="0" smtClean="0">
                <a:effectLst>
                  <a:outerShdw blurRad="38100" dist="38100" dir="2700000" algn="tl">
                    <a:srgbClr val="000000">
                      <a:alpha val="43137"/>
                    </a:srgbClr>
                  </a:outerShdw>
                </a:effectLst>
              </a:rPr>
              <a:t>raise Him</a:t>
            </a:r>
          </a:p>
          <a:p>
            <a:pPr marL="0" indent="0">
              <a:lnSpc>
                <a:spcPct val="100000"/>
              </a:lnSpc>
              <a:spcBef>
                <a:spcPts val="0"/>
              </a:spcBef>
              <a:buNone/>
            </a:pPr>
            <a:r>
              <a:rPr lang="en-US" b="1" dirty="0" smtClean="0">
                <a:effectLst>
                  <a:outerShdw blurRad="38100" dist="38100" dir="2700000" algn="tl">
                    <a:srgbClr val="000000">
                      <a:alpha val="43137"/>
                    </a:srgbClr>
                  </a:outerShdw>
                </a:effectLst>
              </a:rPr>
              <a:t>                                 …Your Enemies Will Be Defeated as You Praise God</a:t>
            </a:r>
            <a:r>
              <a:rPr lang="en-US" b="1" dirty="0">
                <a:effectLst>
                  <a:outerShdw blurRad="38100" dist="38100" dir="2700000" algn="tl">
                    <a:srgbClr val="000000">
                      <a:alpha val="43137"/>
                    </a:srgbClr>
                  </a:outerShdw>
                </a:effectLst>
              </a:rPr>
              <a:t>. </a:t>
            </a:r>
            <a:endParaRPr lang="en-US" b="1" dirty="0" smtClean="0">
              <a:effectLst>
                <a:outerShdw blurRad="38100" dist="38100" dir="2700000" algn="tl">
                  <a:srgbClr val="000000">
                    <a:alpha val="43137"/>
                  </a:srgbClr>
                </a:outerShdw>
              </a:effectLst>
            </a:endParaRPr>
          </a:p>
          <a:p>
            <a:pPr marL="0" indent="0">
              <a:lnSpc>
                <a:spcPct val="100000"/>
              </a:lnSpc>
              <a:buNone/>
            </a:pPr>
            <a:r>
              <a:rPr lang="en-US" i="1" dirty="0" smtClean="0">
                <a:effectLst>
                  <a:outerShdw blurRad="38100" dist="38100" dir="2700000" algn="tl">
                    <a:srgbClr val="000000">
                      <a:alpha val="43137"/>
                    </a:srgbClr>
                  </a:outerShdw>
                </a:effectLst>
              </a:rPr>
              <a:t>“When man's </a:t>
            </a:r>
            <a:r>
              <a:rPr lang="en-US" i="1" dirty="0">
                <a:effectLst>
                  <a:outerShdw blurRad="38100" dist="38100" dir="2700000" algn="tl">
                    <a:srgbClr val="000000">
                      <a:alpha val="43137"/>
                    </a:srgbClr>
                  </a:outerShdw>
                </a:effectLst>
              </a:rPr>
              <a:t>ways please the Lord, even his enemies are at peace with </a:t>
            </a:r>
            <a:r>
              <a:rPr lang="en-US" i="1" dirty="0" smtClean="0">
                <a:effectLst>
                  <a:outerShdw blurRad="38100" dist="38100" dir="2700000" algn="tl">
                    <a:srgbClr val="000000">
                      <a:alpha val="43137"/>
                    </a:srgbClr>
                  </a:outerShdw>
                </a:effectLst>
              </a:rPr>
              <a:t>him” -</a:t>
            </a:r>
            <a:r>
              <a:rPr lang="en-US" b="1" dirty="0" smtClean="0">
                <a:effectLst>
                  <a:outerShdw blurRad="38100" dist="38100" dir="2700000" algn="tl">
                    <a:srgbClr val="000000">
                      <a:alpha val="43137"/>
                    </a:srgbClr>
                  </a:outerShdw>
                </a:effectLst>
              </a:rPr>
              <a:t>Prov </a:t>
            </a:r>
            <a:r>
              <a:rPr lang="en-US" b="1" dirty="0">
                <a:effectLst>
                  <a:outerShdw blurRad="38100" dist="38100" dir="2700000" algn="tl">
                    <a:srgbClr val="000000">
                      <a:alpha val="43137"/>
                    </a:srgbClr>
                  </a:outerShdw>
                </a:effectLst>
              </a:rPr>
              <a:t>16:7</a:t>
            </a:r>
            <a:endParaRPr lang="en-US" b="1" dirty="0" smtClean="0">
              <a:effectLst>
                <a:outerShdw blurRad="38100" dist="38100" dir="2700000" algn="tl">
                  <a:srgbClr val="000000">
                    <a:alpha val="43137"/>
                  </a:srgbClr>
                </a:outerShdw>
              </a:effectLst>
            </a:endParaRPr>
          </a:p>
          <a:p>
            <a:pPr lvl="1">
              <a:lnSpc>
                <a:spcPct val="100000"/>
              </a:lnSpc>
              <a:spcBef>
                <a:spcPts val="0"/>
              </a:spcBef>
            </a:pPr>
            <a:r>
              <a:rPr lang="en-US" sz="2800" b="1" dirty="0" smtClean="0">
                <a:effectLst>
                  <a:outerShdw blurRad="38100" dist="38100" dir="2700000" algn="tl">
                    <a:srgbClr val="000000">
                      <a:alpha val="43137"/>
                    </a:srgbClr>
                  </a:outerShdw>
                </a:effectLst>
              </a:rPr>
              <a:t>It </a:t>
            </a:r>
            <a:r>
              <a:rPr lang="en-US" sz="2800" b="1" dirty="0">
                <a:effectLst>
                  <a:outerShdw blurRad="38100" dist="38100" dir="2700000" algn="tl">
                    <a:srgbClr val="000000">
                      <a:alpha val="43137"/>
                    </a:srgbClr>
                  </a:outerShdw>
                </a:effectLst>
              </a:rPr>
              <a:t>doesn't mean that they love him or like him. </a:t>
            </a:r>
            <a:endParaRPr lang="en-US" sz="2800" b="1" dirty="0" smtClean="0">
              <a:effectLst>
                <a:outerShdw blurRad="38100" dist="38100" dir="2700000" algn="tl">
                  <a:srgbClr val="000000">
                    <a:alpha val="43137"/>
                  </a:srgbClr>
                </a:outerShdw>
              </a:effectLst>
            </a:endParaRPr>
          </a:p>
          <a:p>
            <a:pPr lvl="1">
              <a:lnSpc>
                <a:spcPct val="100000"/>
              </a:lnSpc>
              <a:spcBef>
                <a:spcPts val="0"/>
              </a:spcBef>
            </a:pPr>
            <a:r>
              <a:rPr lang="en-US" sz="2800" b="1" dirty="0" smtClean="0">
                <a:effectLst>
                  <a:outerShdw blurRad="38100" dist="38100" dir="2700000" algn="tl">
                    <a:srgbClr val="000000">
                      <a:alpha val="43137"/>
                    </a:srgbClr>
                  </a:outerShdw>
                </a:effectLst>
              </a:rPr>
              <a:t>It </a:t>
            </a:r>
            <a:r>
              <a:rPr lang="en-US" sz="2800" b="1" dirty="0">
                <a:effectLst>
                  <a:outerShdw blurRad="38100" dist="38100" dir="2700000" algn="tl">
                    <a:srgbClr val="000000">
                      <a:alpha val="43137"/>
                    </a:srgbClr>
                  </a:outerShdw>
                </a:effectLst>
              </a:rPr>
              <a:t>means </a:t>
            </a:r>
            <a:r>
              <a:rPr lang="en-US" sz="2800" b="1" dirty="0" smtClean="0">
                <a:effectLst>
                  <a:outerShdw blurRad="38100" dist="38100" dir="2700000" algn="tl">
                    <a:srgbClr val="000000">
                      <a:alpha val="43137"/>
                    </a:srgbClr>
                  </a:outerShdw>
                </a:effectLst>
              </a:rPr>
              <a:t>they're </a:t>
            </a:r>
            <a:r>
              <a:rPr lang="en-US" sz="2800" b="1" dirty="0">
                <a:effectLst>
                  <a:outerShdw blurRad="38100" dist="38100" dir="2700000" algn="tl">
                    <a:srgbClr val="000000">
                      <a:alpha val="43137"/>
                    </a:srgbClr>
                  </a:outerShdw>
                </a:effectLst>
              </a:rPr>
              <a:t>afraid to attack </a:t>
            </a:r>
            <a:r>
              <a:rPr lang="en-US" sz="2800" b="1" dirty="0" smtClean="0">
                <a:effectLst>
                  <a:outerShdw blurRad="38100" dist="38100" dir="2700000" algn="tl">
                    <a:srgbClr val="000000">
                      <a:alpha val="43137"/>
                    </a:srgbClr>
                  </a:outerShdw>
                </a:effectLst>
              </a:rPr>
              <a:t>him because the </a:t>
            </a:r>
            <a:r>
              <a:rPr lang="en-US" sz="2800" b="1" dirty="0">
                <a:effectLst>
                  <a:outerShdw blurRad="38100" dist="38100" dir="2700000" algn="tl">
                    <a:srgbClr val="000000">
                      <a:alpha val="43137"/>
                    </a:srgbClr>
                  </a:outerShdw>
                </a:effectLst>
              </a:rPr>
              <a:t>power of </a:t>
            </a:r>
            <a:r>
              <a:rPr lang="en-US" sz="2800" b="1" dirty="0" smtClean="0">
                <a:effectLst>
                  <a:outerShdw blurRad="38100" dist="38100" dir="2700000" algn="tl">
                    <a:srgbClr val="000000">
                      <a:alpha val="43137"/>
                    </a:srgbClr>
                  </a:outerShdw>
                </a:effectLst>
              </a:rPr>
              <a:t>God </a:t>
            </a:r>
            <a:r>
              <a:rPr lang="en-US" sz="2800" b="1" dirty="0">
                <a:effectLst>
                  <a:outerShdw blurRad="38100" dist="38100" dir="2700000" algn="tl">
                    <a:srgbClr val="000000">
                      <a:alpha val="43137"/>
                    </a:srgbClr>
                  </a:outerShdw>
                </a:effectLst>
              </a:rPr>
              <a:t>on his </a:t>
            </a:r>
            <a:r>
              <a:rPr lang="en-US" sz="2800" b="1" dirty="0" smtClean="0">
                <a:effectLst>
                  <a:outerShdw blurRad="38100" dist="38100" dir="2700000" algn="tl">
                    <a:srgbClr val="000000">
                      <a:alpha val="43137"/>
                    </a:srgbClr>
                  </a:outerShdw>
                </a:effectLst>
              </a:rPr>
              <a:t>life</a:t>
            </a:r>
          </a:p>
          <a:p>
            <a:pPr marL="0" indent="0">
              <a:lnSpc>
                <a:spcPct val="100000"/>
              </a:lnSpc>
              <a:buNone/>
            </a:pPr>
            <a:r>
              <a:rPr lang="en-US" b="1" dirty="0" smtClean="0">
                <a:effectLst>
                  <a:outerShdw blurRad="38100" dist="38100" dir="2700000" algn="tl">
                    <a:srgbClr val="000000">
                      <a:alpha val="43137"/>
                    </a:srgbClr>
                  </a:outerShdw>
                </a:effectLst>
              </a:rPr>
              <a:t>Our Real Enemy is Satan </a:t>
            </a:r>
            <a:r>
              <a:rPr lang="en-US" b="1" dirty="0">
                <a:effectLst>
                  <a:outerShdw blurRad="38100" dist="38100" dir="2700000" algn="tl">
                    <a:srgbClr val="000000">
                      <a:alpha val="43137"/>
                    </a:srgbClr>
                  </a:outerShdw>
                </a:effectLst>
              </a:rPr>
              <a:t>a</a:t>
            </a:r>
            <a:r>
              <a:rPr lang="en-US" b="1" dirty="0" smtClean="0">
                <a:effectLst>
                  <a:outerShdw blurRad="38100" dist="38100" dir="2700000" algn="tl">
                    <a:srgbClr val="000000">
                      <a:alpha val="43137"/>
                    </a:srgbClr>
                  </a:outerShdw>
                </a:effectLst>
              </a:rPr>
              <a:t>nd </a:t>
            </a:r>
            <a:r>
              <a:rPr lang="en-US" b="1" dirty="0">
                <a:effectLst>
                  <a:outerShdw blurRad="38100" dist="38100" dir="2700000" algn="tl">
                    <a:srgbClr val="000000">
                      <a:alpha val="43137"/>
                    </a:srgbClr>
                  </a:outerShdw>
                </a:effectLst>
              </a:rPr>
              <a:t>when you </a:t>
            </a:r>
            <a:r>
              <a:rPr lang="en-US" b="1" dirty="0" smtClean="0">
                <a:effectLst>
                  <a:outerShdw blurRad="38100" dist="38100" dir="2700000" algn="tl">
                    <a:srgbClr val="000000">
                      <a:alpha val="43137"/>
                    </a:srgbClr>
                  </a:outerShdw>
                </a:effectLst>
              </a:rPr>
              <a:t>Praise God…</a:t>
            </a:r>
          </a:p>
          <a:p>
            <a:pPr lvl="1">
              <a:lnSpc>
                <a:spcPct val="100000"/>
              </a:lnSpc>
              <a:spcBef>
                <a:spcPts val="0"/>
              </a:spcBef>
              <a:buFont typeface="Courier New" panose="02070309020205020404" pitchFamily="49" charset="0"/>
              <a:buChar char="o"/>
            </a:pPr>
            <a:r>
              <a:rPr lang="en-US" sz="2600" b="1" dirty="0" smtClean="0">
                <a:effectLst>
                  <a:outerShdw blurRad="38100" dist="38100" dir="2700000" algn="tl">
                    <a:srgbClr val="000000">
                      <a:alpha val="43137"/>
                    </a:srgbClr>
                  </a:outerShdw>
                </a:effectLst>
              </a:rPr>
              <a:t>Psalms 22:3, </a:t>
            </a:r>
            <a:r>
              <a:rPr lang="en-US" sz="2600" dirty="0" smtClean="0">
                <a:effectLst>
                  <a:outerShdw blurRad="38100" dist="38100" dir="2700000" algn="tl">
                    <a:srgbClr val="000000">
                      <a:alpha val="43137"/>
                    </a:srgbClr>
                  </a:outerShdw>
                </a:effectLst>
              </a:rPr>
              <a:t>“But </a:t>
            </a:r>
            <a:r>
              <a:rPr lang="en-US" sz="2600" dirty="0">
                <a:effectLst>
                  <a:outerShdw blurRad="38100" dist="38100" dir="2700000" algn="tl">
                    <a:srgbClr val="000000">
                      <a:alpha val="43137"/>
                    </a:srgbClr>
                  </a:outerShdw>
                </a:effectLst>
              </a:rPr>
              <a:t>thou art holy, O thou that inhabitest the praises of </a:t>
            </a:r>
            <a:r>
              <a:rPr lang="en-US" sz="2600" dirty="0" smtClean="0">
                <a:effectLst>
                  <a:outerShdw blurRad="38100" dist="38100" dir="2700000" algn="tl">
                    <a:srgbClr val="000000">
                      <a:alpha val="43137"/>
                    </a:srgbClr>
                  </a:outerShdw>
                </a:effectLst>
              </a:rPr>
              <a:t>Israel”</a:t>
            </a:r>
          </a:p>
          <a:p>
            <a:pPr lvl="1">
              <a:lnSpc>
                <a:spcPct val="110000"/>
              </a:lnSpc>
              <a:spcBef>
                <a:spcPts val="0"/>
              </a:spcBef>
              <a:buFont typeface="Courier New" panose="02070309020205020404" pitchFamily="49" charset="0"/>
              <a:buChar char="o"/>
            </a:pPr>
            <a:r>
              <a:rPr lang="en-US" sz="2600" b="1" dirty="0">
                <a:effectLst>
                  <a:outerShdw blurRad="38100" dist="38100" dir="2700000" algn="tl">
                    <a:srgbClr val="000000">
                      <a:alpha val="43137"/>
                    </a:srgbClr>
                  </a:outerShdw>
                </a:effectLst>
              </a:rPr>
              <a:t>2 Chronicles </a:t>
            </a:r>
            <a:r>
              <a:rPr lang="en-US" sz="2600" b="1" dirty="0" smtClean="0">
                <a:effectLst>
                  <a:outerShdw blurRad="38100" dist="38100" dir="2700000" algn="tl">
                    <a:srgbClr val="000000">
                      <a:alpha val="43137"/>
                    </a:srgbClr>
                  </a:outerShdw>
                </a:effectLst>
              </a:rPr>
              <a:t>20:22, </a:t>
            </a:r>
            <a:r>
              <a:rPr lang="en-US" sz="2600" b="1" i="1" dirty="0" smtClean="0">
                <a:effectLst>
                  <a:outerShdw blurRad="38100" dist="38100" dir="2700000" algn="tl">
                    <a:srgbClr val="000000">
                      <a:alpha val="43137"/>
                    </a:srgbClr>
                  </a:outerShdw>
                </a:effectLst>
              </a:rPr>
              <a:t>“</a:t>
            </a:r>
            <a:r>
              <a:rPr lang="en-US" sz="2600" i="1" dirty="0" smtClean="0">
                <a:effectLst>
                  <a:outerShdw blurRad="38100" dist="38100" dir="2700000" algn="tl">
                    <a:srgbClr val="000000">
                      <a:alpha val="43137"/>
                    </a:srgbClr>
                  </a:outerShdw>
                </a:effectLst>
              </a:rPr>
              <a:t>when </a:t>
            </a:r>
            <a:r>
              <a:rPr lang="en-US" sz="2600" i="1" dirty="0">
                <a:effectLst>
                  <a:outerShdw blurRad="38100" dist="38100" dir="2700000" algn="tl">
                    <a:srgbClr val="000000">
                      <a:alpha val="43137"/>
                    </a:srgbClr>
                  </a:outerShdw>
                </a:effectLst>
              </a:rPr>
              <a:t>they began to sing and to praise, the </a:t>
            </a:r>
            <a:r>
              <a:rPr lang="en-US" sz="2600" i="1" cap="small" dirty="0">
                <a:effectLst>
                  <a:outerShdw blurRad="38100" dist="38100" dir="2700000" algn="tl">
                    <a:srgbClr val="000000">
                      <a:alpha val="43137"/>
                    </a:srgbClr>
                  </a:outerShdw>
                </a:effectLst>
              </a:rPr>
              <a:t>LORD</a:t>
            </a:r>
            <a:r>
              <a:rPr lang="en-US" sz="2600" i="1" dirty="0">
                <a:effectLst>
                  <a:outerShdw blurRad="38100" dist="38100" dir="2700000" algn="tl">
                    <a:srgbClr val="000000">
                      <a:alpha val="43137"/>
                    </a:srgbClr>
                  </a:outerShdw>
                </a:effectLst>
              </a:rPr>
              <a:t> set ambushments against the children of Ammon, Moab, and mount Seir, which were come against Judah; and they were </a:t>
            </a:r>
            <a:r>
              <a:rPr lang="en-US" sz="2600" i="1" dirty="0" smtClean="0">
                <a:effectLst>
                  <a:outerShdw blurRad="38100" dist="38100" dir="2700000" algn="tl">
                    <a:srgbClr val="000000">
                      <a:alpha val="43137"/>
                    </a:srgbClr>
                  </a:outerShdw>
                </a:effectLst>
              </a:rPr>
              <a:t>smitten”</a:t>
            </a:r>
            <a:endParaRPr lang="en-US" sz="26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51647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par>
                          <p:cTn id="25" fill="hold">
                            <p:stCondLst>
                              <p:cond delay="1000"/>
                            </p:stCondLst>
                            <p:childTnLst>
                              <p:par>
                                <p:cTn id="26" presetID="31" presetClass="entr" presetSubtype="0" fill="hold" grpId="0"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2" end="2"/>
                                            </p:txEl>
                                          </p:spTgt>
                                        </p:tgtEl>
                                      </p:cBhvr>
                                    </p:animEffect>
                                  </p:childTnLst>
                                </p:cTn>
                              </p:par>
                            </p:childTnLst>
                          </p:cTn>
                        </p:par>
                        <p:par>
                          <p:cTn id="32" fill="hold">
                            <p:stCondLst>
                              <p:cond delay="2000"/>
                            </p:stCondLst>
                            <p:childTnLst>
                              <p:par>
                                <p:cTn id="33" presetID="31" presetClass="entr" presetSubtype="0" fill="hold" grpId="0" nodeType="after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4" end="4"/>
                                            </p:txEl>
                                          </p:spTgt>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5" end="5"/>
                                            </p:txEl>
                                          </p:spTgt>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par>
                          <p:cTn id="67" fill="hold">
                            <p:stCondLst>
                              <p:cond delay="1000"/>
                            </p:stCondLst>
                            <p:childTnLst>
                              <p:par>
                                <p:cTn id="68" presetID="31" presetClass="entr" presetSubtype="0" fill="hold" grpId="0" nodeType="after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 calcmode="lin" valueType="num">
                                      <p:cBhvr>
                                        <p:cTn id="70"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1"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2"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3" dur="1000"/>
                                        <p:tgtEl>
                                          <p:spTgt spid="3">
                                            <p:txEl>
                                              <p:pRg st="8" end="8"/>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31" presetClass="entr" presetSubtype="0" fill="hold" grpId="0" nodeType="clickEffect">
                                  <p:stCondLst>
                                    <p:cond delay="0"/>
                                  </p:stCondLst>
                                  <p:childTnLst>
                                    <p:set>
                                      <p:cBhvr>
                                        <p:cTn id="77" dur="1" fill="hold">
                                          <p:stCondLst>
                                            <p:cond delay="0"/>
                                          </p:stCondLst>
                                        </p:cTn>
                                        <p:tgtEl>
                                          <p:spTgt spid="3">
                                            <p:txEl>
                                              <p:pRg st="9" end="9"/>
                                            </p:txEl>
                                          </p:spTgt>
                                        </p:tgtEl>
                                        <p:attrNameLst>
                                          <p:attrName>style.visibility</p:attrName>
                                        </p:attrNameLst>
                                      </p:cBhvr>
                                      <p:to>
                                        <p:strVal val="visible"/>
                                      </p:to>
                                    </p:set>
                                    <p:anim calcmode="lin" valueType="num">
                                      <p:cBhvr>
                                        <p:cTn id="78"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9"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0"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1"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5633</TotalTime>
  <Words>1030</Words>
  <Application>Microsoft Office PowerPoint</Application>
  <PresentationFormat>Widescreen</PresentationFormat>
  <Paragraphs>108</Paragraphs>
  <Slides>22</Slides>
  <Notes>0</Notes>
  <HiddenSlides>1</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22</vt:i4>
      </vt:variant>
    </vt:vector>
  </HeadingPairs>
  <TitlesOfParts>
    <vt:vector size="34" baseType="lpstr">
      <vt:lpstr>Arial Unicode MS</vt:lpstr>
      <vt:lpstr>AR CENA</vt:lpstr>
      <vt:lpstr>Arial</vt:lpstr>
      <vt:lpstr>Calibri</vt:lpstr>
      <vt:lpstr>Calibri Light</vt:lpstr>
      <vt:lpstr>Courier New</vt:lpstr>
      <vt:lpstr>Georgia</vt:lpstr>
      <vt:lpstr>Impact</vt:lpstr>
      <vt:lpstr>Nyala</vt:lpstr>
      <vt:lpstr>Tempus Sans ITC</vt:lpstr>
      <vt:lpstr>Wingdings</vt:lpstr>
      <vt:lpstr>Office Theme</vt:lpstr>
      <vt:lpstr>PowerPoint Presentation</vt:lpstr>
      <vt:lpstr>Power Praise</vt:lpstr>
      <vt:lpstr>PowerPoint Presentation</vt:lpstr>
      <vt:lpstr>Power Praise</vt:lpstr>
      <vt:lpstr>Power Praise</vt:lpstr>
      <vt:lpstr>PowerPoint Presentation</vt:lpstr>
      <vt:lpstr>Power Praise- Bolsters Your Faith (3) </vt:lpstr>
      <vt:lpstr>Power Praise- Banishes Your Fears (4-5) </vt:lpstr>
      <vt:lpstr>Power Praise- Beats Your Foes   (6-7) </vt:lpstr>
      <vt:lpstr>Power Praise- Bestows Favor   (8-10)</vt:lpstr>
      <vt:lpstr>Power Praise- Brightens Your Future (11-12) </vt:lpstr>
      <vt:lpstr>PowerPoint Presentation</vt:lpstr>
      <vt:lpstr>PowerPoint Presentation</vt:lpstr>
      <vt:lpstr>                     P.R.A.I.S.E.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Perpetual Praise Psalm 34:1-12</dc:title>
  <dc:creator>Microsoft account</dc:creator>
  <cp:lastModifiedBy>Microsoft account</cp:lastModifiedBy>
  <cp:revision>171</cp:revision>
  <dcterms:created xsi:type="dcterms:W3CDTF">2015-08-25T00:11:18Z</dcterms:created>
  <dcterms:modified xsi:type="dcterms:W3CDTF">2015-08-30T16:10:45Z</dcterms:modified>
</cp:coreProperties>
</file>