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79" r:id="rId5"/>
    <p:sldId id="271" r:id="rId6"/>
    <p:sldId id="259" r:id="rId7"/>
    <p:sldId id="260" r:id="rId8"/>
    <p:sldId id="280" r:id="rId9"/>
    <p:sldId id="263" r:id="rId10"/>
    <p:sldId id="283" r:id="rId11"/>
    <p:sldId id="287" r:id="rId12"/>
    <p:sldId id="262" r:id="rId13"/>
    <p:sldId id="266" r:id="rId14"/>
    <p:sldId id="267" r:id="rId15"/>
    <p:sldId id="265" r:id="rId16"/>
    <p:sldId id="270" r:id="rId17"/>
    <p:sldId id="282" r:id="rId18"/>
    <p:sldId id="274" r:id="rId19"/>
    <p:sldId id="268" r:id="rId20"/>
    <p:sldId id="285" r:id="rId21"/>
    <p:sldId id="272" r:id="rId22"/>
    <p:sldId id="275" r:id="rId23"/>
    <p:sldId id="286" r:id="rId24"/>
    <p:sldId id="284" r:id="rId25"/>
    <p:sldId id="281" r:id="rId26"/>
    <p:sldId id="276" r:id="rId27"/>
    <p:sldId id="273" r:id="rId28"/>
    <p:sldId id="264" r:id="rId29"/>
    <p:sldId id="258" r:id="rId30"/>
    <p:sldId id="278" r:id="rId31"/>
    <p:sldId id="269"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293100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325597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146809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276678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19138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41616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24253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398718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185623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36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D9C23-4320-4F29-88FC-4F9A3768621B}" type="datetimeFigureOut">
              <a:rPr lang="en-US" smtClean="0"/>
              <a:t>10/10/2015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E58F3-1597-4EFE-AFB7-BAFB712288E0}" type="slidenum">
              <a:rPr lang="en-US" smtClean="0"/>
              <a:t>‹#›</a:t>
            </a:fld>
            <a:endParaRPr lang="en-US" dirty="0"/>
          </a:p>
        </p:txBody>
      </p:sp>
    </p:spTree>
    <p:extLst>
      <p:ext uri="{BB962C8B-B14F-4D97-AF65-F5344CB8AC3E}">
        <p14:creationId xmlns:p14="http://schemas.microsoft.com/office/powerpoint/2010/main" val="241259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D9C23-4320-4F29-88FC-4F9A3768621B}" type="datetimeFigureOut">
              <a:rPr lang="en-US" smtClean="0"/>
              <a:t>10/10/2015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E58F3-1597-4EFE-AFB7-BAFB712288E0}" type="slidenum">
              <a:rPr lang="en-US" smtClean="0"/>
              <a:t>‹#›</a:t>
            </a:fld>
            <a:endParaRPr lang="en-US" dirty="0"/>
          </a:p>
        </p:txBody>
      </p:sp>
    </p:spTree>
    <p:extLst>
      <p:ext uri="{BB962C8B-B14F-4D97-AF65-F5344CB8AC3E}">
        <p14:creationId xmlns:p14="http://schemas.microsoft.com/office/powerpoint/2010/main" val="284054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9.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62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8948"/>
            <a:ext cx="12192000" cy="5789052"/>
          </a:xfrm>
        </p:spPr>
        <p:txBody>
          <a:bodyPr>
            <a:normAutofit/>
          </a:bodyPr>
          <a:lstStyle/>
          <a:p>
            <a:pPr>
              <a:lnSpc>
                <a:spcPct val="120000"/>
              </a:lnSpc>
              <a:buSzPct val="150000"/>
              <a:buBlip>
                <a:blip r:embed="rId2"/>
              </a:buBlip>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must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REJOICE</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Rejoice=</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full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cheer, calmly happy,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well off</a:t>
            </a:r>
          </a:p>
          <a:p>
            <a:pPr>
              <a:lnSpc>
                <a:spcPct val="100000"/>
              </a:lnSpc>
              <a:spcBef>
                <a:spcPts val="1200"/>
              </a:spcBef>
              <a:buSzPct val="150000"/>
              <a:buBlip>
                <a:blip r:embed="rId2"/>
              </a:buBlip>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Rejoice in the LORD</a:t>
            </a:r>
          </a:p>
          <a:p>
            <a:pPr lvl="1">
              <a:lnSpc>
                <a:spcPct val="100000"/>
              </a:lnSpc>
              <a:spcBef>
                <a:spcPts val="0"/>
              </a:spcBef>
              <a:buFont typeface="Courier New" panose="02070309020205020404" pitchFamily="49" charset="0"/>
              <a:buChar char="o"/>
            </a:pP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in Things, Circumstances</a:t>
            </a:r>
          </a:p>
          <a:p>
            <a:pPr lvl="2">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Real Joy comes from the Real Joy Giver! </a:t>
            </a:r>
          </a:p>
          <a:p>
            <a:pPr>
              <a:lnSpc>
                <a:spcPct val="100000"/>
              </a:lnSpc>
              <a:spcBef>
                <a:spcPts val="1200"/>
              </a:spcBef>
              <a:buSzPct val="150000"/>
              <a:buBlip>
                <a:blip r:embed="rId2"/>
              </a:buBlip>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Rejoice in the Lord ALWAYS</a:t>
            </a:r>
          </a:p>
          <a:p>
            <a:pPr lvl="1">
              <a:lnSpc>
                <a:spcPct val="100000"/>
              </a:lnSpc>
              <a:spcBef>
                <a:spcPts val="0"/>
              </a:spcBef>
              <a:buSzPct val="125000"/>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It’s Easy to Rejoice in the Lord When You Are in Church</a:t>
            </a:r>
          </a:p>
          <a:p>
            <a:pPr lvl="2">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All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Time</a:t>
            </a:r>
          </a:p>
          <a:p>
            <a:pPr lvl="2">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All Things</a:t>
            </a:r>
          </a:p>
          <a:p>
            <a:pPr lvl="2">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Through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good and the bad</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0" lvl="2" indent="0">
              <a:lnSpc>
                <a:spcPct val="100000"/>
              </a:lnSpc>
              <a:spcBef>
                <a:spcPts val="0"/>
              </a:spcBef>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REJOICE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LORD, ALWAYS</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Upward Attitude (4:4)</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163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0990"/>
            <a:ext cx="12192000" cy="5387009"/>
          </a:xfrm>
        </p:spPr>
        <p:txBody>
          <a:bodyPr>
            <a:normAutofit fontScale="40000" lnSpcReduction="20000"/>
          </a:bodyPr>
          <a:lstStyle/>
          <a:p>
            <a:r>
              <a:rPr lang="en-US" b="1" dirty="0"/>
              <a:t>#1 - We must REJOICE!!!</a:t>
            </a:r>
            <a:br>
              <a:rPr lang="en-US" b="1" dirty="0"/>
            </a:br>
            <a:r>
              <a:rPr lang="en-US" dirty="0"/>
              <a:t>lighten up</a:t>
            </a:r>
            <a:br>
              <a:rPr lang="en-US" dirty="0"/>
            </a:br>
            <a:r>
              <a:rPr lang="en-US" dirty="0"/>
              <a:t>This word ?rejoice? means to be ?full of cheer, calmly happy, or well off!?</a:t>
            </a:r>
            <a:br>
              <a:rPr lang="en-US" dirty="0"/>
            </a:br>
            <a:r>
              <a:rPr lang="en-US" dirty="0"/>
              <a:t>-Is that something that you could say of yourself?</a:t>
            </a:r>
            <a:br>
              <a:rPr lang="en-US" dirty="0"/>
            </a:br>
            <a:r>
              <a:rPr lang="en-US" dirty="0"/>
              <a:t>-Are you full of cheer, or well off?</a:t>
            </a:r>
            <a:br>
              <a:rPr lang="en-US" dirty="0"/>
            </a:br>
            <a:r>
              <a:rPr lang="en-US" dirty="0"/>
              <a:t/>
            </a:r>
            <a:br>
              <a:rPr lang="en-US" dirty="0"/>
            </a:br>
            <a:r>
              <a:rPr lang="en-US" dirty="0"/>
              <a:t>A resounding presence that should come from us is that we a cheerful and joyous?</a:t>
            </a:r>
            <a:br>
              <a:rPr lang="en-US" dirty="0"/>
            </a:br>
            <a:r>
              <a:rPr lang="en-US" dirty="0"/>
              <a:t>-And we will remember from a message several weeks ago??being happy? is </a:t>
            </a:r>
            <a:r>
              <a:rPr lang="en-US" dirty="0" err="1"/>
              <a:t>temporary?but</a:t>
            </a:r>
            <a:r>
              <a:rPr lang="en-US" dirty="0"/>
              <a:t> ?joy? only comes from God and is everlasting, not contingent upon what happens to us!</a:t>
            </a:r>
            <a:br>
              <a:rPr lang="en-US" dirty="0"/>
            </a:br>
            <a:r>
              <a:rPr lang="en-US" dirty="0"/>
              <a:t>-I want the joy! I want to be able to rejoice!!!</a:t>
            </a:r>
            <a:br>
              <a:rPr lang="en-US" dirty="0"/>
            </a:br>
            <a:r>
              <a:rPr lang="en-US" dirty="0"/>
              <a:t/>
            </a:r>
            <a:br>
              <a:rPr lang="en-US" dirty="0"/>
            </a:br>
            <a:r>
              <a:rPr lang="en-US" b="1" dirty="0"/>
              <a:t>#2 - We must REJOICE in the LORD!!!</a:t>
            </a:r>
            <a:br>
              <a:rPr lang="en-US" b="1" dirty="0"/>
            </a:br>
            <a:r>
              <a:rPr lang="en-US" dirty="0"/>
              <a:t/>
            </a:r>
            <a:br>
              <a:rPr lang="en-US" dirty="0"/>
            </a:br>
            <a:r>
              <a:rPr lang="en-US" dirty="0"/>
              <a:t>We are to rejoice in THE LORD!</a:t>
            </a:r>
            <a:br>
              <a:rPr lang="en-US" dirty="0"/>
            </a:br>
            <a:r>
              <a:rPr lang="en-US" dirty="0"/>
              <a:t>-Not in things?</a:t>
            </a:r>
            <a:br>
              <a:rPr lang="en-US" dirty="0"/>
            </a:br>
            <a:r>
              <a:rPr lang="en-US" dirty="0"/>
              <a:t>-Not in circumstances?</a:t>
            </a:r>
            <a:br>
              <a:rPr lang="en-US" dirty="0"/>
            </a:br>
            <a:r>
              <a:rPr lang="en-US" dirty="0"/>
              <a:t>-Not in people?</a:t>
            </a:r>
            <a:br>
              <a:rPr lang="en-US" dirty="0"/>
            </a:br>
            <a:r>
              <a:rPr lang="en-US" dirty="0"/>
              <a:t>-Not in good fortune?</a:t>
            </a:r>
            <a:br>
              <a:rPr lang="en-US" dirty="0"/>
            </a:br>
            <a:r>
              <a:rPr lang="en-US" dirty="0"/>
              <a:t>-Not in anything that this world may bring?</a:t>
            </a:r>
            <a:br>
              <a:rPr lang="en-US" dirty="0"/>
            </a:br>
            <a:r>
              <a:rPr lang="en-US" dirty="0"/>
              <a:t>*Again, that leads to evidences of HAPPINESS and not True Joy!</a:t>
            </a:r>
            <a:br>
              <a:rPr lang="en-US" dirty="0"/>
            </a:br>
            <a:r>
              <a:rPr lang="en-US" dirty="0"/>
              <a:t>*Echoing again the true need for joy, and not happiness?</a:t>
            </a:r>
            <a:br>
              <a:rPr lang="en-US" dirty="0"/>
            </a:br>
            <a:r>
              <a:rPr lang="en-US" dirty="0"/>
              <a:t/>
            </a:r>
            <a:br>
              <a:rPr lang="en-US" dirty="0"/>
            </a:br>
            <a:r>
              <a:rPr lang="en-US" dirty="0"/>
              <a:t>Real Joy comes from the real joy giver! </a:t>
            </a:r>
            <a:br>
              <a:rPr lang="en-US" dirty="0"/>
            </a:br>
            <a:r>
              <a:rPr lang="en-US" dirty="0"/>
              <a:t>-</a:t>
            </a:r>
            <a:r>
              <a:rPr lang="en-US" dirty="0" err="1"/>
              <a:t>God?the</a:t>
            </a:r>
            <a:r>
              <a:rPr lang="en-US" dirty="0"/>
              <a:t> eternal One!</a:t>
            </a:r>
            <a:br>
              <a:rPr lang="en-US" dirty="0"/>
            </a:br>
            <a:r>
              <a:rPr lang="en-US" dirty="0"/>
              <a:t>*And </a:t>
            </a:r>
            <a:r>
              <a:rPr lang="en-US" dirty="0" err="1"/>
              <a:t>wouldn?t</a:t>
            </a:r>
            <a:r>
              <a:rPr lang="en-US" dirty="0"/>
              <a:t> His joy be eternal as well?! You bet!</a:t>
            </a:r>
            <a:br>
              <a:rPr lang="en-US" dirty="0"/>
            </a:br>
            <a:r>
              <a:rPr lang="en-US" dirty="0"/>
              <a:t>-This world is </a:t>
            </a:r>
            <a:r>
              <a:rPr lang="en-US" dirty="0" err="1"/>
              <a:t>temporary?and</a:t>
            </a:r>
            <a:r>
              <a:rPr lang="en-US" dirty="0"/>
              <a:t> that is why it can only offer temporary happiness!</a:t>
            </a:r>
            <a:br>
              <a:rPr lang="en-US" dirty="0"/>
            </a:br>
            <a:r>
              <a:rPr lang="en-US" dirty="0"/>
              <a:t>*Makes sense </a:t>
            </a:r>
            <a:r>
              <a:rPr lang="en-US" dirty="0" err="1"/>
              <a:t>doesn?t</a:t>
            </a:r>
            <a:r>
              <a:rPr lang="en-US" dirty="0"/>
              <a:t> it???</a:t>
            </a:r>
            <a:br>
              <a:rPr lang="en-US" dirty="0"/>
            </a:br>
            <a:r>
              <a:rPr lang="en-US" dirty="0"/>
              <a:t>*You can only give what you have!</a:t>
            </a:r>
            <a:br>
              <a:rPr lang="en-US" dirty="0"/>
            </a:br>
            <a:r>
              <a:rPr lang="en-US" dirty="0"/>
              <a:t/>
            </a:r>
            <a:br>
              <a:rPr lang="en-US" dirty="0"/>
            </a:br>
            <a:r>
              <a:rPr lang="en-US" dirty="0"/>
              <a:t>So then, our FOREMOST ATTITUDE is that we must REJOICE?</a:t>
            </a:r>
            <a:br>
              <a:rPr lang="en-US" dirty="0"/>
            </a:br>
            <a:r>
              <a:rPr lang="en-US" dirty="0"/>
              <a:t>We must REJOICE in THE LORD?</a:t>
            </a:r>
            <a:br>
              <a:rPr lang="en-US" dirty="0"/>
            </a:br>
            <a:r>
              <a:rPr lang="en-US" dirty="0"/>
              <a:t>And we must do that?</a:t>
            </a:r>
            <a:br>
              <a:rPr lang="en-US" dirty="0"/>
            </a:br>
            <a:r>
              <a:rPr lang="en-US" b="1" dirty="0"/>
              <a:t>#3 - ALWAYS!!!</a:t>
            </a:r>
            <a:br>
              <a:rPr lang="en-US" b="1" dirty="0"/>
            </a:br>
            <a:r>
              <a:rPr lang="en-US" dirty="0"/>
              <a:t/>
            </a:r>
            <a:br>
              <a:rPr lang="en-US" dirty="0"/>
            </a:br>
            <a:r>
              <a:rPr lang="en-US" dirty="0" err="1"/>
              <a:t>Now?here</a:t>
            </a:r>
            <a:r>
              <a:rPr lang="en-US" dirty="0"/>
              <a:t> we come to where the rubber meets the road?</a:t>
            </a:r>
            <a:br>
              <a:rPr lang="en-US" dirty="0"/>
            </a:br>
            <a:r>
              <a:rPr lang="en-US" dirty="0"/>
              <a:t>It is easy to rejoice in the Lord when you are in </a:t>
            </a:r>
            <a:r>
              <a:rPr lang="en-US" dirty="0" err="1"/>
              <a:t>Church?with</a:t>
            </a:r>
            <a:r>
              <a:rPr lang="en-US" dirty="0"/>
              <a:t> Church </a:t>
            </a:r>
            <a:r>
              <a:rPr lang="en-US" dirty="0" err="1"/>
              <a:t>folks?and</a:t>
            </a:r>
            <a:r>
              <a:rPr lang="en-US" dirty="0"/>
              <a:t> during Church activities?</a:t>
            </a:r>
            <a:br>
              <a:rPr lang="en-US" dirty="0"/>
            </a:br>
            <a:r>
              <a:rPr lang="en-US" dirty="0"/>
              <a:t/>
            </a:r>
            <a:br>
              <a:rPr lang="en-US" dirty="0"/>
            </a:br>
            <a:r>
              <a:rPr lang="en-US" dirty="0"/>
              <a:t>But the STING comes when Paul wrote down this unforgiving </a:t>
            </a:r>
            <a:r>
              <a:rPr lang="en-US" dirty="0" err="1"/>
              <a:t>word?ALWAYS</a:t>
            </a:r>
            <a:r>
              <a:rPr lang="en-US" dirty="0"/>
              <a:t>?</a:t>
            </a:r>
            <a:br>
              <a:rPr lang="en-US" dirty="0"/>
            </a:br>
            <a:r>
              <a:rPr lang="en-US" b="1" dirty="0"/>
              <a:t>-All the time?</a:t>
            </a:r>
            <a:br>
              <a:rPr lang="en-US" b="1" dirty="0"/>
            </a:br>
            <a:r>
              <a:rPr lang="en-US" b="1" dirty="0"/>
              <a:t>-Every time?</a:t>
            </a:r>
            <a:br>
              <a:rPr lang="en-US" b="1" dirty="0"/>
            </a:br>
            <a:r>
              <a:rPr lang="en-US" b="1" dirty="0"/>
              <a:t>-In all things?</a:t>
            </a:r>
            <a:br>
              <a:rPr lang="en-US" b="1" dirty="0"/>
            </a:br>
            <a:r>
              <a:rPr lang="en-US" b="1" dirty="0"/>
              <a:t>-Through the good and the bad!!!</a:t>
            </a:r>
            <a:br>
              <a:rPr lang="en-US" b="1" dirty="0"/>
            </a:br>
            <a:r>
              <a:rPr lang="en-US" dirty="0"/>
              <a:t/>
            </a:r>
            <a:br>
              <a:rPr lang="en-US" dirty="0"/>
            </a:br>
            <a:r>
              <a:rPr lang="en-US" b="1" dirty="0"/>
              <a:t>Yes! REJOICE in the LORD, ALWAYS!!!</a:t>
            </a:r>
            <a:br>
              <a:rPr lang="en-US" b="1" dirty="0"/>
            </a:br>
            <a:r>
              <a:rPr lang="en-US" dirty="0"/>
              <a:t>How many are ready to say it??Lord! I do need an ATTITUDE ADJUSTMENT</a:t>
            </a:r>
            <a:r>
              <a:rPr lang="en-US" dirty="0" smtClean="0"/>
              <a:t>!?</a:t>
            </a:r>
            <a:endParaRPr lang="en-US" dirty="0"/>
          </a:p>
        </p:txBody>
      </p:sp>
      <p:sp>
        <p:nvSpPr>
          <p:cNvPr id="4"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Upward Attitude (4:4)</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0059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Face of…</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0" y="1068947"/>
            <a:ext cx="12191999" cy="5679583"/>
          </a:xfrm>
        </p:spPr>
        <p:txBody>
          <a:bodyPr>
            <a:normAutofit fontScale="92500"/>
          </a:bodyPr>
          <a:lstStyle/>
          <a:p>
            <a:pPr lvl="0">
              <a:lnSpc>
                <a:spcPct val="100000"/>
              </a:lnSpc>
            </a:pPr>
            <a:r>
              <a:rPr lang="en-US" b="1" dirty="0" smtClean="0">
                <a:effectLst>
                  <a:outerShdw blurRad="38100" dist="38100" dir="2700000" algn="tl">
                    <a:srgbClr val="000000">
                      <a:alpha val="43137"/>
                    </a:srgbClr>
                  </a:outerShdw>
                </a:effectLst>
              </a:rPr>
              <a:t>Depression- Joy Says</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"All things work together for good to those who love God"</a:t>
            </a:r>
            <a:r>
              <a:rPr lang="en-US" sz="2600" dirty="0" smtClean="0">
                <a:effectLst>
                  <a:outerShdw blurRad="38100" dist="38100" dir="2700000" algn="tl">
                    <a:srgbClr val="000000">
                      <a:alpha val="43137"/>
                    </a:srgbClr>
                  </a:outerShdw>
                </a:effectLst>
              </a:rPr>
              <a:t>-</a:t>
            </a:r>
            <a:r>
              <a:rPr lang="en-US" sz="2600" b="1" dirty="0" smtClean="0">
                <a:effectLst>
                  <a:outerShdw blurRad="38100" dist="38100" dir="2700000" algn="tl">
                    <a:srgbClr val="000000">
                      <a:alpha val="43137"/>
                    </a:srgbClr>
                  </a:outerShdw>
                </a:effectLst>
              </a:rPr>
              <a:t>Ro 8:28 </a:t>
            </a:r>
          </a:p>
          <a:p>
            <a:pPr lvl="0">
              <a:lnSpc>
                <a:spcPct val="100000"/>
              </a:lnSpc>
            </a:pPr>
            <a:r>
              <a:rPr lang="en-US" b="1" dirty="0" smtClean="0">
                <a:effectLst>
                  <a:outerShdw blurRad="38100" dist="38100" dir="2700000" algn="tl">
                    <a:srgbClr val="000000">
                      <a:alpha val="43137"/>
                    </a:srgbClr>
                  </a:outerShdw>
                </a:effectLst>
              </a:rPr>
              <a:t>Suffering- “ “  </a:t>
            </a:r>
            <a:r>
              <a:rPr lang="en-US" i="1" dirty="0" smtClean="0">
                <a:effectLst>
                  <a:outerShdw blurRad="38100" dist="38100" dir="2700000" algn="tl">
                    <a:srgbClr val="000000">
                      <a:alpha val="43137"/>
                    </a:srgbClr>
                  </a:outerShdw>
                </a:effectLst>
              </a:rPr>
              <a:t>"Though [God] slay me, yet will I trust Him" </a:t>
            </a:r>
            <a:r>
              <a:rPr lang="en-US"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Job 13:15 </a:t>
            </a:r>
          </a:p>
          <a:p>
            <a:pPr lvl="0">
              <a:lnSpc>
                <a:spcPct val="100000"/>
              </a:lnSpc>
            </a:pPr>
            <a:r>
              <a:rPr lang="en-US" b="1" dirty="0" smtClean="0">
                <a:effectLst>
                  <a:outerShdw blurRad="38100" dist="38100" dir="2700000" algn="tl">
                    <a:srgbClr val="000000">
                      <a:alpha val="43137"/>
                    </a:srgbClr>
                  </a:outerShdw>
                </a:effectLst>
              </a:rPr>
              <a:t>Fear- “ “  </a:t>
            </a:r>
            <a:r>
              <a:rPr lang="en-US" i="1" dirty="0" smtClean="0">
                <a:effectLst>
                  <a:outerShdw blurRad="38100" dist="38100" dir="2700000" algn="tl">
                    <a:srgbClr val="000000">
                      <a:alpha val="43137"/>
                    </a:srgbClr>
                  </a:outerShdw>
                </a:effectLst>
              </a:rPr>
              <a:t>"Yea, though I walk through the valley of the shadow..." </a:t>
            </a:r>
            <a:r>
              <a:rPr lang="en-US"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Ps. 23:4 </a:t>
            </a:r>
          </a:p>
          <a:p>
            <a:pPr lvl="0">
              <a:lnSpc>
                <a:spcPct val="100000"/>
              </a:lnSpc>
            </a:pPr>
            <a:r>
              <a:rPr lang="en-US" b="1" dirty="0" smtClean="0">
                <a:effectLst>
                  <a:outerShdw blurRad="38100" dist="38100" dir="2700000" algn="tl">
                    <a:srgbClr val="000000">
                      <a:alpha val="43137"/>
                    </a:srgbClr>
                  </a:outerShdw>
                </a:effectLst>
              </a:rPr>
              <a:t>Impossibilities- Joy Says, </a:t>
            </a:r>
            <a:r>
              <a:rPr lang="en-US" i="1" dirty="0" smtClean="0">
                <a:effectLst>
                  <a:outerShdw blurRad="38100" dist="38100" dir="2700000" algn="tl">
                    <a:srgbClr val="000000">
                      <a:alpha val="43137"/>
                    </a:srgbClr>
                  </a:outerShdw>
                </a:effectLst>
              </a:rPr>
              <a:t>"With God all things are possible" </a:t>
            </a:r>
            <a:r>
              <a:rPr lang="en-US"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Matt. 19:26; Mark 10:2</a:t>
            </a:r>
          </a:p>
          <a:p>
            <a:pPr lvl="0">
              <a:lnSpc>
                <a:spcPct val="100000"/>
              </a:lnSpc>
            </a:pPr>
            <a:r>
              <a:rPr lang="en-US" b="1" dirty="0" smtClean="0">
                <a:effectLst>
                  <a:outerShdw blurRad="38100" dist="38100" dir="2700000" algn="tl">
                    <a:srgbClr val="000000">
                      <a:alpha val="43137"/>
                    </a:srgbClr>
                  </a:outerShdw>
                </a:effectLst>
              </a:rPr>
              <a:t>Failure- joy says, </a:t>
            </a:r>
            <a:r>
              <a:rPr lang="en-US" i="1" dirty="0" smtClean="0">
                <a:effectLst>
                  <a:outerShdw blurRad="38100" dist="38100" dir="2700000" algn="tl">
                    <a:srgbClr val="000000">
                      <a:alpha val="43137"/>
                    </a:srgbClr>
                  </a:outerShdw>
                </a:effectLst>
              </a:rPr>
              <a:t>"Though I have fallen, I will rise" </a:t>
            </a:r>
            <a:r>
              <a:rPr lang="en-US"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Mic. 7:8</a:t>
            </a:r>
          </a:p>
          <a:p>
            <a:pPr lvl="0">
              <a:lnSpc>
                <a:spcPct val="100000"/>
              </a:lnSpc>
            </a:pPr>
            <a:r>
              <a:rPr lang="en-US" b="1" dirty="0" smtClean="0">
                <a:effectLst>
                  <a:outerShdw blurRad="38100" dist="38100" dir="2700000" algn="tl">
                    <a:srgbClr val="000000">
                      <a:alpha val="43137"/>
                    </a:srgbClr>
                  </a:outerShdw>
                </a:effectLst>
              </a:rPr>
              <a:t>Financial Loss- Joy Says, </a:t>
            </a:r>
            <a:r>
              <a:rPr lang="en-US" i="1" dirty="0" smtClean="0">
                <a:effectLst>
                  <a:outerShdw blurRad="38100" dist="38100" dir="2700000" algn="tl">
                    <a:srgbClr val="000000">
                      <a:alpha val="43137"/>
                    </a:srgbClr>
                  </a:outerShdw>
                </a:effectLst>
              </a:rPr>
              <a:t>"I have never seen the righteous forsaken or their children begging bread"</a:t>
            </a:r>
            <a:r>
              <a:rPr lang="en-US"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Ps. 37:25</a:t>
            </a:r>
          </a:p>
          <a:p>
            <a:pPr lvl="0">
              <a:lnSpc>
                <a:spcPct val="100000"/>
              </a:lnSpc>
            </a:pPr>
            <a:r>
              <a:rPr lang="en-US" b="1" dirty="0" smtClean="0">
                <a:effectLst>
                  <a:outerShdw blurRad="38100" dist="38100" dir="2700000" algn="tl">
                    <a:srgbClr val="000000">
                      <a:alpha val="43137"/>
                    </a:srgbClr>
                  </a:outerShdw>
                </a:effectLst>
              </a:rPr>
              <a:t>Death-” “,</a:t>
            </a:r>
            <a:r>
              <a:rPr lang="en-US"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 death, where is thy sting? O grave, where is thy victory?" </a:t>
            </a:r>
            <a:r>
              <a:rPr lang="en-US"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1 </a:t>
            </a:r>
            <a:r>
              <a:rPr lang="en-US" b="1" dirty="0">
                <a:effectLst>
                  <a:outerShdw blurRad="38100" dist="38100" dir="2700000" algn="tl">
                    <a:srgbClr val="000000">
                      <a:alpha val="43137"/>
                    </a:srgbClr>
                  </a:outerShdw>
                </a:effectLst>
              </a:rPr>
              <a:t>Cor. 15:55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pPr lvl="0">
              <a:lnSpc>
                <a:spcPct val="100000"/>
              </a:lnSpc>
            </a:pPr>
            <a:r>
              <a:rPr lang="en-US" b="1" dirty="0">
                <a:effectLst>
                  <a:outerShdw blurRad="38100" dist="38100" dir="2700000" algn="tl">
                    <a:srgbClr val="000000">
                      <a:alpha val="43137"/>
                    </a:srgbClr>
                  </a:outerShdw>
                </a:effectLst>
              </a:rPr>
              <a:t>U</a:t>
            </a:r>
            <a:r>
              <a:rPr lang="en-US" b="1" dirty="0" smtClean="0">
                <a:effectLst>
                  <a:outerShdw blurRad="38100" dist="38100" dir="2700000" algn="tl">
                    <a:srgbClr val="000000">
                      <a:alpha val="43137"/>
                    </a:srgbClr>
                  </a:outerShdw>
                </a:effectLst>
              </a:rPr>
              <a:t>nanswered Prayer, Joy Says, </a:t>
            </a:r>
            <a:r>
              <a:rPr lang="en-US" i="1" dirty="0">
                <a:effectLst>
                  <a:outerShdw blurRad="38100" dist="38100" dir="2700000" algn="tl">
                    <a:srgbClr val="000000">
                      <a:alpha val="43137"/>
                    </a:srgbClr>
                  </a:outerShdw>
                </a:effectLst>
              </a:rPr>
              <a:t>"[His] grace is sufficient for you"</a:t>
            </a:r>
            <a:r>
              <a:rPr lang="en-US" b="1" i="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 </a:t>
            </a:r>
            <a:r>
              <a:rPr lang="en-US" b="1" dirty="0">
                <a:effectLst>
                  <a:outerShdw blurRad="38100" dist="38100" dir="2700000" algn="tl">
                    <a:srgbClr val="000000">
                      <a:alpha val="43137"/>
                    </a:srgbClr>
                  </a:outerShdw>
                </a:effectLst>
              </a:rPr>
              <a:t>Cor. </a:t>
            </a:r>
            <a:r>
              <a:rPr lang="en-US" b="1" dirty="0" smtClean="0">
                <a:effectLst>
                  <a:outerShdw blurRad="38100" dist="38100" dir="2700000" algn="tl">
                    <a:srgbClr val="000000">
                      <a:alpha val="43137"/>
                    </a:srgbClr>
                  </a:outerShdw>
                </a:effectLst>
              </a:rPr>
              <a:t>12:9</a:t>
            </a:r>
            <a:endParaRPr lang="en-US" b="1" dirty="0">
              <a:effectLst>
                <a:outerShdw blurRad="38100" dist="38100" dir="2700000" algn="tl">
                  <a:srgbClr val="000000">
                    <a:alpha val="43137"/>
                  </a:srgbClr>
                </a:outerShdw>
              </a:effectLst>
            </a:endParaRPr>
          </a:p>
          <a:p>
            <a:pPr lvl="0">
              <a:lnSpc>
                <a:spcPct val="100000"/>
              </a:lnSpc>
            </a:pPr>
            <a:r>
              <a:rPr lang="en-US" b="1" dirty="0" smtClean="0">
                <a:effectLst>
                  <a:outerShdw blurRad="38100" dist="38100" dir="2700000" algn="tl">
                    <a:srgbClr val="000000">
                      <a:alpha val="43137"/>
                    </a:srgbClr>
                  </a:outerShdw>
                </a:effectLst>
              </a:rPr>
              <a:t>Inadequacy, Joy Says</a:t>
            </a:r>
            <a:r>
              <a:rPr lang="en-US" b="1"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I can do all things through Christ" </a:t>
            </a:r>
            <a:r>
              <a:rPr lang="en-US"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Phil</a:t>
            </a:r>
            <a:r>
              <a:rPr lang="en-US" b="1" dirty="0">
                <a:effectLst>
                  <a:outerShdw blurRad="38100" dist="38100" dir="2700000" algn="tl">
                    <a:srgbClr val="000000">
                      <a:alpha val="43137"/>
                    </a:srgbClr>
                  </a:outerShdw>
                </a:effectLst>
              </a:rPr>
              <a:t>. 4:13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pPr lvl="0">
              <a:lnSpc>
                <a:spcPct val="100000"/>
              </a:lnSpc>
            </a:pPr>
            <a:r>
              <a:rPr lang="en-US" b="1" dirty="0" smtClean="0">
                <a:effectLst>
                  <a:outerShdw blurRad="38100" dist="38100" dir="2700000" algn="tl">
                    <a:srgbClr val="000000">
                      <a:alpha val="43137"/>
                    </a:srgbClr>
                  </a:outerShdw>
                </a:effectLst>
              </a:rPr>
              <a:t>Challenges, Joy Says, </a:t>
            </a:r>
            <a:r>
              <a:rPr lang="en-US" i="1" dirty="0" smtClean="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Thanks be to God, who gives us the victory" </a:t>
            </a:r>
            <a:r>
              <a:rPr lang="en-US"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1 </a:t>
            </a:r>
            <a:r>
              <a:rPr lang="en-US" b="1" dirty="0">
                <a:effectLst>
                  <a:outerShdw blurRad="38100" dist="38100" dir="2700000" algn="tl">
                    <a:srgbClr val="000000">
                      <a:alpha val="43137"/>
                    </a:srgbClr>
                  </a:outerShdw>
                </a:effectLst>
              </a:rPr>
              <a:t>Cor. 15:57 </a:t>
            </a:r>
            <a:r>
              <a:rPr lang="en-US" b="1"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6362497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3000"/>
                                        <p:tgtEl>
                                          <p:spTgt spid="3">
                                            <p:txEl>
                                              <p:pRg st="0" end="0"/>
                                            </p:txEl>
                                          </p:spTgt>
                                        </p:tgtEl>
                                      </p:cBhvr>
                                    </p:animEffect>
                                  </p:childTnLst>
                                </p:cTn>
                              </p:par>
                            </p:childTnLst>
                          </p:cTn>
                        </p:par>
                        <p:par>
                          <p:cTn id="8" fill="hold">
                            <p:stCondLst>
                              <p:cond delay="30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3000"/>
                                        <p:tgtEl>
                                          <p:spTgt spid="3">
                                            <p:txEl>
                                              <p:pRg st="1" end="1"/>
                                            </p:txEl>
                                          </p:spTgt>
                                        </p:tgtEl>
                                      </p:cBhvr>
                                    </p:animEffect>
                                  </p:childTnLst>
                                </p:cTn>
                              </p:par>
                            </p:childTnLst>
                          </p:cTn>
                        </p:par>
                        <p:par>
                          <p:cTn id="12" fill="hold">
                            <p:stCondLst>
                              <p:cond delay="6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3000"/>
                                        <p:tgtEl>
                                          <p:spTgt spid="3">
                                            <p:txEl>
                                              <p:pRg st="2" end="2"/>
                                            </p:txEl>
                                          </p:spTgt>
                                        </p:tgtEl>
                                      </p:cBhvr>
                                    </p:animEffect>
                                  </p:childTnLst>
                                </p:cTn>
                              </p:par>
                            </p:childTnLst>
                          </p:cTn>
                        </p:par>
                        <p:par>
                          <p:cTn id="16" fill="hold">
                            <p:stCondLst>
                              <p:cond delay="9000"/>
                            </p:stCondLst>
                            <p:childTnLst>
                              <p:par>
                                <p:cTn id="17" presetID="16" presetClass="entr" presetSubtype="37"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3000"/>
                                        <p:tgtEl>
                                          <p:spTgt spid="3">
                                            <p:txEl>
                                              <p:pRg st="3" end="3"/>
                                            </p:txEl>
                                          </p:spTgt>
                                        </p:tgtEl>
                                      </p:cBhvr>
                                    </p:animEffect>
                                  </p:childTnLst>
                                </p:cTn>
                              </p:par>
                            </p:childTnLst>
                          </p:cTn>
                        </p:par>
                        <p:par>
                          <p:cTn id="20" fill="hold">
                            <p:stCondLst>
                              <p:cond delay="1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3000"/>
                                        <p:tgtEl>
                                          <p:spTgt spid="3">
                                            <p:txEl>
                                              <p:pRg st="4" end="4"/>
                                            </p:txEl>
                                          </p:spTgt>
                                        </p:tgtEl>
                                      </p:cBhvr>
                                    </p:animEffect>
                                  </p:childTnLst>
                                </p:cTn>
                              </p:par>
                            </p:childTnLst>
                          </p:cTn>
                        </p:par>
                        <p:par>
                          <p:cTn id="24" fill="hold">
                            <p:stCondLst>
                              <p:cond delay="15000"/>
                            </p:stCondLst>
                            <p:childTnLst>
                              <p:par>
                                <p:cTn id="25" presetID="16" presetClass="entr" presetSubtype="37"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3000"/>
                                        <p:tgtEl>
                                          <p:spTgt spid="3">
                                            <p:txEl>
                                              <p:pRg st="5" end="5"/>
                                            </p:txEl>
                                          </p:spTgt>
                                        </p:tgtEl>
                                      </p:cBhvr>
                                    </p:animEffect>
                                  </p:childTnLst>
                                </p:cTn>
                              </p:par>
                            </p:childTnLst>
                          </p:cTn>
                        </p:par>
                        <p:par>
                          <p:cTn id="28" fill="hold">
                            <p:stCondLst>
                              <p:cond delay="18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3000"/>
                                        <p:tgtEl>
                                          <p:spTgt spid="3">
                                            <p:txEl>
                                              <p:pRg st="6" end="6"/>
                                            </p:txEl>
                                          </p:spTgt>
                                        </p:tgtEl>
                                      </p:cBhvr>
                                    </p:animEffect>
                                  </p:childTnLst>
                                </p:cTn>
                              </p:par>
                            </p:childTnLst>
                          </p:cTn>
                        </p:par>
                        <p:par>
                          <p:cTn id="32" fill="hold">
                            <p:stCondLst>
                              <p:cond delay="21000"/>
                            </p:stCondLst>
                            <p:childTnLst>
                              <p:par>
                                <p:cTn id="33" presetID="16" presetClass="entr" presetSubtype="37"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outVertical)">
                                      <p:cBhvr>
                                        <p:cTn id="35" dur="3000"/>
                                        <p:tgtEl>
                                          <p:spTgt spid="3">
                                            <p:txEl>
                                              <p:pRg st="7" end="7"/>
                                            </p:txEl>
                                          </p:spTgt>
                                        </p:tgtEl>
                                      </p:cBhvr>
                                    </p:animEffect>
                                  </p:childTnLst>
                                </p:cTn>
                              </p:par>
                            </p:childTnLst>
                          </p:cTn>
                        </p:par>
                        <p:par>
                          <p:cTn id="36" fill="hold">
                            <p:stCondLst>
                              <p:cond delay="24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3000"/>
                                        <p:tgtEl>
                                          <p:spTgt spid="3">
                                            <p:txEl>
                                              <p:pRg st="8" end="8"/>
                                            </p:txEl>
                                          </p:spTgt>
                                        </p:tgtEl>
                                      </p:cBhvr>
                                    </p:animEffect>
                                  </p:childTnLst>
                                </p:cTn>
                              </p:par>
                            </p:childTnLst>
                          </p:cTn>
                        </p:par>
                        <p:par>
                          <p:cTn id="40" fill="hold">
                            <p:stCondLst>
                              <p:cond delay="27000"/>
                            </p:stCondLst>
                            <p:childTnLst>
                              <p:par>
                                <p:cTn id="41" presetID="16" presetClass="entr" presetSubtype="37"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outVertical)">
                                      <p:cBhvr>
                                        <p:cTn id="43"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Outward Attitude (4:5)</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03031" y="1275008"/>
            <a:ext cx="11874321" cy="5473522"/>
          </a:xfrm>
        </p:spPr>
        <p:txBody>
          <a:bodyPr/>
          <a:lstStyle/>
          <a:p>
            <a:pPr marL="0" indent="0">
              <a:lnSpc>
                <a:spcPct val="100000"/>
              </a:lnSpc>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gentleness be evident to all" </a:t>
            </a:r>
            <a:endPar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Gentleness</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"kindness, fairness,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forbearance, patience</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Relationships</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Means We Are… </a:t>
            </a:r>
          </a:p>
          <a:p>
            <a:pPr lvl="1">
              <a:lnSpc>
                <a:spcPct val="100000"/>
              </a:lnSpc>
              <a:spcBef>
                <a:spcPts val="300"/>
              </a:spcBef>
              <a:buFont typeface="Courier New" panose="02070309020205020404" pitchFamily="49" charset="0"/>
              <a:buChar char="o"/>
            </a:pP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Approachable, Easy to Get Along with, and Gracious. </a:t>
            </a:r>
          </a:p>
          <a:p>
            <a:pPr lvl="1">
              <a:lnSpc>
                <a:spcPct val="100000"/>
              </a:lnSpc>
              <a:spcBef>
                <a:spcPts val="300"/>
              </a:spcBef>
              <a:buFont typeface="Courier New" panose="02070309020205020404" pitchFamily="49" charset="0"/>
              <a:buChar char="o"/>
            </a:pP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Considerate of Others and Their Feelings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Cor. 10:1</a:t>
            </a:r>
          </a:p>
          <a:p>
            <a:pPr marL="457200" lvl="1" indent="0">
              <a:lnSpc>
                <a:spcPct val="100000"/>
              </a:lnSpc>
              <a:buNone/>
            </a:pPr>
            <a:r>
              <a:rPr lang="en-US" sz="2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"Great Power Under Great Control" </a:t>
            </a: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That's 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need to show others if we expect to be filled with joy.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are harsh with others, we will only make ourselves miserable.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sow joy, we will reap joy!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seek to make others happy, we will in turn be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happy</a:t>
            </a:r>
          </a:p>
          <a:p>
            <a:endParaRPr lang="en-US" dirty="0"/>
          </a:p>
        </p:txBody>
      </p:sp>
    </p:spTree>
    <p:extLst>
      <p:ext uri="{BB962C8B-B14F-4D97-AF65-F5344CB8AC3E}">
        <p14:creationId xmlns:p14="http://schemas.microsoft.com/office/powerpoint/2010/main" val="2838736732"/>
      </p:ext>
    </p:extLst>
  </p:cSld>
  <p:clrMapOvr>
    <a:masterClrMapping/>
  </p:clrMapOvr>
  <mc:AlternateContent xmlns:mc="http://schemas.openxmlformats.org/markup-compatibility/2006" xmlns:p14="http://schemas.microsoft.com/office/powerpoint/2010/main">
    <mc:Choice Requires="p14">
      <p:transition spd="slow" p14:dur="17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10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anim calcmode="lin" valueType="num">
                                      <p:cBhvr>
                                        <p:cTn id="3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How to Be Perfectly Miserable</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8941" y="1275008"/>
            <a:ext cx="5087155" cy="5473522"/>
          </a:xfrm>
        </p:spPr>
        <p:txBody>
          <a:bodyPr>
            <a:normAutofit fontScale="92500" lnSpcReduction="10000"/>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Think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about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yourself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Talk about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yourself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Use the words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me</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mine</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as often as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possible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Evaluate yourself continually in the opinion 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others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Listen greedily to what people say about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Expect to be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appreciated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suspicious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jealous and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envious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sensitive to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slights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Never forget 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criticism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4" name="Content Placeholder 2"/>
          <p:cNvSpPr txBox="1">
            <a:spLocks/>
          </p:cNvSpPr>
          <p:nvPr/>
        </p:nvSpPr>
        <p:spPr>
          <a:xfrm>
            <a:off x="5937161" y="1255689"/>
            <a:ext cx="6254839" cy="57632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Trust nobody but yourself</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Demand consideration and respect</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Sulk if people are ungrateful for favors you do for them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Never forget a service you rendered</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on the lookout for a good time for yourself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Avoid responsibility as much as u can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as little as possible for others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Put yourself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 in all decisions/ plans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Spend most of your prayer time praying about yourself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selfish </a:t>
            </a:r>
          </a:p>
          <a:p>
            <a:endParaRPr lang="en-US" dirty="0"/>
          </a:p>
        </p:txBody>
      </p:sp>
    </p:spTree>
    <p:extLst>
      <p:ext uri="{BB962C8B-B14F-4D97-AF65-F5344CB8AC3E}">
        <p14:creationId xmlns:p14="http://schemas.microsoft.com/office/powerpoint/2010/main" val="639859745"/>
      </p:ext>
    </p:extLst>
  </p:cSld>
  <p:clrMapOvr>
    <a:masterClrMapping/>
  </p:clrMapOvr>
  <mc:AlternateContent xmlns:mc="http://schemas.openxmlformats.org/markup-compatibility/2006" xmlns:p14="http://schemas.microsoft.com/office/powerpoint/2010/main">
    <mc:Choice Requires="p14">
      <p:transition spd="slow" p14:dur="3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10500"/>
                            </p:stCondLst>
                            <p:childTnLst>
                              <p:par>
                                <p:cTn id="33" presetID="22" presetClass="entr" presetSubtype="8" fill="hold" grpId="0"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12000"/>
                            </p:stCondLst>
                            <p:childTnLst>
                              <p:par>
                                <p:cTn id="37" presetID="22" presetClass="entr" presetSubtype="8" fill="hold" grpId="0" nodeType="afterEffect">
                                  <p:stCondLst>
                                    <p:cond delay="10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13500"/>
                            </p:stCondLst>
                            <p:childTnLst>
                              <p:par>
                                <p:cTn id="41" presetID="22" presetClass="entr" presetSubtype="8" fill="hold" grpId="0" nodeType="afterEffect">
                                  <p:stCondLst>
                                    <p:cond delay="10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par>
                          <p:cTn id="44" fill="hold">
                            <p:stCondLst>
                              <p:cond delay="15000"/>
                            </p:stCondLst>
                            <p:childTnLst>
                              <p:par>
                                <p:cTn id="45" presetID="22" presetClass="entr" presetSubtype="2"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par>
                                <p:cTn id="48" presetID="22" presetClass="entr" presetSubtype="2"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right)">
                                      <p:cBhvr>
                                        <p:cTn id="50" dur="500"/>
                                        <p:tgtEl>
                                          <p:spTgt spid="4">
                                            <p:txEl>
                                              <p:pRg st="0" end="0"/>
                                            </p:txEl>
                                          </p:spTgt>
                                        </p:tgtEl>
                                      </p:cBhvr>
                                    </p:animEffect>
                                  </p:childTnLst>
                                </p:cTn>
                              </p:par>
                            </p:childTnLst>
                          </p:cTn>
                        </p:par>
                        <p:par>
                          <p:cTn id="51" fill="hold">
                            <p:stCondLst>
                              <p:cond delay="16500"/>
                            </p:stCondLst>
                            <p:childTnLst>
                              <p:par>
                                <p:cTn id="52" presetID="22" presetClass="entr" presetSubtype="2" fill="hold" nodeType="afterEffect">
                                  <p:stCondLst>
                                    <p:cond delay="100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right)">
                                      <p:cBhvr>
                                        <p:cTn id="54" dur="500"/>
                                        <p:tgtEl>
                                          <p:spTgt spid="4">
                                            <p:txEl>
                                              <p:pRg st="1" end="1"/>
                                            </p:txEl>
                                          </p:spTgt>
                                        </p:tgtEl>
                                      </p:cBhvr>
                                    </p:animEffect>
                                  </p:childTnLst>
                                </p:cTn>
                              </p:par>
                            </p:childTnLst>
                          </p:cTn>
                        </p:par>
                        <p:par>
                          <p:cTn id="55" fill="hold">
                            <p:stCondLst>
                              <p:cond delay="18000"/>
                            </p:stCondLst>
                            <p:childTnLst>
                              <p:par>
                                <p:cTn id="56" presetID="22" presetClass="entr" presetSubtype="2" fill="hold" nodeType="afterEffect">
                                  <p:stCondLst>
                                    <p:cond delay="100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wipe(right)">
                                      <p:cBhvr>
                                        <p:cTn id="58" dur="500"/>
                                        <p:tgtEl>
                                          <p:spTgt spid="4">
                                            <p:txEl>
                                              <p:pRg st="2" end="2"/>
                                            </p:txEl>
                                          </p:spTgt>
                                        </p:tgtEl>
                                      </p:cBhvr>
                                    </p:animEffect>
                                  </p:childTnLst>
                                </p:cTn>
                              </p:par>
                            </p:childTnLst>
                          </p:cTn>
                        </p:par>
                        <p:par>
                          <p:cTn id="59" fill="hold">
                            <p:stCondLst>
                              <p:cond delay="19500"/>
                            </p:stCondLst>
                            <p:childTnLst>
                              <p:par>
                                <p:cTn id="60" presetID="22" presetClass="entr" presetSubtype="2" fill="hold" nodeType="afterEffect">
                                  <p:stCondLst>
                                    <p:cond delay="100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right)">
                                      <p:cBhvr>
                                        <p:cTn id="62" dur="500"/>
                                        <p:tgtEl>
                                          <p:spTgt spid="4">
                                            <p:txEl>
                                              <p:pRg st="3" end="3"/>
                                            </p:txEl>
                                          </p:spTgt>
                                        </p:tgtEl>
                                      </p:cBhvr>
                                    </p:animEffect>
                                  </p:childTnLst>
                                </p:cTn>
                              </p:par>
                            </p:childTnLst>
                          </p:cTn>
                        </p:par>
                        <p:par>
                          <p:cTn id="63" fill="hold">
                            <p:stCondLst>
                              <p:cond delay="21000"/>
                            </p:stCondLst>
                            <p:childTnLst>
                              <p:par>
                                <p:cTn id="64" presetID="22" presetClass="entr" presetSubtype="2" fill="hold" nodeType="afterEffect">
                                  <p:stCondLst>
                                    <p:cond delay="1000"/>
                                  </p:stCondLst>
                                  <p:childTnLst>
                                    <p:set>
                                      <p:cBhvr>
                                        <p:cTn id="65" dur="1" fill="hold">
                                          <p:stCondLst>
                                            <p:cond delay="0"/>
                                          </p:stCondLst>
                                        </p:cTn>
                                        <p:tgtEl>
                                          <p:spTgt spid="4">
                                            <p:txEl>
                                              <p:pRg st="4" end="4"/>
                                            </p:txEl>
                                          </p:spTgt>
                                        </p:tgtEl>
                                        <p:attrNameLst>
                                          <p:attrName>style.visibility</p:attrName>
                                        </p:attrNameLst>
                                      </p:cBhvr>
                                      <p:to>
                                        <p:strVal val="visible"/>
                                      </p:to>
                                    </p:set>
                                    <p:animEffect transition="in" filter="wipe(right)">
                                      <p:cBhvr>
                                        <p:cTn id="66" dur="500"/>
                                        <p:tgtEl>
                                          <p:spTgt spid="4">
                                            <p:txEl>
                                              <p:pRg st="4" end="4"/>
                                            </p:txEl>
                                          </p:spTgt>
                                        </p:tgtEl>
                                      </p:cBhvr>
                                    </p:animEffect>
                                  </p:childTnLst>
                                </p:cTn>
                              </p:par>
                            </p:childTnLst>
                          </p:cTn>
                        </p:par>
                        <p:par>
                          <p:cTn id="67" fill="hold">
                            <p:stCondLst>
                              <p:cond delay="22500"/>
                            </p:stCondLst>
                            <p:childTnLst>
                              <p:par>
                                <p:cTn id="68" presetID="22" presetClass="entr" presetSubtype="2" fill="hold" nodeType="afterEffect">
                                  <p:stCondLst>
                                    <p:cond delay="100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wipe(right)">
                                      <p:cBhvr>
                                        <p:cTn id="70" dur="500"/>
                                        <p:tgtEl>
                                          <p:spTgt spid="4">
                                            <p:txEl>
                                              <p:pRg st="5" end="5"/>
                                            </p:txEl>
                                          </p:spTgt>
                                        </p:tgtEl>
                                      </p:cBhvr>
                                    </p:animEffect>
                                  </p:childTnLst>
                                </p:cTn>
                              </p:par>
                            </p:childTnLst>
                          </p:cTn>
                        </p:par>
                        <p:par>
                          <p:cTn id="71" fill="hold">
                            <p:stCondLst>
                              <p:cond delay="24000"/>
                            </p:stCondLst>
                            <p:childTnLst>
                              <p:par>
                                <p:cTn id="72" presetID="22" presetClass="entr" presetSubtype="2" fill="hold" nodeType="afterEffect">
                                  <p:stCondLst>
                                    <p:cond delay="1000"/>
                                  </p:stCondLst>
                                  <p:childTnLst>
                                    <p:set>
                                      <p:cBhvr>
                                        <p:cTn id="73" dur="1" fill="hold">
                                          <p:stCondLst>
                                            <p:cond delay="0"/>
                                          </p:stCondLst>
                                        </p:cTn>
                                        <p:tgtEl>
                                          <p:spTgt spid="4">
                                            <p:txEl>
                                              <p:pRg st="6" end="6"/>
                                            </p:txEl>
                                          </p:spTgt>
                                        </p:tgtEl>
                                        <p:attrNameLst>
                                          <p:attrName>style.visibility</p:attrName>
                                        </p:attrNameLst>
                                      </p:cBhvr>
                                      <p:to>
                                        <p:strVal val="visible"/>
                                      </p:to>
                                    </p:set>
                                    <p:animEffect transition="in" filter="wipe(right)">
                                      <p:cBhvr>
                                        <p:cTn id="74" dur="500"/>
                                        <p:tgtEl>
                                          <p:spTgt spid="4">
                                            <p:txEl>
                                              <p:pRg st="6" end="6"/>
                                            </p:txEl>
                                          </p:spTgt>
                                        </p:tgtEl>
                                      </p:cBhvr>
                                    </p:animEffect>
                                  </p:childTnLst>
                                </p:cTn>
                              </p:par>
                            </p:childTnLst>
                          </p:cTn>
                        </p:par>
                        <p:par>
                          <p:cTn id="75" fill="hold">
                            <p:stCondLst>
                              <p:cond delay="25500"/>
                            </p:stCondLst>
                            <p:childTnLst>
                              <p:par>
                                <p:cTn id="76" presetID="22" presetClass="entr" presetSubtype="2" fill="hold" nodeType="afterEffect">
                                  <p:stCondLst>
                                    <p:cond delay="1000"/>
                                  </p:stCondLst>
                                  <p:childTnLst>
                                    <p:set>
                                      <p:cBhvr>
                                        <p:cTn id="77" dur="1" fill="hold">
                                          <p:stCondLst>
                                            <p:cond delay="0"/>
                                          </p:stCondLst>
                                        </p:cTn>
                                        <p:tgtEl>
                                          <p:spTgt spid="4">
                                            <p:txEl>
                                              <p:pRg st="7" end="7"/>
                                            </p:txEl>
                                          </p:spTgt>
                                        </p:tgtEl>
                                        <p:attrNameLst>
                                          <p:attrName>style.visibility</p:attrName>
                                        </p:attrNameLst>
                                      </p:cBhvr>
                                      <p:to>
                                        <p:strVal val="visible"/>
                                      </p:to>
                                    </p:set>
                                    <p:animEffect transition="in" filter="wipe(right)">
                                      <p:cBhvr>
                                        <p:cTn id="78" dur="500"/>
                                        <p:tgtEl>
                                          <p:spTgt spid="4">
                                            <p:txEl>
                                              <p:pRg st="7" end="7"/>
                                            </p:txEl>
                                          </p:spTgt>
                                        </p:tgtEl>
                                      </p:cBhvr>
                                    </p:animEffect>
                                  </p:childTnLst>
                                </p:cTn>
                              </p:par>
                            </p:childTnLst>
                          </p:cTn>
                        </p:par>
                        <p:par>
                          <p:cTn id="79" fill="hold">
                            <p:stCondLst>
                              <p:cond delay="27000"/>
                            </p:stCondLst>
                            <p:childTnLst>
                              <p:par>
                                <p:cTn id="80" presetID="22" presetClass="entr" presetSubtype="2" fill="hold" nodeType="afterEffect">
                                  <p:stCondLst>
                                    <p:cond delay="100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wipe(right)">
                                      <p:cBhvr>
                                        <p:cTn id="82" dur="500"/>
                                        <p:tgtEl>
                                          <p:spTgt spid="4">
                                            <p:txEl>
                                              <p:pRg st="8" end="8"/>
                                            </p:txEl>
                                          </p:spTgt>
                                        </p:tgtEl>
                                      </p:cBhvr>
                                    </p:animEffect>
                                  </p:childTnLst>
                                </p:cTn>
                              </p:par>
                            </p:childTnLst>
                          </p:cTn>
                        </p:par>
                        <p:par>
                          <p:cTn id="83" fill="hold">
                            <p:stCondLst>
                              <p:cond delay="28500"/>
                            </p:stCondLst>
                            <p:childTnLst>
                              <p:par>
                                <p:cTn id="84" presetID="22" presetClass="entr" presetSubtype="2" fill="hold" nodeType="afterEffect">
                                  <p:stCondLst>
                                    <p:cond delay="100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wipe(right)">
                                      <p:cBhvr>
                                        <p:cTn id="8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Inward Attitude </a:t>
            </a:r>
            <a:r>
              <a:rPr lang="en-US" b="1" dirty="0" smtClean="0">
                <a:effectLst>
                  <a:outerShdw blurRad="38100" dist="38100" dir="2700000" algn="tl">
                    <a:srgbClr val="000000">
                      <a:alpha val="43137"/>
                    </a:srgbClr>
                  </a:outerShdw>
                </a:effectLst>
              </a:rPr>
              <a:t>(6-7)</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941" y="1275008"/>
            <a:ext cx="11758411" cy="5473522"/>
          </a:xfrm>
        </p:spPr>
        <p:txBody>
          <a:bodyPr>
            <a:normAutofit/>
          </a:bodyPr>
          <a:lstStyle/>
          <a:p>
            <a:pPr mar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Keeping Your Joy Comes From Total Faith and Trust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p>
          <a:p>
            <a:pPr marL="0" indent="0">
              <a:lnSpc>
                <a:spcPct val="110000"/>
              </a:lnSpc>
              <a:spcBef>
                <a:spcPts val="300"/>
              </a:spcBef>
              <a:buNone/>
            </a:pP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not be anxious about anything, but in everything, by prayer and petition, with thanksgiving, present your requests to God. And the peace of God... will guard your hearts and your minds in Christ Jesus"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Don't Be Anxious</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0">
              <a:lnSpc>
                <a:spcPct val="110000"/>
              </a:lnSpc>
              <a:spcBef>
                <a:spcPts val="0"/>
              </a:spcBef>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worry and fret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needlessly</a:t>
            </a:r>
          </a:p>
          <a:p>
            <a:pPr lvl="0">
              <a:lnSpc>
                <a:spcPct val="110000"/>
              </a:lnSpc>
              <a:spcBef>
                <a:spcPts val="0"/>
              </a:spcBef>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choke or to strangle</a:t>
            </a:r>
          </a:p>
          <a:p>
            <a:pPr marL="0" lv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Doesn't Refer to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Appropriate Concern in Real Threats </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But…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nSpc>
                <a:spcPct val="11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Random Thoughts of Fear Preoccupied With… </a:t>
            </a:r>
          </a:p>
          <a:p>
            <a:pPr marL="0" lvl="0" indent="0">
              <a:lnSpc>
                <a:spcPct val="11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…Everything that Could Possibly Go Wrong.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1574767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Inward Attitude </a:t>
            </a:r>
            <a:r>
              <a:rPr lang="en-US" b="1" dirty="0" smtClean="0">
                <a:effectLst>
                  <a:outerShdw blurRad="38100" dist="38100" dir="2700000" algn="tl">
                    <a:srgbClr val="000000">
                      <a:alpha val="43137"/>
                    </a:srgbClr>
                  </a:outerShdw>
                </a:effectLst>
              </a:rPr>
              <a:t>(6-7)</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941" y="1275008"/>
            <a:ext cx="11758411" cy="5473522"/>
          </a:xfrm>
        </p:spPr>
        <p:txBody>
          <a:bodyPr>
            <a:normAutofit/>
          </a:bodyPr>
          <a:lstStyle/>
          <a:p>
            <a:pPr marL="0" lvl="0" indent="0">
              <a:lnSpc>
                <a:spcPct val="100000"/>
              </a:lnSpc>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with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Thanksgiving”</a:t>
            </a:r>
          </a:p>
          <a:p>
            <a:pPr lvl="0">
              <a:lnSpc>
                <a:spcPct val="100000"/>
              </a:lnSpc>
              <a:spcBef>
                <a:spcPts val="600"/>
              </a:spcBef>
              <a:buFont typeface="Wingdings" panose="05000000000000000000" pitchFamily="2" charset="2"/>
              <a:buChar char="§"/>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Tell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every detail of your needs in earnest and thankful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prayer</a:t>
            </a:r>
          </a:p>
          <a:p>
            <a:pPr lvl="0">
              <a:lnSpc>
                <a:spcPct val="100000"/>
              </a:lnSpc>
              <a:buFont typeface="Wingdings" panose="05000000000000000000" pitchFamily="2" charset="2"/>
              <a:buChar char="§"/>
            </a:pP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Pray w- Thanksgiving in Advance of the Answer…</a:t>
            </a:r>
          </a:p>
          <a:p>
            <a:pPr marL="0" lv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Shows that We Truly Believe God is Going to Handle</a:t>
            </a:r>
          </a:p>
          <a:p>
            <a:pPr marL="0" lv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Things We Put in His Hand </a:t>
            </a:r>
          </a:p>
          <a:p>
            <a:pPr lvl="0">
              <a:lnSpc>
                <a:spcPct val="100000"/>
              </a:lnSpc>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You Can Trust that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Will Answer Every Prayer According to… </a:t>
            </a:r>
          </a:p>
          <a:p>
            <a:pPr marL="0" lv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…His Wisdom, Power, and Goodness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1007266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strVal val="4*#ppt_w"/>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4*#ppt_h"/>
                                          </p:val>
                                        </p:tav>
                                        <p:tav tm="100000">
                                          <p:val>
                                            <p:strVal val="#ppt_h"/>
                                          </p:val>
                                        </p:tav>
                                      </p:tavLst>
                                    </p:anim>
                                  </p:childTnLst>
                                </p:cTn>
                              </p:par>
                            </p:childTnLst>
                          </p:cTn>
                        </p:par>
                        <p:par>
                          <p:cTn id="26" fill="hold">
                            <p:stCondLst>
                              <p:cond delay="1000"/>
                            </p:stCondLst>
                            <p:childTnLst>
                              <p:par>
                                <p:cTn id="27" presetID="23" presetClass="entr" presetSubtype="16"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4*#ppt_w"/>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23"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0"/>
            <a:ext cx="12099235" cy="6858000"/>
          </a:xfrm>
        </p:spPr>
        <p:txBody>
          <a:bodyPr>
            <a:normAutofit fontScale="85000" lnSpcReduction="20000"/>
          </a:bodyPr>
          <a:lstStyle/>
          <a:p>
            <a:pPr marL="0" indent="0">
              <a:lnSpc>
                <a:spcPct val="110000"/>
              </a:lnSpc>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teaches us to get up again: "Even if good people fall seven times, they will get back up" (Proverbs 24:16).</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NEVER DESTINED YOU TO BE A FAILURE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did not…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…spare you from alcoholism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…deliver you from the demons of drug addiction</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…see you through the darkest hours of your life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…hold your hand and carry through that bitter divorce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…overshadow you with His love during your times of loneliness</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…reach down from Heaven and touch your afflicted body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…conquer death, hell and the grave for you to roll over now and give up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told Adam and Eve to subdue the earth and have dominion over it; to be fruitful and multiply.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Paul reminds us in Ephesians that God has blessed us with every spiritual blessing – not withholding one.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6961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Inward Attitude </a:t>
            </a:r>
            <a:r>
              <a:rPr lang="en-US" b="1" dirty="0" smtClean="0">
                <a:effectLst>
                  <a:outerShdw blurRad="38100" dist="38100" dir="2700000" algn="tl">
                    <a:srgbClr val="000000">
                      <a:alpha val="43137"/>
                    </a:srgbClr>
                  </a:outerShdw>
                </a:effectLst>
              </a:rPr>
              <a:t>(6-7)</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941" y="1275008"/>
            <a:ext cx="11758411" cy="5473522"/>
          </a:xfrm>
        </p:spPr>
        <p:txBody>
          <a:bodyPr>
            <a:normAutofit/>
          </a:bodyPr>
          <a:lstStyle/>
          <a:p>
            <a:pPr marL="0" lvl="0" indent="0">
              <a:lnSpc>
                <a:spcPct val="120000"/>
              </a:lnSpc>
              <a:spcBef>
                <a:spcPts val="0"/>
              </a:spcBef>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peace of God will guard your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heart”</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nSpc>
                <a:spcPct val="100000"/>
              </a:lnSpc>
              <a:spcBef>
                <a:spcPts val="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Peace=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join together- set at one again</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Source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this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Peace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Inward</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Outward</a:t>
            </a:r>
          </a:p>
          <a:p>
            <a:pPr>
              <a:lnSpc>
                <a:spcPct val="12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His Peace Will Guard Your Hearts And Minds</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Guard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standing a military post to prevent a hostile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invasion</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Hearts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deepest part of our being – the inner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man</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Minds –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thoughts</a:t>
            </a:r>
          </a:p>
          <a:p>
            <a:pPr>
              <a:lnSpc>
                <a:spcPct val="110000"/>
              </a:lnSpc>
              <a:spcBef>
                <a:spcPts val="6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God’s Peace Will Stand Guard Over Our Spirit and Thoughts…</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Prevent a Hostile Invasion of Worry</a:t>
            </a:r>
            <a:endPar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Contagious, is </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Yours Worth Catching?</a:t>
            </a:r>
            <a:endParaRPr lang="en-US" sz="3200" dirty="0"/>
          </a:p>
        </p:txBody>
      </p:sp>
    </p:spTree>
    <p:extLst>
      <p:ext uri="{BB962C8B-B14F-4D97-AF65-F5344CB8AC3E}">
        <p14:creationId xmlns:p14="http://schemas.microsoft.com/office/powerpoint/2010/main" val="3812720043"/>
      </p:ext>
    </p:extLst>
  </p:cSld>
  <p:clrMapOvr>
    <a:masterClrMapping/>
  </p:clrMapOvr>
  <mc:AlternateContent xmlns:mc="http://schemas.openxmlformats.org/markup-compatibility/2006" xmlns:p14="http://schemas.microsoft.com/office/powerpoint/2010/main">
    <mc:Choice Requires="p14">
      <p:transition spd="slow" p14:dur="1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par>
                          <p:cTn id="34" fill="hold">
                            <p:stCondLst>
                              <p:cond delay="1000"/>
                            </p:stCondLst>
                            <p:childTnLst>
                              <p:par>
                                <p:cTn id="35" presetID="31" presetClass="entr" presetSubtype="0" fill="hold" grpId="0" nodeType="afterEffect">
                                  <p:stCondLst>
                                    <p:cond delay="50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par>
                          <p:cTn id="41" fill="hold">
                            <p:stCondLst>
                              <p:cond delay="2500"/>
                            </p:stCondLst>
                            <p:childTnLst>
                              <p:par>
                                <p:cTn id="42" presetID="31" presetClass="entr" presetSubtype="0" fill="hold" grpId="0" nodeType="afterEffect">
                                  <p:stCondLst>
                                    <p:cond delay="100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par>
                          <p:cTn id="48" fill="hold">
                            <p:stCondLst>
                              <p:cond delay="4500"/>
                            </p:stCondLst>
                            <p:childTnLst>
                              <p:par>
                                <p:cTn id="49" presetID="31" presetClass="entr" presetSubtype="0" fill="hold" grpId="0" nodeType="afterEffect">
                                  <p:stCondLst>
                                    <p:cond delay="100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childTnLst>
                          </p:cTn>
                        </p:par>
                        <p:par>
                          <p:cTn id="63" fill="hold">
                            <p:stCondLst>
                              <p:cond delay="1000"/>
                            </p:stCondLst>
                            <p:childTnLst>
                              <p:par>
                                <p:cTn id="64" presetID="31" presetClass="entr" presetSubtype="0" fill="hold" grpId="0" nodeType="after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786" b="17437"/>
          <a:stretch/>
        </p:blipFill>
        <p:spPr>
          <a:xfrm>
            <a:off x="192157" y="17393"/>
            <a:ext cx="11807686" cy="6840607"/>
          </a:xfrm>
          <a:prstGeom prst="rect">
            <a:avLst/>
          </a:prstGeom>
        </p:spPr>
      </p:pic>
      <p:sp>
        <p:nvSpPr>
          <p:cNvPr id="5" name="TextBox 4"/>
          <p:cNvSpPr txBox="1"/>
          <p:nvPr/>
        </p:nvSpPr>
        <p:spPr>
          <a:xfrm>
            <a:off x="1285460" y="2173359"/>
            <a:ext cx="7991056" cy="1200329"/>
          </a:xfrm>
          <a:prstGeom prst="rect">
            <a:avLst/>
          </a:prstGeom>
          <a:solidFill>
            <a:schemeClr val="accent1"/>
          </a:solidFill>
        </p:spPr>
        <p:txBody>
          <a:bodyPr wrap="square" rtlCol="0">
            <a:spAutoFit/>
          </a:bodyPr>
          <a:lstStyle/>
          <a:p>
            <a:r>
              <a:rPr lang="en-US" sz="7200" dirty="0" smtClean="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Rejoice in the Lord</a:t>
            </a:r>
            <a:endParaRPr lang="en-US" sz="7200" dirty="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37891428"/>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4438"/>
            <a:ext cx="8306873" cy="2387600"/>
          </a:xfrm>
        </p:spPr>
        <p:txBody>
          <a:bodyPr>
            <a:normAutofit/>
          </a:bodyPr>
          <a:lstStyle/>
          <a:p>
            <a:r>
              <a:rPr lang="en-US" b="1" dirty="0">
                <a:effectLst>
                  <a:outerShdw blurRad="38100" dist="38100" dir="2700000" algn="tl">
                    <a:srgbClr val="000000">
                      <a:alpha val="43137"/>
                    </a:srgbClr>
                  </a:outerShdw>
                </a:effectLst>
                <a:latin typeface="AR CHRISTY" panose="02000000000000000000" pitchFamily="2" charset="0"/>
              </a:rPr>
              <a:t>Your Attitude Determines Your </a:t>
            </a:r>
            <a:r>
              <a:rPr lang="en-US" b="1" smtClean="0">
                <a:effectLst>
                  <a:outerShdw blurRad="38100" dist="38100" dir="2700000" algn="tl">
                    <a:srgbClr val="000000">
                      <a:alpha val="43137"/>
                    </a:srgbClr>
                  </a:outerShdw>
                </a:effectLst>
                <a:latin typeface="AR CHRISTY" panose="02000000000000000000" pitchFamily="2" charset="0"/>
              </a:rPr>
              <a:t>Altitude  -pt1 </a:t>
            </a:r>
            <a:endParaRPr lang="en-US" dirty="0">
              <a:effectLst>
                <a:outerShdw blurRad="38100" dist="38100" dir="2700000" algn="tl">
                  <a:srgbClr val="000000">
                    <a:alpha val="43137"/>
                  </a:srgbClr>
                </a:outerShdw>
              </a:effectLst>
              <a:latin typeface="AR CHRISTY" panose="02000000000000000000" pitchFamily="2" charset="0"/>
            </a:endParaRPr>
          </a:p>
        </p:txBody>
      </p:sp>
      <p:sp>
        <p:nvSpPr>
          <p:cNvPr id="3" name="Subtitle 2"/>
          <p:cNvSpPr>
            <a:spLocks noGrp="1"/>
          </p:cNvSpPr>
          <p:nvPr>
            <p:ph type="subTitle" idx="1"/>
          </p:nvPr>
        </p:nvSpPr>
        <p:spPr>
          <a:xfrm>
            <a:off x="927279" y="3782343"/>
            <a:ext cx="4404575" cy="712384"/>
          </a:xfrm>
        </p:spPr>
        <p:txBody>
          <a:bodyPr>
            <a:normAutofit fontScale="92500" lnSpcReduction="20000"/>
          </a:bodyPr>
          <a:lstStyle/>
          <a:p>
            <a:r>
              <a:rPr lang="en-US" sz="3600" b="1" dirty="0" smtClean="0">
                <a:effectLst>
                  <a:outerShdw blurRad="38100" dist="38100" dir="2700000" algn="tl">
                    <a:srgbClr val="000000">
                      <a:alpha val="43137"/>
                    </a:srgbClr>
                  </a:outerShdw>
                </a:effectLst>
              </a:rPr>
              <a:t>Philippians 4:4-7</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499" y="0"/>
            <a:ext cx="3641501" cy="6858000"/>
          </a:xfrm>
          <a:prstGeom prst="rect">
            <a:avLst/>
          </a:prstGeom>
        </p:spPr>
      </p:pic>
      <p:sp>
        <p:nvSpPr>
          <p:cNvPr id="4" name="TextBox 3"/>
          <p:cNvSpPr txBox="1"/>
          <p:nvPr/>
        </p:nvSpPr>
        <p:spPr>
          <a:xfrm>
            <a:off x="344557" y="6506818"/>
            <a:ext cx="1762539"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a:t>
            </a:r>
            <a:endParaRPr lang="en-US" b="1" dirty="0">
              <a:effectLst>
                <a:outerShdw blurRad="38100" dist="38100" dir="2700000" algn="tl">
                  <a:srgbClr val="000000">
                    <a:alpha val="43137"/>
                  </a:srgbClr>
                </a:outerShdw>
              </a:effectLst>
            </a:endParaRPr>
          </a:p>
        </p:txBody>
      </p:sp>
      <p:sp>
        <p:nvSpPr>
          <p:cNvPr id="6" name="TextBox 5"/>
          <p:cNvSpPr txBox="1"/>
          <p:nvPr/>
        </p:nvSpPr>
        <p:spPr>
          <a:xfrm>
            <a:off x="5930348" y="6488668"/>
            <a:ext cx="186193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October 11, 2015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9252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250" fill="hold"/>
                                        <p:tgtEl>
                                          <p:spTgt spid="5"/>
                                        </p:tgtEl>
                                        <p:attrNameLst>
                                          <p:attrName>ppt_x</p:attrName>
                                        </p:attrNameLst>
                                      </p:cBhvr>
                                      <p:tavLst>
                                        <p:tav tm="0">
                                          <p:val>
                                            <p:strVal val="#ppt_x"/>
                                          </p:val>
                                        </p:tav>
                                        <p:tav tm="100000">
                                          <p:val>
                                            <p:strVal val="#ppt_x"/>
                                          </p:val>
                                        </p:tav>
                                      </p:tavLst>
                                    </p:anim>
                                    <p:anim calcmode="lin" valueType="num">
                                      <p:cBhvr additive="base">
                                        <p:cTn id="15" dur="125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3525"/>
                            </p:stCondLst>
                            <p:childTnLst>
                              <p:par>
                                <p:cTn id="17" presetID="3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anim calcmode="lin" valueType="num">
                                      <p:cBhvr>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3" fill="hold">
                            <p:stCondLst>
                              <p:cond delay="4025"/>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0"/>
            <a:ext cx="12099235" cy="6858000"/>
          </a:xfrm>
        </p:spPr>
        <p:txBody>
          <a:bodyPr/>
          <a:lstStyle/>
          <a:p>
            <a:endParaRPr lang="en-US" dirty="0"/>
          </a:p>
        </p:txBody>
      </p:sp>
    </p:spTree>
    <p:extLst>
      <p:ext uri="{BB962C8B-B14F-4D97-AF65-F5344CB8AC3E}">
        <p14:creationId xmlns:p14="http://schemas.microsoft.com/office/powerpoint/2010/main" val="63502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Jokes</a:t>
            </a:r>
            <a:endParaRPr lang="en-US" dirty="0"/>
          </a:p>
        </p:txBody>
      </p:sp>
      <p:sp>
        <p:nvSpPr>
          <p:cNvPr id="3" name="Content Placeholder 2"/>
          <p:cNvSpPr>
            <a:spLocks noGrp="1"/>
          </p:cNvSpPr>
          <p:nvPr>
            <p:ph idx="1"/>
          </p:nvPr>
        </p:nvSpPr>
        <p:spPr/>
        <p:txBody>
          <a:bodyPr/>
          <a:lstStyle/>
          <a:p>
            <a:r>
              <a:rPr lang="en-US" dirty="0" smtClean="0"/>
              <a:t>Parachute training  - 4 things you need to know</a:t>
            </a:r>
          </a:p>
          <a:p>
            <a:r>
              <a:rPr lang="en-US" dirty="0" smtClean="0"/>
              <a:t>Eagle raised in chicken coop</a:t>
            </a:r>
          </a:p>
          <a:p>
            <a:r>
              <a:rPr lang="en-US" dirty="0" smtClean="0"/>
              <a:t>40 </a:t>
            </a:r>
            <a:r>
              <a:rPr lang="en-US" dirty="0" err="1" smtClean="0"/>
              <a:t>yrs</a:t>
            </a:r>
            <a:r>
              <a:rPr lang="en-US" dirty="0" smtClean="0"/>
              <a:t> camped by promised land –how many times over 40 </a:t>
            </a:r>
            <a:r>
              <a:rPr lang="en-US" dirty="0" err="1" smtClean="0"/>
              <a:t>yrs</a:t>
            </a:r>
            <a:r>
              <a:rPr lang="en-US" dirty="0" smtClean="0"/>
              <a:t> did they pass the entrance?</a:t>
            </a:r>
            <a:endParaRPr lang="en-US" dirty="0"/>
          </a:p>
        </p:txBody>
      </p:sp>
    </p:spTree>
    <p:extLst>
      <p:ext uri="{BB962C8B-B14F-4D97-AF65-F5344CB8AC3E}">
        <p14:creationId xmlns:p14="http://schemas.microsoft.com/office/powerpoint/2010/main" val="3564227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a woman was walking down the street one day, she heard a voice yell, "Stop! If you take one more step you'll be killed!" She stopped, and seconds later a brick fell from a building right in front of her. A minute or two later she started to cross the street, when the same voice bellowed. "Halt! Don't cross the street now!" Suddenly an out-of-control truck sped by as it ran a red light and never slowed down.</a:t>
            </a:r>
          </a:p>
          <a:p>
            <a:r>
              <a:rPr lang="en-US" dirty="0"/>
              <a:t>Shaken, the woman said, "Who are you?"</a:t>
            </a:r>
          </a:p>
          <a:p>
            <a:r>
              <a:rPr lang="en-US" dirty="0"/>
              <a:t>The voice replied. "I'm your guardian angel. I imagine you have some questions for me."</a:t>
            </a:r>
          </a:p>
          <a:p>
            <a:r>
              <a:rPr lang="en-US" dirty="0"/>
              <a:t>"I sure do." the woman said. "Where were you on my wedding day?</a:t>
            </a:r>
          </a:p>
          <a:p>
            <a:endParaRPr lang="en-US" dirty="0"/>
          </a:p>
        </p:txBody>
      </p:sp>
    </p:spTree>
    <p:extLst>
      <p:ext uri="{BB962C8B-B14F-4D97-AF65-F5344CB8AC3E}">
        <p14:creationId xmlns:p14="http://schemas.microsoft.com/office/powerpoint/2010/main" val="2326847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0"/>
            <a:ext cx="12099235" cy="6858000"/>
          </a:xfrm>
        </p:spPr>
        <p:txBody>
          <a:bodyPr/>
          <a:lstStyle/>
          <a:p>
            <a:endParaRPr lang="en-US" dirty="0"/>
          </a:p>
        </p:txBody>
      </p:sp>
    </p:spTree>
    <p:extLst>
      <p:ext uri="{BB962C8B-B14F-4D97-AF65-F5344CB8AC3E}">
        <p14:creationId xmlns:p14="http://schemas.microsoft.com/office/powerpoint/2010/main" val="3746737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0"/>
            <a:ext cx="12099235" cy="6858000"/>
          </a:xfrm>
        </p:spPr>
        <p:txBody>
          <a:bodyPr/>
          <a:lstStyle/>
          <a:p>
            <a:endParaRPr lang="en-US" dirty="0"/>
          </a:p>
        </p:txBody>
      </p:sp>
    </p:spTree>
    <p:extLst>
      <p:ext uri="{BB962C8B-B14F-4D97-AF65-F5344CB8AC3E}">
        <p14:creationId xmlns:p14="http://schemas.microsoft.com/office/powerpoint/2010/main" val="3146190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0"/>
            <a:ext cx="12099235" cy="6858000"/>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His peace will guard your hearts and minds</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“Guard” – standing a military post to prevent a hostile invasion</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“Hearts” – the deepest part of our being – the inner man</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“Minds” – our thoughts</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other words when we practice right praying, God’s peace will stand guard over our spirit and thoughts to prevent a hostile invasion of worry</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is Contagious, is yours worth catching?"</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t/>
            </a:r>
            <a:br>
              <a:rPr lang="en-US" dirty="0"/>
            </a:br>
            <a:endParaRPr lang="en-US" dirty="0"/>
          </a:p>
        </p:txBody>
      </p:sp>
    </p:spTree>
    <p:extLst>
      <p:ext uri="{BB962C8B-B14F-4D97-AF65-F5344CB8AC3E}">
        <p14:creationId xmlns:p14="http://schemas.microsoft.com/office/powerpoint/2010/main" val="3744772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Upward Attitude (4:4)</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8941" y="1275008"/>
            <a:ext cx="11758411" cy="5473522"/>
          </a:xfrm>
        </p:spPr>
        <p:txBody>
          <a:bodyPr>
            <a:normAutofit/>
          </a:bodyPr>
          <a:lstStyle/>
          <a:p>
            <a:pPr lvl="1">
              <a:lnSpc>
                <a:spcPct val="12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best thing that can happen today?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is the worst thing that can happen today?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can I do today to make sure that the best thing does happen?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can I do today to make sure that the worst thing doesn't happen?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Regardless of what happens, God has promised to keep you, to watch over you, and to provide for you. The worst thing that can happen in this life is for it to end, but then we will find ourselves in the eternal presence of God where we will dwell in the house of the Lord forever. The pain of the present must always be weighed in the balance of the hope we have of eternal life. </a:t>
            </a:r>
            <a:endPar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755085619"/>
      </p:ext>
    </p:extLst>
  </p:cSld>
  <p:clrMapOvr>
    <a:masterClrMapping/>
  </p:clrMapOvr>
  <mc:AlternateContent xmlns:mc="http://schemas.openxmlformats.org/markup-compatibility/2006" xmlns:p14="http://schemas.microsoft.com/office/powerpoint/2010/main">
    <mc:Choice Requires="p14">
      <p:transition spd="slow" p14:dur="225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Upward Attitude (4:4)</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8941" y="1275008"/>
            <a:ext cx="11758411" cy="5473522"/>
          </a:xfrm>
        </p:spPr>
        <p:txBody>
          <a:bodyPr>
            <a:normAutofit/>
          </a:bodyPr>
          <a:lstStyle/>
          <a:p>
            <a:pPr lvl="0">
              <a:lnSpc>
                <a:spcPct val="12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faced with worries and anxieties that rob you of your joy, ask yourself four questions in light of the faithfulness of God, and you will overcome the negative to experience new joy: </a:t>
            </a:r>
            <a:endPar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is the best thing that can happen today?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is the worst thing that can happen today?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can I do today to make sure that the best thing does happen?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can I do today to make sure that the worst thing doesn't happen? </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8352652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Upward Attitude (4:4)</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8941" y="1275008"/>
            <a:ext cx="11758411" cy="5473522"/>
          </a:xfrm>
        </p:spPr>
        <p:txBody>
          <a:bodyPr>
            <a:normAutofit/>
          </a:bodyPr>
          <a:lstStyle/>
          <a:p>
            <a:pPr marL="0" lvl="0" indent="0">
              <a:lnSpc>
                <a:spcPct val="12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Paul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says,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"Rejoice in the Lord always"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nSpc>
                <a:spcPct val="12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"in the Lord" and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Comes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from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Perpetual Praise</a:t>
            </a:r>
          </a:p>
          <a:p>
            <a:pPr lvl="0">
              <a:lnSpc>
                <a:spcPct val="12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Praise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Thanksgiving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Normal Response from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endPar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Creature to the Creator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139:14</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Redeemed to the Redeemer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-Col</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1:12-14 </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Citizen to the King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145:1-4 </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Child to the Father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-Rom</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8:14-17 </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185794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origami"/>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88" y="179634"/>
            <a:ext cx="3641501" cy="215144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648" b="25634"/>
          <a:stretch/>
        </p:blipFill>
        <p:spPr>
          <a:xfrm>
            <a:off x="4031088" y="103030"/>
            <a:ext cx="3206840" cy="409548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786" b="17437"/>
          <a:stretch/>
        </p:blipFill>
        <p:spPr>
          <a:xfrm>
            <a:off x="661921" y="4198512"/>
            <a:ext cx="2857500" cy="167425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15644"/>
          <a:stretch/>
        </p:blipFill>
        <p:spPr>
          <a:xfrm>
            <a:off x="8216720" y="0"/>
            <a:ext cx="3975279" cy="35416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9442" y="3631842"/>
            <a:ext cx="4473530" cy="3136006"/>
          </a:xfrm>
          <a:prstGeom prst="rect">
            <a:avLst/>
          </a:prstGeom>
        </p:spPr>
      </p:pic>
    </p:spTree>
    <p:extLst>
      <p:ext uri="{BB962C8B-B14F-4D97-AF65-F5344CB8AC3E}">
        <p14:creationId xmlns:p14="http://schemas.microsoft.com/office/powerpoint/2010/main" val="1455295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oofulltowrite.files.wordpress.com/2014/04/a-bad-attitude-like-a-flat-tire.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457740"/>
            <a:ext cx="4762500" cy="4969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7393"/>
            <a:ext cx="10515600" cy="1051554"/>
          </a:xfrm>
        </p:spPr>
        <p:txBody>
          <a:bodyPr>
            <a:normAutofit/>
          </a:bodyPr>
          <a:lstStyle/>
          <a:p>
            <a:r>
              <a:rPr lang="en-US" sz="5400" b="1" dirty="0" smtClean="0">
                <a:effectLst>
                  <a:outerShdw blurRad="38100" dist="38100" dir="2700000" algn="tl">
                    <a:srgbClr val="000000">
                      <a:alpha val="43137"/>
                    </a:srgbClr>
                  </a:outerShdw>
                </a:effectLst>
              </a:rPr>
              <a:t>The Power of Attitude</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942" y="1275008"/>
            <a:ext cx="5161442" cy="5473522"/>
          </a:xfrm>
        </p:spPr>
        <p:txBody>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Has Been Said…</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othing Can Stop a Person W- the Right Attitude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Nothing Can Help a Person W- the Wrong Attitude</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687" y="1275008"/>
            <a:ext cx="6421285" cy="5492840"/>
          </a:xfrm>
          <a:prstGeom prst="rect">
            <a:avLst/>
          </a:prstGeom>
        </p:spPr>
      </p:pic>
    </p:spTree>
    <p:extLst>
      <p:ext uri="{BB962C8B-B14F-4D97-AF65-F5344CB8AC3E}">
        <p14:creationId xmlns:p14="http://schemas.microsoft.com/office/powerpoint/2010/main" val="287074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par>
                                <p:cTn id="12" presetID="1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500"/>
                            </p:stCondLst>
                            <p:childTnLst>
                              <p:par>
                                <p:cTn id="24" presetID="31" presetClass="exit" presetSubtype="0" fill="hold" nodeType="afterEffect">
                                  <p:stCondLst>
                                    <p:cond delay="0"/>
                                  </p:stCondLst>
                                  <p:childTnLst>
                                    <p:anim calcmode="lin" valueType="num">
                                      <p:cBhvr>
                                        <p:cTn id="25" dur="3000"/>
                                        <p:tgtEl>
                                          <p:spTgt spid="4"/>
                                        </p:tgtEl>
                                        <p:attrNameLst>
                                          <p:attrName>ppt_w</p:attrName>
                                        </p:attrNameLst>
                                      </p:cBhvr>
                                      <p:tavLst>
                                        <p:tav tm="0">
                                          <p:val>
                                            <p:strVal val="ppt_w"/>
                                          </p:val>
                                        </p:tav>
                                        <p:tav tm="100000">
                                          <p:val>
                                            <p:fltVal val="0"/>
                                          </p:val>
                                        </p:tav>
                                      </p:tavLst>
                                    </p:anim>
                                    <p:anim calcmode="lin" valueType="num">
                                      <p:cBhvr>
                                        <p:cTn id="26" dur="3000"/>
                                        <p:tgtEl>
                                          <p:spTgt spid="4"/>
                                        </p:tgtEl>
                                        <p:attrNameLst>
                                          <p:attrName>ppt_h</p:attrName>
                                        </p:attrNameLst>
                                      </p:cBhvr>
                                      <p:tavLst>
                                        <p:tav tm="0">
                                          <p:val>
                                            <p:strVal val="ppt_h"/>
                                          </p:val>
                                        </p:tav>
                                        <p:tav tm="100000">
                                          <p:val>
                                            <p:fltVal val="0"/>
                                          </p:val>
                                        </p:tav>
                                      </p:tavLst>
                                    </p:anim>
                                    <p:anim calcmode="lin" valueType="num">
                                      <p:cBhvr>
                                        <p:cTn id="27" dur="3000"/>
                                        <p:tgtEl>
                                          <p:spTgt spid="4"/>
                                        </p:tgtEl>
                                        <p:attrNameLst>
                                          <p:attrName>style.rotation</p:attrName>
                                        </p:attrNameLst>
                                      </p:cBhvr>
                                      <p:tavLst>
                                        <p:tav tm="0">
                                          <p:val>
                                            <p:fltVal val="0"/>
                                          </p:val>
                                        </p:tav>
                                        <p:tav tm="100000">
                                          <p:val>
                                            <p:fltVal val="90"/>
                                          </p:val>
                                        </p:tav>
                                      </p:tavLst>
                                    </p:anim>
                                    <p:animEffect transition="out" filter="fade">
                                      <p:cBhvr>
                                        <p:cTn id="28" dur="3000"/>
                                        <p:tgtEl>
                                          <p:spTgt spid="4"/>
                                        </p:tgtEl>
                                      </p:cBhvr>
                                    </p:animEffect>
                                    <p:set>
                                      <p:cBhvr>
                                        <p:cTn id="29"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8" y="278295"/>
            <a:ext cx="4420914" cy="3498574"/>
          </a:xfrm>
          <a:prstGeom prst="rect">
            <a:avLst/>
          </a:prstGeom>
        </p:spPr>
      </p:pic>
      <p:pic>
        <p:nvPicPr>
          <p:cNvPr id="1026" name="Picture 2" descr="http://toofulltowrite.files.wordpress.com/2014/04/a-bad-attitude-like-a-flat-tire.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622" y="278295"/>
            <a:ext cx="4762500" cy="28492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711" y="3431485"/>
            <a:ext cx="2857500" cy="2857500"/>
          </a:xfrm>
          <a:prstGeom prst="rect">
            <a:avLst/>
          </a:prstGeom>
        </p:spPr>
      </p:pic>
    </p:spTree>
    <p:extLst>
      <p:ext uri="{BB962C8B-B14F-4D97-AF65-F5344CB8AC3E}">
        <p14:creationId xmlns:p14="http://schemas.microsoft.com/office/powerpoint/2010/main" val="9118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endParaRPr lang="en-US" dirty="0"/>
          </a:p>
        </p:txBody>
      </p:sp>
      <p:sp>
        <p:nvSpPr>
          <p:cNvPr id="3" name="Content Placeholder 2"/>
          <p:cNvSpPr>
            <a:spLocks noGrp="1"/>
          </p:cNvSpPr>
          <p:nvPr>
            <p:ph idx="1"/>
          </p:nvPr>
        </p:nvSpPr>
        <p:spPr>
          <a:xfrm>
            <a:off x="218941" y="1275008"/>
            <a:ext cx="11758411" cy="5473522"/>
          </a:xfrm>
        </p:spPr>
        <p:txBody>
          <a:bodyPr/>
          <a:lstStyle/>
          <a:p>
            <a:endParaRPr lang="en-US" dirty="0"/>
          </a:p>
        </p:txBody>
      </p:sp>
    </p:spTree>
    <p:extLst>
      <p:ext uri="{BB962C8B-B14F-4D97-AF65-F5344CB8AC3E}">
        <p14:creationId xmlns:p14="http://schemas.microsoft.com/office/powerpoint/2010/main" val="90417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endParaRPr lang="en-US" dirty="0"/>
          </a:p>
        </p:txBody>
      </p:sp>
      <p:sp>
        <p:nvSpPr>
          <p:cNvPr id="3" name="Content Placeholder 2"/>
          <p:cNvSpPr>
            <a:spLocks noGrp="1"/>
          </p:cNvSpPr>
          <p:nvPr>
            <p:ph idx="1"/>
          </p:nvPr>
        </p:nvSpPr>
        <p:spPr>
          <a:xfrm>
            <a:off x="218941" y="1275008"/>
            <a:ext cx="11758411" cy="5473522"/>
          </a:xfrm>
        </p:spPr>
        <p:txBody>
          <a:bodyPr/>
          <a:lstStyle/>
          <a:p>
            <a:endParaRPr lang="en-US" dirty="0"/>
          </a:p>
        </p:txBody>
      </p:sp>
    </p:spTree>
    <p:extLst>
      <p:ext uri="{BB962C8B-B14F-4D97-AF65-F5344CB8AC3E}">
        <p14:creationId xmlns:p14="http://schemas.microsoft.com/office/powerpoint/2010/main" val="88334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5" y="781878"/>
            <a:ext cx="11105323" cy="5936974"/>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is the EYE of your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Soul</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determines how you view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life</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FACE of your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Life</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determines how you appear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others</a:t>
            </a:r>
            <a:endPar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is the EAR of your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Mind</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determines how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 understand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world</a:t>
            </a:r>
            <a:endPar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is the VOICE of your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Heart</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will determine how you relate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those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around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Prophet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your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Determines Your Destiny</a:t>
            </a:r>
          </a:p>
          <a:p>
            <a:pPr lvl="1">
              <a:lnSpc>
                <a:spcPct val="100000"/>
              </a:lnSpc>
              <a:spcBef>
                <a:spcPts val="0"/>
              </a:spcBef>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Also Determines How High You Fly!!!</a:t>
            </a:r>
          </a:p>
          <a:p>
            <a:pPr>
              <a:lnSpc>
                <a:spcPct val="100000"/>
              </a:lnSpc>
            </a:pP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2759202"/>
      </p:ext>
    </p:extLst>
  </p:cSld>
  <p:clrMapOvr>
    <a:masterClrMapping/>
  </p:clrMapOvr>
  <mc:AlternateContent xmlns:mc="http://schemas.openxmlformats.org/markup-compatibility/2006" xmlns:p14="http://schemas.microsoft.com/office/powerpoint/2010/main">
    <mc:Choice Requires="p14">
      <p:transition spd="slow" p14:dur="2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righ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righ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right)">
                                      <p:cBhvr>
                                        <p:cTn id="43" dur="500"/>
                                        <p:tgtEl>
                                          <p:spTgt spid="3">
                                            <p:txEl>
                                              <p:pRg st="9" end="9"/>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2" y="409575"/>
            <a:ext cx="9096375" cy="6038850"/>
          </a:xfrm>
          <a:prstGeom prst="rect">
            <a:avLst/>
          </a:prstGeom>
        </p:spPr>
      </p:pic>
    </p:spTree>
    <p:extLst>
      <p:ext uri="{BB962C8B-B14F-4D97-AF65-F5344CB8AC3E}">
        <p14:creationId xmlns:p14="http://schemas.microsoft.com/office/powerpoint/2010/main" val="348689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569843"/>
            <a:ext cx="11758411" cy="6178687"/>
          </a:xfrm>
        </p:spPr>
        <p:txBody>
          <a:bodyPr/>
          <a:lstStyle/>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Paul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Right Attitude…</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…From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Prison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Rome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Writes:</a:t>
            </a:r>
          </a:p>
          <a:p>
            <a:pPr marL="0" indent="0">
              <a:lnSpc>
                <a:spcPct val="100000"/>
              </a:lnSpc>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Rejoice in the Lord always. I will say it again: Rejoice!"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p>
          <a:p>
            <a:pPr marL="0" indent="0">
              <a:lnSpc>
                <a:spcPct val="100000"/>
              </a:lnSpc>
              <a:spcBef>
                <a:spcPts val="1200"/>
              </a:spcBef>
              <a:buNone/>
            </a:pPr>
            <a:r>
              <a:rPr lang="en-US" sz="36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Attitude Determines Your Altitude </a:t>
            </a:r>
          </a:p>
          <a:p>
            <a:pPr>
              <a:lnSpc>
                <a:spcPct val="10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 Attitude is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Mental Disposition or Outlook…</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 Way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Looking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Yourself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World</a:t>
            </a:r>
          </a:p>
          <a:p>
            <a:pPr>
              <a:lnSpc>
                <a:spcPct val="10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Can Be Defined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as 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Mental, Emotional, and Physical Posture</a:t>
            </a:r>
          </a:p>
          <a:p>
            <a:pPr lvl="1">
              <a:lnSpc>
                <a:spcPct val="100000"/>
              </a:lnSpc>
              <a:spcBef>
                <a:spcPts val="60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That Means that Life is Lived from </a:t>
            </a:r>
            <a:r>
              <a:rPr lang="en-US" sz="2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Inside Out” </a:t>
            </a:r>
          </a:p>
          <a:p>
            <a:pPr>
              <a:lnSpc>
                <a:spcPct val="10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Level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Based More On What is Going On Within Us…</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…Than What's Going On Around Us</a:t>
            </a:r>
          </a:p>
          <a:p>
            <a:endParaRPr lang="en-US" dirty="0"/>
          </a:p>
        </p:txBody>
      </p:sp>
    </p:spTree>
    <p:extLst>
      <p:ext uri="{BB962C8B-B14F-4D97-AF65-F5344CB8AC3E}">
        <p14:creationId xmlns:p14="http://schemas.microsoft.com/office/powerpoint/2010/main" val="2652092715"/>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normAutofit fontScale="90000"/>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Joy is an Unconquerable Sense of Gladness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8941" y="1275008"/>
            <a:ext cx="11758411" cy="5473522"/>
          </a:xfrm>
        </p:spPr>
        <p:txBody>
          <a:bodyPr/>
          <a:lstStyle/>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Overcomes Adversity, Disappointment, Tragedy, Failure, and the Harsh Experiences of Life, Enabling Us to… </a:t>
            </a:r>
          </a:p>
          <a:p>
            <a:pPr marL="0" indent="0">
              <a:lnSpc>
                <a:spcPct val="100000"/>
              </a:lnSpc>
              <a:spcBef>
                <a:spcPts val="300"/>
              </a:spcBef>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“mount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up with wings like eagles, to run and not grow weary, and to walk and not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faint”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-Isa</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40:31. </a:t>
            </a:r>
          </a:p>
          <a:p>
            <a:pPr>
              <a:lnSpc>
                <a:spcPct val="100000"/>
              </a:lnSpc>
              <a:spcBef>
                <a:spcPts val="1200"/>
              </a:spcBef>
              <a:buSzPct val="150000"/>
              <a:buBlip>
                <a:blip r:embed="rId2"/>
              </a:buBlip>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Joy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 to His people</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Work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the Holy Spirit in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Hearts When We…</a:t>
            </a:r>
          </a:p>
          <a:p>
            <a:pPr lvl="1">
              <a:lnSpc>
                <a:spcPct val="100000"/>
              </a:lnSpc>
              <a:spcBef>
                <a:spcPts val="3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Turn Over Our Trials to God </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Live In the Confidence that He Is Able</a:t>
            </a:r>
          </a:p>
          <a:p>
            <a:pPr>
              <a:lnSpc>
                <a:spcPct val="100000"/>
              </a:lnSpc>
              <a:spcBef>
                <a:spcPts val="1200"/>
              </a:spcBef>
              <a:buSzPct val="150000"/>
              <a:buBlip>
                <a:blip r:embed="rId2"/>
              </a:buBlip>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You Have this Kind of Joy, You Know By Experience…</a:t>
            </a:r>
          </a:p>
          <a:p>
            <a:pPr marL="0" indent="0">
              <a:lnSpc>
                <a:spcPct val="100000"/>
              </a:lnSpc>
              <a:spcBef>
                <a:spcPts val="3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joy of the Lord is your strength"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-Neh</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8:10</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55557436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06016"/>
            <a:ext cx="11953460" cy="6751983"/>
          </a:xfrm>
        </p:spPr>
        <p:txBody>
          <a:bodyPr>
            <a:normAutofit fontScale="62500" lnSpcReduction="20000"/>
          </a:bodyPr>
          <a:lstStyle/>
          <a:p>
            <a:pPr marL="0" indent="0">
              <a:lnSpc>
                <a:spcPct val="12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don’t know about you but I’ve got to Praise Him…</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He’s Almighty…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Blessed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Cares for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Delivered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Erased the penalty of sin that was against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Forgave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Gave me eternal life…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Heard my cry…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Justified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Kept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Loves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of His Mercy…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Never left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Opened doors for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Paid the price for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Redeemed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Saved and Sanctified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Took my place at Calvary…</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of His Undying love for me…</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Because He gave me Victory…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Somebody ought to praise in this place… (Why?) Because there’s </a:t>
            </a:r>
            <a:r>
              <a:rPr lang="en-US" b="1" dirty="0">
                <a:effectLst>
                  <a:outerShdw blurRad="38100" dist="38100" dir="2700000" algn="tl">
                    <a:srgbClr val="000000">
                      <a:alpha val="43137"/>
                    </a:srgbClr>
                  </a:outerShdw>
                </a:effectLst>
              </a:rPr>
              <a:t>Power In Your Praise…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22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1051554"/>
          </a:xfrm>
        </p:spPr>
        <p:txBody>
          <a:bodyPr/>
          <a:lstStyle/>
          <a:p>
            <a:pPr algn="ct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Attitudes</a:t>
            </a:r>
          </a:p>
        </p:txBody>
      </p:sp>
      <p:sp>
        <p:nvSpPr>
          <p:cNvPr id="3" name="Content Placeholder 2"/>
          <p:cNvSpPr>
            <a:spLocks noGrp="1"/>
          </p:cNvSpPr>
          <p:nvPr>
            <p:ph idx="1"/>
          </p:nvPr>
        </p:nvSpPr>
        <p:spPr>
          <a:xfrm>
            <a:off x="218941" y="1275008"/>
            <a:ext cx="11758411" cy="5473522"/>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Attitudes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 Be… </a:t>
            </a: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Realistic or Unrealistic</a:t>
            </a: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Positive or Negative </a:t>
            </a: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Productive or Unproductive</a:t>
            </a:r>
          </a:p>
          <a:p>
            <a:pPr>
              <a:lnSpc>
                <a:spcPct val="11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Philippians, Paul Continually Underscores the Need for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Spiritual Attitude If We Are to Keep Our Joy</a:t>
            </a:r>
          </a:p>
          <a:p>
            <a:pPr>
              <a:lnSpc>
                <a:spcPct val="11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It's Easy to Get Caught Up in Negative If We Don't Guard Our Hearts</a:t>
            </a:r>
          </a:p>
          <a:p>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Paul Shares Three Aspects Of Real Joy In This Passage</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10772820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out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7164</TotalTime>
  <Words>1753</Words>
  <Application>Microsoft Office PowerPoint</Application>
  <PresentationFormat>Widescreen</PresentationFormat>
  <Paragraphs>166</Paragraphs>
  <Slides>32</Slides>
  <Notes>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 Unicode MS</vt:lpstr>
      <vt:lpstr>AR CHRISTY</vt:lpstr>
      <vt:lpstr>Arial</vt:lpstr>
      <vt:lpstr>Calibri</vt:lpstr>
      <vt:lpstr>Calibri Light</vt:lpstr>
      <vt:lpstr>Courier New</vt:lpstr>
      <vt:lpstr>Wingdings</vt:lpstr>
      <vt:lpstr>Office Theme</vt:lpstr>
      <vt:lpstr>PowerPoint Presentation</vt:lpstr>
      <vt:lpstr>Your Attitude Determines Your Altitude  -pt1 </vt:lpstr>
      <vt:lpstr>The Power of Attitude</vt:lpstr>
      <vt:lpstr>PowerPoint Presentation</vt:lpstr>
      <vt:lpstr>PowerPoint Presentation</vt:lpstr>
      <vt:lpstr>PowerPoint Presentation</vt:lpstr>
      <vt:lpstr>Joy is an Unconquerable Sense of Gladness</vt:lpstr>
      <vt:lpstr>PowerPoint Presentation</vt:lpstr>
      <vt:lpstr>Attitudes</vt:lpstr>
      <vt:lpstr>Joy Is an Upward Attitude (4:4)</vt:lpstr>
      <vt:lpstr>Joy Is an Upward Attitude (4:4)</vt:lpstr>
      <vt:lpstr>In the Face of…</vt:lpstr>
      <vt:lpstr>Joy Is an Outward Attitude (4:5)</vt:lpstr>
      <vt:lpstr>How to Be Perfectly Miserable</vt:lpstr>
      <vt:lpstr>Joy Is an Inward Attitude (6-7)</vt:lpstr>
      <vt:lpstr>Joy Is an Inward Attitude (6-7)</vt:lpstr>
      <vt:lpstr>PowerPoint Presentation</vt:lpstr>
      <vt:lpstr>Joy Is an Inward Attitude (6-7)</vt:lpstr>
      <vt:lpstr>PowerPoint Presentation</vt:lpstr>
      <vt:lpstr>PowerPoint Presentation</vt:lpstr>
      <vt:lpstr>                                     Jokes</vt:lpstr>
      <vt:lpstr>PowerPoint Presentation</vt:lpstr>
      <vt:lpstr>PowerPoint Presentation</vt:lpstr>
      <vt:lpstr>PowerPoint Presentation</vt:lpstr>
      <vt:lpstr>PowerPoint Presentation</vt:lpstr>
      <vt:lpstr>Joy Is an Upward Attitude (4:4)</vt:lpstr>
      <vt:lpstr>Joy Is an Upward Attitude (4:4)</vt:lpstr>
      <vt:lpstr>Joy Is an Upward Attitude (4:4)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dlinton970@aol.com</cp:lastModifiedBy>
  <cp:revision>160</cp:revision>
  <dcterms:created xsi:type="dcterms:W3CDTF">2015-10-05T01:43:47Z</dcterms:created>
  <dcterms:modified xsi:type="dcterms:W3CDTF">2015-10-11T14:25:25Z</dcterms:modified>
</cp:coreProperties>
</file>