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3" r:id="rId5"/>
    <p:sldId id="267" r:id="rId6"/>
    <p:sldId id="273" r:id="rId7"/>
    <p:sldId id="275" r:id="rId8"/>
    <p:sldId id="268" r:id="rId9"/>
    <p:sldId id="274" r:id="rId10"/>
    <p:sldId id="269" r:id="rId11"/>
    <p:sldId id="271" r:id="rId12"/>
    <p:sldId id="272" r:id="rId13"/>
    <p:sldId id="270" r:id="rId14"/>
    <p:sldId id="258" r:id="rId15"/>
    <p:sldId id="265" r:id="rId16"/>
    <p:sldId id="266" r:id="rId17"/>
    <p:sldId id="259" r:id="rId18"/>
    <p:sldId id="260" r:id="rId19"/>
    <p:sldId id="26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9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24B6-BBC1-4D28-A7D2-EF3155B9FA99}" type="datetimeFigureOut">
              <a:rPr lang="en-US" smtClean="0"/>
              <a:t>10/12/2015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608291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24B6-BBC1-4D28-A7D2-EF3155B9FA99}" type="datetimeFigureOut">
              <a:rPr lang="en-US" smtClean="0"/>
              <a:t>10/12/2015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2642054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24B6-BBC1-4D28-A7D2-EF3155B9FA99}" type="datetimeFigureOut">
              <a:rPr lang="en-US" smtClean="0"/>
              <a:t>10/12/2015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3403025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24B6-BBC1-4D28-A7D2-EF3155B9FA99}" type="datetimeFigureOut">
              <a:rPr lang="en-US" smtClean="0"/>
              <a:t>10/12/2015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3734641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24B6-BBC1-4D28-A7D2-EF3155B9FA99}" type="datetimeFigureOut">
              <a:rPr lang="en-US" smtClean="0"/>
              <a:t>10/12/2015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260744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24B6-BBC1-4D28-A7D2-EF3155B9FA99}" type="datetimeFigureOut">
              <a:rPr lang="en-US" smtClean="0"/>
              <a:t>10/12/2015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241927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24B6-BBC1-4D28-A7D2-EF3155B9FA99}" type="datetimeFigureOut">
              <a:rPr lang="en-US" smtClean="0"/>
              <a:t>10/12/2015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4028855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24B6-BBC1-4D28-A7D2-EF3155B9FA99}" type="datetimeFigureOut">
              <a:rPr lang="en-US" smtClean="0"/>
              <a:t>10/12/2015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4184976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24B6-BBC1-4D28-A7D2-EF3155B9FA99}" type="datetimeFigureOut">
              <a:rPr lang="en-US" smtClean="0"/>
              <a:t>10/12/2015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2660742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24B6-BBC1-4D28-A7D2-EF3155B9FA99}" type="datetimeFigureOut">
              <a:rPr lang="en-US" smtClean="0"/>
              <a:t>10/12/2015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1783610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24B6-BBC1-4D28-A7D2-EF3155B9FA99}" type="datetimeFigureOut">
              <a:rPr lang="en-US" smtClean="0"/>
              <a:t>10/12/2015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2108100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24B6-BBC1-4D28-A7D2-EF3155B9FA99}" type="datetimeFigureOut">
              <a:rPr lang="en-US" smtClean="0"/>
              <a:t>10/12/2015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A4B9B-AF7B-4E67-851D-2486F3EF0045}" type="slidenum">
              <a:rPr lang="en-US" smtClean="0"/>
              <a:t>‹#›</a:t>
            </a:fld>
            <a:endParaRPr lang="en-US"/>
          </a:p>
        </p:txBody>
      </p:sp>
    </p:spTree>
    <p:extLst>
      <p:ext uri="{BB962C8B-B14F-4D97-AF65-F5344CB8AC3E}">
        <p14:creationId xmlns:p14="http://schemas.microsoft.com/office/powerpoint/2010/main" val="4111857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763" y="1122363"/>
            <a:ext cx="10406130" cy="2387600"/>
          </a:xfrm>
        </p:spPr>
        <p:txBody>
          <a:bodyPr>
            <a:normAutofit fontScale="90000"/>
          </a:bodyPr>
          <a:lstStyle/>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Critical Spirit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r>
            <a:b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Confronting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Heart of a Critic</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r>
            <a:b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Subtitle 2"/>
          <p:cNvSpPr>
            <a:spLocks noGrp="1"/>
          </p:cNvSpPr>
          <p:nvPr>
            <p:ph type="subTitle" idx="1"/>
          </p:nvPr>
        </p:nvSpPr>
        <p:spPr/>
        <p:txBody>
          <a:bodyPr>
            <a:normAutofit lnSpcReduction="10000"/>
          </a:bodyPr>
          <a:lstStyle/>
          <a:p>
            <a:r>
              <a:rPr lang="en-US" sz="4000" dirty="0" smtClean="0">
                <a:effectLst>
                  <a:outerShdw blurRad="38100" dist="38100" dir="2700000" algn="tl">
                    <a:srgbClr val="000000">
                      <a:alpha val="43137"/>
                    </a:srgbClr>
                  </a:outerShdw>
                </a:effectLst>
              </a:rPr>
              <a:t>Job 1-2</a:t>
            </a:r>
          </a:p>
          <a:p>
            <a:endParaRPr lang="en-US" sz="3200" dirty="0">
              <a:effectLst>
                <a:outerShdw blurRad="38100" dist="38100" dir="2700000" algn="tl">
                  <a:srgbClr val="000000">
                    <a:alpha val="43137"/>
                  </a:srgbClr>
                </a:outerShdw>
              </a:effectLst>
            </a:endParaRPr>
          </a:p>
          <a:p>
            <a:r>
              <a:rPr lang="en-US" sz="3200" dirty="0" smtClean="0">
                <a:effectLst>
                  <a:outerShdw blurRad="38100" dist="38100" dir="2700000" algn="tl">
                    <a:srgbClr val="000000">
                      <a:alpha val="43137"/>
                    </a:srgbClr>
                  </a:outerShdw>
                </a:effectLst>
              </a:rPr>
              <a:t>Part </a:t>
            </a:r>
            <a:r>
              <a:rPr lang="en-US" sz="3200" dirty="0" smtClean="0">
                <a:effectLst>
                  <a:outerShdw blurRad="38100" dist="38100" dir="2700000" algn="tl">
                    <a:srgbClr val="000000">
                      <a:alpha val="43137"/>
                    </a:srgbClr>
                  </a:outerShdw>
                </a:effectLst>
              </a:rPr>
              <a:t>2</a:t>
            </a:r>
            <a:endParaRPr lang="en-US" sz="3200" dirty="0">
              <a:effectLst>
                <a:outerShdw blurRad="38100" dist="38100" dir="2700000" algn="tl">
                  <a:srgbClr val="000000">
                    <a:alpha val="43137"/>
                  </a:srgbClr>
                </a:outerShdw>
              </a:effectLst>
            </a:endParaRPr>
          </a:p>
        </p:txBody>
      </p:sp>
      <p:pic>
        <p:nvPicPr>
          <p:cNvPr id="4" name="Picture 2" descr="http://wallcapture.com/wp-content/uploads/2013/04/Free-Question-Mark-Wallpaper-HD.jpg"/>
          <p:cNvPicPr>
            <a:picLocks noChangeAspect="1" noChangeArrowheads="1"/>
          </p:cNvPicPr>
          <p:nvPr/>
        </p:nvPicPr>
        <p:blipFill>
          <a:blip r:embed="rId2" cstate="print"/>
          <a:srcRect/>
          <a:stretch>
            <a:fillRect/>
          </a:stretch>
        </p:blipFill>
        <p:spPr bwMode="auto">
          <a:xfrm>
            <a:off x="0" y="2756078"/>
            <a:ext cx="3657600" cy="4101921"/>
          </a:xfrm>
          <a:prstGeom prst="rect">
            <a:avLst/>
          </a:prstGeom>
          <a:noFill/>
        </p:spPr>
      </p:pic>
      <p:pic>
        <p:nvPicPr>
          <p:cNvPr id="5" name="Picture 2" descr="http://www.hdwallpapers.in/walls/storm_widescreen-wide.jpg"/>
          <p:cNvPicPr>
            <a:picLocks noChangeAspect="1" noChangeArrowheads="1"/>
          </p:cNvPicPr>
          <p:nvPr/>
        </p:nvPicPr>
        <p:blipFill>
          <a:blip r:embed="rId3" cstate="print"/>
          <a:srcRect/>
          <a:stretch>
            <a:fillRect/>
          </a:stretch>
        </p:blipFill>
        <p:spPr bwMode="auto">
          <a:xfrm>
            <a:off x="7789572" y="2910625"/>
            <a:ext cx="4038600" cy="3721156"/>
          </a:xfrm>
          <a:prstGeom prst="rect">
            <a:avLst/>
          </a:prstGeom>
          <a:noFill/>
        </p:spPr>
      </p:pic>
    </p:spTree>
    <p:extLst>
      <p:ext uri="{BB962C8B-B14F-4D97-AF65-F5344CB8AC3E}">
        <p14:creationId xmlns:p14="http://schemas.microsoft.com/office/powerpoint/2010/main" val="2712917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2550"/>
                            </p:stCondLst>
                            <p:childTnLst>
                              <p:par>
                                <p:cTn id="13" presetID="16" presetClass="entr" presetSubtype="37"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outVertical)">
                                      <p:cBhvr>
                                        <p:cTn id="15" dur="1000"/>
                                        <p:tgtEl>
                                          <p:spTgt spid="4"/>
                                        </p:tgtEl>
                                      </p:cBhvr>
                                    </p:animEffect>
                                  </p:childTnLst>
                                </p:cTn>
                              </p:par>
                            </p:childTnLst>
                          </p:cTn>
                        </p:par>
                        <p:par>
                          <p:cTn id="16" fill="hold">
                            <p:stCondLst>
                              <p:cond delay="3550"/>
                            </p:stCondLst>
                            <p:childTnLst>
                              <p:par>
                                <p:cTn id="17" presetID="31" presetClass="entr" presetSubtype="0"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1000" fill="hold"/>
                                        <p:tgtEl>
                                          <p:spTgt spid="5"/>
                                        </p:tgtEl>
                                        <p:attrNameLst>
                                          <p:attrName>ppt_w</p:attrName>
                                        </p:attrNameLst>
                                      </p:cBhvr>
                                      <p:tavLst>
                                        <p:tav tm="0">
                                          <p:val>
                                            <p:fltVal val="0"/>
                                          </p:val>
                                        </p:tav>
                                        <p:tav tm="100000">
                                          <p:val>
                                            <p:strVal val="#ppt_w"/>
                                          </p:val>
                                        </p:tav>
                                      </p:tavLst>
                                    </p:anim>
                                    <p:anim calcmode="lin" valueType="num">
                                      <p:cBhvr>
                                        <p:cTn id="20" dur="1000" fill="hold"/>
                                        <p:tgtEl>
                                          <p:spTgt spid="5"/>
                                        </p:tgtEl>
                                        <p:attrNameLst>
                                          <p:attrName>ppt_h</p:attrName>
                                        </p:attrNameLst>
                                      </p:cBhvr>
                                      <p:tavLst>
                                        <p:tav tm="0">
                                          <p:val>
                                            <p:fltVal val="0"/>
                                          </p:val>
                                        </p:tav>
                                        <p:tav tm="100000">
                                          <p:val>
                                            <p:strVal val="#ppt_h"/>
                                          </p:val>
                                        </p:tav>
                                      </p:tavLst>
                                    </p:anim>
                                    <p:anim calcmode="lin" valueType="num">
                                      <p:cBhvr>
                                        <p:cTn id="21" dur="1000" fill="hold"/>
                                        <p:tgtEl>
                                          <p:spTgt spid="5"/>
                                        </p:tgtEl>
                                        <p:attrNameLst>
                                          <p:attrName>style.rotation</p:attrName>
                                        </p:attrNameLst>
                                      </p:cBhvr>
                                      <p:tavLst>
                                        <p:tav tm="0">
                                          <p:val>
                                            <p:fltVal val="90"/>
                                          </p:val>
                                        </p:tav>
                                        <p:tav tm="100000">
                                          <p:val>
                                            <p:fltVal val="0"/>
                                          </p:val>
                                        </p:tav>
                                      </p:tavLst>
                                    </p:anim>
                                    <p:animEffect transition="in" filter="fade">
                                      <p:cBhvr>
                                        <p:cTn id="22" dur="1000"/>
                                        <p:tgtEl>
                                          <p:spTgt spid="5"/>
                                        </p:tgtEl>
                                      </p:cBhvr>
                                    </p:animEffect>
                                  </p:childTnLst>
                                </p:cTn>
                              </p:par>
                            </p:childTnLst>
                          </p:cTn>
                        </p:par>
                        <p:par>
                          <p:cTn id="23" fill="hold">
                            <p:stCondLst>
                              <p:cond delay="4550"/>
                            </p:stCondLst>
                            <p:childTnLst>
                              <p:par>
                                <p:cTn id="24" presetID="16" presetClass="entr" presetSubtype="21" fill="hold" grpId="0" nodeType="after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Effect transition="in" filter="barn(inVertical)">
                                      <p:cBhvr>
                                        <p:cTn id="26" dur="500"/>
                                        <p:tgtEl>
                                          <p:spTgt spid="3">
                                            <p:txEl>
                                              <p:pRg st="0" end="0"/>
                                            </p:txEl>
                                          </p:spTgt>
                                        </p:tgtEl>
                                      </p:cBhvr>
                                    </p:animEffect>
                                  </p:childTnLst>
                                </p:cTn>
                              </p:par>
                            </p:childTnLst>
                          </p:cTn>
                        </p:par>
                        <p:par>
                          <p:cTn id="27" fill="hold">
                            <p:stCondLst>
                              <p:cond delay="5050"/>
                            </p:stCondLst>
                            <p:childTnLst>
                              <p:par>
                                <p:cTn id="28" presetID="16" presetClass="entr" presetSubtype="21" fill="hold" grpId="0" nodeType="after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arn(inVertical)">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66"/>
            <a:ext cx="10515600" cy="909887"/>
          </a:xfrm>
        </p:spPr>
        <p:txBody>
          <a:bodyPr/>
          <a:lstStyle/>
          <a:p>
            <a:endParaRPr lang="en-US" dirty="0"/>
          </a:p>
        </p:txBody>
      </p:sp>
      <p:sp>
        <p:nvSpPr>
          <p:cNvPr id="3" name="Content Placeholder 2"/>
          <p:cNvSpPr>
            <a:spLocks noGrp="1"/>
          </p:cNvSpPr>
          <p:nvPr>
            <p:ph idx="1"/>
          </p:nvPr>
        </p:nvSpPr>
        <p:spPr>
          <a:xfrm>
            <a:off x="206061" y="1056068"/>
            <a:ext cx="11848563" cy="5705340"/>
          </a:xfrm>
        </p:spPr>
        <p:txBody>
          <a:bodyPr/>
          <a:lstStyle/>
          <a:p>
            <a:endParaRPr lang="en-US" dirty="0"/>
          </a:p>
        </p:txBody>
      </p:sp>
    </p:spTree>
    <p:extLst>
      <p:ext uri="{BB962C8B-B14F-4D97-AF65-F5344CB8AC3E}">
        <p14:creationId xmlns:p14="http://schemas.microsoft.com/office/powerpoint/2010/main" val="1481570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66"/>
            <a:ext cx="10515600" cy="909887"/>
          </a:xfrm>
        </p:spPr>
        <p:txBody>
          <a:bodyPr/>
          <a:lstStyle/>
          <a:p>
            <a:endParaRPr lang="en-US" dirty="0"/>
          </a:p>
        </p:txBody>
      </p:sp>
      <p:sp>
        <p:nvSpPr>
          <p:cNvPr id="3" name="Content Placeholder 2"/>
          <p:cNvSpPr>
            <a:spLocks noGrp="1"/>
          </p:cNvSpPr>
          <p:nvPr>
            <p:ph idx="1"/>
          </p:nvPr>
        </p:nvSpPr>
        <p:spPr>
          <a:xfrm>
            <a:off x="206061" y="1056068"/>
            <a:ext cx="11848563" cy="5705340"/>
          </a:xfrm>
        </p:spPr>
        <p:txBody>
          <a:bodyPr/>
          <a:lstStyle/>
          <a:p>
            <a:endParaRPr lang="en-US" dirty="0"/>
          </a:p>
        </p:txBody>
      </p:sp>
    </p:spTree>
    <p:extLst>
      <p:ext uri="{BB962C8B-B14F-4D97-AF65-F5344CB8AC3E}">
        <p14:creationId xmlns:p14="http://schemas.microsoft.com/office/powerpoint/2010/main" val="41876218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66"/>
            <a:ext cx="10515600" cy="909887"/>
          </a:xfrm>
        </p:spPr>
        <p:txBody>
          <a:bodyPr/>
          <a:lstStyle/>
          <a:p>
            <a:endParaRPr lang="en-US" dirty="0"/>
          </a:p>
        </p:txBody>
      </p:sp>
      <p:sp>
        <p:nvSpPr>
          <p:cNvPr id="3" name="Content Placeholder 2"/>
          <p:cNvSpPr>
            <a:spLocks noGrp="1"/>
          </p:cNvSpPr>
          <p:nvPr>
            <p:ph idx="1"/>
          </p:nvPr>
        </p:nvSpPr>
        <p:spPr>
          <a:xfrm>
            <a:off x="206061" y="1056068"/>
            <a:ext cx="11848563" cy="5705340"/>
          </a:xfrm>
        </p:spPr>
        <p:txBody>
          <a:bodyPr/>
          <a:lstStyle/>
          <a:p>
            <a:endParaRPr lang="en-US" dirty="0"/>
          </a:p>
        </p:txBody>
      </p:sp>
    </p:spTree>
    <p:extLst>
      <p:ext uri="{BB962C8B-B14F-4D97-AF65-F5344CB8AC3E}">
        <p14:creationId xmlns:p14="http://schemas.microsoft.com/office/powerpoint/2010/main" val="2176992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66"/>
            <a:ext cx="10515600" cy="909887"/>
          </a:xfrm>
        </p:spPr>
        <p:txBody>
          <a:bodyPr/>
          <a:lstStyle/>
          <a:p>
            <a:endParaRPr lang="en-US" dirty="0"/>
          </a:p>
        </p:txBody>
      </p:sp>
      <p:sp>
        <p:nvSpPr>
          <p:cNvPr id="3" name="Content Placeholder 2"/>
          <p:cNvSpPr>
            <a:spLocks noGrp="1"/>
          </p:cNvSpPr>
          <p:nvPr>
            <p:ph idx="1"/>
          </p:nvPr>
        </p:nvSpPr>
        <p:spPr>
          <a:xfrm>
            <a:off x="206061" y="1056068"/>
            <a:ext cx="11848563" cy="5705340"/>
          </a:xfrm>
        </p:spPr>
        <p:txBody>
          <a:bodyPr/>
          <a:lstStyle/>
          <a:p>
            <a:endParaRPr lang="en-US" dirty="0"/>
          </a:p>
        </p:txBody>
      </p:sp>
    </p:spTree>
    <p:extLst>
      <p:ext uri="{BB962C8B-B14F-4D97-AF65-F5344CB8AC3E}">
        <p14:creationId xmlns:p14="http://schemas.microsoft.com/office/powerpoint/2010/main" val="676718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b="1" dirty="0" smtClean="0">
                <a:effectLst>
                  <a:outerShdw blurRad="38100" dist="38100" dir="2700000" algn="tl">
                    <a:srgbClr val="000000">
                      <a:alpha val="43137"/>
                    </a:srgbClr>
                  </a:outerShdw>
                </a:effectLst>
              </a:rPr>
              <a:t>Critical Spirit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1" y="1159099"/>
            <a:ext cx="11809927" cy="5576552"/>
          </a:xfrm>
        </p:spPr>
        <p:txBody>
          <a:bodyPr>
            <a:normAutofit lnSpcReduction="10000"/>
          </a:bodyPr>
          <a:lstStyle/>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Everything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 fine ... until they open their mouths.</a:t>
            </a: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They are aghast at the sight before them ... their once highly respected friend is now horrifically humbled. </a:t>
            </a:r>
            <a:r>
              <a:rPr lang="en-US" b="1"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Eliphaz</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Bildad</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and </a:t>
            </a:r>
            <a:r>
              <a:rPr lang="en-US" b="1"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Zophar</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(Eli, Bill, and Zo for short) have set out from their homes to pour out comforting words upon their troubled friend, but now they find themselves speechless. For seven days and seven nights they sit on the ground and commiserate, and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 one said a word to him, because they saw how great his suffering was"</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2:13</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But soon their sympathetic presence morphs into a barrage of stinging rebuke that further crushes the spirit of poor Job. He responds in deep emotional pain. ...</a:t>
            </a:r>
          </a:p>
          <a:p>
            <a:pPr>
              <a:lnSpc>
                <a:spcPct val="100000"/>
              </a:lnSpc>
            </a:pP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"Anyone who withholds kindness from a friend forsakes the fear of the Almighty</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6:14</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b="1" dirty="0"/>
          </a:p>
        </p:txBody>
      </p:sp>
    </p:spTree>
    <p:extLst>
      <p:ext uri="{BB962C8B-B14F-4D97-AF65-F5344CB8AC3E}">
        <p14:creationId xmlns:p14="http://schemas.microsoft.com/office/powerpoint/2010/main" val="357942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b="1" dirty="0" smtClean="0">
                <a:effectLst>
                  <a:outerShdw blurRad="38100" dist="38100" dir="2700000" algn="tl">
                    <a:srgbClr val="000000">
                      <a:alpha val="43137"/>
                    </a:srgbClr>
                  </a:outerShdw>
                </a:effectLst>
              </a:rPr>
              <a:t>Critical Spirit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1" y="1159099"/>
            <a:ext cx="11809927" cy="5576552"/>
          </a:xfrm>
        </p:spPr>
        <p:txBody>
          <a:bodyPr>
            <a:normAutofit/>
          </a:bodyPr>
          <a:lstStyle/>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Like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Job's friends, has someone in your life assumed the role of your personal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heavenly sandpaper</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a self-appointed expert at finding fault and continually focusing on your faults in an attempt to "refine" you? The abrasive words are not helpful, but hurtful, and qualify as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verbal and emotional abuse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Such criticism grates against the grain of your soul ... wearing you down ... stripping you of your worth.</a:t>
            </a: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holds all of us accountable for how we use our words, especially words that wound. Harsh, critical words don't pour out of the hearts of godly people. Jesus said ...</a:t>
            </a:r>
          </a:p>
          <a:p>
            <a:pPr>
              <a:lnSpc>
                <a:spcPct val="100000"/>
              </a:lnSpc>
            </a:pP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the mouth speaks what the heart is full of. A good man brings good things out of the good stored up in him, and an evil man brings evil things out of the evil stored up in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him.</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Matt 12:34-35</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dirty="0"/>
          </a:p>
        </p:txBody>
      </p:sp>
    </p:spTree>
    <p:extLst>
      <p:ext uri="{BB962C8B-B14F-4D97-AF65-F5344CB8AC3E}">
        <p14:creationId xmlns:p14="http://schemas.microsoft.com/office/powerpoint/2010/main" val="2125154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7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right)">
                                      <p:cBhvr>
                                        <p:cTn id="12" dur="7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b="1" dirty="0" smtClean="0">
                <a:effectLst>
                  <a:outerShdw blurRad="38100" dist="38100" dir="2700000" algn="tl">
                    <a:srgbClr val="000000">
                      <a:alpha val="43137"/>
                    </a:srgbClr>
                  </a:outerShdw>
                </a:effectLst>
              </a:rPr>
              <a:t>Critical Spirit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1" y="1159099"/>
            <a:ext cx="11809927" cy="5576552"/>
          </a:xfrm>
        </p:spPr>
        <p:txBody>
          <a:bodyPr>
            <a:noAutofit/>
          </a:bodyPr>
          <a:lstStyle/>
          <a:p>
            <a:pPr>
              <a:buFont typeface="Courier New" panose="02070309020205020404" pitchFamily="49" charset="0"/>
              <a:buChar char="o"/>
            </a:pPr>
            <a:r>
              <a:rPr lang="en-US" b="1"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Eliphaz</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most likely the eldest among the friends, speaks first — ever so cautiously. But then his words take on a presumptive tone.</a:t>
            </a:r>
          </a:p>
          <a:p>
            <a:pPr>
              <a:buFont typeface="Courier New" panose="02070309020205020404" pitchFamily="49" charset="0"/>
              <a:buChar char="o"/>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By the time Eli finishes, he insinuates that Job is being disciplined by God because of sin and that the wise way for Job to proceed is to submit to the discipline.</a:t>
            </a:r>
          </a:p>
          <a:p>
            <a:pPr>
              <a:buFont typeface="Courier New" panose="02070309020205020404" pitchFamily="49" charset="0"/>
              <a:buChar char="o"/>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But there's a problem with his critical presumption. ... Job's tortuous troubles have nothing to do with sin. Instead, they're all about a showdown between God and Satan over his testimony. Will Job stand? The Bible says ...</a:t>
            </a:r>
          </a:p>
          <a:p>
            <a:pPr marL="0" indent="0">
              <a:buNone/>
            </a:pP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"Blessed is the one who perseveres under trial because, having stood the test, that person will receive the crown of life that the Lord has promised to those who love him</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James 1:12</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542527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out)">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32"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out)">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endParaRPr lang="en-US" dirty="0"/>
          </a:p>
        </p:txBody>
      </p:sp>
      <p:sp>
        <p:nvSpPr>
          <p:cNvPr id="3" name="Content Placeholder 2"/>
          <p:cNvSpPr>
            <a:spLocks noGrp="1"/>
          </p:cNvSpPr>
          <p:nvPr>
            <p:ph idx="1"/>
          </p:nvPr>
        </p:nvSpPr>
        <p:spPr>
          <a:xfrm>
            <a:off x="206061" y="1159099"/>
            <a:ext cx="11809927" cy="5576552"/>
          </a:xfrm>
        </p:spPr>
        <p:txBody>
          <a:bodyPr/>
          <a:lstStyle/>
          <a:p>
            <a:endParaRPr lang="en-US" dirty="0"/>
          </a:p>
        </p:txBody>
      </p:sp>
    </p:spTree>
    <p:extLst>
      <p:ext uri="{BB962C8B-B14F-4D97-AF65-F5344CB8AC3E}">
        <p14:creationId xmlns:p14="http://schemas.microsoft.com/office/powerpoint/2010/main" val="1068338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endParaRPr lang="en-US" dirty="0"/>
          </a:p>
        </p:txBody>
      </p:sp>
      <p:sp>
        <p:nvSpPr>
          <p:cNvPr id="3" name="Content Placeholder 2"/>
          <p:cNvSpPr>
            <a:spLocks noGrp="1"/>
          </p:cNvSpPr>
          <p:nvPr>
            <p:ph idx="1"/>
          </p:nvPr>
        </p:nvSpPr>
        <p:spPr>
          <a:xfrm>
            <a:off x="206061" y="1159099"/>
            <a:ext cx="11809927" cy="5576552"/>
          </a:xfrm>
        </p:spPr>
        <p:txBody>
          <a:bodyPr/>
          <a:lstStyle/>
          <a:p>
            <a:endParaRPr lang="en-US" dirty="0"/>
          </a:p>
        </p:txBody>
      </p:sp>
    </p:spTree>
    <p:extLst>
      <p:ext uri="{BB962C8B-B14F-4D97-AF65-F5344CB8AC3E}">
        <p14:creationId xmlns:p14="http://schemas.microsoft.com/office/powerpoint/2010/main" val="3554753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endParaRPr lang="en-US" dirty="0"/>
          </a:p>
        </p:txBody>
      </p:sp>
      <p:sp>
        <p:nvSpPr>
          <p:cNvPr id="3" name="Content Placeholder 2"/>
          <p:cNvSpPr>
            <a:spLocks noGrp="1"/>
          </p:cNvSpPr>
          <p:nvPr>
            <p:ph idx="1"/>
          </p:nvPr>
        </p:nvSpPr>
        <p:spPr>
          <a:xfrm>
            <a:off x="206061" y="1159099"/>
            <a:ext cx="11809927" cy="5576552"/>
          </a:xfrm>
        </p:spPr>
        <p:txBody>
          <a:bodyPr/>
          <a:lstStyle/>
          <a:p>
            <a:endParaRPr lang="en-US" dirty="0"/>
          </a:p>
        </p:txBody>
      </p:sp>
    </p:spTree>
    <p:extLst>
      <p:ext uri="{BB962C8B-B14F-4D97-AF65-F5344CB8AC3E}">
        <p14:creationId xmlns:p14="http://schemas.microsoft.com/office/powerpoint/2010/main" val="118376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1-2</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159099"/>
            <a:ext cx="12191999" cy="5576552"/>
          </a:xfrm>
        </p:spPr>
        <p:txBody>
          <a:bodyPr>
            <a:normAutofit/>
          </a:bodyPr>
          <a:lstStyle/>
          <a:p>
            <a:pPr marL="0" indent="0">
              <a:lnSpc>
                <a:spcPct val="120000"/>
              </a:lnSpc>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Curse God and die!"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2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words spew out of the mouth of an embittered wife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stunned by tragedy </a:t>
            </a:r>
          </a:p>
          <a:p>
            <a:pPr>
              <a:lnSpc>
                <a:spcPct val="12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Gone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Destroyed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ALL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their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Possessions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and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ALL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their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Children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as a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Result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God's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Allowing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Satan to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Test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Godly Husband </a:t>
            </a:r>
          </a:p>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in Order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Prove His Faith</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Mourns Their Losses but Still Trusts the Goodness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 Submits Himself to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Sovereignty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God by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Declaring</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i="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Lord</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gave and the </a:t>
            </a:r>
            <a:r>
              <a:rPr lang="en-US" b="1" i="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Lord</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has taken away; may the name of the </a:t>
            </a:r>
            <a:r>
              <a:rPr lang="en-US" b="1" i="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Lord</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be praised"</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1:21</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8886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2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circle(in)">
                                      <p:cBhvr>
                                        <p:cTn id="16" dur="2000"/>
                                        <p:tgtEl>
                                          <p:spTgt spid="3">
                                            <p:txEl>
                                              <p:pRg st="2" end="2"/>
                                            </p:txEl>
                                          </p:spTgt>
                                        </p:tgtEl>
                                      </p:cBhvr>
                                    </p:animEffect>
                                  </p:childTnLst>
                                </p:cTn>
                              </p:par>
                            </p:childTnLst>
                          </p:cTn>
                        </p:par>
                        <p:par>
                          <p:cTn id="17" fill="hold">
                            <p:stCondLst>
                              <p:cond delay="2000"/>
                            </p:stCondLst>
                            <p:childTnLst>
                              <p:par>
                                <p:cTn id="18" presetID="6" presetClass="entr" presetSubtype="16"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ircle(in)">
                                      <p:cBhvr>
                                        <p:cTn id="20" dur="20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ircle(in)">
                                      <p:cBhvr>
                                        <p:cTn id="25" dur="2000"/>
                                        <p:tgtEl>
                                          <p:spTgt spid="3">
                                            <p:txEl>
                                              <p:pRg st="4" end="4"/>
                                            </p:txEl>
                                          </p:spTgt>
                                        </p:tgtEl>
                                      </p:cBhvr>
                                    </p:animEffect>
                                  </p:childTnLst>
                                </p:cTn>
                              </p:par>
                            </p:childTnLst>
                          </p:cTn>
                        </p:par>
                        <p:par>
                          <p:cTn id="26" fill="hold">
                            <p:stCondLst>
                              <p:cond delay="2000"/>
                            </p:stCondLst>
                            <p:childTnLst>
                              <p:par>
                                <p:cTn id="27" presetID="6" presetClass="entr" presetSubtype="16" fill="hold" grpId="0" nodeType="after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ircle(in)">
                                      <p:cBhvr>
                                        <p:cTn id="29"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1-2</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115910" y="1159098"/>
            <a:ext cx="12076089" cy="5698901"/>
          </a:xfrm>
        </p:spPr>
        <p:txBody>
          <a:bodyPr>
            <a:noAutofit/>
          </a:bodyPr>
          <a:lstStyle/>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"Curse God and die!"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is her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Reply, after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seeing her husband suddenly stricken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afflicted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from head to toe with painful sores.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observes this once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Respected man so Revered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Community… </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…now sits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a pile of ashes scraping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sores w-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jagged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pottery</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buFont typeface="Courier New" panose="02070309020205020404" pitchFamily="49" charset="0"/>
              <a:buChar char="o"/>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Job's noble stance before the Lord is absolute nonsense to her.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doesn't want to hear one more word of devotion from her disease-ridden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husband</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buFont typeface="Courier New" panose="02070309020205020404" pitchFamily="49" charset="0"/>
              <a:buChar char="o"/>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critical spirit consumes the wife of the one whom God calls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 greatest man among all the people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had enough, and she wants Job ... and God ... to know it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(1:3)</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buFont typeface="Courier New" panose="02070309020205020404" pitchFamily="49" charset="0"/>
              <a:buChar char="o"/>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"Are you still maintaining your integrity?"</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unleashes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her toxic tongue: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Curse God and die!"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2:9</a:t>
            </a:r>
          </a:p>
        </p:txBody>
      </p:sp>
    </p:spTree>
    <p:extLst>
      <p:ext uri="{BB962C8B-B14F-4D97-AF65-F5344CB8AC3E}">
        <p14:creationId xmlns:p14="http://schemas.microsoft.com/office/powerpoint/2010/main" val="3086099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righ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2"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righ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par>
                          <p:cTn id="24" fill="hold">
                            <p:stCondLst>
                              <p:cond delay="2500"/>
                            </p:stCondLst>
                            <p:childTnLst>
                              <p:par>
                                <p:cTn id="25" presetID="22" presetClass="entr" presetSubtype="2" fill="hold" grpId="0"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right)">
                                      <p:cBhvr>
                                        <p:cTn id="27" dur="500"/>
                                        <p:tgtEl>
                                          <p:spTgt spid="3">
                                            <p:txEl>
                                              <p:pRg st="5" end="5"/>
                                            </p:txEl>
                                          </p:spTgt>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left)">
                                      <p:cBhvr>
                                        <p:cTn id="31" dur="500"/>
                                        <p:tgtEl>
                                          <p:spTgt spid="3">
                                            <p:txEl>
                                              <p:pRg st="6" end="6"/>
                                            </p:txEl>
                                          </p:spTgt>
                                        </p:tgtEl>
                                      </p:cBhvr>
                                    </p:animEffect>
                                  </p:childTnLst>
                                </p:cTn>
                              </p:par>
                            </p:childTnLst>
                          </p:cTn>
                        </p:par>
                        <p:par>
                          <p:cTn id="32" fill="hold">
                            <p:stCondLst>
                              <p:cond delay="3500"/>
                            </p:stCondLst>
                            <p:childTnLst>
                              <p:par>
                                <p:cTn id="33" presetID="22" presetClass="entr" presetSubtype="2" fill="hold" grpId="0"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right)">
                                      <p:cBhvr>
                                        <p:cTn id="35" dur="500"/>
                                        <p:tgtEl>
                                          <p:spTgt spid="3">
                                            <p:txEl>
                                              <p:pRg st="7" end="7"/>
                                            </p:txEl>
                                          </p:spTgt>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wipe(left)">
                                      <p:cBhvr>
                                        <p:cTn id="3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Critical Spirit</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206061" y="1159099"/>
            <a:ext cx="11809927" cy="5576552"/>
          </a:xfrm>
        </p:spPr>
        <p:txBody>
          <a:bodyPr>
            <a:noAutofit/>
          </a:bodyPr>
          <a:lstStyle/>
          <a:p>
            <a:pPr marL="0" indent="0">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Bible is Not Silent about those who have a Critical Spirit ... those who sit in their Judgment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Seat...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Looking Down Arrogantly on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Others…</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then, why do you judge your brother or sister? Or why do you treat them with contempt? For we will all stand before God's judgment seat.“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Romans 14:10</a:t>
            </a:r>
          </a:p>
          <a:p>
            <a:pPr marL="0" lv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Critical Spirit is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Excessively Negative Attitude…</a:t>
            </a:r>
          </a:p>
          <a:p>
            <a:pPr marL="0" lvl="0" indent="0">
              <a:lnSpc>
                <a:spcPct val="100000"/>
              </a:lnSpc>
              <a:spcBef>
                <a:spcPts val="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…Characterized by Harshness in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Judging</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00000"/>
              </a:lnSpc>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Criticizers Judge Others Severely and Unfavorably</a:t>
            </a:r>
            <a:endPar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00000"/>
              </a:lnSpc>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Hypercritical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judge others with unreasonably strict standards. </a:t>
            </a:r>
          </a:p>
          <a:p>
            <a:pPr lvl="1">
              <a:lnSpc>
                <a:spcPct val="100000"/>
              </a:lnSpc>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Faultfinders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look for and point out flaws and defects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with</a:t>
            </a:r>
          </a:p>
          <a:p>
            <a:pPr marL="457200" lvl="1" indent="0">
              <a:lnSpc>
                <a:spcPct val="100000"/>
              </a:lnSpc>
              <a:buNone/>
            </a:pP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…nagging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and unreasonable criticism. </a:t>
            </a:r>
          </a:p>
        </p:txBody>
      </p:sp>
    </p:spTree>
    <p:extLst>
      <p:ext uri="{BB962C8B-B14F-4D97-AF65-F5344CB8AC3E}">
        <p14:creationId xmlns:p14="http://schemas.microsoft.com/office/powerpoint/2010/main" val="3810967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par>
                          <p:cTn id="27" fill="hold">
                            <p:stCondLst>
                              <p:cond delay="1000"/>
                            </p:stCondLst>
                            <p:childTnLst>
                              <p:par>
                                <p:cTn id="28" presetID="31" presetClass="entr" presetSubtype="0" fill="hold" grpId="0" nodeType="after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p:cTn id="38"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4" end="4"/>
                                            </p:txEl>
                                          </p:spTgt>
                                        </p:tgtEl>
                                      </p:cBhvr>
                                    </p:animEffect>
                                  </p:childTnLst>
                                </p:cTn>
                              </p:par>
                            </p:childTnLst>
                          </p:cTn>
                        </p:par>
                        <p:par>
                          <p:cTn id="42" fill="hold">
                            <p:stCondLst>
                              <p:cond delay="1000"/>
                            </p:stCondLst>
                            <p:childTnLst>
                              <p:par>
                                <p:cTn id="43" presetID="31" presetClass="entr" presetSubtype="0" fill="hold" grpId="0" nodeType="after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 calcmode="lin" valueType="num">
                                      <p:cBhvr>
                                        <p:cTn id="4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5" end="5"/>
                                            </p:txEl>
                                          </p:spTgt>
                                        </p:tgtEl>
                                      </p:cBhvr>
                                    </p:animEffect>
                                  </p:childTnLst>
                                </p:cTn>
                              </p:par>
                            </p:childTnLst>
                          </p:cTn>
                        </p:par>
                        <p:par>
                          <p:cTn id="49" fill="hold">
                            <p:stCondLst>
                              <p:cond delay="2000"/>
                            </p:stCondLst>
                            <p:childTnLst>
                              <p:par>
                                <p:cTn id="50" presetID="31" presetClass="entr" presetSubtype="0" fill="hold" grpId="0" nodeType="after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 calcmode="lin" valueType="num">
                                      <p:cBhvr>
                                        <p:cTn id="52"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6" end="6"/>
                                            </p:txEl>
                                          </p:spTgt>
                                        </p:tgtEl>
                                      </p:cBhvr>
                                    </p:animEffect>
                                  </p:childTnLst>
                                </p:cTn>
                              </p:par>
                            </p:childTnLst>
                          </p:cTn>
                        </p:par>
                        <p:par>
                          <p:cTn id="56" fill="hold">
                            <p:stCondLst>
                              <p:cond delay="3000"/>
                            </p:stCondLst>
                            <p:childTnLst>
                              <p:par>
                                <p:cTn id="57" presetID="31" presetClass="entr" presetSubtype="0" fill="hold" grpId="0" nodeType="afterEffect">
                                  <p:stCondLst>
                                    <p:cond delay="0"/>
                                  </p:stCondLst>
                                  <p:childTnLst>
                                    <p:set>
                                      <p:cBhvr>
                                        <p:cTn id="58" dur="1" fill="hold">
                                          <p:stCondLst>
                                            <p:cond delay="0"/>
                                          </p:stCondLst>
                                        </p:cTn>
                                        <p:tgtEl>
                                          <p:spTgt spid="3">
                                            <p:txEl>
                                              <p:pRg st="7" end="7"/>
                                            </p:txEl>
                                          </p:spTgt>
                                        </p:tgtEl>
                                        <p:attrNameLst>
                                          <p:attrName>style.visibility</p:attrName>
                                        </p:attrNameLst>
                                      </p:cBhvr>
                                      <p:to>
                                        <p:strVal val="visible"/>
                                      </p:to>
                                    </p:set>
                                    <p:anim calcmode="lin" valueType="num">
                                      <p:cBhvr>
                                        <p:cTn id="5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66"/>
            <a:ext cx="10515600" cy="909887"/>
          </a:xfrm>
        </p:spPr>
        <p:txBody>
          <a:bodyPr/>
          <a:lstStyle/>
          <a:p>
            <a:pPr algn="ct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Critical Spirit</a:t>
            </a:r>
            <a:endParaRPr lang="en-US"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206061" y="1056068"/>
            <a:ext cx="11848563" cy="5705340"/>
          </a:xfrm>
        </p:spPr>
        <p:txBody>
          <a:bodyPr>
            <a:normAutofit lnSpcReduction="10000"/>
          </a:bodyPr>
          <a:lstStyle/>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Certain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circumcised Jewish believers unjustly criticized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Peter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fellowship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with the uncircumcised. The issue of circumcision (was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it necessary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salvation)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created sharp division in the early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church…</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when Peter went up to Jerusalem, the circumcised believers criticized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him”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Acts 11:2</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lvl="0" indent="0">
              <a:lnSpc>
                <a:spcPct val="100000"/>
              </a:lnSpc>
              <a:buNone/>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Criticism</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err="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Gk</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err="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kritikos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"able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discern or skilled in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judging" </a:t>
            </a:r>
            <a:endPar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lvl="0" indent="0">
              <a:lnSpc>
                <a:spcPct val="10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Criticism</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Two Different Meanings: </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00000"/>
              </a:lnSpc>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Speaking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fairly with discernment in regard to merit or value (A literary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is expected to give a fair critique by accurately analyzing, judging, and reporting.) </a:t>
            </a:r>
            <a:endParaRPr lang="en-US" sz="2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00000"/>
              </a:lnSpc>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Speaking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unfairly with trivial or harsh judgments (A person with a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critical spirit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gives unfair criticism by faultfinding, nitpicking, and quibbling.) </a:t>
            </a:r>
            <a:endParaRPr lang="en-US" sz="2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Bible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Stresses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Powerful Impact of Our Right and Wrong Words</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10000"/>
              </a:lnSpc>
              <a:spcBef>
                <a:spcPts val="0"/>
              </a:spcBef>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tongue has the power of life and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death”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 18:21</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dirty="0"/>
          </a:p>
        </p:txBody>
      </p:sp>
    </p:spTree>
    <p:extLst>
      <p:ext uri="{BB962C8B-B14F-4D97-AF65-F5344CB8AC3E}">
        <p14:creationId xmlns:p14="http://schemas.microsoft.com/office/powerpoint/2010/main" val="2041573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3" end="3"/>
                                            </p:txEl>
                                          </p:spTgt>
                                        </p:tgtEl>
                                      </p:cBhvr>
                                    </p:animEffect>
                                  </p:childTnLst>
                                </p:cTn>
                              </p:par>
                            </p:childTnLst>
                          </p:cTn>
                        </p:par>
                        <p:par>
                          <p:cTn id="34" fill="hold">
                            <p:stCondLst>
                              <p:cond delay="1000"/>
                            </p:stCondLst>
                            <p:childTnLst>
                              <p:par>
                                <p:cTn id="35" presetID="31"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4" end="4"/>
                                            </p:txEl>
                                          </p:spTgt>
                                        </p:tgtEl>
                                      </p:cBhvr>
                                    </p:animEffect>
                                  </p:childTnLst>
                                </p:cTn>
                              </p:par>
                            </p:childTnLst>
                          </p:cTn>
                        </p:par>
                        <p:par>
                          <p:cTn id="41" fill="hold">
                            <p:stCondLst>
                              <p:cond delay="2000"/>
                            </p:stCondLst>
                            <p:childTnLst>
                              <p:par>
                                <p:cTn id="42" presetID="31" presetClass="entr" presetSubtype="0" fill="hold" grpId="0" nodeType="after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p:cTn id="44"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5"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6"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7" dur="1000"/>
                                        <p:tgtEl>
                                          <p:spTgt spid="3">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grpId="0" nodeType="click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 calcmode="lin" valueType="num">
                                      <p:cBhvr>
                                        <p:cTn id="52"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6" end="6"/>
                                            </p:txEl>
                                          </p:spTgt>
                                        </p:tgtEl>
                                      </p:cBhvr>
                                    </p:animEffect>
                                  </p:childTnLst>
                                </p:cTn>
                              </p:par>
                            </p:childTnLst>
                          </p:cTn>
                        </p:par>
                        <p:par>
                          <p:cTn id="56" fill="hold">
                            <p:stCondLst>
                              <p:cond delay="1000"/>
                            </p:stCondLst>
                            <p:childTnLst>
                              <p:par>
                                <p:cTn id="57" presetID="31" presetClass="entr" presetSubtype="0" fill="hold" grpId="0" nodeType="afterEffect">
                                  <p:stCondLst>
                                    <p:cond delay="0"/>
                                  </p:stCondLst>
                                  <p:childTnLst>
                                    <p:set>
                                      <p:cBhvr>
                                        <p:cTn id="58" dur="1" fill="hold">
                                          <p:stCondLst>
                                            <p:cond delay="0"/>
                                          </p:stCondLst>
                                        </p:cTn>
                                        <p:tgtEl>
                                          <p:spTgt spid="3">
                                            <p:txEl>
                                              <p:pRg st="7" end="7"/>
                                            </p:txEl>
                                          </p:spTgt>
                                        </p:tgtEl>
                                        <p:attrNameLst>
                                          <p:attrName>style.visibility</p:attrName>
                                        </p:attrNameLst>
                                      </p:cBhvr>
                                      <p:to>
                                        <p:strVal val="visible"/>
                                      </p:to>
                                    </p:set>
                                    <p:anim calcmode="lin" valueType="num">
                                      <p:cBhvr>
                                        <p:cTn id="5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66"/>
            <a:ext cx="10515600" cy="909887"/>
          </a:xfrm>
        </p:spPr>
        <p:txBody>
          <a:bodyPr>
            <a:normAutofit/>
          </a:bodyPr>
          <a:lstStyle/>
          <a:p>
            <a:pPr algn="ct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Is a Caring Spirit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206061" y="1056068"/>
            <a:ext cx="11848563" cy="5705340"/>
          </a:xfrm>
        </p:spPr>
        <p:txBody>
          <a:bodyPr>
            <a:normAutofit/>
          </a:bodyPr>
          <a:lstStyle/>
          <a:p>
            <a:pPr marL="0" indent="0">
              <a:lnSpc>
                <a:spcPct val="10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Friends Initially Demonstrate a Caring Spirit, Reflecting the Deep</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Attentive Love of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in 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Midst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Suffering</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But then 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Misguided Pride that Accompanies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Critical Spirit Consumes Them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Degree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They are More Concerned with Delivering Theological Points than Showing Desperately Needed Compassion</a:t>
            </a:r>
            <a:endParaRPr lang="en-US" sz="24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Bible has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Much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Say About Pride... </a:t>
            </a:r>
          </a:p>
          <a:p>
            <a:pPr marL="0" indent="0">
              <a:lnSpc>
                <a:spcPct val="100000"/>
              </a:lnSpc>
              <a:spcBef>
                <a:spcPts val="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…including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Heart Attitude Toward It</a:t>
            </a:r>
            <a:endParaRPr lang="en-US" sz="24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hate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pride/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arrogance, evil behavior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perverse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speech“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 8:13</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261929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par>
                          <p:cTn id="18" fill="hold">
                            <p:stCondLst>
                              <p:cond delay="500"/>
                            </p:stCondLst>
                            <p:childTnLst>
                              <p:par>
                                <p:cTn id="19" presetID="16" presetClass="entr" presetSubtype="37" fill="hold" grpId="0"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outVertical)">
                                      <p:cBhvr>
                                        <p:cTn id="21" dur="500"/>
                                        <p:tgtEl>
                                          <p:spTgt spid="3">
                                            <p:txEl>
                                              <p:pRg st="3" end="3"/>
                                            </p:txEl>
                                          </p:spTgt>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66"/>
            <a:ext cx="10515600" cy="909887"/>
          </a:xfrm>
        </p:spPr>
        <p:txBody>
          <a:bodyPr>
            <a:normAutofit/>
          </a:bodyPr>
          <a:lstStyle/>
          <a:p>
            <a:pPr algn="ct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Is a Caring Spirit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90152" y="1056068"/>
            <a:ext cx="12101847" cy="5705340"/>
          </a:xfrm>
        </p:spPr>
        <p:txBody>
          <a:bodyPr>
            <a:normAutofit/>
          </a:bodyPr>
          <a:lstStyle/>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our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Deepest Needs is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Someone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Care About Us  -Our Successes/ Failures... Our Strengths/ Weaknesses… Our Likes/ Dislikes...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our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Joys/ Sorrows ...How Blessed We Are When We Have People With Caring Spirits In Our Lives!</a:t>
            </a:r>
            <a:endParaRPr lang="en-US" sz="24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But How Much More Secure We Feel When We Come to Know the Breadth/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Depth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God's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Love/ Care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Us </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pray that you, being rooted and established in love, may have power, together with all the Lord's holy people, to grasp how wide and long and high and deep is the love of Christ, and to know this love that surpasses knowledge — that you may be filled to the measure of all the fullness of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-Eph 3:17-19</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501977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66"/>
            <a:ext cx="10515600" cy="909887"/>
          </a:xfrm>
        </p:spPr>
        <p:txBody>
          <a:bodyPr>
            <a:normAutofit/>
          </a:bodyPr>
          <a:lstStyle/>
          <a:p>
            <a:pPr algn="ct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Is a Caring Spirit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206061" y="1056068"/>
            <a:ext cx="11848563" cy="5705340"/>
          </a:xfrm>
        </p:spPr>
        <p:txBody>
          <a:bodyPr>
            <a:normAutofit/>
          </a:bodyPr>
          <a:lstStyle/>
          <a:p>
            <a:pPr marL="0" lv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Caring Means Giving Watchful or Painstaking Attention Based on Desiring What is Best for Others </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lvl="1" indent="0">
              <a:lnSpc>
                <a:spcPct val="100000"/>
              </a:lnSpc>
              <a:buNone/>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Care Means to Be… </a:t>
            </a:r>
          </a:p>
          <a:p>
            <a:pPr lvl="2">
              <a:lnSpc>
                <a:spcPct val="100000"/>
              </a:lnSpc>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Thoughtfully Attentive/ Protective</a:t>
            </a:r>
          </a:p>
          <a:p>
            <a:pPr lvl="2">
              <a:lnSpc>
                <a:spcPct val="100000"/>
              </a:lnSpc>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Personally Interested in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or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Feeling Affection Toward Someone  </a:t>
            </a:r>
            <a:endPar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2">
              <a:lnSpc>
                <a:spcPct val="100000"/>
              </a:lnSpc>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Actively Involved in Doing What is Best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Another Person</a:t>
            </a:r>
            <a:endPar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One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Who Created You Gives Loving,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Watchful</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Care Toward You </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is mankind that you are mindful of them, a son of man that you care for him? You made them a little lower than the angels; you crowned them with glory and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honor…”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Hebrews 2:6-7</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882678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out)">
                                      <p:cBhvr>
                                        <p:cTn id="12" dur="2000"/>
                                        <p:tgtEl>
                                          <p:spTgt spid="3">
                                            <p:txEl>
                                              <p:pRg st="1" end="1"/>
                                            </p:txEl>
                                          </p:spTgt>
                                        </p:tgtEl>
                                      </p:cBhvr>
                                    </p:animEffect>
                                  </p:childTnLst>
                                </p:cTn>
                              </p:par>
                            </p:childTnLst>
                          </p:cTn>
                        </p:par>
                        <p:par>
                          <p:cTn id="13" fill="hold">
                            <p:stCondLst>
                              <p:cond delay="2000"/>
                            </p:stCondLst>
                            <p:childTnLst>
                              <p:par>
                                <p:cTn id="14" presetID="6" presetClass="entr" presetSubtype="16"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circle(in)">
                                      <p:cBhvr>
                                        <p:cTn id="16" dur="2000"/>
                                        <p:tgtEl>
                                          <p:spTgt spid="3">
                                            <p:txEl>
                                              <p:pRg st="2" end="2"/>
                                            </p:txEl>
                                          </p:spTgt>
                                        </p:tgtEl>
                                      </p:cBhvr>
                                    </p:animEffect>
                                  </p:childTnLst>
                                </p:cTn>
                              </p:par>
                            </p:childTnLst>
                          </p:cTn>
                        </p:par>
                        <p:par>
                          <p:cTn id="17" fill="hold">
                            <p:stCondLst>
                              <p:cond delay="4000"/>
                            </p:stCondLst>
                            <p:childTnLst>
                              <p:par>
                                <p:cTn id="18" presetID="6" presetClass="entr" presetSubtype="32"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ircle(out)">
                                      <p:cBhvr>
                                        <p:cTn id="20" dur="2000"/>
                                        <p:tgtEl>
                                          <p:spTgt spid="3">
                                            <p:txEl>
                                              <p:pRg st="3" end="3"/>
                                            </p:txEl>
                                          </p:spTgt>
                                        </p:tgtEl>
                                      </p:cBhvr>
                                    </p:animEffect>
                                  </p:childTnLst>
                                </p:cTn>
                              </p:par>
                            </p:childTnLst>
                          </p:cTn>
                        </p:par>
                        <p:par>
                          <p:cTn id="21" fill="hold">
                            <p:stCondLst>
                              <p:cond delay="6000"/>
                            </p:stCondLst>
                            <p:childTnLst>
                              <p:par>
                                <p:cTn id="22" presetID="6" presetClass="entr" presetSubtype="16"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circle(in)">
                                      <p:cBhvr>
                                        <p:cTn id="24" dur="20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32"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ircle(out)">
                                      <p:cBhvr>
                                        <p:cTn id="29" dur="2000"/>
                                        <p:tgtEl>
                                          <p:spTgt spid="3">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circle(in)">
                                      <p:cBhvr>
                                        <p:cTn id="34"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66"/>
            <a:ext cx="10515600" cy="909887"/>
          </a:xfrm>
        </p:spPr>
        <p:txBody>
          <a:bodyPr>
            <a:normAutofit/>
          </a:bodyPr>
          <a:lstStyle/>
          <a:p>
            <a:pPr algn="ct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Is a Caring Spirit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90152" y="1056068"/>
            <a:ext cx="12101847" cy="5705340"/>
          </a:xfrm>
        </p:spPr>
        <p:txBody>
          <a:bodyPr>
            <a:normAutofit fontScale="92500" lnSpcReduction="20000"/>
          </a:bodyPr>
          <a:lstStyle/>
          <a:p>
            <a:pPr marL="0" lvl="0" indent="0">
              <a:lnSpc>
                <a:spcPct val="12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Caring People are Genuinely Interested in Showing Concern for Others</a:t>
            </a:r>
          </a:p>
          <a:p>
            <a:pPr lvl="1">
              <a:lnSpc>
                <a:spcPct val="120000"/>
              </a:lnSpc>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Good Samaritan Took Care of the Savagely Beaten Traveler… </a:t>
            </a:r>
          </a:p>
          <a:p>
            <a:pPr marL="0" indent="0">
              <a:lnSpc>
                <a:spcPct val="120000"/>
              </a:lnSpc>
              <a:spcBef>
                <a:spcPts val="0"/>
              </a:spcBef>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 Samaritan]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went to him/ bandaged his wounds, pouring on oil and wine. Then he put the man on his own donkey, brought him to an inn/ took care of him"</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Luke 10:34</a:t>
            </a:r>
          </a:p>
          <a:p>
            <a:pPr lvl="1">
              <a:lnSpc>
                <a:spcPct val="120000"/>
              </a:lnSpc>
            </a:pPr>
            <a:r>
              <a:rPr lang="en-US" sz="2800" b="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Paul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Cared for the New Christians Young in Their Faith... </a:t>
            </a:r>
            <a:endPar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20000"/>
              </a:lnSpc>
              <a:spcBef>
                <a:spcPts val="0"/>
              </a:spcBef>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"We were like young children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among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Just as a nursing mother cares for her children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a:t>
            </a:r>
            <a:r>
              <a:rPr lang="en-US" b="1" dirty="0" err="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Thess</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2:7</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20000"/>
              </a:lnSpc>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Christians in Philippi, Sent a Brother to Care for the Needs of Paul </a:t>
            </a:r>
          </a:p>
          <a:p>
            <a:pPr marL="0" indent="0">
              <a:lnSpc>
                <a:spcPct val="120000"/>
              </a:lnSpc>
              <a:spcBef>
                <a:spcPts val="0"/>
              </a:spcBef>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But I think it is necessary to send back to you </a:t>
            </a:r>
            <a:r>
              <a:rPr lang="en-US" i="1"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Epaphroditus</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my brother, coworker and fellow soldier, who is also your messenger, whom you sent to take care of my needs ... he almost died for the work of Christ. He risked his life to make up for the help you yourselves could not give me"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Phil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2:25,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30</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10000"/>
              </a:lnSpc>
            </a:pPr>
            <a:endParaRPr lang="en-US" dirty="0"/>
          </a:p>
        </p:txBody>
      </p:sp>
    </p:spTree>
    <p:extLst>
      <p:ext uri="{BB962C8B-B14F-4D97-AF65-F5344CB8AC3E}">
        <p14:creationId xmlns:p14="http://schemas.microsoft.com/office/powerpoint/2010/main" val="2806540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par>
                          <p:cTn id="19" fill="hold">
                            <p:stCondLst>
                              <p:cond delay="1000"/>
                            </p:stCondLst>
                            <p:childTnLst>
                              <p:par>
                                <p:cTn id="20" presetID="31" presetClass="entr" presetSubtype="0"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3" end="3"/>
                                            </p:txEl>
                                          </p:spTgt>
                                        </p:tgtEl>
                                      </p:cBhvr>
                                    </p:animEffect>
                                  </p:childTnLst>
                                </p:cTn>
                              </p:par>
                            </p:childTnLst>
                          </p:cTn>
                        </p:par>
                        <p:par>
                          <p:cTn id="34" fill="hold">
                            <p:stCondLst>
                              <p:cond delay="1000"/>
                            </p:stCondLst>
                            <p:childTnLst>
                              <p:par>
                                <p:cTn id="35" presetID="31"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 calcmode="lin" valueType="num">
                                      <p:cBhvr>
                                        <p:cTn id="4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5" end="5"/>
                                            </p:txEl>
                                          </p:spTgt>
                                        </p:tgtEl>
                                      </p:cBhvr>
                                    </p:animEffect>
                                  </p:childTnLst>
                                </p:cTn>
                              </p:par>
                            </p:childTnLst>
                          </p:cTn>
                        </p:par>
                        <p:par>
                          <p:cTn id="49" fill="hold">
                            <p:stCondLst>
                              <p:cond delay="1000"/>
                            </p:stCondLst>
                            <p:childTnLst>
                              <p:par>
                                <p:cTn id="50" presetID="31" presetClass="entr" presetSubtype="0" fill="hold" grpId="0" nodeType="after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 calcmode="lin" valueType="num">
                                      <p:cBhvr>
                                        <p:cTn id="52"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1202</TotalTime>
  <Words>1509</Words>
  <Application>Microsoft Office PowerPoint</Application>
  <PresentationFormat>Widescreen</PresentationFormat>
  <Paragraphs>79</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 Unicode MS</vt:lpstr>
      <vt:lpstr>Arial</vt:lpstr>
      <vt:lpstr>Calibri</vt:lpstr>
      <vt:lpstr>Calibri Light</vt:lpstr>
      <vt:lpstr>Courier New</vt:lpstr>
      <vt:lpstr>Office Theme</vt:lpstr>
      <vt:lpstr>Critical Spirit  Confronting the Heart of a Critic </vt:lpstr>
      <vt:lpstr>Job 1-2</vt:lpstr>
      <vt:lpstr>Job 1-2</vt:lpstr>
      <vt:lpstr>Critical Spirit</vt:lpstr>
      <vt:lpstr>Critical Spirit</vt:lpstr>
      <vt:lpstr>What Is a Caring Spirit?</vt:lpstr>
      <vt:lpstr>What Is a Caring Spirit?</vt:lpstr>
      <vt:lpstr>What Is a Caring Spirit?</vt:lpstr>
      <vt:lpstr>What Is a Caring Spirit?</vt:lpstr>
      <vt:lpstr>PowerPoint Presentation</vt:lpstr>
      <vt:lpstr>PowerPoint Presentation</vt:lpstr>
      <vt:lpstr>PowerPoint Presentation</vt:lpstr>
      <vt:lpstr>PowerPoint Presentation</vt:lpstr>
      <vt:lpstr>Critical Spirit</vt:lpstr>
      <vt:lpstr>Critical Spirit</vt:lpstr>
      <vt:lpstr>Critical Spirit</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Spirit  Confronting the Heart of a Critic</dc:title>
  <dc:creator>Microsoft account</dc:creator>
  <cp:lastModifiedBy>dlinton970@aol.com</cp:lastModifiedBy>
  <cp:revision>62</cp:revision>
  <dcterms:created xsi:type="dcterms:W3CDTF">2015-10-03T18:03:25Z</dcterms:created>
  <dcterms:modified xsi:type="dcterms:W3CDTF">2015-10-13T01:47:34Z</dcterms:modified>
</cp:coreProperties>
</file>