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72" r:id="rId5"/>
    <p:sldId id="258" r:id="rId6"/>
    <p:sldId id="259" r:id="rId7"/>
    <p:sldId id="260" r:id="rId8"/>
    <p:sldId id="261" r:id="rId9"/>
    <p:sldId id="262" r:id="rId10"/>
    <p:sldId id="263" r:id="rId11"/>
    <p:sldId id="264" r:id="rId12"/>
    <p:sldId id="273" r:id="rId13"/>
    <p:sldId id="266" r:id="rId14"/>
    <p:sldId id="265" r:id="rId15"/>
    <p:sldId id="269" r:id="rId16"/>
    <p:sldId id="268" r:id="rId17"/>
    <p:sldId id="267" r:id="rId18"/>
    <p:sldId id="2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2118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341159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26404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4251422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53E5B-FAC0-4205-ADC5-46E50F1FB898}"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27999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53E5B-FAC0-4205-ADC5-46E50F1FB898}"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55146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53E5B-FAC0-4205-ADC5-46E50F1FB898}" type="datetimeFigureOut">
              <a:rPr lang="en-US" smtClean="0"/>
              <a:t>11/21/2015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90880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53E5B-FAC0-4205-ADC5-46E50F1FB898}" type="datetimeFigureOut">
              <a:rPr lang="en-US" smtClean="0"/>
              <a:t>11/21/2015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9783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53E5B-FAC0-4205-ADC5-46E50F1FB898}" type="datetimeFigureOut">
              <a:rPr lang="en-US" smtClean="0"/>
              <a:t>11/21/2015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5202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53E5B-FAC0-4205-ADC5-46E50F1FB898}"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06905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53E5B-FAC0-4205-ADC5-46E50F1FB898}"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8900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53E5B-FAC0-4205-ADC5-46E50F1FB898}" type="datetimeFigureOut">
              <a:rPr lang="en-US" smtClean="0"/>
              <a:t>11/21/2015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D6A0F-EB31-4089-BD53-543116400258}" type="slidenum">
              <a:rPr lang="en-US" smtClean="0"/>
              <a:t>‹#›</a:t>
            </a:fld>
            <a:endParaRPr lang="en-US"/>
          </a:p>
        </p:txBody>
      </p:sp>
    </p:spTree>
    <p:extLst>
      <p:ext uri="{BB962C8B-B14F-4D97-AF65-F5344CB8AC3E}">
        <p14:creationId xmlns:p14="http://schemas.microsoft.com/office/powerpoint/2010/main" val="109689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3.jpg"/><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7.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6.pn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684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Love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Without Love, There Is No Marriage. </a:t>
            </a:r>
          </a:p>
          <a:p>
            <a:r>
              <a:rPr lang="en-US" b="1" dirty="0" smtClean="0">
                <a:effectLst>
                  <a:outerShdw blurRad="38100" dist="38100" dir="2700000" algn="tl">
                    <a:srgbClr val="000000">
                      <a:alpha val="43137"/>
                    </a:srgbClr>
                  </a:outerShdw>
                </a:effectLst>
                <a:latin typeface="Arial Rounded MT Bold" panose="020F0704030504030204" pitchFamily="34" charset="0"/>
              </a:rPr>
              <a:t>That’s Why We Must Keep the Spark Alive. </a:t>
            </a:r>
          </a:p>
          <a:p>
            <a:r>
              <a:rPr lang="en-US" b="1" dirty="0" smtClean="0">
                <a:effectLst>
                  <a:outerShdw blurRad="38100" dist="38100" dir="2700000" algn="tl">
                    <a:srgbClr val="000000">
                      <a:alpha val="43137"/>
                    </a:srgbClr>
                  </a:outerShdw>
                </a:effectLst>
                <a:latin typeface="Arial Rounded MT Bold" panose="020F0704030504030204" pitchFamily="34" charset="0"/>
              </a:rPr>
              <a:t>Set Aside More Time to Date Your Spouse. </a:t>
            </a:r>
          </a:p>
          <a:p>
            <a:r>
              <a:rPr lang="en-US" b="1" dirty="0" smtClean="0">
                <a:effectLst>
                  <a:outerShdw blurRad="38100" dist="38100" dir="2700000" algn="tl">
                    <a:srgbClr val="000000">
                      <a:alpha val="43137"/>
                    </a:srgbClr>
                  </a:outerShdw>
                </a:effectLst>
                <a:latin typeface="Arial Rounded MT Bold" panose="020F0704030504030204" pitchFamily="34" charset="0"/>
              </a:rPr>
              <a:t>When You Are Out…</a:t>
            </a: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     …Try Your Best to Make Sure Kids/ Grandkids Aren’t Topic Of Conversation.</a:t>
            </a:r>
          </a:p>
          <a:p>
            <a:pPr mar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And above all these put on love, which binds everything together in perfect harmony”</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Col 3:14</a:t>
            </a: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1749" y="117567"/>
            <a:ext cx="3100251" cy="2704011"/>
          </a:xfrm>
          <a:prstGeom prst="rect">
            <a:avLst/>
          </a:prstGeom>
        </p:spPr>
      </p:pic>
    </p:spTree>
    <p:extLst>
      <p:ext uri="{BB962C8B-B14F-4D97-AF65-F5344CB8AC3E}">
        <p14:creationId xmlns:p14="http://schemas.microsoft.com/office/powerpoint/2010/main" val="26550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par>
                          <p:cTn id="15" fill="hold">
                            <p:stCondLst>
                              <p:cond delay="3000"/>
                            </p:stCondLst>
                            <p:childTnLst>
                              <p:par>
                                <p:cTn id="16" presetID="31"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par>
                          <p:cTn id="30" fill="hold">
                            <p:stCondLst>
                              <p:cond delay="1000"/>
                            </p:stCondLst>
                            <p:childTnLst>
                              <p:par>
                                <p:cTn id="31" presetID="31"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par>
                          <p:cTn id="37" fill="hold">
                            <p:stCondLst>
                              <p:cond delay="2000"/>
                            </p:stCondLst>
                            <p:childTnLst>
                              <p:par>
                                <p:cTn id="38" presetID="31"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Pray</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a Successful Marriage Consists Of Three People: </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Husband</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Wife</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God</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Involve Him More, Even in the So-called “Little Things”</a:t>
            </a:r>
          </a:p>
          <a:p>
            <a:pPr mar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Seek the Lord and his strength; seek his presence continually!”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I </a:t>
            </a:r>
            <a:r>
              <a:rPr lang="en-US" b="1" dirty="0" err="1" smtClean="0">
                <a:effectLst>
                  <a:outerShdw blurRad="38100" dist="38100" dir="2700000" algn="tl">
                    <a:srgbClr val="000000">
                      <a:alpha val="43137"/>
                    </a:srgbClr>
                  </a:outerShdw>
                </a:effectLst>
                <a:latin typeface="Arial Rounded MT Bold" panose="020F0704030504030204" pitchFamily="34" charset="0"/>
              </a:rPr>
              <a:t>Chron</a:t>
            </a:r>
            <a:r>
              <a:rPr lang="en-US" b="1" dirty="0" smtClean="0">
                <a:effectLst>
                  <a:outerShdw blurRad="38100" dist="38100" dir="2700000" algn="tl">
                    <a:srgbClr val="000000">
                      <a:alpha val="43137"/>
                    </a:srgbClr>
                  </a:outerShdw>
                </a:effectLst>
                <a:latin typeface="Arial Rounded MT Bold" panose="020F0704030504030204" pitchFamily="34" charset="0"/>
              </a:rPr>
              <a:t> 16:11</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321" b="5964"/>
          <a:stretch/>
        </p:blipFill>
        <p:spPr>
          <a:xfrm>
            <a:off x="9054736" y="4637314"/>
            <a:ext cx="2884714" cy="2103119"/>
          </a:xfrm>
          <a:prstGeom prst="rect">
            <a:avLst/>
          </a:prstGeom>
        </p:spPr>
      </p:pic>
    </p:spTree>
    <p:extLst>
      <p:ext uri="{BB962C8B-B14F-4D97-AF65-F5344CB8AC3E}">
        <p14:creationId xmlns:p14="http://schemas.microsoft.com/office/powerpoint/2010/main" val="95024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par>
                          <p:cTn id="21" fill="hold">
                            <p:stCondLst>
                              <p:cond delay="500"/>
                            </p:stCondLst>
                            <p:childTnLst>
                              <p:par>
                                <p:cTn id="22" presetID="45"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par>
                          <p:cTn id="36" fill="hold">
                            <p:stCondLst>
                              <p:cond delay="1000"/>
                            </p:stCondLst>
                            <p:childTnLst>
                              <p:par>
                                <p:cTn id="37" presetID="16" presetClass="entr" presetSubtype="2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50"/>
            <a:ext cx="10515600" cy="1045667"/>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Wrap It Up</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5" name="Content Placeholder 4"/>
          <p:cNvSpPr>
            <a:spLocks noGrp="1"/>
          </p:cNvSpPr>
          <p:nvPr>
            <p:ph idx="1"/>
          </p:nvPr>
        </p:nvSpPr>
        <p:spPr>
          <a:xfrm>
            <a:off x="117567" y="1097277"/>
            <a:ext cx="10189027" cy="5421085"/>
          </a:xfrm>
        </p:spPr>
        <p:txBody>
          <a:bodyPr>
            <a:normAutofit/>
          </a:bodyPr>
          <a:lstStyle/>
          <a:p>
            <a:pPr>
              <a:lnSpc>
                <a:spcPct val="100000"/>
              </a:lnSpc>
            </a:pPr>
            <a:r>
              <a:rPr lang="en-US" sz="3200" dirty="0" smtClean="0">
                <a:effectLst>
                  <a:outerShdw blurRad="38100" dist="38100" dir="2700000" algn="tl">
                    <a:srgbClr val="000000">
                      <a:alpha val="43137"/>
                    </a:srgbClr>
                  </a:outerShdw>
                </a:effectLst>
                <a:latin typeface="Arial Rounded MT Bold" panose="020F0704030504030204" pitchFamily="34" charset="0"/>
              </a:rPr>
              <a:t>Stop…</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Take Your Spouse Off Your Potter’s Wheel</a:t>
            </a:r>
          </a:p>
          <a:p>
            <a:pPr>
              <a:lnSpc>
                <a:spcPct val="100000"/>
              </a:lnSpc>
            </a:pPr>
            <a:r>
              <a:rPr lang="en-US" sz="3200" dirty="0" smtClean="0">
                <a:effectLst>
                  <a:outerShdw blurRad="38100" dist="38100" dir="2700000" algn="tl">
                    <a:srgbClr val="000000">
                      <a:alpha val="43137"/>
                    </a:srgbClr>
                  </a:outerShdw>
                </a:effectLst>
                <a:latin typeface="Arial Rounded MT Bold" panose="020F0704030504030204" pitchFamily="34" charset="0"/>
              </a:rPr>
              <a:t>Drop…</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Turn Them Over to the Master Potter</a:t>
            </a:r>
          </a:p>
          <a:p>
            <a:pPr>
              <a:lnSpc>
                <a:spcPct val="100000"/>
              </a:lnSpc>
            </a:pPr>
            <a:r>
              <a:rPr lang="en-US" sz="3200" dirty="0" smtClean="0">
                <a:effectLst>
                  <a:outerShdw blurRad="38100" dist="38100" dir="2700000" algn="tl">
                    <a:srgbClr val="000000">
                      <a:alpha val="43137"/>
                    </a:srgbClr>
                  </a:outerShdw>
                </a:effectLst>
                <a:latin typeface="Arial Rounded MT Bold" panose="020F0704030504030204" pitchFamily="34" charset="0"/>
              </a:rPr>
              <a:t>Roll…</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Quit Focusing on the Negative ONLY</a:t>
            </a:r>
          </a:p>
          <a:p>
            <a:pPr lvl="1">
              <a:lnSpc>
                <a:spcPct val="100000"/>
              </a:lnSpc>
              <a:spcBef>
                <a:spcPts val="0"/>
              </a:spcBef>
              <a:buFont typeface="Courier New" panose="02070309020205020404" pitchFamily="49" charset="0"/>
              <a:buChar char="o"/>
            </a:pPr>
            <a:r>
              <a:rPr lang="en-US" sz="2800" dirty="0" smtClean="0">
                <a:effectLst>
                  <a:outerShdw blurRad="38100" dist="38100" dir="2700000" algn="tl">
                    <a:srgbClr val="000000">
                      <a:alpha val="43137"/>
                    </a:srgbClr>
                  </a:outerShdw>
                </a:effectLst>
                <a:latin typeface="Arial Rounded MT Bold" panose="020F0704030504030204" pitchFamily="34" charset="0"/>
              </a:rPr>
              <a:t>Find Some Positives and Roll On!</a:t>
            </a:r>
          </a:p>
          <a:p>
            <a:pPr marL="0" indent="0">
              <a:buNone/>
            </a:pPr>
            <a:endParaRPr lang="en-US" sz="3200" dirty="0">
              <a:effectLst>
                <a:outerShdw blurRad="38100" dist="38100" dir="2700000" algn="tl">
                  <a:srgbClr val="000000">
                    <a:alpha val="43137"/>
                  </a:srgbClr>
                </a:outerShdw>
              </a:effectLst>
              <a:latin typeface="Arial Rounded MT Bold" panose="020F0704030504030204" pitchFamily="34" charset="0"/>
            </a:endParaRP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594" y="38550"/>
            <a:ext cx="1885405" cy="4351338"/>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3857" t="10572" r="49420" b="13143"/>
          <a:stretch/>
        </p:blipFill>
        <p:spPr>
          <a:xfrm>
            <a:off x="0" y="4682331"/>
            <a:ext cx="2238648" cy="2090058"/>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1571" t="10572" r="12857" b="13143"/>
          <a:stretch/>
        </p:blipFill>
        <p:spPr>
          <a:xfrm>
            <a:off x="10023563" y="4682331"/>
            <a:ext cx="2168436" cy="2090058"/>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3857" t="10572" r="12857" b="13143"/>
          <a:stretch/>
        </p:blipFill>
        <p:spPr>
          <a:xfrm>
            <a:off x="3684494" y="4585447"/>
            <a:ext cx="4680360" cy="2186942"/>
          </a:xfrm>
          <a:prstGeom prst="rect">
            <a:avLst/>
          </a:prstGeom>
        </p:spPr>
      </p:pic>
    </p:spTree>
    <p:extLst>
      <p:ext uri="{BB962C8B-B14F-4D97-AF65-F5344CB8AC3E}">
        <p14:creationId xmlns:p14="http://schemas.microsoft.com/office/powerpoint/2010/main" val="7823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0" end="0"/>
                                            </p:txEl>
                                          </p:spTgt>
                                        </p:tgtEl>
                                      </p:cBhvr>
                                    </p:animEffect>
                                  </p:childTnLst>
                                </p:cTn>
                              </p:par>
                            </p:childTnLst>
                          </p:cTn>
                        </p:par>
                        <p:par>
                          <p:cTn id="12" fill="hold">
                            <p:stCondLst>
                              <p:cond delay="7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p:cTn id="15" dur="50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xEl>
                                              <p:pRg st="2" end="2"/>
                                            </p:txEl>
                                          </p:spTgt>
                                        </p:tgtEl>
                                      </p:cBhvr>
                                    </p:animEffect>
                                  </p:childTnLst>
                                </p:cTn>
                              </p:par>
                            </p:childTnLst>
                          </p:cTn>
                        </p:par>
                        <p:par>
                          <p:cTn id="20" fill="hold">
                            <p:stCondLst>
                              <p:cond delay="14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p:cTn id="23" dur="5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25" dur="5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500" fill="hold"/>
                                        <p:tgtEl>
                                          <p:spTgt spid="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5">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5">
                                            <p:txEl>
                                              <p:pRg st="1" end="1"/>
                                            </p:txEl>
                                          </p:spTgt>
                                        </p:tgtEl>
                                      </p:cBhvr>
                                    </p:animEffect>
                                  </p:childTnLst>
                                </p:cTn>
                              </p:par>
                            </p:childTnLst>
                          </p:cTn>
                        </p:par>
                        <p:par>
                          <p:cTn id="37" fill="hold">
                            <p:stCondLst>
                              <p:cond delay="2150"/>
                            </p:stCondLst>
                            <p:childTnLst>
                              <p:par>
                                <p:cTn id="38" presetID="35"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4250"/>
                                        <p:tgtEl>
                                          <p:spTgt spid="7"/>
                                        </p:tgtEl>
                                      </p:cBhvr>
                                    </p:animEffect>
                                    <p:anim calcmode="lin" valueType="num">
                                      <p:cBhvr>
                                        <p:cTn id="41" dur="4250" fill="hold"/>
                                        <p:tgtEl>
                                          <p:spTgt spid="7"/>
                                        </p:tgtEl>
                                        <p:attrNameLst>
                                          <p:attrName>style.rotation</p:attrName>
                                        </p:attrNameLst>
                                      </p:cBhvr>
                                      <p:tavLst>
                                        <p:tav tm="0">
                                          <p:val>
                                            <p:fltVal val="720"/>
                                          </p:val>
                                        </p:tav>
                                        <p:tav tm="100000">
                                          <p:val>
                                            <p:fltVal val="0"/>
                                          </p:val>
                                        </p:tav>
                                      </p:tavLst>
                                    </p:anim>
                                    <p:anim calcmode="lin" valueType="num">
                                      <p:cBhvr>
                                        <p:cTn id="42" dur="4250" fill="hold"/>
                                        <p:tgtEl>
                                          <p:spTgt spid="7"/>
                                        </p:tgtEl>
                                        <p:attrNameLst>
                                          <p:attrName>ppt_h</p:attrName>
                                        </p:attrNameLst>
                                      </p:cBhvr>
                                      <p:tavLst>
                                        <p:tav tm="0">
                                          <p:val>
                                            <p:fltVal val="0"/>
                                          </p:val>
                                        </p:tav>
                                        <p:tav tm="100000">
                                          <p:val>
                                            <p:strVal val="#ppt_h"/>
                                          </p:val>
                                        </p:tav>
                                      </p:tavLst>
                                    </p:anim>
                                    <p:anim calcmode="lin" valueType="num">
                                      <p:cBhvr>
                                        <p:cTn id="43" dur="4250" fill="hold"/>
                                        <p:tgtEl>
                                          <p:spTgt spid="7"/>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
                                            <p:txEl>
                                              <p:pRg st="3" end="3"/>
                                            </p:txEl>
                                          </p:spTgt>
                                        </p:tgtEl>
                                        <p:attrNameLst>
                                          <p:attrName>style.visibility</p:attrName>
                                        </p:attrNameLst>
                                      </p:cBhvr>
                                      <p:to>
                                        <p:strVal val="visible"/>
                                      </p:to>
                                    </p:set>
                                    <p:anim calcmode="lin" valueType="num">
                                      <p:cBhvr>
                                        <p:cTn id="48" dur="5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5">
                                            <p:txEl>
                                              <p:pRg st="5" end="5"/>
                                            </p:txEl>
                                          </p:spTgt>
                                        </p:tgtEl>
                                        <p:attrNameLst>
                                          <p:attrName>style.visibility</p:attrName>
                                        </p:attrNameLst>
                                      </p:cBhvr>
                                      <p:to>
                                        <p:strVal val="visible"/>
                                      </p:to>
                                    </p:set>
                                    <p:anim calcmode="lin" valueType="num">
                                      <p:cBhvr>
                                        <p:cTn id="57" dur="500" fill="hold"/>
                                        <p:tgtEl>
                                          <p:spTgt spid="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5">
                                            <p:txEl>
                                              <p:pRg st="5" end="5"/>
                                            </p:txEl>
                                          </p:spTgt>
                                        </p:tgtEl>
                                        <p:attrNameLst>
                                          <p:attrName>ppt_y</p:attrName>
                                        </p:attrNameLst>
                                      </p:cBhvr>
                                      <p:tavLst>
                                        <p:tav tm="0">
                                          <p:val>
                                            <p:strVal val="#ppt_y"/>
                                          </p:val>
                                        </p:tav>
                                        <p:tav tm="100000">
                                          <p:val>
                                            <p:strVal val="#ppt_y"/>
                                          </p:val>
                                        </p:tav>
                                      </p:tavLst>
                                    </p:anim>
                                    <p:anim calcmode="lin" valueType="num">
                                      <p:cBhvr>
                                        <p:cTn id="59" dur="500" fill="hold"/>
                                        <p:tgtEl>
                                          <p:spTgt spid="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5">
                                            <p:txEl>
                                              <p:pRg st="5" end="5"/>
                                            </p:txEl>
                                          </p:spTgt>
                                        </p:tgtEl>
                                      </p:cBhvr>
                                    </p:animEffect>
                                  </p:childTnLst>
                                </p:cTn>
                              </p:par>
                            </p:childTnLst>
                          </p:cTn>
                        </p:par>
                        <p:par>
                          <p:cTn id="62" fill="hold">
                            <p:stCondLst>
                              <p:cond delay="1900"/>
                            </p:stCondLst>
                            <p:childTnLst>
                              <p:par>
                                <p:cTn id="63" presetID="41" presetClass="entr" presetSubtype="0" fill="hold" grpId="0" nodeType="afterEffect">
                                  <p:stCondLst>
                                    <p:cond delay="0"/>
                                  </p:stCondLst>
                                  <p:iterate type="lt">
                                    <p:tmPct val="10000"/>
                                  </p:iterate>
                                  <p:childTnLst>
                                    <p:set>
                                      <p:cBhvr>
                                        <p:cTn id="64" dur="1" fill="hold">
                                          <p:stCondLst>
                                            <p:cond delay="0"/>
                                          </p:stCondLst>
                                        </p:cTn>
                                        <p:tgtEl>
                                          <p:spTgt spid="5">
                                            <p:txEl>
                                              <p:pRg st="6" end="6"/>
                                            </p:txEl>
                                          </p:spTgt>
                                        </p:tgtEl>
                                        <p:attrNameLst>
                                          <p:attrName>style.visibility</p:attrName>
                                        </p:attrNameLst>
                                      </p:cBhvr>
                                      <p:to>
                                        <p:strVal val="visible"/>
                                      </p:to>
                                    </p:set>
                                    <p:anim calcmode="lin" valueType="num">
                                      <p:cBhvr>
                                        <p:cTn id="65" dur="500" fill="hold"/>
                                        <p:tgtEl>
                                          <p:spTgt spid="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5">
                                            <p:txEl>
                                              <p:pRg st="6" end="6"/>
                                            </p:txEl>
                                          </p:spTgt>
                                        </p:tgtEl>
                                        <p:attrNameLst>
                                          <p:attrName>ppt_y</p:attrName>
                                        </p:attrNameLst>
                                      </p:cBhvr>
                                      <p:tavLst>
                                        <p:tav tm="0">
                                          <p:val>
                                            <p:strVal val="#ppt_y"/>
                                          </p:val>
                                        </p:tav>
                                        <p:tav tm="100000">
                                          <p:val>
                                            <p:strVal val="#ppt_y"/>
                                          </p:val>
                                        </p:tav>
                                      </p:tavLst>
                                    </p:anim>
                                    <p:anim calcmode="lin" valueType="num">
                                      <p:cBhvr>
                                        <p:cTn id="67" dur="500" fill="hold"/>
                                        <p:tgtEl>
                                          <p:spTgt spid="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5">
                                            <p:txEl>
                                              <p:pRg st="6" end="6"/>
                                            </p:txEl>
                                          </p:spTgt>
                                        </p:tgtEl>
                                      </p:cBhvr>
                                    </p:animEffect>
                                  </p:childTnLst>
                                </p:cTn>
                              </p:par>
                            </p:childTnLst>
                          </p:cTn>
                        </p:par>
                        <p:par>
                          <p:cTn id="70" fill="hold">
                            <p:stCondLst>
                              <p:cond delay="3700"/>
                            </p:stCondLst>
                            <p:childTnLst>
                              <p:par>
                                <p:cTn id="71" presetID="63" presetClass="path" presetSubtype="0" accel="50000" decel="50000" fill="hold" nodeType="afterEffect">
                                  <p:stCondLst>
                                    <p:cond delay="0"/>
                                  </p:stCondLst>
                                  <p:childTnLst>
                                    <p:animMotion origin="layout" path="M 3.125E-6 -3.7037E-6 L 0.31185 0.00232 " pathEditMode="relative" rAng="0" ptsTypes="AA">
                                      <p:cBhvr>
                                        <p:cTn id="72" dur="2000" fill="hold"/>
                                        <p:tgtEl>
                                          <p:spTgt spid="6"/>
                                        </p:tgtEl>
                                        <p:attrNameLst>
                                          <p:attrName>ppt_x</p:attrName>
                                          <p:attrName>ppt_y</p:attrName>
                                        </p:attrNameLst>
                                      </p:cBhvr>
                                      <p:rCtr x="15586" y="116"/>
                                    </p:animMotion>
                                  </p:childTnLst>
                                </p:cTn>
                              </p:par>
                              <p:par>
                                <p:cTn id="73" presetID="35" presetClass="path" presetSubtype="0" accel="50000" decel="50000" fill="hold" nodeType="withEffect">
                                  <p:stCondLst>
                                    <p:cond delay="0"/>
                                  </p:stCondLst>
                                  <p:childTnLst>
                                    <p:animMotion origin="layout" path="M 2.29167E-6 -3.7037E-6 L -0.32982 -0.00347 " pathEditMode="relative" rAng="0" ptsTypes="AA">
                                      <p:cBhvr>
                                        <p:cTn id="74" dur="2000" fill="hold"/>
                                        <p:tgtEl>
                                          <p:spTgt spid="8"/>
                                        </p:tgtEl>
                                        <p:attrNameLst>
                                          <p:attrName>ppt_x</p:attrName>
                                          <p:attrName>ppt_y</p:attrName>
                                        </p:attrNameLst>
                                      </p:cBhvr>
                                      <p:rCtr x="-16497" y="-185"/>
                                    </p:animMotion>
                                  </p:childTnLst>
                                </p:cTn>
                              </p:par>
                            </p:childTnLst>
                          </p:cTn>
                        </p:par>
                        <p:par>
                          <p:cTn id="75" fill="hold">
                            <p:stCondLst>
                              <p:cond delay="5700"/>
                            </p:stCondLst>
                            <p:childTnLst>
                              <p:par>
                                <p:cTn id="76" presetID="1" presetClass="entr" presetSubtype="0"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3" y="470264"/>
            <a:ext cx="11691257" cy="6270170"/>
          </a:xfrm>
        </p:spPr>
        <p:txBody>
          <a:bodyPr>
            <a:normAutofit/>
          </a:bodyPr>
          <a:lstStyle/>
          <a:p>
            <a:pPr marL="0" indent="0">
              <a:buNone/>
            </a:pPr>
            <a:r>
              <a:rPr lang="en-US" sz="3200" b="1" dirty="0">
                <a:effectLst>
                  <a:outerShdw blurRad="38100" dist="38100" dir="2700000" algn="tl">
                    <a:srgbClr val="000000">
                      <a:alpha val="43137"/>
                    </a:srgbClr>
                  </a:outerShdw>
                </a:effectLst>
                <a:latin typeface="Arial Rounded MT Bold" panose="020F0704030504030204" pitchFamily="34" charset="0"/>
              </a:rPr>
              <a:t>There is 100 % Opportunity for </a:t>
            </a:r>
            <a:r>
              <a:rPr lang="en-US" sz="3200" b="1" dirty="0" smtClean="0">
                <a:effectLst>
                  <a:outerShdw blurRad="38100" dist="38100" dir="2700000" algn="tl">
                    <a:srgbClr val="000000">
                      <a:alpha val="43137"/>
                    </a:srgbClr>
                  </a:outerShdw>
                </a:effectLst>
                <a:latin typeface="Arial Rounded MT Bold" panose="020F0704030504030204" pitchFamily="34" charset="0"/>
              </a:rPr>
              <a:t>Your Marriage to… </a:t>
            </a:r>
          </a:p>
          <a:p>
            <a:pPr marL="0" indent="0">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Do more than Survive…</a:t>
            </a:r>
          </a:p>
          <a:p>
            <a:pPr marL="0" indent="0">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…But to Thrive</a:t>
            </a:r>
            <a:endParaRPr lang="en-US" sz="3200"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1" y="3082834"/>
            <a:ext cx="5081452" cy="3657599"/>
          </a:xfrm>
          <a:prstGeom prst="rect">
            <a:avLst/>
          </a:prstGeom>
        </p:spPr>
      </p:pic>
    </p:spTree>
    <p:extLst>
      <p:ext uri="{BB962C8B-B14F-4D97-AF65-F5344CB8AC3E}">
        <p14:creationId xmlns:p14="http://schemas.microsoft.com/office/powerpoint/2010/main" val="239548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ppt_x</p:attrName>
                                        </p:attrNameLst>
                                      </p:cBhvr>
                                      <p:tavLst>
                                        <p:tav tm="0">
                                          <p:val>
                                            <p:strVal val="#ppt_x"/>
                                          </p:val>
                                        </p:tav>
                                        <p:tav tm="100000">
                                          <p:val>
                                            <p:strVal val="#ppt_x"/>
                                          </p:val>
                                        </p:tav>
                                      </p:tavLst>
                                    </p:anim>
                                    <p:anim calcmode="lin" valueType="num">
                                      <p:cBhvr>
                                        <p:cTn id="21" dur="1800" decel="100000" fill="hold"/>
                                        <p:tgtEl>
                                          <p:spTgt spid="4"/>
                                        </p:tgtEl>
                                        <p:attrNameLst>
                                          <p:attrName>ppt_y</p:attrName>
                                        </p:attrNameLst>
                                      </p:cBhvr>
                                      <p:tavLst>
                                        <p:tav tm="0">
                                          <p:val>
                                            <p:strVal val="#ppt_y+1"/>
                                          </p:val>
                                        </p:tav>
                                        <p:tav tm="100000">
                                          <p:val>
                                            <p:strVal val="#ppt_y-.03"/>
                                          </p:val>
                                        </p:tav>
                                      </p:tavLst>
                                    </p:anim>
                                    <p:anim calcmode="lin" valueType="num">
                                      <p:cBhvr>
                                        <p:cTn id="22"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230937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324" y="319904"/>
            <a:ext cx="2857500" cy="28479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826" y="319904"/>
            <a:ext cx="2356213" cy="250208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3857" t="10572" r="49420" b="13143"/>
          <a:stretch/>
        </p:blipFill>
        <p:spPr>
          <a:xfrm>
            <a:off x="1014003" y="4186645"/>
            <a:ext cx="2238648" cy="2090058"/>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51571" t="10572" r="12857" b="13143"/>
          <a:stretch/>
        </p:blipFill>
        <p:spPr>
          <a:xfrm>
            <a:off x="3252651" y="4186645"/>
            <a:ext cx="2168436" cy="2090058"/>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3857" t="10572" r="12857" b="13143"/>
          <a:stretch/>
        </p:blipFill>
        <p:spPr>
          <a:xfrm>
            <a:off x="6413863" y="3376748"/>
            <a:ext cx="4467498" cy="2090058"/>
          </a:xfrm>
          <a:prstGeom prst="rect">
            <a:avLst/>
          </a:prstGeom>
        </p:spPr>
      </p:pic>
    </p:spTree>
    <p:extLst>
      <p:ext uri="{BB962C8B-B14F-4D97-AF65-F5344CB8AC3E}">
        <p14:creationId xmlns:p14="http://schemas.microsoft.com/office/powerpoint/2010/main" val="936040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071" y="311332"/>
            <a:ext cx="3584666" cy="3661954"/>
          </a:xfrm>
          <a:prstGeom prst="rect">
            <a:avLst/>
          </a:prstGeom>
        </p:spPr>
      </p:pic>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1503" b="55886"/>
          <a:stretch/>
        </p:blipFill>
        <p:spPr>
          <a:xfrm>
            <a:off x="2611483" y="4376058"/>
            <a:ext cx="1738449" cy="1615440"/>
          </a:xfrm>
          <a:prstGeom prst="rect">
            <a:avLst/>
          </a:prstGeom>
        </p:spPr>
      </p:pic>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52505" b="55886"/>
          <a:stretch/>
        </p:blipFill>
        <p:spPr>
          <a:xfrm>
            <a:off x="352697" y="4376058"/>
            <a:ext cx="1702526" cy="1615440"/>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8321" b="5964"/>
          <a:stretch/>
        </p:blipFill>
        <p:spPr>
          <a:xfrm>
            <a:off x="4939937" y="796833"/>
            <a:ext cx="2884714" cy="2690949"/>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b="7572"/>
          <a:stretch/>
        </p:blipFill>
        <p:spPr>
          <a:xfrm>
            <a:off x="5998028" y="3644538"/>
            <a:ext cx="3119846" cy="2312126"/>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b="9129"/>
          <a:stretch/>
        </p:blipFill>
        <p:spPr>
          <a:xfrm>
            <a:off x="7557951" y="130629"/>
            <a:ext cx="4378234" cy="1907177"/>
          </a:xfrm>
          <a:prstGeom prst="rect">
            <a:avLst/>
          </a:prstGeom>
        </p:spPr>
      </p:pic>
    </p:spTree>
    <p:extLst>
      <p:ext uri="{BB962C8B-B14F-4D97-AF65-F5344CB8AC3E}">
        <p14:creationId xmlns:p14="http://schemas.microsoft.com/office/powerpoint/2010/main" val="226204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49" y="26122"/>
            <a:ext cx="3204755" cy="301752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183" y="139202"/>
            <a:ext cx="3219450" cy="246030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5687" y="4585063"/>
            <a:ext cx="3467792" cy="227293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3920" y="139202"/>
            <a:ext cx="3201760" cy="246030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25096" y="2782388"/>
            <a:ext cx="3941189" cy="3778843"/>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710" y="3291840"/>
            <a:ext cx="3044473" cy="3269391"/>
          </a:xfrm>
          <a:prstGeom prst="rect">
            <a:avLst/>
          </a:prstGeom>
        </p:spPr>
      </p:pic>
    </p:spTree>
    <p:extLst>
      <p:ext uri="{BB962C8B-B14F-4D97-AF65-F5344CB8AC3E}">
        <p14:creationId xmlns:p14="http://schemas.microsoft.com/office/powerpoint/2010/main" val="2961127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endParaRPr lang="en-US" dirty="0"/>
          </a:p>
        </p:txBody>
      </p:sp>
      <p:sp>
        <p:nvSpPr>
          <p:cNvPr id="3" name="Content Placeholder 2"/>
          <p:cNvSpPr>
            <a:spLocks noGrp="1"/>
          </p:cNvSpPr>
          <p:nvPr>
            <p:ph idx="1"/>
          </p:nvPr>
        </p:nvSpPr>
        <p:spPr>
          <a:xfrm>
            <a:off x="248193" y="1149530"/>
            <a:ext cx="11691257" cy="5590903"/>
          </a:xfrm>
        </p:spPr>
        <p:txBody>
          <a:bodyPr>
            <a:normAutofit fontScale="92500" lnSpcReduction="1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what </a:t>
            </a:r>
            <a:r>
              <a:rPr lang="en-US" dirty="0">
                <a:effectLst>
                  <a:outerShdw blurRad="38100" dist="38100" dir="2700000" algn="tl">
                    <a:srgbClr val="000000">
                      <a:alpha val="43137"/>
                    </a:srgbClr>
                  </a:outerShdw>
                </a:effectLst>
                <a:latin typeface="Arial Rounded MT Bold" panose="020F0704030504030204" pitchFamily="34" charset="0"/>
              </a:rPr>
              <a:t>do our marriages look like? More importantly, where does our marital </a:t>
            </a:r>
            <a:r>
              <a:rPr lang="en-US" b="1" dirty="0">
                <a:effectLst>
                  <a:outerShdw blurRad="38100" dist="38100" dir="2700000" algn="tl">
                    <a:srgbClr val="000000">
                      <a:alpha val="43137"/>
                    </a:srgbClr>
                  </a:outerShdw>
                </a:effectLst>
                <a:latin typeface="Arial Rounded MT Bold" panose="020F0704030504030204" pitchFamily="34" charset="0"/>
              </a:rPr>
              <a:t>health</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rank on the list of To-Do’s? Instead of our bodies and physical appearance being top priorities, what if we put that focus on our marriages instead?</a:t>
            </a:r>
          </a:p>
          <a:p>
            <a:r>
              <a:rPr lang="en-US" dirty="0">
                <a:effectLst>
                  <a:outerShdw blurRad="38100" dist="38100" dir="2700000" algn="tl">
                    <a:srgbClr val="000000">
                      <a:alpha val="43137"/>
                    </a:srgbClr>
                  </a:outerShdw>
                </a:effectLst>
                <a:latin typeface="Arial Rounded MT Bold" panose="020F0704030504030204" pitchFamily="34" charset="0"/>
              </a:rPr>
              <a:t>The hardest part of parenting, that no one seems to want to warn you about, is the strain children have on your marriage. Children can come between you and your spouse. For us, it’s quite literal. I can’t seem to hug my wife without my 4-year-old butting in between us to make a “sandwich.”</a:t>
            </a:r>
          </a:p>
          <a:p>
            <a:r>
              <a:rPr lang="en-US" dirty="0">
                <a:effectLst>
                  <a:outerShdw blurRad="38100" dist="38100" dir="2700000" algn="tl">
                    <a:srgbClr val="000000">
                      <a:alpha val="43137"/>
                    </a:srgbClr>
                  </a:outerShdw>
                </a:effectLst>
                <a:latin typeface="Arial Rounded MT Bold" panose="020F0704030504030204" pitchFamily="34" charset="0"/>
              </a:rPr>
              <a:t>As the years go by, the children naturally become our focus, making it easy to lose sight of each other. We don’t take the time or energy necessary to stay connected.</a:t>
            </a:r>
          </a:p>
          <a:p>
            <a:r>
              <a:rPr lang="en-US" dirty="0">
                <a:effectLst>
                  <a:outerShdw blurRad="38100" dist="38100" dir="2700000" algn="tl">
                    <a:srgbClr val="000000">
                      <a:alpha val="43137"/>
                    </a:srgbClr>
                  </a:outerShdw>
                </a:effectLst>
                <a:latin typeface="Arial Rounded MT Bold" panose="020F0704030504030204" pitchFamily="34" charset="0"/>
              </a:rPr>
              <a:t>But, this trend can be stopped if you give your marriage a “check up.” I believe there are seven words that, if applied to our marriages, have the power to make this year the best year we have ever experienced as a couple.</a:t>
            </a:r>
          </a:p>
          <a:p>
            <a:endParaRPr lang="en-US" dirty="0"/>
          </a:p>
        </p:txBody>
      </p:sp>
    </p:spTree>
    <p:extLst>
      <p:ext uri="{BB962C8B-B14F-4D97-AF65-F5344CB8AC3E}">
        <p14:creationId xmlns:p14="http://schemas.microsoft.com/office/powerpoint/2010/main" val="154405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46320" y="134471"/>
            <a:ext cx="5821680" cy="3375492"/>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Seven Words</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smtClean="0">
                <a:effectLst>
                  <a:outerShdw blurRad="38100" dist="38100" dir="2700000" algn="tl">
                    <a:srgbClr val="000000">
                      <a:alpha val="43137"/>
                    </a:srgbClr>
                  </a:outerShdw>
                </a:effectLst>
                <a:latin typeface="Arial Rounded MT Bold" panose="020F0704030504030204" pitchFamily="34" charset="0"/>
              </a:rPr>
              <a:t>for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smtClean="0">
                <a:effectLst>
                  <a:outerShdw blurRad="38100" dist="38100" dir="2700000" algn="tl">
                    <a:srgbClr val="000000">
                      <a:alpha val="43137"/>
                    </a:srgbClr>
                  </a:outerShdw>
                </a:effectLst>
                <a:latin typeface="Arial Rounded MT Bold" panose="020F0704030504030204" pitchFamily="34" charset="0"/>
              </a:rPr>
              <a:t>Relationships</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sz="4400" b="1" dirty="0" smtClean="0">
                <a:effectLst>
                  <a:outerShdw blurRad="38100" dist="38100" dir="2700000" algn="tl">
                    <a:srgbClr val="000000">
                      <a:alpha val="43137"/>
                    </a:srgbClr>
                  </a:outerShdw>
                </a:effectLst>
                <a:latin typeface="Arial Rounded MT Bold" panose="020F0704030504030204" pitchFamily="34" charset="0"/>
              </a:rPr>
              <a:t>(</a:t>
            </a:r>
            <a:r>
              <a:rPr lang="en-US" sz="4400" i="1" dirty="0" smtClean="0">
                <a:effectLst>
                  <a:outerShdw blurRad="38100" dist="38100" dir="2700000" algn="tl">
                    <a:srgbClr val="000000">
                      <a:alpha val="43137"/>
                    </a:srgbClr>
                  </a:outerShdw>
                </a:effectLst>
                <a:latin typeface="Arial Rounded MT Bold" panose="020F0704030504030204" pitchFamily="34" charset="0"/>
              </a:rPr>
              <a:t>Weather Proofing</a:t>
            </a:r>
            <a:r>
              <a:rPr lang="en-US" sz="4400" b="1" dirty="0" smtClean="0">
                <a:effectLst>
                  <a:outerShdw blurRad="38100" dist="38100" dir="2700000" algn="tl">
                    <a:srgbClr val="000000">
                      <a:alpha val="43137"/>
                    </a:srgbClr>
                  </a:outerShdw>
                </a:effectLst>
                <a:latin typeface="Arial Rounded MT Bold" panose="020F0704030504030204" pitchFamily="34" charset="0"/>
              </a:rPr>
              <a:t>)</a:t>
            </a:r>
            <a:br>
              <a:rPr lang="en-US" sz="4400" b="1" dirty="0" smtClean="0">
                <a:effectLst>
                  <a:outerShdw blurRad="38100" dist="38100" dir="2700000" algn="tl">
                    <a:srgbClr val="000000">
                      <a:alpha val="43137"/>
                    </a:srgbClr>
                  </a:outerShdw>
                </a:effectLst>
                <a:latin typeface="Arial Rounded MT Bold" panose="020F0704030504030204" pitchFamily="34" charset="0"/>
              </a:rPr>
            </a:br>
            <a:r>
              <a:rPr lang="en-US" sz="4000" b="1" dirty="0" err="1" smtClean="0">
                <a:effectLst>
                  <a:outerShdw blurRad="38100" dist="38100" dir="2700000" algn="tl">
                    <a:srgbClr val="000000">
                      <a:alpha val="43137"/>
                    </a:srgbClr>
                  </a:outerShdw>
                </a:effectLst>
                <a:latin typeface="Arial Rounded MT Bold" panose="020F0704030504030204" pitchFamily="34" charset="0"/>
              </a:rPr>
              <a:t>pt</a:t>
            </a:r>
            <a:r>
              <a:rPr lang="en-US" sz="4000" b="1" dirty="0" smtClean="0">
                <a:effectLst>
                  <a:outerShdw blurRad="38100" dist="38100" dir="2700000" algn="tl">
                    <a:srgbClr val="000000">
                      <a:alpha val="43137"/>
                    </a:srgbClr>
                  </a:outerShdw>
                </a:effectLst>
                <a:latin typeface="Arial Rounded MT Bold" panose="020F0704030504030204" pitchFamily="34" charset="0"/>
              </a:rPr>
              <a:t> 2</a:t>
            </a:r>
            <a:endParaRPr lang="en-US" sz="4000"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5238206" y="4843010"/>
            <a:ext cx="5429794" cy="1655762"/>
          </a:xfrm>
        </p:spPr>
        <p:txBody>
          <a:bodyPr>
            <a:normAutofit/>
          </a:bodyPr>
          <a:lstStyle/>
          <a:p>
            <a:r>
              <a:rPr lang="en-US" sz="3200" b="1" dirty="0" smtClean="0">
                <a:effectLst>
                  <a:outerShdw blurRad="38100" dist="38100" dir="2700000" algn="tl">
                    <a:srgbClr val="000000">
                      <a:alpha val="43137"/>
                    </a:srgbClr>
                  </a:outerShdw>
                </a:effectLst>
              </a:rPr>
              <a:t>Assorted Scriptures</a:t>
            </a:r>
            <a:endParaRPr lang="en-US" sz="3200"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4" y="339634"/>
            <a:ext cx="3204755" cy="6035040"/>
          </a:xfrm>
          <a:prstGeom prst="rect">
            <a:avLst/>
          </a:prstGeom>
        </p:spPr>
      </p:pic>
      <p:sp>
        <p:nvSpPr>
          <p:cNvPr id="5" name="TextBox 4"/>
          <p:cNvSpPr txBox="1"/>
          <p:nvPr/>
        </p:nvSpPr>
        <p:spPr>
          <a:xfrm>
            <a:off x="2076994" y="6498772"/>
            <a:ext cx="164592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 Church</a:t>
            </a:r>
            <a:endParaRPr lang="en-US" b="1" dirty="0">
              <a:effectLst>
                <a:outerShdw blurRad="38100" dist="38100" dir="2700000" algn="tl">
                  <a:srgbClr val="000000">
                    <a:alpha val="43137"/>
                  </a:srgbClr>
                </a:outerShdw>
              </a:effectLst>
            </a:endParaRPr>
          </a:p>
        </p:txBody>
      </p:sp>
      <p:sp>
        <p:nvSpPr>
          <p:cNvPr id="6" name="TextBox 5"/>
          <p:cNvSpPr txBox="1"/>
          <p:nvPr/>
        </p:nvSpPr>
        <p:spPr>
          <a:xfrm>
            <a:off x="9636034" y="6479178"/>
            <a:ext cx="164592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Nov 22, 2015</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965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500"/>
                                        <p:tgtEl>
                                          <p:spTgt spid="2"/>
                                        </p:tgtEl>
                                      </p:cBhvr>
                                    </p:animEffect>
                                  </p:childTnLst>
                                </p:cTn>
                              </p:par>
                            </p:childTnLst>
                          </p:cTn>
                        </p:par>
                        <p:par>
                          <p:cTn id="8" fill="hold">
                            <p:stCondLst>
                              <p:cond delay="1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35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What Do Our Marriages Look Like?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After the Strain of…</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Children</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Work</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In-Laws</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Out-Laws</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Life</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It’s Easy to Lose Our Focus…</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…Lose Sight of Each Other</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There </a:t>
            </a:r>
            <a:r>
              <a:rPr lang="en-US" b="1" dirty="0">
                <a:effectLst>
                  <a:outerShdw blurRad="38100" dist="38100" dir="2700000" algn="tl">
                    <a:srgbClr val="000000">
                      <a:alpha val="43137"/>
                    </a:srgbClr>
                  </a:outerShdw>
                </a:effectLst>
                <a:latin typeface="Arial Rounded MT Bold" panose="020F0704030504030204" pitchFamily="34" charset="0"/>
              </a:rPr>
              <a:t>are </a:t>
            </a:r>
            <a:r>
              <a:rPr lang="en-US" b="1" dirty="0" smtClean="0">
                <a:effectLst>
                  <a:outerShdw blurRad="38100" dist="38100" dir="2700000" algn="tl">
                    <a:srgbClr val="000000">
                      <a:alpha val="43137"/>
                    </a:srgbClr>
                  </a:outerShdw>
                </a:effectLst>
                <a:latin typeface="Arial Rounded MT Bold" panose="020F0704030504030204" pitchFamily="34" charset="0"/>
              </a:rPr>
              <a:t>Seven Words that</a:t>
            </a:r>
            <a:r>
              <a:rPr lang="en-US" b="1" dirty="0">
                <a:effectLst>
                  <a:outerShdw blurRad="38100" dist="38100" dir="2700000" algn="tl">
                    <a:srgbClr val="000000">
                      <a:alpha val="43137"/>
                    </a:srgbClr>
                  </a:outerShdw>
                </a:effectLst>
                <a:latin typeface="Arial Rounded MT Bold" panose="020F0704030504030204" pitchFamily="34" charset="0"/>
              </a:rPr>
              <a:t>, if </a:t>
            </a:r>
            <a:r>
              <a:rPr lang="en-US" b="1" dirty="0" smtClean="0">
                <a:effectLst>
                  <a:outerShdw blurRad="38100" dist="38100" dir="2700000" algn="tl">
                    <a:srgbClr val="000000">
                      <a:alpha val="43137"/>
                    </a:srgbClr>
                  </a:outerShdw>
                </a:effectLst>
                <a:latin typeface="Arial Rounded MT Bold" panose="020F0704030504030204" pitchFamily="34" charset="0"/>
              </a:rPr>
              <a:t>Applied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Our Marriages, </a:t>
            </a:r>
            <a:r>
              <a:rPr lang="en-US" b="1" dirty="0">
                <a:effectLst>
                  <a:outerShdw blurRad="38100" dist="38100" dir="2700000" algn="tl">
                    <a:srgbClr val="000000">
                      <a:alpha val="43137"/>
                    </a:srgbClr>
                  </a:outerShdw>
                </a:effectLst>
                <a:latin typeface="Arial Rounded MT Bold" panose="020F0704030504030204" pitchFamily="34" charset="0"/>
              </a:rPr>
              <a:t>have the </a:t>
            </a:r>
            <a:r>
              <a:rPr lang="en-US" b="1" dirty="0" smtClean="0">
                <a:effectLst>
                  <a:outerShdw blurRad="38100" dist="38100" dir="2700000" algn="tl">
                    <a:srgbClr val="000000">
                      <a:alpha val="43137"/>
                    </a:srgbClr>
                  </a:outerShdw>
                </a:effectLst>
                <a:latin typeface="Arial Rounded MT Bold" panose="020F0704030504030204" pitchFamily="34" charset="0"/>
              </a:rPr>
              <a:t>Power </a:t>
            </a:r>
            <a:r>
              <a:rPr lang="en-US" b="1" dirty="0">
                <a:effectLst>
                  <a:outerShdw blurRad="38100" dist="38100" dir="2700000" algn="tl">
                    <a:srgbClr val="000000">
                      <a:alpha val="43137"/>
                    </a:srgbClr>
                  </a:outerShdw>
                </a:effectLst>
                <a:latin typeface="Arial Rounded MT Bold" panose="020F0704030504030204" pitchFamily="34" charset="0"/>
              </a:rPr>
              <a:t>to make this year the </a:t>
            </a:r>
            <a:r>
              <a:rPr lang="en-US" b="1" dirty="0" smtClean="0">
                <a:effectLst>
                  <a:outerShdw blurRad="38100" dist="38100" dir="2700000" algn="tl">
                    <a:srgbClr val="000000">
                      <a:alpha val="43137"/>
                    </a:srgbClr>
                  </a:outerShdw>
                </a:effectLst>
                <a:latin typeface="Arial Rounded MT Bold" panose="020F0704030504030204" pitchFamily="34" charset="0"/>
              </a:rPr>
              <a:t>Best Year we </a:t>
            </a:r>
            <a:r>
              <a:rPr lang="en-US" b="1" dirty="0">
                <a:effectLst>
                  <a:outerShdw blurRad="38100" dist="38100" dir="2700000" algn="tl">
                    <a:srgbClr val="000000">
                      <a:alpha val="43137"/>
                    </a:srgbClr>
                  </a:outerShdw>
                </a:effectLst>
                <a:latin typeface="Arial Rounded MT Bold" panose="020F0704030504030204" pitchFamily="34" charset="0"/>
              </a:rPr>
              <a:t>have ever </a:t>
            </a:r>
            <a:r>
              <a:rPr lang="en-US" b="1" dirty="0" smtClean="0">
                <a:effectLst>
                  <a:outerShdw blurRad="38100" dist="38100" dir="2700000" algn="tl">
                    <a:srgbClr val="000000">
                      <a:alpha val="43137"/>
                    </a:srgbClr>
                  </a:outerShdw>
                </a:effectLst>
                <a:latin typeface="Arial Rounded MT Bold" panose="020F0704030504030204" pitchFamily="34" charset="0"/>
              </a:rPr>
              <a:t>Experienced </a:t>
            </a:r>
            <a:r>
              <a:rPr lang="en-US" b="1" dirty="0">
                <a:effectLst>
                  <a:outerShdw blurRad="38100" dist="38100" dir="2700000" algn="tl">
                    <a:srgbClr val="000000">
                      <a:alpha val="43137"/>
                    </a:srgbClr>
                  </a:outerShdw>
                </a:effectLst>
                <a:latin typeface="Arial Rounded MT Bold" panose="020F0704030504030204" pitchFamily="34" charset="0"/>
              </a:rPr>
              <a:t>as a </a:t>
            </a:r>
            <a:r>
              <a:rPr lang="en-US" b="1" dirty="0" smtClean="0">
                <a:effectLst>
                  <a:outerShdw blurRad="38100" dist="38100" dir="2700000" algn="tl">
                    <a:srgbClr val="000000">
                      <a:alpha val="43137"/>
                    </a:srgbClr>
                  </a:outerShdw>
                </a:effectLst>
                <a:latin typeface="Arial Rounded MT Bold" panose="020F0704030504030204" pitchFamily="34" charset="0"/>
              </a:rPr>
              <a:t>Couple</a:t>
            </a:r>
            <a:r>
              <a:rPr lang="en-US" b="1" dirty="0">
                <a:effectLst>
                  <a:outerShdw blurRad="38100" dist="38100" dir="2700000" algn="tl">
                    <a:srgbClr val="000000">
                      <a:alpha val="43137"/>
                    </a:srgbClr>
                  </a:outerShdw>
                </a:effectLst>
                <a:latin typeface="Arial Rounded MT Bold" panose="020F0704030504030204" pitchFamily="34" charset="0"/>
              </a:rPr>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3479" y="1442900"/>
            <a:ext cx="5544898" cy="3076091"/>
          </a:xfrm>
          <a:prstGeom prst="rect">
            <a:avLst/>
          </a:prstGeom>
        </p:spPr>
      </p:pic>
    </p:spTree>
    <p:extLst>
      <p:ext uri="{BB962C8B-B14F-4D97-AF65-F5344CB8AC3E}">
        <p14:creationId xmlns:p14="http://schemas.microsoft.com/office/powerpoint/2010/main" val="77969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580">
                                          <p:stCondLst>
                                            <p:cond delay="0"/>
                                          </p:stCondLst>
                                        </p:cTn>
                                        <p:tgtEl>
                                          <p:spTgt spid="3">
                                            <p:txEl>
                                              <p:pRg st="5" end="5"/>
                                            </p:txEl>
                                          </p:spTgt>
                                        </p:tgtEl>
                                      </p:cBhvr>
                                    </p:animEffect>
                                    <p:anim calcmode="lin" valueType="num">
                                      <p:cBhvr>
                                        <p:cTn id="9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5" end="5"/>
                                            </p:txEl>
                                          </p:spTgt>
                                        </p:tgtEl>
                                      </p:cBhvr>
                                      <p:to x="100000" y="60000"/>
                                    </p:animScale>
                                    <p:animScale>
                                      <p:cBhvr>
                                        <p:cTn id="99" dur="166" decel="50000">
                                          <p:stCondLst>
                                            <p:cond delay="676"/>
                                          </p:stCondLst>
                                        </p:cTn>
                                        <p:tgtEl>
                                          <p:spTgt spid="3">
                                            <p:txEl>
                                              <p:pRg st="5" end="5"/>
                                            </p:txEl>
                                          </p:spTgt>
                                        </p:tgtEl>
                                      </p:cBhvr>
                                      <p:to x="100000" y="100000"/>
                                    </p:animScale>
                                    <p:animScale>
                                      <p:cBhvr>
                                        <p:cTn id="100" dur="26">
                                          <p:stCondLst>
                                            <p:cond delay="1312"/>
                                          </p:stCondLst>
                                        </p:cTn>
                                        <p:tgtEl>
                                          <p:spTgt spid="3">
                                            <p:txEl>
                                              <p:pRg st="5" end="5"/>
                                            </p:txEl>
                                          </p:spTgt>
                                        </p:tgtEl>
                                      </p:cBhvr>
                                      <p:to x="100000" y="80000"/>
                                    </p:animScale>
                                    <p:animScale>
                                      <p:cBhvr>
                                        <p:cTn id="101" dur="166" decel="50000">
                                          <p:stCondLst>
                                            <p:cond delay="1338"/>
                                          </p:stCondLst>
                                        </p:cTn>
                                        <p:tgtEl>
                                          <p:spTgt spid="3">
                                            <p:txEl>
                                              <p:pRg st="5" end="5"/>
                                            </p:txEl>
                                          </p:spTgt>
                                        </p:tgtEl>
                                      </p:cBhvr>
                                      <p:to x="100000" y="100000"/>
                                    </p:animScale>
                                    <p:animScale>
                                      <p:cBhvr>
                                        <p:cTn id="102" dur="26">
                                          <p:stCondLst>
                                            <p:cond delay="1642"/>
                                          </p:stCondLst>
                                        </p:cTn>
                                        <p:tgtEl>
                                          <p:spTgt spid="3">
                                            <p:txEl>
                                              <p:pRg st="5" end="5"/>
                                            </p:txEl>
                                          </p:spTgt>
                                        </p:tgtEl>
                                      </p:cBhvr>
                                      <p:to x="100000" y="90000"/>
                                    </p:animScale>
                                    <p:animScale>
                                      <p:cBhvr>
                                        <p:cTn id="103" dur="166" decel="50000">
                                          <p:stCondLst>
                                            <p:cond delay="1668"/>
                                          </p:stCondLst>
                                        </p:cTn>
                                        <p:tgtEl>
                                          <p:spTgt spid="3">
                                            <p:txEl>
                                              <p:pRg st="5" end="5"/>
                                            </p:txEl>
                                          </p:spTgt>
                                        </p:tgtEl>
                                      </p:cBhvr>
                                      <p:to x="100000" y="100000"/>
                                    </p:animScale>
                                    <p:animScale>
                                      <p:cBhvr>
                                        <p:cTn id="104" dur="26">
                                          <p:stCondLst>
                                            <p:cond delay="1808"/>
                                          </p:stCondLst>
                                        </p:cTn>
                                        <p:tgtEl>
                                          <p:spTgt spid="3">
                                            <p:txEl>
                                              <p:pRg st="5" end="5"/>
                                            </p:txEl>
                                          </p:spTgt>
                                        </p:tgtEl>
                                      </p:cBhvr>
                                      <p:to x="100000" y="95000"/>
                                    </p:animScale>
                                    <p:animScale>
                                      <p:cBhvr>
                                        <p:cTn id="105" dur="166" decel="50000">
                                          <p:stCondLst>
                                            <p:cond delay="1834"/>
                                          </p:stCondLst>
                                        </p:cTn>
                                        <p:tgtEl>
                                          <p:spTgt spid="3">
                                            <p:txEl>
                                              <p:pRg st="5" end="5"/>
                                            </p:txEl>
                                          </p:spTgt>
                                        </p:tgtEl>
                                      </p:cBhvr>
                                      <p:to x="100000" y="100000"/>
                                    </p:animScale>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childTnLst>
                          </p:cTn>
                        </p:par>
                        <p:par>
                          <p:cTn id="123" fill="hold">
                            <p:stCondLst>
                              <p:cond delay="14000"/>
                            </p:stCondLst>
                            <p:childTnLst>
                              <p:par>
                                <p:cTn id="124" presetID="26" presetClass="entr" presetSubtype="0" fill="hold" grpId="0" nodeType="afterEffect">
                                  <p:stCondLst>
                                    <p:cond delay="0"/>
                                  </p:stCondLst>
                                  <p:childTnLst>
                                    <p:set>
                                      <p:cBhvr>
                                        <p:cTn id="125" dur="1" fill="hold">
                                          <p:stCondLst>
                                            <p:cond delay="0"/>
                                          </p:stCondLst>
                                        </p:cTn>
                                        <p:tgtEl>
                                          <p:spTgt spid="3">
                                            <p:txEl>
                                              <p:pRg st="7" end="7"/>
                                            </p:txEl>
                                          </p:spTgt>
                                        </p:tgtEl>
                                        <p:attrNameLst>
                                          <p:attrName>style.visibility</p:attrName>
                                        </p:attrNameLst>
                                      </p:cBhvr>
                                      <p:to>
                                        <p:strVal val="visible"/>
                                      </p:to>
                                    </p:set>
                                    <p:animEffect transition="in" filter="wipe(down)">
                                      <p:cBhvr>
                                        <p:cTn id="126" dur="580">
                                          <p:stCondLst>
                                            <p:cond delay="0"/>
                                          </p:stCondLst>
                                        </p:cTn>
                                        <p:tgtEl>
                                          <p:spTgt spid="3">
                                            <p:txEl>
                                              <p:pRg st="7" end="7"/>
                                            </p:txEl>
                                          </p:spTgt>
                                        </p:tgtEl>
                                      </p:cBhvr>
                                    </p:animEffect>
                                    <p:anim calcmode="lin" valueType="num">
                                      <p:cBhvr>
                                        <p:cTn id="127"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3">
                                            <p:txEl>
                                              <p:pRg st="7" end="7"/>
                                            </p:txEl>
                                          </p:spTgt>
                                        </p:tgtEl>
                                      </p:cBhvr>
                                      <p:to x="100000" y="60000"/>
                                    </p:animScale>
                                    <p:animScale>
                                      <p:cBhvr>
                                        <p:cTn id="133" dur="166" decel="50000">
                                          <p:stCondLst>
                                            <p:cond delay="676"/>
                                          </p:stCondLst>
                                        </p:cTn>
                                        <p:tgtEl>
                                          <p:spTgt spid="3">
                                            <p:txEl>
                                              <p:pRg st="7" end="7"/>
                                            </p:txEl>
                                          </p:spTgt>
                                        </p:tgtEl>
                                      </p:cBhvr>
                                      <p:to x="100000" y="100000"/>
                                    </p:animScale>
                                    <p:animScale>
                                      <p:cBhvr>
                                        <p:cTn id="134" dur="26">
                                          <p:stCondLst>
                                            <p:cond delay="1312"/>
                                          </p:stCondLst>
                                        </p:cTn>
                                        <p:tgtEl>
                                          <p:spTgt spid="3">
                                            <p:txEl>
                                              <p:pRg st="7" end="7"/>
                                            </p:txEl>
                                          </p:spTgt>
                                        </p:tgtEl>
                                      </p:cBhvr>
                                      <p:to x="100000" y="80000"/>
                                    </p:animScale>
                                    <p:animScale>
                                      <p:cBhvr>
                                        <p:cTn id="135" dur="166" decel="50000">
                                          <p:stCondLst>
                                            <p:cond delay="1338"/>
                                          </p:stCondLst>
                                        </p:cTn>
                                        <p:tgtEl>
                                          <p:spTgt spid="3">
                                            <p:txEl>
                                              <p:pRg st="7" end="7"/>
                                            </p:txEl>
                                          </p:spTgt>
                                        </p:tgtEl>
                                      </p:cBhvr>
                                      <p:to x="100000" y="100000"/>
                                    </p:animScale>
                                    <p:animScale>
                                      <p:cBhvr>
                                        <p:cTn id="136" dur="26">
                                          <p:stCondLst>
                                            <p:cond delay="1642"/>
                                          </p:stCondLst>
                                        </p:cTn>
                                        <p:tgtEl>
                                          <p:spTgt spid="3">
                                            <p:txEl>
                                              <p:pRg st="7" end="7"/>
                                            </p:txEl>
                                          </p:spTgt>
                                        </p:tgtEl>
                                      </p:cBhvr>
                                      <p:to x="100000" y="90000"/>
                                    </p:animScale>
                                    <p:animScale>
                                      <p:cBhvr>
                                        <p:cTn id="137" dur="166" decel="50000">
                                          <p:stCondLst>
                                            <p:cond delay="1668"/>
                                          </p:stCondLst>
                                        </p:cTn>
                                        <p:tgtEl>
                                          <p:spTgt spid="3">
                                            <p:txEl>
                                              <p:pRg st="7" end="7"/>
                                            </p:txEl>
                                          </p:spTgt>
                                        </p:tgtEl>
                                      </p:cBhvr>
                                      <p:to x="100000" y="100000"/>
                                    </p:animScale>
                                    <p:animScale>
                                      <p:cBhvr>
                                        <p:cTn id="138" dur="26">
                                          <p:stCondLst>
                                            <p:cond delay="1808"/>
                                          </p:stCondLst>
                                        </p:cTn>
                                        <p:tgtEl>
                                          <p:spTgt spid="3">
                                            <p:txEl>
                                              <p:pRg st="7" end="7"/>
                                            </p:txEl>
                                          </p:spTgt>
                                        </p:tgtEl>
                                      </p:cBhvr>
                                      <p:to x="100000" y="95000"/>
                                    </p:animScale>
                                    <p:animScale>
                                      <p:cBhvr>
                                        <p:cTn id="139" dur="166" decel="50000">
                                          <p:stCondLst>
                                            <p:cond delay="1834"/>
                                          </p:stCondLst>
                                        </p:cTn>
                                        <p:tgtEl>
                                          <p:spTgt spid="3">
                                            <p:txEl>
                                              <p:pRg st="7" end="7"/>
                                            </p:txEl>
                                          </p:spTgt>
                                        </p:tgtEl>
                                      </p:cBhvr>
                                      <p:to x="100000" y="100000"/>
                                    </p:animScale>
                                  </p:childTnLst>
                                </p:cTn>
                              </p:par>
                              <p:par>
                                <p:cTn id="140" presetID="53" presetClass="entr" presetSubtype="16" fill="hold" nodeType="withEffect">
                                  <p:stCondLst>
                                    <p:cond delay="0"/>
                                  </p:stCondLst>
                                  <p:childTnLst>
                                    <p:set>
                                      <p:cBhvr>
                                        <p:cTn id="141" dur="1" fill="hold">
                                          <p:stCondLst>
                                            <p:cond delay="0"/>
                                          </p:stCondLst>
                                        </p:cTn>
                                        <p:tgtEl>
                                          <p:spTgt spid="4"/>
                                        </p:tgtEl>
                                        <p:attrNameLst>
                                          <p:attrName>style.visibility</p:attrName>
                                        </p:attrNameLst>
                                      </p:cBhvr>
                                      <p:to>
                                        <p:strVal val="visible"/>
                                      </p:to>
                                    </p:set>
                                    <p:anim calcmode="lin" valueType="num">
                                      <p:cBhvr>
                                        <p:cTn id="142" dur="1500" fill="hold"/>
                                        <p:tgtEl>
                                          <p:spTgt spid="4"/>
                                        </p:tgtEl>
                                        <p:attrNameLst>
                                          <p:attrName>ppt_w</p:attrName>
                                        </p:attrNameLst>
                                      </p:cBhvr>
                                      <p:tavLst>
                                        <p:tav tm="0">
                                          <p:val>
                                            <p:fltVal val="0"/>
                                          </p:val>
                                        </p:tav>
                                        <p:tav tm="100000">
                                          <p:val>
                                            <p:strVal val="#ppt_w"/>
                                          </p:val>
                                        </p:tav>
                                      </p:tavLst>
                                    </p:anim>
                                    <p:anim calcmode="lin" valueType="num">
                                      <p:cBhvr>
                                        <p:cTn id="143" dur="1500" fill="hold"/>
                                        <p:tgtEl>
                                          <p:spTgt spid="4"/>
                                        </p:tgtEl>
                                        <p:attrNameLst>
                                          <p:attrName>ppt_h</p:attrName>
                                        </p:attrNameLst>
                                      </p:cBhvr>
                                      <p:tavLst>
                                        <p:tav tm="0">
                                          <p:val>
                                            <p:fltVal val="0"/>
                                          </p:val>
                                        </p:tav>
                                        <p:tav tm="100000">
                                          <p:val>
                                            <p:strVal val="#ppt_h"/>
                                          </p:val>
                                        </p:tav>
                                      </p:tavLst>
                                    </p:anim>
                                    <p:animEffect transition="in" filter="fade">
                                      <p:cBhvr>
                                        <p:cTn id="144" dur="1500"/>
                                        <p:tgtEl>
                                          <p:spTgt spid="4"/>
                                        </p:tgtEl>
                                      </p:cBhvr>
                                    </p:animEffect>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grpId="0" nodeType="clickEffect">
                                  <p:stCondLst>
                                    <p:cond delay="0"/>
                                  </p:stCondLst>
                                  <p:childTnLst>
                                    <p:set>
                                      <p:cBhvr>
                                        <p:cTn id="148" dur="1" fill="hold">
                                          <p:stCondLst>
                                            <p:cond delay="0"/>
                                          </p:stCondLst>
                                        </p:cTn>
                                        <p:tgtEl>
                                          <p:spTgt spid="3">
                                            <p:txEl>
                                              <p:pRg st="8" end="8"/>
                                            </p:txEl>
                                          </p:spTgt>
                                        </p:tgtEl>
                                        <p:attrNameLst>
                                          <p:attrName>style.visibility</p:attrName>
                                        </p:attrNameLst>
                                      </p:cBhvr>
                                      <p:to>
                                        <p:strVal val="visible"/>
                                      </p:to>
                                    </p:set>
                                    <p:animEffect transition="in" filter="wipe(down)">
                                      <p:cBhvr>
                                        <p:cTn id="149" dur="580">
                                          <p:stCondLst>
                                            <p:cond delay="0"/>
                                          </p:stCondLst>
                                        </p:cTn>
                                        <p:tgtEl>
                                          <p:spTgt spid="3">
                                            <p:txEl>
                                              <p:pRg st="8" end="8"/>
                                            </p:txEl>
                                          </p:spTgt>
                                        </p:tgtEl>
                                      </p:cBhvr>
                                    </p:animEffect>
                                    <p:anim calcmode="lin" valueType="num">
                                      <p:cBhvr>
                                        <p:cTn id="15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3">
                                            <p:txEl>
                                              <p:pRg st="8" end="8"/>
                                            </p:txEl>
                                          </p:spTgt>
                                        </p:tgtEl>
                                      </p:cBhvr>
                                      <p:to x="100000" y="60000"/>
                                    </p:animScale>
                                    <p:animScale>
                                      <p:cBhvr>
                                        <p:cTn id="156" dur="166" decel="50000">
                                          <p:stCondLst>
                                            <p:cond delay="676"/>
                                          </p:stCondLst>
                                        </p:cTn>
                                        <p:tgtEl>
                                          <p:spTgt spid="3">
                                            <p:txEl>
                                              <p:pRg st="8" end="8"/>
                                            </p:txEl>
                                          </p:spTgt>
                                        </p:tgtEl>
                                      </p:cBhvr>
                                      <p:to x="100000" y="100000"/>
                                    </p:animScale>
                                    <p:animScale>
                                      <p:cBhvr>
                                        <p:cTn id="157" dur="26">
                                          <p:stCondLst>
                                            <p:cond delay="1312"/>
                                          </p:stCondLst>
                                        </p:cTn>
                                        <p:tgtEl>
                                          <p:spTgt spid="3">
                                            <p:txEl>
                                              <p:pRg st="8" end="8"/>
                                            </p:txEl>
                                          </p:spTgt>
                                        </p:tgtEl>
                                      </p:cBhvr>
                                      <p:to x="100000" y="80000"/>
                                    </p:animScale>
                                    <p:animScale>
                                      <p:cBhvr>
                                        <p:cTn id="158" dur="166" decel="50000">
                                          <p:stCondLst>
                                            <p:cond delay="1338"/>
                                          </p:stCondLst>
                                        </p:cTn>
                                        <p:tgtEl>
                                          <p:spTgt spid="3">
                                            <p:txEl>
                                              <p:pRg st="8" end="8"/>
                                            </p:txEl>
                                          </p:spTgt>
                                        </p:tgtEl>
                                      </p:cBhvr>
                                      <p:to x="100000" y="100000"/>
                                    </p:animScale>
                                    <p:animScale>
                                      <p:cBhvr>
                                        <p:cTn id="159" dur="26">
                                          <p:stCondLst>
                                            <p:cond delay="1642"/>
                                          </p:stCondLst>
                                        </p:cTn>
                                        <p:tgtEl>
                                          <p:spTgt spid="3">
                                            <p:txEl>
                                              <p:pRg st="8" end="8"/>
                                            </p:txEl>
                                          </p:spTgt>
                                        </p:tgtEl>
                                      </p:cBhvr>
                                      <p:to x="100000" y="90000"/>
                                    </p:animScale>
                                    <p:animScale>
                                      <p:cBhvr>
                                        <p:cTn id="160" dur="166" decel="50000">
                                          <p:stCondLst>
                                            <p:cond delay="1668"/>
                                          </p:stCondLst>
                                        </p:cTn>
                                        <p:tgtEl>
                                          <p:spTgt spid="3">
                                            <p:txEl>
                                              <p:pRg st="8" end="8"/>
                                            </p:txEl>
                                          </p:spTgt>
                                        </p:tgtEl>
                                      </p:cBhvr>
                                      <p:to x="100000" y="100000"/>
                                    </p:animScale>
                                    <p:animScale>
                                      <p:cBhvr>
                                        <p:cTn id="161" dur="26">
                                          <p:stCondLst>
                                            <p:cond delay="1808"/>
                                          </p:stCondLst>
                                        </p:cTn>
                                        <p:tgtEl>
                                          <p:spTgt spid="3">
                                            <p:txEl>
                                              <p:pRg st="8" end="8"/>
                                            </p:txEl>
                                          </p:spTgt>
                                        </p:tgtEl>
                                      </p:cBhvr>
                                      <p:to x="100000" y="95000"/>
                                    </p:animScale>
                                    <p:animScale>
                                      <p:cBhvr>
                                        <p:cTn id="16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1</a:t>
            </a:r>
            <a:r>
              <a:rPr lang="en-US" b="1" baseline="30000" dirty="0" smtClean="0">
                <a:effectLst>
                  <a:outerShdw blurRad="38100" dist="38100" dir="2700000" algn="tl">
                    <a:srgbClr val="000000">
                      <a:alpha val="43137"/>
                    </a:srgbClr>
                  </a:outerShdw>
                </a:effectLst>
                <a:latin typeface="Arial Rounded MT Bold" panose="020F0704030504030204" pitchFamily="34" charset="0"/>
              </a:rPr>
              <a:t>st</a:t>
            </a:r>
            <a:r>
              <a:rPr lang="en-US" b="1" dirty="0" smtClean="0">
                <a:effectLst>
                  <a:outerShdw blurRad="38100" dist="38100" dir="2700000" algn="tl">
                    <a:srgbClr val="000000">
                      <a:alpha val="43137"/>
                    </a:srgbClr>
                  </a:outerShdw>
                </a:effectLst>
                <a:latin typeface="Arial Rounded MT Bold" panose="020F0704030504030204" pitchFamily="34" charset="0"/>
              </a:rPr>
              <a:t> Three Words</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848013" cy="5590903"/>
          </a:xfrm>
        </p:spPr>
        <p:txBody>
          <a:bodyPr/>
          <a:lstStyle/>
          <a:p>
            <a:pPr>
              <a:lnSpc>
                <a:spcPct val="100000"/>
              </a:lnSpc>
              <a:spcBef>
                <a:spcPts val="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 Initiate</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Do not withhold good from those to whom it is due,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when </a:t>
            </a:r>
            <a:r>
              <a:rPr lang="en-US" i="1" dirty="0">
                <a:effectLst>
                  <a:outerShdw blurRad="38100" dist="38100" dir="2700000" algn="tl">
                    <a:srgbClr val="000000">
                      <a:alpha val="43137"/>
                    </a:srgbClr>
                  </a:outerShdw>
                </a:effectLst>
                <a:latin typeface="Arial Rounded MT Bold" panose="020F0704030504030204" pitchFamily="34" charset="0"/>
              </a:rPr>
              <a:t>it is in your power to do it</a:t>
            </a:r>
            <a:r>
              <a:rPr lang="en-US" dirty="0">
                <a:effectLst>
                  <a:outerShdw blurRad="38100" dist="38100" dir="2700000" algn="tl">
                    <a:srgbClr val="000000">
                      <a:alpha val="43137"/>
                    </a:srgbClr>
                  </a:outerShdw>
                </a:effectLst>
                <a:latin typeface="Arial Rounded MT Bold" panose="020F0704030504030204" pitchFamily="34" charset="0"/>
              </a:rPr>
              <a:t>” -Prov 3:27</a:t>
            </a:r>
          </a:p>
          <a:p>
            <a:pPr>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 Prioritize - </a:t>
            </a:r>
            <a:r>
              <a:rPr lang="en-US" i="1" dirty="0">
                <a:effectLst>
                  <a:outerShdw blurRad="38100" dist="38100" dir="2700000" algn="tl">
                    <a:srgbClr val="000000">
                      <a:alpha val="43137"/>
                    </a:srgbClr>
                  </a:outerShdw>
                </a:effectLst>
                <a:latin typeface="Arial Rounded MT Bold" panose="020F0704030504030204" pitchFamily="34" charset="0"/>
              </a:rPr>
              <a:t>“Do nothing from selfish ambition or conceit, </a:t>
            </a:r>
            <a:r>
              <a:rPr lang="en-US" i="1" dirty="0" smtClean="0">
                <a:effectLst>
                  <a:outerShdw blurRad="38100" dist="38100" dir="2700000" algn="tl">
                    <a:srgbClr val="000000">
                      <a:alpha val="43137"/>
                    </a:srgbClr>
                  </a:outerShdw>
                </a:effectLst>
                <a:latin typeface="Arial Rounded MT Bold" panose="020F0704030504030204" pitchFamily="34" charset="0"/>
              </a:rPr>
              <a:t>but </a:t>
            </a:r>
            <a:r>
              <a:rPr lang="en-US" i="1" dirty="0">
                <a:effectLst>
                  <a:outerShdw blurRad="38100" dist="38100" dir="2700000" algn="tl">
                    <a:srgbClr val="000000">
                      <a:alpha val="43137"/>
                    </a:srgbClr>
                  </a:outerShdw>
                </a:effectLst>
                <a:latin typeface="Arial Rounded MT Bold" panose="020F0704030504030204" pitchFamily="34" charset="0"/>
              </a:rPr>
              <a:t>in humility count others more significant than </a:t>
            </a:r>
            <a:r>
              <a:rPr lang="en-US" i="1" dirty="0" smtClean="0">
                <a:effectLst>
                  <a:outerShdw blurRad="38100" dist="38100" dir="2700000" algn="tl">
                    <a:srgbClr val="000000">
                      <a:alpha val="43137"/>
                    </a:srgbClr>
                  </a:outerShdw>
                </a:effectLst>
                <a:latin typeface="Arial Rounded MT Bold" panose="020F0704030504030204" pitchFamily="34" charset="0"/>
              </a:rPr>
              <a:t>yourselves</a:t>
            </a:r>
          </a:p>
          <a:p>
            <a:pPr>
              <a:lnSpc>
                <a:spcPct val="100000"/>
              </a:lnSpc>
              <a:spcBef>
                <a:spcPts val="12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 Communicate - </a:t>
            </a:r>
            <a:r>
              <a:rPr lang="en-US" i="1" dirty="0">
                <a:effectLst>
                  <a:outerShdw blurRad="38100" dist="38100" dir="2700000" algn="tl">
                    <a:srgbClr val="000000">
                      <a:alpha val="43137"/>
                    </a:srgbClr>
                  </a:outerShdw>
                </a:effectLst>
                <a:latin typeface="Arial Rounded MT Bold" panose="020F0704030504030204" pitchFamily="34" charset="0"/>
              </a:rPr>
              <a:t>“From a wise mind comes careful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and persuasive speech</a:t>
            </a:r>
            <a:r>
              <a:rPr lang="en-US" i="1" dirty="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dirty="0">
                <a:effectLst>
                  <a:outerShdw blurRad="38100" dist="38100" dir="2700000" algn="tl">
                    <a:srgbClr val="000000">
                      <a:alpha val="43137"/>
                    </a:srgbClr>
                  </a:outerShdw>
                </a:effectLst>
                <a:latin typeface="Arial Rounded MT Bold" panose="020F0704030504030204" pitchFamily="34" charset="0"/>
              </a:rPr>
              <a:t>Prov </a:t>
            </a:r>
            <a:r>
              <a:rPr lang="en-US" dirty="0" smtClean="0">
                <a:effectLst>
                  <a:outerShdw blurRad="38100" dist="38100" dir="2700000" algn="tl">
                    <a:srgbClr val="000000">
                      <a:alpha val="43137"/>
                    </a:srgbClr>
                  </a:outerShdw>
                </a:effectLst>
                <a:latin typeface="Arial Rounded MT Bold" panose="020F0704030504030204" pitchFamily="34" charset="0"/>
              </a:rPr>
              <a:t>16:23</a:t>
            </a: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9129"/>
          <a:stretch/>
        </p:blipFill>
        <p:spPr>
          <a:xfrm>
            <a:off x="6975566" y="4650379"/>
            <a:ext cx="4378234" cy="1907177"/>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1100" t="2747" r="18075"/>
          <a:stretch/>
        </p:blipFill>
        <p:spPr>
          <a:xfrm>
            <a:off x="4245428" y="4637313"/>
            <a:ext cx="2299064" cy="2103120"/>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b="6003"/>
          <a:stretch/>
        </p:blipFill>
        <p:spPr>
          <a:xfrm>
            <a:off x="439783" y="4637313"/>
            <a:ext cx="3374571" cy="2076995"/>
          </a:xfrm>
          <a:prstGeom prst="rect">
            <a:avLst/>
          </a:prstGeom>
        </p:spPr>
      </p:pic>
    </p:spTree>
    <p:extLst>
      <p:ext uri="{BB962C8B-B14F-4D97-AF65-F5344CB8AC3E}">
        <p14:creationId xmlns:p14="http://schemas.microsoft.com/office/powerpoint/2010/main" val="20933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6" presetClass="entr" presetSubtype="16"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outVertical)">
                                      <p:cBhvr>
                                        <p:cTn id="20" dur="500"/>
                                        <p:tgtEl>
                                          <p:spTgt spid="3">
                                            <p:txEl>
                                              <p:pRg st="2" end="2"/>
                                            </p:txEl>
                                          </p:spTgt>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outVertical)">
                                      <p:cBhvr>
                                        <p:cTn id="31" dur="500"/>
                                        <p:tgtEl>
                                          <p:spTgt spid="3">
                                            <p:txEl>
                                              <p:pRg st="3" end="3"/>
                                            </p:txEl>
                                          </p:spTgt>
                                        </p:tgtEl>
                                      </p:cBhvr>
                                    </p:animEffect>
                                  </p:childTnLst>
                                </p:cTn>
                              </p:par>
                            </p:childTnLst>
                          </p:cTn>
                        </p:par>
                        <p:par>
                          <p:cTn id="32" fill="hold">
                            <p:stCondLst>
                              <p:cond delay="500"/>
                            </p:stCondLst>
                            <p:childTnLst>
                              <p:par>
                                <p:cTn id="33" presetID="16" presetClass="entr" presetSubtype="37"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outVertical)">
                                      <p:cBhvr>
                                        <p:cTn id="35" dur="500"/>
                                        <p:tgtEl>
                                          <p:spTgt spid="3">
                                            <p:txEl>
                                              <p:pRg st="4" end="4"/>
                                            </p:txEl>
                                          </p:spTgt>
                                        </p:tgtEl>
                                      </p:cBhvr>
                                    </p:animEffect>
                                  </p:childTnLst>
                                </p:cTn>
                              </p:par>
                              <p:par>
                                <p:cTn id="36" presetID="4" presetClass="entr" presetSubtype="32"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ox(out)">
                                      <p:cBhvr>
                                        <p:cTn id="3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Initiate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Remember </a:t>
            </a: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Courtship</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Make </a:t>
            </a:r>
            <a:r>
              <a:rPr lang="en-US" b="1" dirty="0">
                <a:effectLst>
                  <a:outerShdw blurRad="38100" dist="38100" dir="2700000" algn="tl">
                    <a:srgbClr val="000000">
                      <a:alpha val="43137"/>
                    </a:srgbClr>
                  </a:outerShdw>
                </a:effectLst>
                <a:latin typeface="Arial Rounded MT Bold" panose="020F0704030504030204" pitchFamily="34" charset="0"/>
              </a:rPr>
              <a:t>an </a:t>
            </a:r>
            <a:r>
              <a:rPr lang="en-US" b="1" dirty="0" smtClean="0">
                <a:effectLst>
                  <a:outerShdw blurRad="38100" dist="38100" dir="2700000" algn="tl">
                    <a:srgbClr val="000000">
                      <a:alpha val="43137"/>
                    </a:srgbClr>
                  </a:outerShdw>
                </a:effectLst>
                <a:latin typeface="Arial Rounded MT Bold" panose="020F0704030504030204" pitchFamily="34" charset="0"/>
              </a:rPr>
              <a:t>Effort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Woo Your Spouse All Over Again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So Many Marriages Fall Apart Because…</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…People Just Stop Trying</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i="1" dirty="0">
                <a:effectLst>
                  <a:outerShdw blurRad="38100" dist="38100" dir="2700000" algn="tl">
                    <a:srgbClr val="000000">
                      <a:alpha val="43137"/>
                    </a:srgbClr>
                  </a:outerShdw>
                </a:effectLst>
                <a:latin typeface="Arial Rounded MT Bold" panose="020F0704030504030204" pitchFamily="34" charset="0"/>
              </a:rPr>
              <a:t>“Do not withhold good from those to whom it is due, when it is in your power to do it</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-Prov 3:27</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635735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par>
                          <p:cTn id="27" fill="hold">
                            <p:stCondLst>
                              <p:cond delay="1000"/>
                            </p:stCondLst>
                            <p:childTnLst>
                              <p:par>
                                <p:cTn id="28" presetID="31"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par>
                          <p:cTn id="34" fill="hold">
                            <p:stCondLst>
                              <p:cond delay="2000"/>
                            </p:stCondLst>
                            <p:childTnLst>
                              <p:par>
                                <p:cTn id="35" presetID="31"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Prioritize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What Is Your Top Priority? </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It’s Where You Devote The Majority Of Your Time / Energy</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Your Phone and Updating Your Facebook Status Can Wait</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00000"/>
              </a:lnSpc>
              <a:spcBef>
                <a:spcPts val="60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Do nothing from selfish ambition or conceit,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but </a:t>
            </a:r>
            <a:r>
              <a:rPr lang="en-US" i="1" dirty="0">
                <a:effectLst>
                  <a:outerShdw blurRad="38100" dist="38100" dir="2700000" algn="tl">
                    <a:srgbClr val="000000">
                      <a:alpha val="43137"/>
                    </a:srgbClr>
                  </a:outerShdw>
                </a:effectLst>
                <a:latin typeface="Arial Rounded MT Bold" panose="020F0704030504030204" pitchFamily="34" charset="0"/>
              </a:rPr>
              <a:t>in humility count others more significant than yourselves” </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-Phil 2:3</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spTree>
    <p:extLst>
      <p:ext uri="{BB962C8B-B14F-4D97-AF65-F5344CB8AC3E}">
        <p14:creationId xmlns:p14="http://schemas.microsoft.com/office/powerpoint/2010/main" val="260940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par>
                          <p:cTn id="25" fill="hold">
                            <p:stCondLst>
                              <p:cond delay="1000"/>
                            </p:stCondLst>
                            <p:childTnLst>
                              <p:par>
                                <p:cTn id="26" presetID="16" presetClass="entr" presetSubtype="21"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Communicate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In </a:t>
            </a:r>
            <a:r>
              <a:rPr lang="en-US" b="1" dirty="0">
                <a:effectLst>
                  <a:outerShdw blurRad="38100" dist="38100" dir="2700000" algn="tl">
                    <a:srgbClr val="000000">
                      <a:alpha val="43137"/>
                    </a:srgbClr>
                  </a:outerShdw>
                </a:effectLst>
                <a:latin typeface="Arial Rounded MT Bold" panose="020F0704030504030204" pitchFamily="34" charset="0"/>
              </a:rPr>
              <a:t>a </a:t>
            </a:r>
            <a:r>
              <a:rPr lang="en-US" b="1" dirty="0" smtClean="0">
                <a:effectLst>
                  <a:outerShdw blurRad="38100" dist="38100" dir="2700000" algn="tl">
                    <a:srgbClr val="000000">
                      <a:alpha val="43137"/>
                    </a:srgbClr>
                  </a:outerShdw>
                </a:effectLst>
                <a:latin typeface="Arial Rounded MT Bold" panose="020F0704030504030204" pitchFamily="34" charset="0"/>
              </a:rPr>
              <a:t>Successful Marriage, You Have to Fight The Urge to Not Talk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Don’t Allow Things to Fester.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Instead, Keep an Open Line of Communication.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Speaking Redemptive Words…</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…Actually Resolve Situations / Improve Our Relationship</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“From a wise mind comes careful and persuasive speech”</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-Prov 16:23</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spTree>
    <p:extLst>
      <p:ext uri="{BB962C8B-B14F-4D97-AF65-F5344CB8AC3E}">
        <p14:creationId xmlns:p14="http://schemas.microsoft.com/office/powerpoint/2010/main" val="1027858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par>
                          <p:cTn id="21" fill="hold">
                            <p:stCondLst>
                              <p:cond delay="500"/>
                            </p:stCondLst>
                            <p:childTnLst>
                              <p:par>
                                <p:cTn id="22" presetID="16" presetClass="entr" presetSubtype="37"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outVertic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outVertical)">
                                      <p:cBhvr>
                                        <p:cTn id="29" dur="500"/>
                                        <p:tgtEl>
                                          <p:spTgt spid="3">
                                            <p:txEl>
                                              <p:pRg st="5" end="5"/>
                                            </p:txEl>
                                          </p:spTgt>
                                        </p:tgtEl>
                                      </p:cBhvr>
                                    </p:animEffect>
                                  </p:childTnLst>
                                </p:cTn>
                              </p:par>
                            </p:childTnLst>
                          </p:cTn>
                        </p:par>
                        <p:par>
                          <p:cTn id="30" fill="hold">
                            <p:stCondLst>
                              <p:cond delay="500"/>
                            </p:stCondLst>
                            <p:childTnLst>
                              <p:par>
                                <p:cTn id="31" presetID="16" presetClass="entr" presetSubtype="37"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out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Listen</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The Most Important Part Of Communicating…</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…Doesn’t Involve Speaking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…But Listening</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Your Spouse Wants(Needs) to Be Heard.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How Can You Know What He or She Is Feeling…</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…If You Don’t Take The Time to Listen</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Many Of Us Are Too Quick to Interject Before…</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…The Other is Finished Speaking</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let every person be quick to hear, slow to speak, slow to anger”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James 1:19</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166" y="191336"/>
            <a:ext cx="1306284" cy="2551864"/>
          </a:xfrm>
          <a:prstGeom prst="rect">
            <a:avLst/>
          </a:prstGeom>
        </p:spPr>
      </p:pic>
    </p:spTree>
    <p:extLst>
      <p:ext uri="{BB962C8B-B14F-4D97-AF65-F5344CB8AC3E}">
        <p14:creationId xmlns:p14="http://schemas.microsoft.com/office/powerpoint/2010/main" val="280353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par>
                                <p:cTn id="23" presetID="16" presetClass="entr" presetSubtype="37"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out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par>
                          <p:cTn id="40" fill="hold">
                            <p:stCondLst>
                              <p:cond delay="1000"/>
                            </p:stCondLst>
                            <p:childTnLst>
                              <p:par>
                                <p:cTn id="41" presetID="50" presetClass="entr" presetSubtype="0" decel="10000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6" end="6"/>
                                            </p:txEl>
                                          </p:spTgt>
                                        </p:tgtEl>
                                      </p:cBhvr>
                                    </p:animEffect>
                                  </p:childTnLst>
                                </p:cTn>
                              </p:par>
                            </p:childTnLst>
                          </p:cTn>
                        </p:par>
                        <p:par>
                          <p:cTn id="53" fill="hold">
                            <p:stCondLst>
                              <p:cond delay="1000"/>
                            </p:stCondLst>
                            <p:childTnLst>
                              <p:par>
                                <p:cTn id="54" presetID="50" presetClass="entr" presetSubtype="0" decel="10000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par>
                          <p:cTn id="59" fill="hold">
                            <p:stCondLst>
                              <p:cond delay="2000"/>
                            </p:stCondLst>
                            <p:childTnLst>
                              <p:par>
                                <p:cTn id="60" presetID="50" presetClass="entr" presetSubtype="0" decel="100000" fill="hold" grpId="0" nodeType="after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6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Forgive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Don’t Hold Onto Things</a:t>
            </a:r>
          </a:p>
          <a:p>
            <a:r>
              <a:rPr lang="en-US" b="1" dirty="0" smtClean="0">
                <a:effectLst>
                  <a:outerShdw blurRad="38100" dist="38100" dir="2700000" algn="tl">
                    <a:srgbClr val="000000">
                      <a:alpha val="43137"/>
                    </a:srgbClr>
                  </a:outerShdw>
                </a:effectLst>
                <a:latin typeface="Arial Rounded MT Bold" panose="020F0704030504030204" pitchFamily="34" charset="0"/>
              </a:rPr>
              <a:t>You Only Harm Yourself</a:t>
            </a:r>
          </a:p>
          <a:p>
            <a:r>
              <a:rPr lang="en-US" b="1" dirty="0" smtClean="0">
                <a:effectLst>
                  <a:outerShdw blurRad="38100" dist="38100" dir="2700000" algn="tl">
                    <a:srgbClr val="000000">
                      <a:alpha val="43137"/>
                    </a:srgbClr>
                  </a:outerShdw>
                </a:effectLst>
                <a:latin typeface="Arial Rounded MT Bold" panose="020F0704030504030204" pitchFamily="34" charset="0"/>
              </a:rPr>
              <a:t>When Your Spouse Does Something, Refer To #3 And #4 </a:t>
            </a:r>
          </a:p>
          <a:p>
            <a:r>
              <a:rPr lang="en-US" b="1" dirty="0" smtClean="0">
                <a:effectLst>
                  <a:outerShdw blurRad="38100" dist="38100" dir="2700000" algn="tl">
                    <a:srgbClr val="000000">
                      <a:alpha val="43137"/>
                    </a:srgbClr>
                  </a:outerShdw>
                </a:effectLst>
                <a:latin typeface="Arial Rounded MT Bold" panose="020F0704030504030204" pitchFamily="34" charset="0"/>
              </a:rPr>
              <a:t>Then, Let It Go. Forgive Them and Move On</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Put on then, as God’s chosen ones, holy and beloved, compassionate hearts … and, if one has a complaint against another, forgiving each other; as the Lord has forgiven you, so you also must forgive” </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Col 3:12-13</a:t>
            </a: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7572"/>
          <a:stretch/>
        </p:blipFill>
        <p:spPr>
          <a:xfrm>
            <a:off x="8715102" y="4676501"/>
            <a:ext cx="3119846" cy="2090057"/>
          </a:xfrm>
          <a:prstGeom prst="rect">
            <a:avLst/>
          </a:prstGeom>
        </p:spPr>
      </p:pic>
    </p:spTree>
    <p:extLst>
      <p:ext uri="{BB962C8B-B14F-4D97-AF65-F5344CB8AC3E}">
        <p14:creationId xmlns:p14="http://schemas.microsoft.com/office/powerpoint/2010/main" val="38370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par>
                          <p:cTn id="22" fill="hold">
                            <p:stCondLst>
                              <p:cond delay="500"/>
                            </p:stCondLst>
                            <p:childTnLst>
                              <p:par>
                                <p:cTn id="23" presetID="16" presetClass="entr" presetSubtype="21"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par>
                          <p:cTn id="26" fill="hold">
                            <p:stCondLst>
                              <p:cond delay="1000"/>
                            </p:stCondLst>
                            <p:childTnLst>
                              <p:par>
                                <p:cTn id="27" presetID="16" presetClass="entr" presetSubtype="21"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9982</TotalTime>
  <Words>824</Words>
  <Application>Microsoft Office PowerPoint</Application>
  <PresentationFormat>Widescreen</PresentationFormat>
  <Paragraphs>87</Paragraphs>
  <Slides>18</Slides>
  <Notes>0</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Calibri</vt:lpstr>
      <vt:lpstr>Calibri Light</vt:lpstr>
      <vt:lpstr>Courier New</vt:lpstr>
      <vt:lpstr>Office Theme</vt:lpstr>
      <vt:lpstr>PowerPoint Presentation</vt:lpstr>
      <vt:lpstr>Seven Words for  Relationships (Weather Proofing) pt 2</vt:lpstr>
      <vt:lpstr>What Do Our Marriages Look Like?</vt:lpstr>
      <vt:lpstr>1st Three Words</vt:lpstr>
      <vt:lpstr>Initiate</vt:lpstr>
      <vt:lpstr>Prioritize</vt:lpstr>
      <vt:lpstr>Communicate</vt:lpstr>
      <vt:lpstr>Listen</vt:lpstr>
      <vt:lpstr>Forgive</vt:lpstr>
      <vt:lpstr>Love</vt:lpstr>
      <vt:lpstr>Pray</vt:lpstr>
      <vt:lpstr>Wrap It Up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Words for  Relationships</dc:title>
  <dc:creator>David Linton</dc:creator>
  <cp:lastModifiedBy>David Linton</cp:lastModifiedBy>
  <cp:revision>90</cp:revision>
  <dcterms:created xsi:type="dcterms:W3CDTF">2015-10-24T01:30:42Z</dcterms:created>
  <dcterms:modified xsi:type="dcterms:W3CDTF">2015-11-22T03:11:44Z</dcterms:modified>
</cp:coreProperties>
</file>