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8" r:id="rId4"/>
    <p:sldId id="259" r:id="rId5"/>
    <p:sldId id="265" r:id="rId6"/>
    <p:sldId id="270" r:id="rId7"/>
    <p:sldId id="267" r:id="rId8"/>
    <p:sldId id="268" r:id="rId9"/>
    <p:sldId id="260" r:id="rId10"/>
    <p:sldId id="261" r:id="rId11"/>
    <p:sldId id="262" r:id="rId12"/>
    <p:sldId id="269" r:id="rId13"/>
    <p:sldId id="264" r:id="rId14"/>
    <p:sldId id="271" r:id="rId15"/>
    <p:sldId id="266" r:id="rId16"/>
    <p:sldId id="25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5" d="100"/>
          <a:sy n="65" d="100"/>
        </p:scale>
        <p:origin x="378"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410CFC-4A59-4AF6-8BCF-60971181B48D}"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3771684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10CFC-4A59-4AF6-8BCF-60971181B48D}"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3053623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10CFC-4A59-4AF6-8BCF-60971181B48D}"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18055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410CFC-4A59-4AF6-8BCF-60971181B48D}"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302668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E410CFC-4A59-4AF6-8BCF-60971181B48D}"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223698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410CFC-4A59-4AF6-8BCF-60971181B48D}"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228918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410CFC-4A59-4AF6-8BCF-60971181B48D}" type="datetimeFigureOut">
              <a:rPr lang="en-US" smtClean="0"/>
              <a:t>10/31/2015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981621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410CFC-4A59-4AF6-8BCF-60971181B48D}" type="datetimeFigureOut">
              <a:rPr lang="en-US" smtClean="0"/>
              <a:t>10/31/2015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2718057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410CFC-4A59-4AF6-8BCF-60971181B48D}" type="datetimeFigureOut">
              <a:rPr lang="en-US" smtClean="0"/>
              <a:t>10/31/2015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2006014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410CFC-4A59-4AF6-8BCF-60971181B48D}"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3847244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410CFC-4A59-4AF6-8BCF-60971181B48D}"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FE10-0C82-462B-98B7-984C88E6063A}" type="slidenum">
              <a:rPr lang="en-US" smtClean="0"/>
              <a:t>‹#›</a:t>
            </a:fld>
            <a:endParaRPr lang="en-US"/>
          </a:p>
        </p:txBody>
      </p:sp>
    </p:spTree>
    <p:extLst>
      <p:ext uri="{BB962C8B-B14F-4D97-AF65-F5344CB8AC3E}">
        <p14:creationId xmlns:p14="http://schemas.microsoft.com/office/powerpoint/2010/main" val="301107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10CFC-4A59-4AF6-8BCF-60971181B48D}" type="datetimeFigureOut">
              <a:rPr lang="en-US" smtClean="0"/>
              <a:t>10/31/2015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74FE10-0C82-462B-98B7-984C88E6063A}" type="slidenum">
              <a:rPr lang="en-US" smtClean="0"/>
              <a:t>‹#›</a:t>
            </a:fld>
            <a:endParaRPr lang="en-US"/>
          </a:p>
        </p:txBody>
      </p:sp>
    </p:spTree>
    <p:extLst>
      <p:ext uri="{BB962C8B-B14F-4D97-AF65-F5344CB8AC3E}">
        <p14:creationId xmlns:p14="http://schemas.microsoft.com/office/powerpoint/2010/main" val="400662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49334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551"/>
            <a:ext cx="10515600" cy="941164"/>
          </a:xfrm>
        </p:spPr>
        <p:txBody>
          <a:bodyPr>
            <a:normAutofit/>
          </a:bodyPr>
          <a:lstStyle/>
          <a:p>
            <a:pPr lvl="1" algn="ctr" rtl="0">
              <a:lnSpc>
                <a:spcPct val="90000"/>
              </a:lnSpc>
              <a:spcBef>
                <a:spcPct val="0"/>
              </a:spcBef>
            </a:pPr>
            <a:r>
              <a:rPr lang="en-US" sz="4000" b="1" dirty="0" smtClean="0">
                <a:effectLst>
                  <a:outerShdw blurRad="38100" dist="38100" dir="2700000" algn="tl">
                    <a:srgbClr val="000000">
                      <a:alpha val="43137"/>
                    </a:srgbClr>
                  </a:outerShdw>
                </a:effectLst>
                <a:latin typeface="Arial Rounded MT Bold" panose="020F0704030504030204" pitchFamily="34" charset="0"/>
              </a:rPr>
              <a:t>Take Responsibility for Your Attitude</a:t>
            </a:r>
            <a:endParaRPr lang="en-US" sz="4000" dirty="0">
              <a:latin typeface="Arial Rounded MT Bold" panose="020F0704030504030204" pitchFamily="34" charset="0"/>
            </a:endParaRPr>
          </a:p>
        </p:txBody>
      </p:sp>
      <p:sp>
        <p:nvSpPr>
          <p:cNvPr id="3" name="Content Placeholder 2"/>
          <p:cNvSpPr>
            <a:spLocks noGrp="1"/>
          </p:cNvSpPr>
          <p:nvPr>
            <p:ph idx="1"/>
          </p:nvPr>
        </p:nvSpPr>
        <p:spPr>
          <a:xfrm>
            <a:off x="248193" y="1123406"/>
            <a:ext cx="11808823" cy="5734594"/>
          </a:xfrm>
        </p:spPr>
        <p:txBody>
          <a:bodyPr>
            <a:noAutofit/>
          </a:bodyPr>
          <a:lstStyle/>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Attitude Has Little to Do with Circumstances (11)</a:t>
            </a:r>
          </a:p>
          <a:p>
            <a:pPr lvl="1">
              <a:lnSpc>
                <a:spcPct val="100000"/>
              </a:lnSpc>
              <a:spcBef>
                <a:spcPts val="0"/>
              </a:spcBef>
            </a:pPr>
            <a:r>
              <a:rPr lang="en-US" sz="2800" dirty="0">
                <a:effectLst>
                  <a:outerShdw blurRad="38100" dist="38100" dir="2700000" algn="tl">
                    <a:srgbClr val="000000">
                      <a:alpha val="43137"/>
                    </a:srgbClr>
                  </a:outerShdw>
                </a:effectLst>
                <a:latin typeface="Arial Rounded MT Bold" panose="020F0704030504030204" pitchFamily="34" charset="0"/>
              </a:rPr>
              <a:t>Is Your Problem Really Your Problem or is it Your Attitude </a:t>
            </a:r>
          </a:p>
          <a:p>
            <a:pPr marL="0" indent="0">
              <a:lnSpc>
                <a:spcPct val="100000"/>
              </a:lnSpc>
              <a:spcBef>
                <a:spcPts val="0"/>
              </a:spcBef>
              <a:buNone/>
            </a:pPr>
            <a:r>
              <a:rPr lang="en-US" dirty="0" smtClean="0">
                <a:effectLst>
                  <a:outerShdw blurRad="38100" dist="38100" dir="2700000" algn="tl">
                    <a:srgbClr val="000000">
                      <a:alpha val="43137"/>
                    </a:srgbClr>
                  </a:outerShdw>
                </a:effectLst>
                <a:latin typeface="Arial Rounded MT Bold" panose="020F0704030504030204" pitchFamily="34" charset="0"/>
              </a:rPr>
              <a:t>                 …Toward </a:t>
            </a:r>
            <a:r>
              <a:rPr lang="en-US" dirty="0">
                <a:effectLst>
                  <a:outerShdw blurRad="38100" dist="38100" dir="2700000" algn="tl">
                    <a:srgbClr val="000000">
                      <a:alpha val="43137"/>
                    </a:srgbClr>
                  </a:outerShdw>
                </a:effectLst>
                <a:latin typeface="Arial Rounded MT Bold" panose="020F0704030504030204" pitchFamily="34" charset="0"/>
              </a:rPr>
              <a:t>the Problem that’s Your Problem</a:t>
            </a:r>
            <a:r>
              <a:rPr lang="en-US" dirty="0" smtClean="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a:p>
            <a:pPr marL="0" lvl="0" indent="0">
              <a:lnSpc>
                <a:spcPct val="100000"/>
              </a:lnSpc>
              <a:spcBef>
                <a:spcPts val="1200"/>
              </a:spcBef>
              <a:buNone/>
            </a:pPr>
            <a:r>
              <a:rPr lang="en-US" b="1" dirty="0">
                <a:effectLst>
                  <a:outerShdw blurRad="38100" dist="38100" dir="2700000" algn="tl">
                    <a:srgbClr val="000000">
                      <a:alpha val="43137"/>
                    </a:srgbClr>
                  </a:outerShdw>
                </a:effectLst>
                <a:latin typeface="Arial Rounded MT Bold" panose="020F0704030504030204" pitchFamily="34" charset="0"/>
              </a:rPr>
              <a:t>Attitudes Can Change, Just Like Circumstances (12)</a:t>
            </a:r>
          </a:p>
          <a:p>
            <a:pPr lvl="1">
              <a:lnSpc>
                <a:spcPct val="100000"/>
              </a:lnSpc>
              <a:spcBef>
                <a:spcPts val="0"/>
              </a:spcBef>
            </a:pPr>
            <a:r>
              <a:rPr lang="en-US" sz="2800" dirty="0">
                <a:effectLst>
                  <a:outerShdw blurRad="38100" dist="38100" dir="2700000" algn="tl">
                    <a:srgbClr val="000000">
                      <a:alpha val="43137"/>
                    </a:srgbClr>
                  </a:outerShdw>
                </a:effectLst>
                <a:latin typeface="Arial Rounded MT Bold" panose="020F0704030504030204" pitchFamily="34" charset="0"/>
              </a:rPr>
              <a:t>Your Attitude is Your Thought Life Turned Inside Out </a:t>
            </a:r>
          </a:p>
          <a:p>
            <a:pPr marL="0" lvl="0" indent="0">
              <a:lnSpc>
                <a:spcPct val="100000"/>
              </a:lnSpc>
              <a:spcBef>
                <a:spcPts val="1200"/>
              </a:spcBef>
              <a:buNone/>
            </a:pPr>
            <a:r>
              <a:rPr lang="en-US" b="1" dirty="0">
                <a:effectLst>
                  <a:outerShdw blurRad="38100" dist="38100" dir="2700000" algn="tl">
                    <a:srgbClr val="000000">
                      <a:alpha val="43137"/>
                    </a:srgbClr>
                  </a:outerShdw>
                </a:effectLst>
                <a:latin typeface="Arial Rounded MT Bold" panose="020F0704030504030204" pitchFamily="34" charset="0"/>
              </a:rPr>
              <a:t>Attitudes Can Be Improved, If We Learn How (12)</a:t>
            </a:r>
          </a:p>
          <a:p>
            <a:pPr lvl="1">
              <a:lnSpc>
                <a:spcPct val="100000"/>
              </a:lnSpc>
              <a:spcBef>
                <a:spcPts val="0"/>
              </a:spcBef>
            </a:pPr>
            <a:r>
              <a:rPr lang="en-US" sz="2800" dirty="0">
                <a:effectLst>
                  <a:outerShdw blurRad="38100" dist="38100" dir="2700000" algn="tl">
                    <a:srgbClr val="000000">
                      <a:alpha val="43137"/>
                    </a:srgbClr>
                  </a:outerShdw>
                </a:effectLst>
                <a:latin typeface="Arial Rounded MT Bold" panose="020F0704030504030204" pitchFamily="34" charset="0"/>
              </a:rPr>
              <a:t>The Best Thing About Your Attitude is that It’s Yours … </a:t>
            </a:r>
          </a:p>
          <a:p>
            <a:pPr marL="0" indent="0">
              <a:lnSpc>
                <a:spcPct val="100000"/>
              </a:lnSpc>
              <a:spcBef>
                <a:spcPts val="0"/>
              </a:spcBef>
              <a:buNone/>
            </a:pPr>
            <a:r>
              <a:rPr lang="en-US" dirty="0" smtClean="0">
                <a:effectLst>
                  <a:outerShdw blurRad="38100" dist="38100" dir="2700000" algn="tl">
                    <a:srgbClr val="000000">
                      <a:alpha val="43137"/>
                    </a:srgbClr>
                  </a:outerShdw>
                </a:effectLst>
                <a:latin typeface="Arial Rounded MT Bold" panose="020F0704030504030204" pitchFamily="34" charset="0"/>
              </a:rPr>
              <a:t>                                 </a:t>
            </a:r>
            <a:r>
              <a:rPr lang="en-US" dirty="0">
                <a:effectLst>
                  <a:outerShdw blurRad="38100" dist="38100" dir="2700000" algn="tl">
                    <a:srgbClr val="000000">
                      <a:alpha val="43137"/>
                    </a:srgbClr>
                  </a:outerShdw>
                </a:effectLst>
                <a:latin typeface="Arial Rounded MT Bold" panose="020F0704030504030204" pitchFamily="34" charset="0"/>
              </a:rPr>
              <a:t>….You Can Choose to Change It</a:t>
            </a:r>
          </a:p>
          <a:p>
            <a:pPr lvl="1">
              <a:lnSpc>
                <a:spcPct val="100000"/>
              </a:lnSpc>
              <a:spcBef>
                <a:spcPts val="0"/>
              </a:spcBef>
            </a:pPr>
            <a:r>
              <a:rPr lang="en-US" sz="2800" i="1" dirty="0">
                <a:effectLst>
                  <a:outerShdw blurRad="38100" dist="38100" dir="2700000" algn="tl">
                    <a:srgbClr val="000000">
                      <a:alpha val="43137"/>
                    </a:srgbClr>
                  </a:outerShdw>
                </a:effectLst>
                <a:latin typeface="Arial Rounded MT Bold" panose="020F0704030504030204" pitchFamily="34" charset="0"/>
              </a:rPr>
              <a:t>Attitudes are Nothing More Than Habits of </a:t>
            </a:r>
            <a:r>
              <a:rPr lang="en-US" sz="2800" i="1" dirty="0" smtClean="0">
                <a:effectLst>
                  <a:outerShdw blurRad="38100" dist="38100" dir="2700000" algn="tl">
                    <a:srgbClr val="000000">
                      <a:alpha val="43137"/>
                    </a:srgbClr>
                  </a:outerShdw>
                </a:effectLst>
                <a:latin typeface="Arial Rounded MT Bold" panose="020F0704030504030204" pitchFamily="34" charset="0"/>
              </a:rPr>
              <a:t>Thought</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lvl="0" indent="0">
              <a:lnSpc>
                <a:spcPct val="100000"/>
              </a:lnSpc>
              <a:spcBef>
                <a:spcPts val="1200"/>
              </a:spcBef>
              <a:buNone/>
            </a:pPr>
            <a:r>
              <a:rPr lang="en-US" b="1" dirty="0">
                <a:effectLst>
                  <a:outerShdw blurRad="38100" dist="38100" dir="2700000" algn="tl">
                    <a:srgbClr val="000000">
                      <a:alpha val="43137"/>
                    </a:srgbClr>
                  </a:outerShdw>
                </a:effectLst>
                <a:latin typeface="Arial Rounded MT Bold" panose="020F0704030504030204" pitchFamily="34" charset="0"/>
              </a:rPr>
              <a:t>Attitudes Have a Source for Their Strength (13)</a:t>
            </a: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Your </a:t>
            </a:r>
            <a:r>
              <a:rPr lang="en-US" sz="2800" dirty="0">
                <a:effectLst>
                  <a:outerShdw blurRad="38100" dist="38100" dir="2700000" algn="tl">
                    <a:srgbClr val="000000">
                      <a:alpha val="43137"/>
                    </a:srgbClr>
                  </a:outerShdw>
                </a:effectLst>
                <a:latin typeface="Arial Rounded MT Bold" panose="020F0704030504030204" pitchFamily="34" charset="0"/>
              </a:rPr>
              <a:t>Attitude, Not Your </a:t>
            </a:r>
            <a:r>
              <a:rPr lang="en-US" sz="2800" dirty="0" smtClean="0">
                <a:effectLst>
                  <a:outerShdw blurRad="38100" dist="38100" dir="2700000" algn="tl">
                    <a:srgbClr val="000000">
                      <a:alpha val="43137"/>
                    </a:srgbClr>
                  </a:outerShdw>
                </a:effectLst>
                <a:latin typeface="Arial Rounded MT Bold" panose="020F0704030504030204" pitchFamily="34" charset="0"/>
              </a:rPr>
              <a:t>Aptitude… </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dirty="0" smtClean="0">
                <a:effectLst>
                  <a:outerShdw blurRad="38100" dist="38100" dir="2700000" algn="tl">
                    <a:srgbClr val="000000">
                      <a:alpha val="43137"/>
                    </a:srgbClr>
                  </a:outerShdw>
                </a:effectLst>
                <a:latin typeface="Arial Rounded MT Bold" panose="020F0704030504030204" pitchFamily="34" charset="0"/>
              </a:rPr>
              <a:t>                        </a:t>
            </a:r>
            <a:r>
              <a:rPr lang="en-US" dirty="0">
                <a:effectLst>
                  <a:outerShdw blurRad="38100" dist="38100" dir="2700000" algn="tl">
                    <a:srgbClr val="000000">
                      <a:alpha val="43137"/>
                    </a:srgbClr>
                  </a:outerShdw>
                </a:effectLst>
                <a:latin typeface="Arial Rounded MT Bold" panose="020F0704030504030204" pitchFamily="34" charset="0"/>
              </a:rPr>
              <a:t>…Will Determine Your Success in </a:t>
            </a:r>
            <a:r>
              <a:rPr lang="en-US" dirty="0" smtClean="0">
                <a:effectLst>
                  <a:outerShdw blurRad="38100" dist="38100" dir="2700000" algn="tl">
                    <a:srgbClr val="000000">
                      <a:alpha val="43137"/>
                    </a:srgbClr>
                  </a:outerShdw>
                </a:effectLst>
                <a:latin typeface="Arial Rounded MT Bold" panose="020F0704030504030204" pitchFamily="34" charset="0"/>
              </a:rPr>
              <a:t>Life</a:t>
            </a:r>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21824" y="4661699"/>
            <a:ext cx="2170176" cy="2054352"/>
          </a:xfrm>
          <a:prstGeom prst="rect">
            <a:avLst/>
          </a:prstGeom>
        </p:spPr>
      </p:pic>
    </p:spTree>
    <p:extLst>
      <p:ext uri="{BB962C8B-B14F-4D97-AF65-F5344CB8AC3E}">
        <p14:creationId xmlns:p14="http://schemas.microsoft.com/office/powerpoint/2010/main" val="1464273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outVertical)">
                                      <p:cBhvr>
                                        <p:cTn id="10" dur="500"/>
                                        <p:tgtEl>
                                          <p:spTgt spid="3">
                                            <p:txEl>
                                              <p:pRg st="1" end="1"/>
                                            </p:txEl>
                                          </p:spTgt>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37"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outVertical)">
                                      <p:cBhvr>
                                        <p:cTn id="19" dur="500"/>
                                        <p:tgtEl>
                                          <p:spTgt spid="3">
                                            <p:txEl>
                                              <p:pRg st="3" end="3"/>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outVertical)">
                                      <p:cBhvr>
                                        <p:cTn id="27" dur="500"/>
                                        <p:tgtEl>
                                          <p:spTgt spid="3">
                                            <p:txEl>
                                              <p:pRg st="5" end="5"/>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childTnLst>
                          </p:cTn>
                        </p:par>
                        <p:par>
                          <p:cTn id="31" fill="hold">
                            <p:stCondLst>
                              <p:cond delay="500"/>
                            </p:stCondLst>
                            <p:childTnLst>
                              <p:par>
                                <p:cTn id="32" presetID="16" presetClass="entr" presetSubtype="37" fill="hold" grpId="0" nodeType="after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arn(outVertical)">
                                      <p:cBhvr>
                                        <p:cTn id="34" dur="500"/>
                                        <p:tgtEl>
                                          <p:spTgt spid="3">
                                            <p:txEl>
                                              <p:pRg st="7" end="7"/>
                                            </p:txEl>
                                          </p:spTgt>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arn(inVertical)">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37"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barn(outVertical)">
                                      <p:cBhvr>
                                        <p:cTn id="42" dur="500"/>
                                        <p:tgtEl>
                                          <p:spTgt spid="3">
                                            <p:txEl>
                                              <p:pRg st="9" end="9"/>
                                            </p:txEl>
                                          </p:spTgt>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barn(inVertical)">
                                      <p:cBhvr>
                                        <p:cTn id="45" dur="500"/>
                                        <p:tgtEl>
                                          <p:spTgt spid="3">
                                            <p:txEl>
                                              <p:pRg st="10" end="10"/>
                                            </p:txEl>
                                          </p:spTgt>
                                        </p:tgtEl>
                                      </p:cBhvr>
                                    </p:animEffect>
                                  </p:childTnLst>
                                </p:cTn>
                              </p:par>
                            </p:childTnLst>
                          </p:cTn>
                        </p:par>
                        <p:par>
                          <p:cTn id="46" fill="hold">
                            <p:stCondLst>
                              <p:cond delay="500"/>
                            </p:stCondLst>
                            <p:childTnLst>
                              <p:par>
                                <p:cTn id="47" presetID="16" presetClass="entr" presetSubtype="37" fill="hold" grpId="0" nodeType="after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barn(outVertical)">
                                      <p:cBhvr>
                                        <p:cTn id="4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551"/>
            <a:ext cx="10515600" cy="941164"/>
          </a:xfrm>
        </p:spPr>
        <p:txBody>
          <a:bodyPr/>
          <a:lstStyle/>
          <a:p>
            <a:pPr algn="ctr"/>
            <a:r>
              <a:rPr lang="en-US" dirty="0" smtClean="0">
                <a:effectLst>
                  <a:outerShdw blurRad="38100" dist="38100" dir="2700000" algn="tl">
                    <a:srgbClr val="000000">
                      <a:alpha val="43137"/>
                    </a:srgbClr>
                  </a:outerShdw>
                </a:effectLst>
                <a:latin typeface="Arial Rounded MT Bold" panose="020F0704030504030204" pitchFamily="34" charset="0"/>
              </a:rPr>
              <a:t>You Can’t …You Can!</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248193" y="1123406"/>
            <a:ext cx="11808823" cy="5590903"/>
          </a:xfrm>
        </p:spPr>
        <p:txBody>
          <a:bodyPr/>
          <a:lstStyle/>
          <a:p>
            <a:pPr lvl="0">
              <a:lnSpc>
                <a:spcPct val="100000"/>
              </a:lnSpc>
            </a:pPr>
            <a:r>
              <a:rPr lang="en-US" b="1" dirty="0" smtClean="0">
                <a:effectLst>
                  <a:outerShdw blurRad="38100" dist="38100" dir="2700000" algn="tl">
                    <a:srgbClr val="000000">
                      <a:alpha val="43137"/>
                    </a:srgbClr>
                  </a:outerShdw>
                </a:effectLst>
                <a:latin typeface="Arial Rounded MT Bold" panose="020F0704030504030204" pitchFamily="34" charset="0"/>
              </a:rPr>
              <a:t>You Can’t Control the Length of Your Life… </a:t>
            </a:r>
          </a:p>
          <a:p>
            <a:pPr marL="0" lvl="0" indent="0">
              <a:lnSpc>
                <a:spcPct val="100000"/>
              </a:lnSpc>
              <a:spcBef>
                <a:spcPts val="0"/>
              </a:spcBef>
              <a:buNone/>
            </a:pPr>
            <a:r>
              <a:rPr lang="en-US" b="1" i="1" dirty="0">
                <a:effectLst>
                  <a:outerShdw blurRad="38100" dist="38100" dir="2700000" algn="tl">
                    <a:srgbClr val="000000">
                      <a:alpha val="43137"/>
                    </a:srgbClr>
                  </a:outerShdw>
                </a:effectLst>
                <a:latin typeface="Arial Rounded MT Bold" panose="020F0704030504030204" pitchFamily="34" charset="0"/>
              </a:rPr>
              <a:t> </a:t>
            </a:r>
            <a:r>
              <a:rPr lang="en-US" b="1" i="1" dirty="0" smtClean="0">
                <a:effectLst>
                  <a:outerShdw blurRad="38100" dist="38100" dir="2700000" algn="tl">
                    <a:srgbClr val="000000">
                      <a:alpha val="43137"/>
                    </a:srgbClr>
                  </a:outerShdw>
                </a:effectLst>
                <a:latin typeface="Arial Rounded MT Bold" panose="020F0704030504030204" pitchFamily="34" charset="0"/>
              </a:rPr>
              <a:t>               …But You Can Control Its Width and Depth</a:t>
            </a:r>
            <a:r>
              <a:rPr lang="en-US" b="1" dirty="0" smtClean="0">
                <a:effectLst>
                  <a:outerShdw blurRad="38100" dist="38100" dir="2700000" algn="tl">
                    <a:srgbClr val="000000">
                      <a:alpha val="43137"/>
                    </a:srgbClr>
                  </a:outerShdw>
                </a:effectLst>
                <a:latin typeface="Arial Rounded MT Bold" panose="020F0704030504030204" pitchFamily="34" charset="0"/>
              </a:rPr>
              <a:t>.</a:t>
            </a:r>
          </a:p>
          <a:p>
            <a:pPr lvl="0">
              <a:lnSpc>
                <a:spcPct val="100000"/>
              </a:lnSpc>
              <a:spcBef>
                <a:spcPts val="1200"/>
              </a:spcBef>
            </a:pPr>
            <a:r>
              <a:rPr lang="en-US" b="1" dirty="0" smtClean="0">
                <a:effectLst>
                  <a:outerShdw blurRad="38100" dist="38100" dir="2700000" algn="tl">
                    <a:srgbClr val="000000">
                      <a:alpha val="43137"/>
                    </a:srgbClr>
                  </a:outerShdw>
                </a:effectLst>
                <a:latin typeface="Arial Rounded MT Bold" panose="020F0704030504030204" pitchFamily="34" charset="0"/>
              </a:rPr>
              <a:t>You Can’t Control the Contour of Your Face... </a:t>
            </a:r>
          </a:p>
          <a:p>
            <a:pPr marL="0" lvl="0" indent="0">
              <a:lnSpc>
                <a:spcPct val="100000"/>
              </a:lnSpc>
              <a:spcBef>
                <a:spcPts val="0"/>
              </a:spcBef>
              <a:buNone/>
            </a:pPr>
            <a:r>
              <a:rPr lang="en-US" b="1" i="1" dirty="0">
                <a:effectLst>
                  <a:outerShdw blurRad="38100" dist="38100" dir="2700000" algn="tl">
                    <a:srgbClr val="000000">
                      <a:alpha val="43137"/>
                    </a:srgbClr>
                  </a:outerShdw>
                </a:effectLst>
                <a:latin typeface="Arial Rounded MT Bold" panose="020F0704030504030204" pitchFamily="34" charset="0"/>
              </a:rPr>
              <a:t> </a:t>
            </a:r>
            <a:r>
              <a:rPr lang="en-US" b="1" i="1" dirty="0" smtClean="0">
                <a:effectLst>
                  <a:outerShdw blurRad="38100" dist="38100" dir="2700000" algn="tl">
                    <a:srgbClr val="000000">
                      <a:alpha val="43137"/>
                    </a:srgbClr>
                  </a:outerShdw>
                </a:effectLst>
                <a:latin typeface="Arial Rounded MT Bold" panose="020F0704030504030204" pitchFamily="34" charset="0"/>
              </a:rPr>
              <a:t>              …But You Can Control Its Expression</a:t>
            </a:r>
            <a:endParaRPr lang="en-US" b="1" dirty="0" smtClean="0">
              <a:effectLst>
                <a:outerShdw blurRad="38100" dist="38100" dir="2700000" algn="tl">
                  <a:srgbClr val="000000">
                    <a:alpha val="43137"/>
                  </a:srgbClr>
                </a:outerShdw>
              </a:effectLst>
              <a:latin typeface="Arial Rounded MT Bold" panose="020F0704030504030204" pitchFamily="34" charset="0"/>
            </a:endParaRPr>
          </a:p>
          <a:p>
            <a:pPr lvl="0">
              <a:lnSpc>
                <a:spcPct val="100000"/>
              </a:lnSpc>
              <a:spcBef>
                <a:spcPts val="1200"/>
              </a:spcBef>
            </a:pPr>
            <a:r>
              <a:rPr lang="en-US" b="1" dirty="0" smtClean="0">
                <a:effectLst>
                  <a:outerShdw blurRad="38100" dist="38100" dir="2700000" algn="tl">
                    <a:srgbClr val="000000">
                      <a:alpha val="43137"/>
                    </a:srgbClr>
                  </a:outerShdw>
                </a:effectLst>
                <a:latin typeface="Arial Rounded MT Bold" panose="020F0704030504030204" pitchFamily="34" charset="0"/>
              </a:rPr>
              <a:t>You Can’t Control the Weather…</a:t>
            </a:r>
          </a:p>
          <a:p>
            <a:pPr marL="0" lvl="0" indent="0">
              <a:lnSpc>
                <a:spcPct val="100000"/>
              </a:lnSpc>
              <a:spcBef>
                <a:spcPts val="0"/>
              </a:spcBef>
              <a:buNone/>
            </a:pPr>
            <a:r>
              <a:rPr lang="en-US" b="1" i="1" dirty="0">
                <a:effectLst>
                  <a:outerShdw blurRad="38100" dist="38100" dir="2700000" algn="tl">
                    <a:srgbClr val="000000">
                      <a:alpha val="43137"/>
                    </a:srgbClr>
                  </a:outerShdw>
                </a:effectLst>
                <a:latin typeface="Arial Rounded MT Bold" panose="020F0704030504030204" pitchFamily="34" charset="0"/>
              </a:rPr>
              <a:t> </a:t>
            </a:r>
            <a:r>
              <a:rPr lang="en-US" b="1" i="1" dirty="0" smtClean="0">
                <a:effectLst>
                  <a:outerShdw blurRad="38100" dist="38100" dir="2700000" algn="tl">
                    <a:srgbClr val="000000">
                      <a:alpha val="43137"/>
                    </a:srgbClr>
                  </a:outerShdw>
                </a:effectLst>
                <a:latin typeface="Arial Rounded MT Bold" panose="020F0704030504030204" pitchFamily="34" charset="0"/>
              </a:rPr>
              <a:t>             …But You Can Control the Atmosphere of Your Mind.</a:t>
            </a:r>
            <a:endParaRPr lang="en-US" b="1" dirty="0" smtClean="0">
              <a:effectLst>
                <a:outerShdw blurRad="38100" dist="38100" dir="2700000" algn="tl">
                  <a:srgbClr val="000000">
                    <a:alpha val="43137"/>
                  </a:srgbClr>
                </a:outerShdw>
              </a:effectLst>
              <a:latin typeface="Arial Rounded MT Bold" panose="020F0704030504030204" pitchFamily="34" charset="0"/>
            </a:endParaRPr>
          </a:p>
          <a:p>
            <a:pPr>
              <a:lnSpc>
                <a:spcPct val="100000"/>
              </a:lnSpc>
              <a:spcBef>
                <a:spcPts val="1200"/>
              </a:spcBef>
            </a:pPr>
            <a:r>
              <a:rPr lang="en-US" b="1" dirty="0" smtClean="0">
                <a:effectLst>
                  <a:outerShdw blurRad="38100" dist="38100" dir="2700000" algn="tl">
                    <a:srgbClr val="000000">
                      <a:alpha val="43137"/>
                    </a:srgbClr>
                  </a:outerShdw>
                </a:effectLst>
                <a:latin typeface="Arial Rounded MT Bold" panose="020F0704030504030204" pitchFamily="34" charset="0"/>
              </a:rPr>
              <a:t>God is Not Calling You to Be Any Body Other Than Yourself…</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Rounded MT Bold" panose="020F0704030504030204" pitchFamily="34" charset="0"/>
              </a:rPr>
              <a:t>       …But He Does Want You to Be Your Best Self that You Can Be</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a:lnSpc>
                <a:spcPct val="100000"/>
              </a:lnSpc>
            </a:pPr>
            <a:endParaRPr lang="en-US"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8191"/>
          <a:stretch/>
        </p:blipFill>
        <p:spPr>
          <a:xfrm>
            <a:off x="9705702" y="0"/>
            <a:ext cx="2486297" cy="344859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0663" y="5055326"/>
            <a:ext cx="3997234" cy="1802674"/>
          </a:xfrm>
          <a:prstGeom prst="rect">
            <a:avLst/>
          </a:prstGeom>
        </p:spPr>
      </p:pic>
      <p:sp>
        <p:nvSpPr>
          <p:cNvPr id="6" name="TextBox 5"/>
          <p:cNvSpPr txBox="1"/>
          <p:nvPr/>
        </p:nvSpPr>
        <p:spPr>
          <a:xfrm>
            <a:off x="7463118" y="5876365"/>
            <a:ext cx="4437529" cy="523220"/>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latin typeface="Arial Rounded MT Bold" panose="020F0704030504030204" pitchFamily="34" charset="0"/>
              </a:rPr>
              <a:t>Your Attitude is Showing</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359600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right)">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par>
                          <p:cTn id="17" fill="hold">
                            <p:stCondLst>
                              <p:cond delay="500"/>
                            </p:stCondLst>
                            <p:childTnLst>
                              <p:par>
                                <p:cTn id="18" presetID="22" presetClass="entr" presetSubtype="2"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right)">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par>
                          <p:cTn id="26" fill="hold">
                            <p:stCondLst>
                              <p:cond delay="500"/>
                            </p:stCondLst>
                            <p:childTnLst>
                              <p:par>
                                <p:cTn id="27" presetID="22" presetClass="entr" presetSubtype="2" fill="hold" grpId="0"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right)">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wipe(left)">
                                      <p:cBhvr>
                                        <p:cTn id="34" dur="500"/>
                                        <p:tgtEl>
                                          <p:spTgt spid="3">
                                            <p:txEl>
                                              <p:pRg st="6" end="6"/>
                                            </p:txEl>
                                          </p:spTgt>
                                        </p:tgtEl>
                                      </p:cBhvr>
                                    </p:animEffect>
                                  </p:childTnLst>
                                </p:cTn>
                              </p:par>
                            </p:childTnLst>
                          </p:cTn>
                        </p:par>
                        <p:par>
                          <p:cTn id="35" fill="hold">
                            <p:stCondLst>
                              <p:cond delay="500"/>
                            </p:stCondLst>
                            <p:childTnLst>
                              <p:par>
                                <p:cTn id="36" presetID="22" presetClass="entr" presetSubtype="2" fill="hold" grpId="0"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right)">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5"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randombar(vertical)">
                                      <p:cBhvr>
                                        <p:cTn id="43" dur="2000"/>
                                        <p:tgtEl>
                                          <p:spTgt spid="5"/>
                                        </p:tgtEl>
                                      </p:cBhvr>
                                    </p:animEffect>
                                  </p:childTnLst>
                                </p:cTn>
                              </p:par>
                            </p:childTnLst>
                          </p:cTn>
                        </p:par>
                        <p:par>
                          <p:cTn id="44" fill="hold">
                            <p:stCondLst>
                              <p:cond delay="2000"/>
                            </p:stCondLst>
                            <p:childTnLst>
                              <p:par>
                                <p:cTn id="45" presetID="6" presetClass="entr" presetSubtype="16" fill="hold" grpId="0" nodeType="after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circle(in)">
                                      <p:cBhvr>
                                        <p:cTn id="4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25"/>
            <a:ext cx="10515600" cy="967290"/>
          </a:xfrm>
        </p:spPr>
        <p:txBody>
          <a:bodyPr/>
          <a:lstStyle/>
          <a:p>
            <a:endParaRPr lang="en-US" dirty="0"/>
          </a:p>
        </p:txBody>
      </p:sp>
      <p:sp>
        <p:nvSpPr>
          <p:cNvPr id="3" name="Content Placeholder 2"/>
          <p:cNvSpPr>
            <a:spLocks noGrp="1"/>
          </p:cNvSpPr>
          <p:nvPr>
            <p:ph idx="1"/>
          </p:nvPr>
        </p:nvSpPr>
        <p:spPr>
          <a:xfrm>
            <a:off x="156753" y="1175656"/>
            <a:ext cx="11861075" cy="5682343"/>
          </a:xfrm>
        </p:spPr>
        <p:txBody>
          <a:bodyPr/>
          <a:lstStyle/>
          <a:p>
            <a:endParaRPr lang="en-US" dirty="0"/>
          </a:p>
        </p:txBody>
      </p:sp>
    </p:spTree>
    <p:extLst>
      <p:ext uri="{BB962C8B-B14F-4D97-AF65-F5344CB8AC3E}">
        <p14:creationId xmlns:p14="http://schemas.microsoft.com/office/powerpoint/2010/main" val="537201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8277"/>
          <a:stretch/>
        </p:blipFill>
        <p:spPr>
          <a:xfrm>
            <a:off x="175260" y="0"/>
            <a:ext cx="3429000" cy="2259874"/>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54" y="259443"/>
            <a:ext cx="2159000" cy="215900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7715" y="259443"/>
            <a:ext cx="3717689" cy="180057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0352" y="2963527"/>
            <a:ext cx="2170176" cy="2054352"/>
          </a:xfrm>
          <a:prstGeom prst="rect">
            <a:avLst/>
          </a:prstGeom>
        </p:spPr>
      </p:pic>
      <p:pic>
        <p:nvPicPr>
          <p:cNvPr id="6" name="Picture 5"/>
          <p:cNvPicPr>
            <a:picLocks noChangeAspect="1"/>
          </p:cNvPicPr>
          <p:nvPr/>
        </p:nvPicPr>
        <p:blipFill rotWithShape="1">
          <a:blip r:embed="rId6" cstate="print">
            <a:extLst>
              <a:ext uri="{28A0092B-C50C-407E-A947-70E740481C1C}">
                <a14:useLocalDpi xmlns:a14="http://schemas.microsoft.com/office/drawing/2010/main" val="0"/>
              </a:ext>
            </a:extLst>
          </a:blip>
          <a:srcRect b="8191"/>
          <a:stretch/>
        </p:blipFill>
        <p:spPr>
          <a:xfrm>
            <a:off x="2889022" y="2418443"/>
            <a:ext cx="2858636" cy="3877854"/>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69314" y="2963527"/>
            <a:ext cx="5384800" cy="3594100"/>
          </a:xfrm>
          <a:prstGeom prst="rect">
            <a:avLst/>
          </a:prstGeom>
        </p:spPr>
      </p:pic>
    </p:spTree>
    <p:extLst>
      <p:ext uri="{BB962C8B-B14F-4D97-AF65-F5344CB8AC3E}">
        <p14:creationId xmlns:p14="http://schemas.microsoft.com/office/powerpoint/2010/main" val="36920392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roffittmanagement.com/wp-content/uploads/2014/06/Positive-Leadership-vs.Negative-Thinking-e14024891138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644"/>
            <a:ext cx="4114800" cy="3186386"/>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064" y="3715659"/>
            <a:ext cx="3412671" cy="2933337"/>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0144"/>
          <a:stretch/>
        </p:blipFill>
        <p:spPr>
          <a:xfrm>
            <a:off x="6466115" y="483328"/>
            <a:ext cx="1701434" cy="5959974"/>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49808"/>
          <a:stretch/>
        </p:blipFill>
        <p:spPr>
          <a:xfrm>
            <a:off x="4753245" y="483328"/>
            <a:ext cx="1712870" cy="5959974"/>
          </a:xfrm>
          <a:prstGeom prst="rect">
            <a:avLst/>
          </a:prstGeom>
        </p:spPr>
      </p:pic>
    </p:spTree>
    <p:extLst>
      <p:ext uri="{BB962C8B-B14F-4D97-AF65-F5344CB8AC3E}">
        <p14:creationId xmlns:p14="http://schemas.microsoft.com/office/powerpoint/2010/main" val="3568137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15442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629" y="143690"/>
            <a:ext cx="11939451" cy="6714309"/>
          </a:xfrm>
        </p:spPr>
        <p:txBody>
          <a:bodyPr>
            <a:normAutofit fontScale="25000" lnSpcReduction="20000"/>
          </a:bodyPr>
          <a:lstStyle/>
          <a:p>
            <a:r>
              <a:rPr lang="en-US" b="1" dirty="0"/>
              <a:t>Your Attitude is Showing        -Phil 4:11-13      </a:t>
            </a:r>
            <a:endParaRPr lang="en-US" dirty="0"/>
          </a:p>
          <a:p>
            <a:r>
              <a:rPr lang="en-US" b="1" dirty="0"/>
              <a:t>One of the Things that Allow an individual to Become </a:t>
            </a:r>
            <a:r>
              <a:rPr lang="en-US" u="sng" dirty="0"/>
              <a:t>Successful</a:t>
            </a:r>
            <a:r>
              <a:rPr lang="en-US" b="1" dirty="0"/>
              <a:t> is His or Her </a:t>
            </a:r>
            <a:r>
              <a:rPr lang="en-US" u="sng" dirty="0"/>
              <a:t>Attitude</a:t>
            </a:r>
            <a:r>
              <a:rPr lang="en-US" b="1" dirty="0"/>
              <a:t>. I Believe that Successful People Don’t Have Any </a:t>
            </a:r>
            <a:r>
              <a:rPr lang="en-US" u="sng" dirty="0"/>
              <a:t>Fewer Problems</a:t>
            </a:r>
            <a:r>
              <a:rPr lang="en-US" b="1" dirty="0"/>
              <a:t> than </a:t>
            </a:r>
            <a:r>
              <a:rPr lang="en-US" u="sng" dirty="0"/>
              <a:t>Unsuccessful People</a:t>
            </a:r>
            <a:r>
              <a:rPr lang="en-US" b="1" dirty="0"/>
              <a:t>; They Just Have a </a:t>
            </a:r>
            <a:r>
              <a:rPr lang="en-US" u="sng" dirty="0"/>
              <a:t>Different Mindset</a:t>
            </a:r>
            <a:r>
              <a:rPr lang="en-US" b="1" dirty="0"/>
              <a:t> in </a:t>
            </a:r>
            <a:r>
              <a:rPr lang="en-US" u="sng" dirty="0"/>
              <a:t>Dealing</a:t>
            </a:r>
            <a:r>
              <a:rPr lang="en-US" b="1" dirty="0"/>
              <a:t> with Them.</a:t>
            </a:r>
            <a:endParaRPr lang="en-US" dirty="0"/>
          </a:p>
          <a:p>
            <a:r>
              <a:rPr lang="en-US" b="1" dirty="0"/>
              <a:t>Your Attitude Can:</a:t>
            </a:r>
            <a:endParaRPr lang="en-US" dirty="0"/>
          </a:p>
          <a:p>
            <a:pPr lvl="0"/>
            <a:r>
              <a:rPr lang="en-US" b="1" dirty="0"/>
              <a:t>Make or </a:t>
            </a:r>
            <a:r>
              <a:rPr lang="en-US" u="sng" dirty="0"/>
              <a:t>Break</a:t>
            </a:r>
            <a:r>
              <a:rPr lang="en-US" b="1" dirty="0"/>
              <a:t> You</a:t>
            </a:r>
            <a:endParaRPr lang="en-US" dirty="0"/>
          </a:p>
          <a:p>
            <a:pPr lvl="0"/>
            <a:r>
              <a:rPr lang="en-US" u="sng" dirty="0"/>
              <a:t>Heal</a:t>
            </a:r>
            <a:r>
              <a:rPr lang="en-US" b="1" dirty="0"/>
              <a:t> or Hurt You</a:t>
            </a:r>
            <a:endParaRPr lang="en-US" dirty="0"/>
          </a:p>
          <a:p>
            <a:pPr lvl="0"/>
            <a:r>
              <a:rPr lang="en-US" b="1" dirty="0"/>
              <a:t>Make You Friends or Make You </a:t>
            </a:r>
            <a:r>
              <a:rPr lang="en-US" u="sng" dirty="0"/>
              <a:t>Enemies</a:t>
            </a:r>
            <a:endParaRPr lang="en-US" dirty="0"/>
          </a:p>
          <a:p>
            <a:pPr lvl="0"/>
            <a:r>
              <a:rPr lang="en-US" b="1" dirty="0"/>
              <a:t>Make You </a:t>
            </a:r>
            <a:r>
              <a:rPr lang="en-US" u="sng" dirty="0"/>
              <a:t>Happy</a:t>
            </a:r>
            <a:r>
              <a:rPr lang="en-US" b="1" dirty="0"/>
              <a:t> or Make You Miserable</a:t>
            </a:r>
            <a:endParaRPr lang="en-US" dirty="0"/>
          </a:p>
          <a:p>
            <a:pPr lvl="0"/>
            <a:r>
              <a:rPr lang="en-US" b="1" dirty="0"/>
              <a:t>Make You a Success or Make You A </a:t>
            </a:r>
            <a:r>
              <a:rPr lang="en-US" u="sng" dirty="0"/>
              <a:t>Failure</a:t>
            </a:r>
            <a:endParaRPr lang="en-US" dirty="0"/>
          </a:p>
          <a:p>
            <a:r>
              <a:rPr lang="en-US" b="1" dirty="0"/>
              <a:t>Philippians 4:11-13 (KJV) </a:t>
            </a:r>
            <a:r>
              <a:rPr lang="en-US" baseline="30000" dirty="0"/>
              <a:t>11 </a:t>
            </a:r>
            <a:r>
              <a:rPr lang="en-US" dirty="0"/>
              <a:t>Not that I speak in respect of want: for I have learned, in whatsoever state I am, </a:t>
            </a:r>
            <a:r>
              <a:rPr lang="en-US" i="1" dirty="0"/>
              <a:t>therewith</a:t>
            </a:r>
            <a:r>
              <a:rPr lang="en-US" dirty="0"/>
              <a:t> to be content. </a:t>
            </a:r>
            <a:r>
              <a:rPr lang="en-US" baseline="30000" dirty="0"/>
              <a:t>12 </a:t>
            </a:r>
            <a:r>
              <a:rPr lang="en-US" dirty="0"/>
              <a:t>I know both how to be abased, and I know how to abound: every where and in all things I am instructed both to be full and to be hungry, both to abound and to suffer need. </a:t>
            </a:r>
            <a:r>
              <a:rPr lang="en-US" baseline="30000" dirty="0"/>
              <a:t>13 </a:t>
            </a:r>
            <a:r>
              <a:rPr lang="en-US" dirty="0"/>
              <a:t>I can do all things through Christ which </a:t>
            </a:r>
            <a:r>
              <a:rPr lang="en-US" dirty="0" err="1"/>
              <a:t>strengtheneth</a:t>
            </a:r>
            <a:r>
              <a:rPr lang="en-US" dirty="0"/>
              <a:t> me. </a:t>
            </a:r>
          </a:p>
          <a:p>
            <a:r>
              <a:rPr lang="en-US" b="1" dirty="0"/>
              <a:t>Philippians 4:11-13 (AMP) </a:t>
            </a:r>
            <a:r>
              <a:rPr lang="en-US" dirty="0"/>
              <a:t/>
            </a:r>
            <a:br>
              <a:rPr lang="en-US" dirty="0"/>
            </a:br>
            <a:r>
              <a:rPr lang="en-US" baseline="30000" dirty="0"/>
              <a:t>11 </a:t>
            </a:r>
            <a:r>
              <a:rPr lang="en-US" dirty="0"/>
              <a:t>Not that I am implying that I was in any personal want, for I have learned how to be content (satisfied to the point where I am not disturbed or disquieted) in whatever state I am. </a:t>
            </a:r>
            <a:r>
              <a:rPr lang="en-US" baseline="30000" dirty="0"/>
              <a:t>12 </a:t>
            </a:r>
            <a:r>
              <a:rPr lang="en-US" dirty="0"/>
              <a:t>I know how to be abased </a:t>
            </a:r>
            <a:r>
              <a:rPr lang="en-US" i="1" dirty="0"/>
              <a:t>and</a:t>
            </a:r>
            <a:r>
              <a:rPr lang="en-US" dirty="0"/>
              <a:t> live humbly in straitened circumstances, and I know also how to enjoy plenty </a:t>
            </a:r>
            <a:r>
              <a:rPr lang="en-US" i="1" dirty="0"/>
              <a:t>and</a:t>
            </a:r>
            <a:r>
              <a:rPr lang="en-US" dirty="0"/>
              <a:t> live in abundance. I have learned in any and all circumstances the secret of facing every situation, whether well-fed or going hungry, having a sufficiency </a:t>
            </a:r>
            <a:r>
              <a:rPr lang="en-US" i="1" dirty="0"/>
              <a:t>and</a:t>
            </a:r>
            <a:r>
              <a:rPr lang="en-US" dirty="0"/>
              <a:t> enough to spare or going without </a:t>
            </a:r>
            <a:r>
              <a:rPr lang="en-US" i="1" dirty="0"/>
              <a:t>and</a:t>
            </a:r>
            <a:r>
              <a:rPr lang="en-US" dirty="0"/>
              <a:t> being in want. </a:t>
            </a:r>
            <a:r>
              <a:rPr lang="en-US" baseline="30000" dirty="0"/>
              <a:t>13 </a:t>
            </a:r>
            <a:r>
              <a:rPr lang="en-US" dirty="0"/>
              <a:t>I have strength for all things in Christ Who empowers me [I am ready for anything and equal to anything through Him Who infuses inner strength into me; I am self-sufficient in Christ's sufficiency]. </a:t>
            </a:r>
          </a:p>
          <a:p>
            <a:pPr lvl="0"/>
            <a:r>
              <a:rPr lang="en-US" b="1" dirty="0"/>
              <a:t>Attitude Has Little to Do with </a:t>
            </a:r>
            <a:r>
              <a:rPr lang="en-US" u="sng" dirty="0"/>
              <a:t>Circumstances</a:t>
            </a:r>
            <a:r>
              <a:rPr lang="en-US" b="1" dirty="0"/>
              <a:t> (11)</a:t>
            </a:r>
            <a:endParaRPr lang="en-US" dirty="0"/>
          </a:p>
          <a:p>
            <a:pPr lvl="0"/>
            <a:r>
              <a:rPr lang="en-US" dirty="0"/>
              <a:t>Is Your Problem Really Your </a:t>
            </a:r>
            <a:r>
              <a:rPr lang="en-US" b="1" dirty="0"/>
              <a:t>Problem</a:t>
            </a:r>
            <a:r>
              <a:rPr lang="en-US" dirty="0"/>
              <a:t> or is it Your </a:t>
            </a:r>
            <a:r>
              <a:rPr lang="en-US" b="1" dirty="0"/>
              <a:t>Attitude</a:t>
            </a:r>
            <a:r>
              <a:rPr lang="en-US" dirty="0"/>
              <a:t> </a:t>
            </a:r>
          </a:p>
          <a:p>
            <a:r>
              <a:rPr lang="en-US" b="1" dirty="0"/>
              <a:t>Toward</a:t>
            </a:r>
            <a:r>
              <a:rPr lang="en-US" dirty="0"/>
              <a:t> the </a:t>
            </a:r>
            <a:r>
              <a:rPr lang="en-US" b="1" dirty="0"/>
              <a:t>Problem</a:t>
            </a:r>
            <a:r>
              <a:rPr lang="en-US" dirty="0"/>
              <a:t> that’s </a:t>
            </a:r>
            <a:r>
              <a:rPr lang="en-US" b="1" dirty="0"/>
              <a:t>Your Problem?</a:t>
            </a:r>
            <a:endParaRPr lang="en-US" dirty="0"/>
          </a:p>
          <a:p>
            <a:r>
              <a:rPr lang="en-US" dirty="0"/>
              <a:t> </a:t>
            </a:r>
          </a:p>
          <a:p>
            <a:pPr lvl="0"/>
            <a:r>
              <a:rPr lang="en-US" b="1" dirty="0"/>
              <a:t>Attitudes Can </a:t>
            </a:r>
            <a:r>
              <a:rPr lang="en-US" u="sng" dirty="0"/>
              <a:t>Change</a:t>
            </a:r>
            <a:r>
              <a:rPr lang="en-US" b="1" dirty="0"/>
              <a:t>, Just Like Circumstances (12)</a:t>
            </a:r>
            <a:endParaRPr lang="en-US" dirty="0"/>
          </a:p>
          <a:p>
            <a:pPr lvl="0"/>
            <a:r>
              <a:rPr lang="en-US" dirty="0"/>
              <a:t>Your Attitude is Your Thought Life </a:t>
            </a:r>
            <a:r>
              <a:rPr lang="en-US" b="1" dirty="0"/>
              <a:t>Turned Inside Out</a:t>
            </a:r>
            <a:r>
              <a:rPr lang="en-US" dirty="0"/>
              <a:t> </a:t>
            </a:r>
          </a:p>
          <a:p>
            <a:r>
              <a:rPr lang="en-US" dirty="0"/>
              <a:t> </a:t>
            </a:r>
          </a:p>
          <a:p>
            <a:pPr lvl="0"/>
            <a:r>
              <a:rPr lang="en-US" b="1" dirty="0"/>
              <a:t>Attitudes Can Be </a:t>
            </a:r>
            <a:r>
              <a:rPr lang="en-US" u="sng" dirty="0"/>
              <a:t>Improved</a:t>
            </a:r>
            <a:r>
              <a:rPr lang="en-US" b="1" dirty="0"/>
              <a:t>, If We Learn How (12)</a:t>
            </a:r>
            <a:endParaRPr lang="en-US" dirty="0"/>
          </a:p>
          <a:p>
            <a:pPr lvl="0"/>
            <a:r>
              <a:rPr lang="en-US" dirty="0"/>
              <a:t>The </a:t>
            </a:r>
            <a:r>
              <a:rPr lang="en-US" b="1" dirty="0"/>
              <a:t>Best Thing</a:t>
            </a:r>
            <a:r>
              <a:rPr lang="en-US" dirty="0"/>
              <a:t> About Your </a:t>
            </a:r>
            <a:r>
              <a:rPr lang="en-US" b="1" dirty="0"/>
              <a:t>Attitude</a:t>
            </a:r>
            <a:r>
              <a:rPr lang="en-US" dirty="0"/>
              <a:t> is that </a:t>
            </a:r>
            <a:r>
              <a:rPr lang="en-US" b="1" dirty="0"/>
              <a:t>It’s Yours</a:t>
            </a:r>
            <a:r>
              <a:rPr lang="en-US" dirty="0"/>
              <a:t> … </a:t>
            </a:r>
          </a:p>
          <a:p>
            <a:r>
              <a:rPr lang="en-US" dirty="0"/>
              <a:t>                                   ….You Can </a:t>
            </a:r>
            <a:r>
              <a:rPr lang="en-US" b="1" dirty="0"/>
              <a:t>Choose</a:t>
            </a:r>
            <a:r>
              <a:rPr lang="en-US" dirty="0"/>
              <a:t> to </a:t>
            </a:r>
            <a:r>
              <a:rPr lang="en-US" b="1" dirty="0"/>
              <a:t>Change It</a:t>
            </a:r>
            <a:endParaRPr lang="en-US" dirty="0"/>
          </a:p>
          <a:p>
            <a:pPr lvl="0"/>
            <a:r>
              <a:rPr lang="en-US" b="1" i="1" dirty="0"/>
              <a:t>Attitudes are Nothing More Than </a:t>
            </a:r>
            <a:r>
              <a:rPr lang="en-US" b="1" i="1" u="sng" dirty="0"/>
              <a:t>Habits of thought</a:t>
            </a:r>
            <a:r>
              <a:rPr lang="en-US" b="1" i="1" dirty="0"/>
              <a:t>.</a:t>
            </a:r>
            <a:br>
              <a:rPr lang="en-US" b="1" i="1" dirty="0"/>
            </a:br>
            <a:endParaRPr lang="en-US" dirty="0"/>
          </a:p>
          <a:p>
            <a:pPr lvl="0"/>
            <a:r>
              <a:rPr lang="en-US" b="1" dirty="0"/>
              <a:t>Attitudes Have a </a:t>
            </a:r>
            <a:r>
              <a:rPr lang="en-US" u="sng" dirty="0"/>
              <a:t>Source</a:t>
            </a:r>
            <a:r>
              <a:rPr lang="en-US" b="1" dirty="0"/>
              <a:t> for Their </a:t>
            </a:r>
            <a:r>
              <a:rPr lang="en-US" u="sng" dirty="0"/>
              <a:t>Strength</a:t>
            </a:r>
            <a:r>
              <a:rPr lang="en-US" b="1" dirty="0"/>
              <a:t> (13)</a:t>
            </a:r>
            <a:endParaRPr lang="en-US" dirty="0"/>
          </a:p>
          <a:p>
            <a:pPr lvl="0"/>
            <a:r>
              <a:rPr lang="en-US" b="1" dirty="0"/>
              <a:t>It’s Your Attitude, Not Your </a:t>
            </a:r>
            <a:r>
              <a:rPr lang="en-US" u="sng" dirty="0"/>
              <a:t>Aptitude</a:t>
            </a:r>
            <a:r>
              <a:rPr lang="en-US" b="1" dirty="0"/>
              <a:t>, that… </a:t>
            </a:r>
            <a:endParaRPr lang="en-US" dirty="0"/>
          </a:p>
          <a:p>
            <a:r>
              <a:rPr lang="en-US" b="1" dirty="0"/>
              <a:t>                …Will Determine Your </a:t>
            </a:r>
            <a:r>
              <a:rPr lang="en-US" u="sng" dirty="0"/>
              <a:t>Success</a:t>
            </a:r>
            <a:r>
              <a:rPr lang="en-US" b="1" dirty="0"/>
              <a:t> in Life </a:t>
            </a:r>
            <a:endParaRPr lang="en-US" dirty="0"/>
          </a:p>
          <a:p>
            <a:pPr lvl="0"/>
            <a:r>
              <a:rPr lang="en-US" b="1" dirty="0"/>
              <a:t>Take </a:t>
            </a:r>
            <a:r>
              <a:rPr lang="en-US" u="sng" dirty="0"/>
              <a:t>Responsibility</a:t>
            </a:r>
            <a:r>
              <a:rPr lang="en-US" b="1" dirty="0"/>
              <a:t> for Your </a:t>
            </a:r>
            <a:r>
              <a:rPr lang="en-US" u="sng" dirty="0"/>
              <a:t>Attitude</a:t>
            </a:r>
            <a:endParaRPr lang="en-US" dirty="0"/>
          </a:p>
          <a:p>
            <a:pPr lvl="0"/>
            <a:r>
              <a:rPr lang="en-US" dirty="0"/>
              <a:t> </a:t>
            </a:r>
          </a:p>
          <a:p>
            <a:pPr lvl="0"/>
            <a:r>
              <a:rPr lang="en-US" b="1" dirty="0"/>
              <a:t>You Can’t Control the </a:t>
            </a:r>
            <a:r>
              <a:rPr lang="en-US" u="sng" dirty="0"/>
              <a:t>Length</a:t>
            </a:r>
            <a:r>
              <a:rPr lang="en-US" b="1" dirty="0"/>
              <a:t> of Your </a:t>
            </a:r>
            <a:r>
              <a:rPr lang="en-US" b="1" u="sng" dirty="0"/>
              <a:t>Life</a:t>
            </a:r>
            <a:r>
              <a:rPr lang="en-US" b="1" dirty="0"/>
              <a:t>…. </a:t>
            </a:r>
            <a:r>
              <a:rPr lang="en-US" b="1" i="1" dirty="0"/>
              <a:t>But You Can Control Its </a:t>
            </a:r>
            <a:r>
              <a:rPr lang="en-US" i="1" u="sng" dirty="0"/>
              <a:t>Width</a:t>
            </a:r>
            <a:r>
              <a:rPr lang="en-US" b="1" i="1" u="sng" dirty="0"/>
              <a:t> and Depth</a:t>
            </a:r>
            <a:r>
              <a:rPr lang="en-US" b="1" u="sng" dirty="0"/>
              <a:t>.</a:t>
            </a:r>
            <a:endParaRPr lang="en-US" dirty="0"/>
          </a:p>
          <a:p>
            <a:pPr lvl="0"/>
            <a:r>
              <a:rPr lang="en-US" b="1" dirty="0"/>
              <a:t>You Can’t Control the </a:t>
            </a:r>
            <a:r>
              <a:rPr lang="en-US" u="sng" dirty="0"/>
              <a:t>Contour</a:t>
            </a:r>
            <a:r>
              <a:rPr lang="en-US" b="1" dirty="0"/>
              <a:t> of Your </a:t>
            </a:r>
            <a:r>
              <a:rPr lang="en-US" b="1" u="sng" dirty="0"/>
              <a:t>Face</a:t>
            </a:r>
            <a:r>
              <a:rPr lang="en-US" b="1" dirty="0"/>
              <a:t>…. </a:t>
            </a:r>
            <a:r>
              <a:rPr lang="en-US" b="1" i="1" dirty="0"/>
              <a:t>But You Can Control Its </a:t>
            </a:r>
            <a:r>
              <a:rPr lang="en-US" i="1" u="sng" dirty="0"/>
              <a:t>Expression</a:t>
            </a:r>
            <a:endParaRPr lang="en-US" dirty="0"/>
          </a:p>
          <a:p>
            <a:pPr lvl="0"/>
            <a:r>
              <a:rPr lang="en-US" b="1" dirty="0"/>
              <a:t>You Can’t Control the </a:t>
            </a:r>
            <a:r>
              <a:rPr lang="en-US" u="sng" dirty="0"/>
              <a:t>Weather</a:t>
            </a:r>
            <a:r>
              <a:rPr lang="en-US" b="1" dirty="0"/>
              <a:t>…. </a:t>
            </a:r>
            <a:r>
              <a:rPr lang="en-US" b="1" i="1" dirty="0"/>
              <a:t>But You Can Control the </a:t>
            </a:r>
            <a:r>
              <a:rPr lang="en-US" i="1" u="sng" dirty="0"/>
              <a:t>Atmosphere</a:t>
            </a:r>
            <a:r>
              <a:rPr lang="en-US" b="1" i="1" u="sng" dirty="0"/>
              <a:t> of Your Mind</a:t>
            </a:r>
            <a:r>
              <a:rPr lang="en-US" b="1" i="1" dirty="0"/>
              <a:t>.</a:t>
            </a:r>
            <a:endParaRPr lang="en-US" dirty="0"/>
          </a:p>
          <a:p>
            <a:r>
              <a:rPr lang="en-US" b="1" dirty="0"/>
              <a:t>God is Not Calling You to Be Any Body Other Than Yourself</a:t>
            </a:r>
            <a:endParaRPr lang="en-US" dirty="0"/>
          </a:p>
          <a:p>
            <a:r>
              <a:rPr lang="en-US" b="1" dirty="0"/>
              <a:t>But He Does Want You to Be Your Best Self that You Can Be</a:t>
            </a:r>
            <a:endParaRPr lang="en-US" dirty="0"/>
          </a:p>
          <a:p>
            <a:pPr marL="0" indent="0">
              <a:buNone/>
            </a:pPr>
            <a:endParaRPr lang="en-US" dirty="0"/>
          </a:p>
        </p:txBody>
      </p:sp>
    </p:spTree>
    <p:extLst>
      <p:ext uri="{BB962C8B-B14F-4D97-AF65-F5344CB8AC3E}">
        <p14:creationId xmlns:p14="http://schemas.microsoft.com/office/powerpoint/2010/main" val="352793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4612" y="1122363"/>
            <a:ext cx="7872551" cy="2387600"/>
          </a:xfrm>
        </p:spPr>
        <p:txBody>
          <a:bodyPr>
            <a:normAutofit/>
          </a:bodyPr>
          <a:lstStyle/>
          <a:p>
            <a:r>
              <a:rPr lang="en-US" b="1" dirty="0" smtClean="0">
                <a:effectLst>
                  <a:outerShdw blurRad="38100" dist="38100" dir="2700000" algn="tl">
                    <a:srgbClr val="000000">
                      <a:alpha val="43137"/>
                    </a:srgbClr>
                  </a:outerShdw>
                </a:effectLst>
              </a:rPr>
              <a:t>Your Attitude is Showing</a:t>
            </a:r>
            <a:r>
              <a:rPr lang="en-US" dirty="0" smtClean="0"/>
              <a:t/>
            </a:r>
            <a:br>
              <a:rPr lang="en-US" dirty="0" smtClean="0"/>
            </a:br>
            <a:endParaRPr lang="en-US" dirty="0"/>
          </a:p>
        </p:txBody>
      </p:sp>
      <p:sp>
        <p:nvSpPr>
          <p:cNvPr id="3" name="Subtitle 2"/>
          <p:cNvSpPr>
            <a:spLocks noGrp="1"/>
          </p:cNvSpPr>
          <p:nvPr>
            <p:ph type="subTitle" idx="1"/>
          </p:nvPr>
        </p:nvSpPr>
        <p:spPr>
          <a:xfrm>
            <a:off x="6492239" y="2596192"/>
            <a:ext cx="3391989" cy="1655762"/>
          </a:xfrm>
        </p:spPr>
        <p:txBody>
          <a:bodyPr>
            <a:normAutofit/>
          </a:bodyPr>
          <a:lstStyle/>
          <a:p>
            <a:r>
              <a:rPr lang="en-US" sz="3600" b="1" dirty="0" smtClean="0">
                <a:effectLst>
                  <a:outerShdw blurRad="38100" dist="38100" dir="2700000" algn="tl">
                    <a:srgbClr val="000000">
                      <a:alpha val="43137"/>
                    </a:srgbClr>
                  </a:outerShdw>
                </a:effectLst>
              </a:rPr>
              <a:t>                                             Phil 4:11-13</a:t>
            </a:r>
            <a:endParaRPr lang="en-US" sz="3600" dirty="0">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r="49808"/>
          <a:stretch/>
        </p:blipFill>
        <p:spPr>
          <a:xfrm>
            <a:off x="298807" y="675814"/>
            <a:ext cx="1712870" cy="5959974"/>
          </a:xfrm>
          <a:prstGeom prst="rect">
            <a:avLst/>
          </a:prstGeom>
        </p:spPr>
      </p:pic>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50144"/>
          <a:stretch/>
        </p:blipFill>
        <p:spPr>
          <a:xfrm>
            <a:off x="2011677" y="675814"/>
            <a:ext cx="1701434" cy="5959974"/>
          </a:xfrm>
          <a:prstGeom prst="rect">
            <a:avLst/>
          </a:prstGeom>
        </p:spPr>
      </p:pic>
      <p:sp>
        <p:nvSpPr>
          <p:cNvPr id="4" name="TextBox 3"/>
          <p:cNvSpPr txBox="1"/>
          <p:nvPr/>
        </p:nvSpPr>
        <p:spPr>
          <a:xfrm>
            <a:off x="4554071" y="6275294"/>
            <a:ext cx="2348753" cy="400110"/>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Edward Church</a:t>
            </a:r>
            <a:endParaRPr lang="en-US" sz="2000" b="1" dirty="0">
              <a:effectLst>
                <a:outerShdw blurRad="38100" dist="38100" dir="2700000" algn="tl">
                  <a:srgbClr val="000000">
                    <a:alpha val="43137"/>
                  </a:srgbClr>
                </a:outerShdw>
              </a:effectLst>
            </a:endParaRPr>
          </a:p>
        </p:txBody>
      </p:sp>
      <p:sp>
        <p:nvSpPr>
          <p:cNvPr id="7" name="TextBox 6"/>
          <p:cNvSpPr txBox="1"/>
          <p:nvPr/>
        </p:nvSpPr>
        <p:spPr>
          <a:xfrm>
            <a:off x="9206753" y="6235678"/>
            <a:ext cx="2348753" cy="400110"/>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November 1, 2015</a:t>
            </a:r>
            <a:endParaRPr lang="en-US"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6927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15"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2250" fill="hold"/>
                                        <p:tgtEl>
                                          <p:spTgt spid="5"/>
                                        </p:tgtEl>
                                        <p:attrNameLst>
                                          <p:attrName>ppt_w</p:attrName>
                                        </p:attrNameLst>
                                      </p:cBhvr>
                                      <p:tavLst>
                                        <p:tav tm="0">
                                          <p:val>
                                            <p:fltVal val="0"/>
                                          </p:val>
                                        </p:tav>
                                        <p:tav tm="100000">
                                          <p:val>
                                            <p:strVal val="#ppt_w"/>
                                          </p:val>
                                        </p:tav>
                                      </p:tavLst>
                                    </p:anim>
                                    <p:anim calcmode="lin" valueType="num">
                                      <p:cBhvr>
                                        <p:cTn id="11" dur="2250" fill="hold"/>
                                        <p:tgtEl>
                                          <p:spTgt spid="5"/>
                                        </p:tgtEl>
                                        <p:attrNameLst>
                                          <p:attrName>ppt_h</p:attrName>
                                        </p:attrNameLst>
                                      </p:cBhvr>
                                      <p:tavLst>
                                        <p:tav tm="0">
                                          <p:val>
                                            <p:fltVal val="0"/>
                                          </p:val>
                                        </p:tav>
                                        <p:tav tm="100000">
                                          <p:val>
                                            <p:strVal val="#ppt_h"/>
                                          </p:val>
                                        </p:tav>
                                      </p:tavLst>
                                    </p:anim>
                                    <p:anim calcmode="lin" valueType="num">
                                      <p:cBhvr>
                                        <p:cTn id="12" dur="2250" fill="hold"/>
                                        <p:tgtEl>
                                          <p:spTgt spid="5"/>
                                        </p:tgtEl>
                                        <p:attrNameLst>
                                          <p:attrName>ppt_x</p:attrName>
                                        </p:attrNameLst>
                                      </p:cBhvr>
                                      <p:tavLst>
                                        <p:tav tm="0" fmla="#ppt_x+(cos(-2*pi*(1-$))*-#ppt_x-sin(-2*pi*(1-$))*(1-#ppt_y))*(1-$)">
                                          <p:val>
                                            <p:fltVal val="0"/>
                                          </p:val>
                                        </p:tav>
                                        <p:tav tm="100000">
                                          <p:val>
                                            <p:fltVal val="1"/>
                                          </p:val>
                                        </p:tav>
                                      </p:tavLst>
                                    </p:anim>
                                    <p:anim calcmode="lin" valueType="num">
                                      <p:cBhvr>
                                        <p:cTn id="13" dur="2250" fill="hold"/>
                                        <p:tgtEl>
                                          <p:spTgt spid="5"/>
                                        </p:tgtEl>
                                        <p:attrNameLst>
                                          <p:attrName>ppt_y</p:attrName>
                                        </p:attrNameLst>
                                      </p:cBhvr>
                                      <p:tavLst>
                                        <p:tav tm="0" fmla="#ppt_y+(sin(-2*pi*(1-$))*-#ppt_x+cos(-2*pi*(1-$))*(1-#ppt_y))*(1-$)">
                                          <p:val>
                                            <p:fltVal val="0"/>
                                          </p:val>
                                        </p:tav>
                                        <p:tav tm="100000">
                                          <p:val>
                                            <p:fltVal val="1"/>
                                          </p:val>
                                        </p:tav>
                                      </p:tavLst>
                                    </p:anim>
                                  </p:childTnLst>
                                </p:cTn>
                              </p:par>
                            </p:childTnLst>
                          </p:cTn>
                        </p:par>
                        <p:par>
                          <p:cTn id="14" fill="hold">
                            <p:stCondLst>
                              <p:cond delay="2250"/>
                            </p:stCondLst>
                            <p:childTnLst>
                              <p:par>
                                <p:cTn id="15" presetID="15"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2250" fill="hold"/>
                                        <p:tgtEl>
                                          <p:spTgt spid="6"/>
                                        </p:tgtEl>
                                        <p:attrNameLst>
                                          <p:attrName>ppt_w</p:attrName>
                                        </p:attrNameLst>
                                      </p:cBhvr>
                                      <p:tavLst>
                                        <p:tav tm="0">
                                          <p:val>
                                            <p:fltVal val="0"/>
                                          </p:val>
                                        </p:tav>
                                        <p:tav tm="100000">
                                          <p:val>
                                            <p:strVal val="#ppt_w"/>
                                          </p:val>
                                        </p:tav>
                                      </p:tavLst>
                                    </p:anim>
                                    <p:anim calcmode="lin" valueType="num">
                                      <p:cBhvr>
                                        <p:cTn id="18" dur="2250" fill="hold"/>
                                        <p:tgtEl>
                                          <p:spTgt spid="6"/>
                                        </p:tgtEl>
                                        <p:attrNameLst>
                                          <p:attrName>ppt_h</p:attrName>
                                        </p:attrNameLst>
                                      </p:cBhvr>
                                      <p:tavLst>
                                        <p:tav tm="0">
                                          <p:val>
                                            <p:fltVal val="0"/>
                                          </p:val>
                                        </p:tav>
                                        <p:tav tm="100000">
                                          <p:val>
                                            <p:strVal val="#ppt_h"/>
                                          </p:val>
                                        </p:tav>
                                      </p:tavLst>
                                    </p:anim>
                                    <p:anim calcmode="lin" valueType="num">
                                      <p:cBhvr>
                                        <p:cTn id="19" dur="2250" fill="hold"/>
                                        <p:tgtEl>
                                          <p:spTgt spid="6"/>
                                        </p:tgtEl>
                                        <p:attrNameLst>
                                          <p:attrName>ppt_x</p:attrName>
                                        </p:attrNameLst>
                                      </p:cBhvr>
                                      <p:tavLst>
                                        <p:tav tm="0" fmla="#ppt_x+(cos(-2*pi*(1-$))*-#ppt_x-sin(-2*pi*(1-$))*(1-#ppt_y))*(1-$)">
                                          <p:val>
                                            <p:fltVal val="0"/>
                                          </p:val>
                                        </p:tav>
                                        <p:tav tm="100000">
                                          <p:val>
                                            <p:fltVal val="1"/>
                                          </p:val>
                                        </p:tav>
                                      </p:tavLst>
                                    </p:anim>
                                    <p:anim calcmode="lin" valueType="num">
                                      <p:cBhvr>
                                        <p:cTn id="20" dur="2250" fill="hold"/>
                                        <p:tgtEl>
                                          <p:spTgt spid="6"/>
                                        </p:tgtEl>
                                        <p:attrNameLst>
                                          <p:attrName>ppt_y</p:attrName>
                                        </p:attrNameLst>
                                      </p:cBhvr>
                                      <p:tavLst>
                                        <p:tav tm="0" fmla="#ppt_y+(sin(-2*pi*(1-$))*-#ppt_x+cos(-2*pi*(1-$))*(1-#ppt_y))*(1-$)">
                                          <p:val>
                                            <p:fltVal val="0"/>
                                          </p:val>
                                        </p:tav>
                                        <p:tav tm="100000">
                                          <p:val>
                                            <p:fltVal val="1"/>
                                          </p:val>
                                        </p:tav>
                                      </p:tavLst>
                                    </p:anim>
                                  </p:childTnLst>
                                </p:cTn>
                              </p:par>
                            </p:childTnLst>
                          </p:cTn>
                        </p:par>
                        <p:par>
                          <p:cTn id="21" fill="hold">
                            <p:stCondLst>
                              <p:cond delay="4500"/>
                            </p:stCondLst>
                            <p:childTnLst>
                              <p:par>
                                <p:cTn id="22" presetID="42" presetClass="entr" presetSubtype="0"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fade">
                                      <p:cBhvr>
                                        <p:cTn id="24" dur="1000"/>
                                        <p:tgtEl>
                                          <p:spTgt spid="3">
                                            <p:txEl>
                                              <p:pRg st="0" end="0"/>
                                            </p:txEl>
                                          </p:spTgt>
                                        </p:tgtEl>
                                      </p:cBhvr>
                                    </p:animEffect>
                                    <p:anim calcmode="lin" valueType="num">
                                      <p:cBhvr>
                                        <p:cTn id="2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1000" fill="hold"/>
                                        <p:tgtEl>
                                          <p:spTgt spid="4"/>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503"/>
            <a:ext cx="10515600" cy="927463"/>
          </a:xfrm>
        </p:spPr>
        <p:txBody>
          <a:bodyPr/>
          <a:lstStyle/>
          <a:p>
            <a:pPr algn="ctr"/>
            <a:r>
              <a:rPr lang="en-US" dirty="0" smtClean="0">
                <a:effectLst>
                  <a:outerShdw blurRad="38100" dist="38100" dir="2700000" algn="tl">
                    <a:srgbClr val="000000">
                      <a:alpha val="43137"/>
                    </a:srgbClr>
                  </a:outerShdw>
                </a:effectLst>
                <a:latin typeface="Arial Rounded MT Bold" panose="020F0704030504030204" pitchFamily="34" charset="0"/>
              </a:rPr>
              <a:t>The Power of Attitude</a:t>
            </a:r>
            <a:endParaRPr lang="en-US" dirty="0"/>
          </a:p>
        </p:txBody>
      </p:sp>
      <p:sp>
        <p:nvSpPr>
          <p:cNvPr id="3" name="Content Placeholder 2"/>
          <p:cNvSpPr>
            <a:spLocks noGrp="1"/>
          </p:cNvSpPr>
          <p:nvPr>
            <p:ph idx="1"/>
          </p:nvPr>
        </p:nvSpPr>
        <p:spPr>
          <a:xfrm>
            <a:off x="222069" y="1201783"/>
            <a:ext cx="11743508" cy="5525588"/>
          </a:xfrm>
        </p:spPr>
        <p:txBody>
          <a:bodyPr/>
          <a:lstStyle/>
          <a:p>
            <a:pPr marL="0" indent="0">
              <a:lnSpc>
                <a:spcPct val="100000"/>
              </a:lnSpc>
              <a:buNone/>
            </a:pPr>
            <a:r>
              <a:rPr lang="en-US" b="1" dirty="0" smtClean="0">
                <a:effectLst>
                  <a:outerShdw blurRad="38100" dist="38100" dir="2700000" algn="tl">
                    <a:srgbClr val="000000">
                      <a:alpha val="43137"/>
                    </a:srgbClr>
                  </a:outerShdw>
                </a:effectLst>
                <a:latin typeface="Arial Rounded MT Bold" panose="020F0704030504030204" pitchFamily="34" charset="0"/>
              </a:rPr>
              <a:t>One of the Things that Allow an Individual to… </a:t>
            </a:r>
          </a:p>
          <a:p>
            <a:pPr marL="0" indent="0">
              <a:lnSpc>
                <a:spcPct val="100000"/>
              </a:lnSpc>
              <a:buNone/>
            </a:pPr>
            <a:r>
              <a:rPr lang="en-US" b="1" dirty="0" smtClean="0">
                <a:effectLst>
                  <a:outerShdw blurRad="38100" dist="38100" dir="2700000" algn="tl">
                    <a:srgbClr val="000000">
                      <a:alpha val="43137"/>
                    </a:srgbClr>
                  </a:outerShdw>
                </a:effectLst>
                <a:latin typeface="Arial Rounded MT Bold" panose="020F0704030504030204" pitchFamily="34" charset="0"/>
              </a:rPr>
              <a:t>       …Become Successful is </a:t>
            </a:r>
          </a:p>
          <a:p>
            <a:pPr marL="0" indent="0">
              <a:lnSpc>
                <a:spcPct val="100000"/>
              </a:lnSpc>
              <a:buNone/>
            </a:pPr>
            <a:r>
              <a:rPr lang="en-US" b="1" dirty="0" smtClean="0">
                <a:effectLst>
                  <a:outerShdw blurRad="38100" dist="38100" dir="2700000" algn="tl">
                    <a:srgbClr val="000000">
                      <a:alpha val="43137"/>
                    </a:srgbClr>
                  </a:outerShdw>
                </a:effectLst>
                <a:latin typeface="Arial Rounded MT Bold" panose="020F0704030504030204" pitchFamily="34" charset="0"/>
              </a:rPr>
              <a:t>             …Their Attitude </a:t>
            </a:r>
          </a:p>
          <a:p>
            <a:pPr marL="0" indent="0">
              <a:lnSpc>
                <a:spcPct val="100000"/>
              </a:lnSpc>
              <a:buNone/>
            </a:pPr>
            <a:r>
              <a:rPr lang="en-US" b="1" dirty="0" smtClean="0">
                <a:effectLst>
                  <a:outerShdw blurRad="38100" dist="38100" dir="2700000" algn="tl">
                    <a:srgbClr val="000000">
                      <a:alpha val="43137"/>
                    </a:srgbClr>
                  </a:outerShdw>
                </a:effectLst>
                <a:latin typeface="Arial Rounded MT Bold" panose="020F0704030504030204" pitchFamily="34" charset="0"/>
              </a:rPr>
              <a:t>Successful People Don’t Have Fewer Problems..</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Rounded MT Bold" panose="020F0704030504030204" pitchFamily="34" charset="0"/>
              </a:rPr>
              <a:t>       …than Unsuccessful People</a:t>
            </a:r>
          </a:p>
          <a:p>
            <a:pPr marL="0" indent="0">
              <a:lnSpc>
                <a:spcPct val="100000"/>
              </a:lnSpc>
              <a:buNone/>
            </a:pPr>
            <a:r>
              <a:rPr lang="en-US" b="1" dirty="0" smtClean="0">
                <a:effectLst>
                  <a:outerShdw blurRad="38100" dist="38100" dir="2700000" algn="tl">
                    <a:srgbClr val="000000">
                      <a:alpha val="43137"/>
                    </a:srgbClr>
                  </a:outerShdw>
                </a:effectLst>
                <a:latin typeface="Arial Rounded MT Bold" panose="020F0704030504030204" pitchFamily="34" charset="0"/>
              </a:rPr>
              <a:t>They Have a Different Mindset in…</a:t>
            </a:r>
          </a:p>
          <a:p>
            <a:pPr marL="0" indent="0">
              <a:lnSpc>
                <a:spcPct val="100000"/>
              </a:lnSpc>
              <a:spcBef>
                <a:spcPts val="0"/>
              </a:spcBef>
              <a:buNone/>
            </a:pPr>
            <a:r>
              <a:rPr lang="en-US" b="1" dirty="0" smtClean="0">
                <a:effectLst>
                  <a:outerShdw blurRad="38100" dist="38100" dir="2700000" algn="tl">
                    <a:srgbClr val="000000">
                      <a:alpha val="43137"/>
                    </a:srgbClr>
                  </a:outerShdw>
                </a:effectLst>
                <a:latin typeface="Arial Rounded MT Bold" panose="020F0704030504030204" pitchFamily="34" charset="0"/>
              </a:rPr>
              <a:t>        …Dealing with Them.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9314" y="4702631"/>
            <a:ext cx="5384800" cy="2090130"/>
          </a:xfrm>
          <a:prstGeom prst="rect">
            <a:avLst/>
          </a:prstGeom>
        </p:spPr>
      </p:pic>
    </p:spTree>
    <p:extLst>
      <p:ext uri="{BB962C8B-B14F-4D97-AF65-F5344CB8AC3E}">
        <p14:creationId xmlns:p14="http://schemas.microsoft.com/office/powerpoint/2010/main" val="3417695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150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childTnLst>
                          </p:cTn>
                        </p:par>
                        <p:par>
                          <p:cTn id="21" fill="hold">
                            <p:stCondLst>
                              <p:cond delay="2000"/>
                            </p:stCondLst>
                            <p:childTnLst>
                              <p:par>
                                <p:cTn id="22" presetID="16" presetClass="entr" presetSubtype="21"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childTnLst>
                          </p:cTn>
                        </p:par>
                        <p:par>
                          <p:cTn id="25" fill="hold">
                            <p:stCondLst>
                              <p:cond delay="2500"/>
                            </p:stCondLst>
                            <p:childTnLst>
                              <p:par>
                                <p:cTn id="26" presetID="32" presetClass="emph" presetSubtype="0" fill="hold" nodeType="afterEffect">
                                  <p:stCondLst>
                                    <p:cond delay="0"/>
                                  </p:stCondLst>
                                  <p:childTnLst>
                                    <p:animRot by="120000">
                                      <p:cBhvr>
                                        <p:cTn id="27" dur="400" fill="hold">
                                          <p:stCondLst>
                                            <p:cond delay="0"/>
                                          </p:stCondLst>
                                        </p:cTn>
                                        <p:tgtEl>
                                          <p:spTgt spid="4"/>
                                        </p:tgtEl>
                                        <p:attrNameLst>
                                          <p:attrName>r</p:attrName>
                                        </p:attrNameLst>
                                      </p:cBhvr>
                                    </p:animRot>
                                    <p:animRot by="-240000">
                                      <p:cBhvr>
                                        <p:cTn id="28" dur="800" fill="hold">
                                          <p:stCondLst>
                                            <p:cond delay="800"/>
                                          </p:stCondLst>
                                        </p:cTn>
                                        <p:tgtEl>
                                          <p:spTgt spid="4"/>
                                        </p:tgtEl>
                                        <p:attrNameLst>
                                          <p:attrName>r</p:attrName>
                                        </p:attrNameLst>
                                      </p:cBhvr>
                                    </p:animRot>
                                    <p:animRot by="240000">
                                      <p:cBhvr>
                                        <p:cTn id="29" dur="800" fill="hold">
                                          <p:stCondLst>
                                            <p:cond delay="1600"/>
                                          </p:stCondLst>
                                        </p:cTn>
                                        <p:tgtEl>
                                          <p:spTgt spid="4"/>
                                        </p:tgtEl>
                                        <p:attrNameLst>
                                          <p:attrName>r</p:attrName>
                                        </p:attrNameLst>
                                      </p:cBhvr>
                                    </p:animRot>
                                    <p:animRot by="-240000">
                                      <p:cBhvr>
                                        <p:cTn id="30" dur="800" fill="hold">
                                          <p:stCondLst>
                                            <p:cond delay="2400"/>
                                          </p:stCondLst>
                                        </p:cTn>
                                        <p:tgtEl>
                                          <p:spTgt spid="4"/>
                                        </p:tgtEl>
                                        <p:attrNameLst>
                                          <p:attrName>r</p:attrName>
                                        </p:attrNameLst>
                                      </p:cBhvr>
                                    </p:animRot>
                                    <p:animRot by="120000">
                                      <p:cBhvr>
                                        <p:cTn id="31" dur="800" fill="hold">
                                          <p:stCondLst>
                                            <p:cond delay="3200"/>
                                          </p:stCondLst>
                                        </p:cTn>
                                        <p:tgtEl>
                                          <p:spTgt spid="4"/>
                                        </p:tgtEl>
                                        <p:attrNameLst>
                                          <p:attrName>r</p:attrName>
                                        </p:attrNameLst>
                                      </p:cBhvr>
                                    </p:animRot>
                                  </p:childTnLst>
                                </p:cTn>
                              </p:par>
                            </p:childTnLst>
                          </p:cTn>
                        </p:par>
                        <p:par>
                          <p:cTn id="32" fill="hold">
                            <p:stCondLst>
                              <p:cond delay="6500"/>
                            </p:stCondLst>
                            <p:childTnLst>
                              <p:par>
                                <p:cTn id="33" presetID="16" presetClass="entr" presetSubtype="37" fill="hold" grpId="0" nodeType="afterEffect">
                                  <p:stCondLst>
                                    <p:cond delay="150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arn(outVertical)">
                                      <p:cBhvr>
                                        <p:cTn id="35" dur="500"/>
                                        <p:tgtEl>
                                          <p:spTgt spid="3">
                                            <p:txEl>
                                              <p:pRg st="5" end="5"/>
                                            </p:txEl>
                                          </p:spTgt>
                                        </p:tgtEl>
                                      </p:cBhvr>
                                    </p:animEffect>
                                  </p:childTnLst>
                                </p:cTn>
                              </p:par>
                            </p:childTnLst>
                          </p:cTn>
                        </p:par>
                        <p:par>
                          <p:cTn id="36" fill="hold">
                            <p:stCondLst>
                              <p:cond delay="8500"/>
                            </p:stCondLst>
                            <p:childTnLst>
                              <p:par>
                                <p:cTn id="37" presetID="16" presetClass="entr" presetSubtype="21"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arn(inVertical)">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503"/>
            <a:ext cx="10515600" cy="927463"/>
          </a:xfrm>
        </p:spPr>
        <p:txBody>
          <a:bodyPr/>
          <a:lstStyle/>
          <a:p>
            <a:pPr algn="ctr"/>
            <a:r>
              <a:rPr lang="en-US" dirty="0" smtClean="0">
                <a:effectLst>
                  <a:outerShdw blurRad="38100" dist="38100" dir="2700000" algn="tl">
                    <a:srgbClr val="000000">
                      <a:alpha val="43137"/>
                    </a:srgbClr>
                  </a:outerShdw>
                </a:effectLst>
                <a:latin typeface="Arial Rounded MT Bold" panose="020F0704030504030204" pitchFamily="34" charset="0"/>
              </a:rPr>
              <a:t>The Power of Attitude</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222069" y="1201783"/>
            <a:ext cx="11743508" cy="5525588"/>
          </a:xfrm>
        </p:spPr>
        <p:txBody>
          <a:bodyPr/>
          <a:lstStyle/>
          <a:p>
            <a:pPr marL="0" indent="0">
              <a:lnSpc>
                <a:spcPct val="100000"/>
              </a:lnSpc>
              <a:buNone/>
            </a:pPr>
            <a:r>
              <a:rPr lang="en-US" sz="3200" b="1" dirty="0" smtClean="0">
                <a:effectLst>
                  <a:outerShdw blurRad="38100" dist="38100" dir="2700000" algn="tl">
                    <a:srgbClr val="000000">
                      <a:alpha val="43137"/>
                    </a:srgbClr>
                  </a:outerShdw>
                </a:effectLst>
                <a:latin typeface="Arial Rounded MT Bold" panose="020F0704030504030204" pitchFamily="34" charset="0"/>
              </a:rPr>
              <a:t>Your Attitude Can:</a:t>
            </a:r>
          </a:p>
          <a:p>
            <a:pPr lvl="1">
              <a:lnSpc>
                <a:spcPct val="100000"/>
              </a:lnSpc>
              <a:spcBef>
                <a:spcPts val="0"/>
              </a:spcBef>
              <a:spcAft>
                <a:spcPts val="1200"/>
              </a:spcAft>
            </a:pPr>
            <a:r>
              <a:rPr lang="en-US" sz="3200" b="1" dirty="0" smtClean="0">
                <a:effectLst>
                  <a:outerShdw blurRad="38100" dist="38100" dir="2700000" algn="tl">
                    <a:srgbClr val="000000">
                      <a:alpha val="43137"/>
                    </a:srgbClr>
                  </a:outerShdw>
                </a:effectLst>
                <a:latin typeface="Arial Rounded MT Bold" panose="020F0704030504030204" pitchFamily="34" charset="0"/>
              </a:rPr>
              <a:t>Make or Break You</a:t>
            </a:r>
          </a:p>
          <a:p>
            <a:pPr lvl="1">
              <a:lnSpc>
                <a:spcPct val="100000"/>
              </a:lnSpc>
              <a:spcBef>
                <a:spcPts val="0"/>
              </a:spcBef>
              <a:spcAft>
                <a:spcPts val="1200"/>
              </a:spcAft>
            </a:pPr>
            <a:r>
              <a:rPr lang="en-US" sz="3200" b="1" dirty="0" smtClean="0">
                <a:effectLst>
                  <a:outerShdw blurRad="38100" dist="38100" dir="2700000" algn="tl">
                    <a:srgbClr val="000000">
                      <a:alpha val="43137"/>
                    </a:srgbClr>
                  </a:outerShdw>
                </a:effectLst>
                <a:latin typeface="Arial Rounded MT Bold" panose="020F0704030504030204" pitchFamily="34" charset="0"/>
              </a:rPr>
              <a:t>Heal or Hurt You</a:t>
            </a:r>
          </a:p>
          <a:p>
            <a:pPr lvl="1">
              <a:lnSpc>
                <a:spcPct val="100000"/>
              </a:lnSpc>
              <a:spcBef>
                <a:spcPts val="0"/>
              </a:spcBef>
              <a:spcAft>
                <a:spcPts val="1200"/>
              </a:spcAft>
            </a:pPr>
            <a:r>
              <a:rPr lang="en-US" sz="3200" b="1" dirty="0" smtClean="0">
                <a:effectLst>
                  <a:outerShdw blurRad="38100" dist="38100" dir="2700000" algn="tl">
                    <a:srgbClr val="000000">
                      <a:alpha val="43137"/>
                    </a:srgbClr>
                  </a:outerShdw>
                </a:effectLst>
                <a:latin typeface="Arial Rounded MT Bold" panose="020F0704030504030204" pitchFamily="34" charset="0"/>
              </a:rPr>
              <a:t>Make You Friends or Make You Enemies</a:t>
            </a:r>
          </a:p>
          <a:p>
            <a:pPr lvl="1">
              <a:lnSpc>
                <a:spcPct val="100000"/>
              </a:lnSpc>
              <a:spcBef>
                <a:spcPts val="0"/>
              </a:spcBef>
              <a:spcAft>
                <a:spcPts val="1200"/>
              </a:spcAft>
            </a:pPr>
            <a:r>
              <a:rPr lang="en-US" sz="3200" b="1" dirty="0" smtClean="0">
                <a:effectLst>
                  <a:outerShdw blurRad="38100" dist="38100" dir="2700000" algn="tl">
                    <a:srgbClr val="000000">
                      <a:alpha val="43137"/>
                    </a:srgbClr>
                  </a:outerShdw>
                </a:effectLst>
                <a:latin typeface="Arial Rounded MT Bold" panose="020F0704030504030204" pitchFamily="34" charset="0"/>
              </a:rPr>
              <a:t>Make You Happy or Make You Miserable</a:t>
            </a:r>
          </a:p>
          <a:p>
            <a:pPr lvl="1">
              <a:lnSpc>
                <a:spcPct val="100000"/>
              </a:lnSpc>
              <a:spcBef>
                <a:spcPts val="0"/>
              </a:spcBef>
              <a:spcAft>
                <a:spcPts val="1200"/>
              </a:spcAft>
            </a:pPr>
            <a:r>
              <a:rPr lang="en-US" sz="3200" b="1" dirty="0" smtClean="0">
                <a:effectLst>
                  <a:outerShdw blurRad="38100" dist="38100" dir="2700000" algn="tl">
                    <a:srgbClr val="000000">
                      <a:alpha val="43137"/>
                    </a:srgbClr>
                  </a:outerShdw>
                </a:effectLst>
                <a:latin typeface="Arial Rounded MT Bold" panose="020F0704030504030204" pitchFamily="34" charset="0"/>
              </a:rPr>
              <a:t>Make You a Success or Make You A Failure</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9314" y="4807131"/>
            <a:ext cx="5384800" cy="1985630"/>
          </a:xfrm>
          <a:prstGeom prst="rect">
            <a:avLst/>
          </a:prstGeom>
        </p:spPr>
      </p:pic>
    </p:spTree>
    <p:extLst>
      <p:ext uri="{BB962C8B-B14F-4D97-AF65-F5344CB8AC3E}">
        <p14:creationId xmlns:p14="http://schemas.microsoft.com/office/powerpoint/2010/main" val="118100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Rot by="120000">
                                      <p:cBhvr>
                                        <p:cTn id="6" dur="300" fill="hold">
                                          <p:stCondLst>
                                            <p:cond delay="0"/>
                                          </p:stCondLst>
                                        </p:cTn>
                                        <p:tgtEl>
                                          <p:spTgt spid="4"/>
                                        </p:tgtEl>
                                        <p:attrNameLst>
                                          <p:attrName>r</p:attrName>
                                        </p:attrNameLst>
                                      </p:cBhvr>
                                    </p:animRot>
                                    <p:animRot by="-240000">
                                      <p:cBhvr>
                                        <p:cTn id="7" dur="600" fill="hold">
                                          <p:stCondLst>
                                            <p:cond delay="600"/>
                                          </p:stCondLst>
                                        </p:cTn>
                                        <p:tgtEl>
                                          <p:spTgt spid="4"/>
                                        </p:tgtEl>
                                        <p:attrNameLst>
                                          <p:attrName>r</p:attrName>
                                        </p:attrNameLst>
                                      </p:cBhvr>
                                    </p:animRot>
                                    <p:animRot by="240000">
                                      <p:cBhvr>
                                        <p:cTn id="8" dur="600" fill="hold">
                                          <p:stCondLst>
                                            <p:cond delay="1200"/>
                                          </p:stCondLst>
                                        </p:cTn>
                                        <p:tgtEl>
                                          <p:spTgt spid="4"/>
                                        </p:tgtEl>
                                        <p:attrNameLst>
                                          <p:attrName>r</p:attrName>
                                        </p:attrNameLst>
                                      </p:cBhvr>
                                    </p:animRot>
                                    <p:animRot by="-240000">
                                      <p:cBhvr>
                                        <p:cTn id="9" dur="600" fill="hold">
                                          <p:stCondLst>
                                            <p:cond delay="1800"/>
                                          </p:stCondLst>
                                        </p:cTn>
                                        <p:tgtEl>
                                          <p:spTgt spid="4"/>
                                        </p:tgtEl>
                                        <p:attrNameLst>
                                          <p:attrName>r</p:attrName>
                                        </p:attrNameLst>
                                      </p:cBhvr>
                                    </p:animRot>
                                    <p:animRot by="120000">
                                      <p:cBhvr>
                                        <p:cTn id="10" dur="600" fill="hold">
                                          <p:stCondLst>
                                            <p:cond delay="24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par>
                          <p:cTn id="19" fill="hold">
                            <p:stCondLst>
                              <p:cond delay="1000"/>
                            </p:stCondLst>
                            <p:childTnLst>
                              <p:par>
                                <p:cTn id="20" presetID="31" presetClass="entr" presetSubtype="0"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par>
                          <p:cTn id="26" fill="hold">
                            <p:stCondLst>
                              <p:cond delay="2000"/>
                            </p:stCondLst>
                            <p:childTnLst>
                              <p:par>
                                <p:cTn id="27" presetID="31" presetClass="entr" presetSubtype="0"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par>
                          <p:cTn id="33" fill="hold">
                            <p:stCondLst>
                              <p:cond delay="3000"/>
                            </p:stCondLst>
                            <p:childTnLst>
                              <p:par>
                                <p:cTn id="34" presetID="31" presetClass="entr" presetSubtype="0"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p:cTn id="36"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3" end="3"/>
                                            </p:txEl>
                                          </p:spTgt>
                                        </p:tgtEl>
                                      </p:cBhvr>
                                    </p:animEffect>
                                  </p:childTnLst>
                                </p:cTn>
                              </p:par>
                            </p:childTnLst>
                          </p:cTn>
                        </p:par>
                        <p:par>
                          <p:cTn id="40" fill="hold">
                            <p:stCondLst>
                              <p:cond delay="4000"/>
                            </p:stCondLst>
                            <p:childTnLst>
                              <p:par>
                                <p:cTn id="41" presetID="31" presetClass="entr" presetSubtype="0" fill="hold" grpId="0" nodeType="after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4" end="4"/>
                                            </p:txEl>
                                          </p:spTgt>
                                        </p:tgtEl>
                                      </p:cBhvr>
                                    </p:animEffect>
                                  </p:childTnLst>
                                </p:cTn>
                              </p:par>
                            </p:childTnLst>
                          </p:cTn>
                        </p:par>
                        <p:par>
                          <p:cTn id="47" fill="hold">
                            <p:stCondLst>
                              <p:cond delay="5000"/>
                            </p:stCondLst>
                            <p:childTnLst>
                              <p:par>
                                <p:cTn id="48" presetID="31" presetClass="entr" presetSubtype="0" fill="hold" grpId="0" nodeType="after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 calcmode="lin" valueType="num">
                                      <p:cBhvr>
                                        <p:cTn id="50"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0144"/>
          <a:stretch/>
        </p:blipFill>
        <p:spPr>
          <a:xfrm>
            <a:off x="5643155" y="796837"/>
            <a:ext cx="1701434" cy="5959974"/>
          </a:xfrm>
          <a:prstGeom prst="rect">
            <a:avLst/>
          </a:prstGeom>
        </p:spPr>
      </p:pic>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49808"/>
          <a:stretch/>
        </p:blipFill>
        <p:spPr>
          <a:xfrm>
            <a:off x="3930285" y="796837"/>
            <a:ext cx="1712870" cy="5959974"/>
          </a:xfrm>
          <a:prstGeom prst="rect">
            <a:avLst/>
          </a:prstGeom>
        </p:spPr>
      </p:pic>
      <p:sp>
        <p:nvSpPr>
          <p:cNvPr id="2" name="Title 1"/>
          <p:cNvSpPr>
            <a:spLocks noGrp="1"/>
          </p:cNvSpPr>
          <p:nvPr>
            <p:ph type="title"/>
          </p:nvPr>
        </p:nvSpPr>
        <p:spPr>
          <a:xfrm>
            <a:off x="838200" y="12425"/>
            <a:ext cx="10515600" cy="967290"/>
          </a:xfrm>
        </p:spPr>
        <p:txBody>
          <a:bodyPr>
            <a:normAutofit/>
          </a:bodyPr>
          <a:lstStyle/>
          <a:p>
            <a:pPr algn="ctr"/>
            <a:r>
              <a:rPr lang="en-US" b="1" dirty="0" smtClean="0">
                <a:effectLst>
                  <a:outerShdw blurRad="38100" dist="38100" dir="2700000" algn="tl">
                    <a:srgbClr val="000000">
                      <a:alpha val="43137"/>
                    </a:srgbClr>
                  </a:outerShdw>
                </a:effectLst>
                <a:latin typeface="Arial Rounded MT Bold" panose="020F0704030504030204" pitchFamily="34" charset="0"/>
              </a:rPr>
              <a:t>How to Have a Bad Attitude</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56753" y="979716"/>
            <a:ext cx="11861075" cy="5878284"/>
          </a:xfrm>
          <a:solidFill>
            <a:schemeClr val="bg1">
              <a:alpha val="85000"/>
            </a:schemeClr>
          </a:solidFill>
        </p:spPr>
        <p:txBody>
          <a:bodyPr>
            <a:normAutofit fontScale="92500"/>
          </a:bodyPr>
          <a:lstStyle/>
          <a:p>
            <a:pPr>
              <a:lnSpc>
                <a:spcPct val="100000"/>
              </a:lnSpc>
            </a:pPr>
            <a:r>
              <a:rPr lang="en-US" b="1" dirty="0" smtClean="0">
                <a:effectLst>
                  <a:outerShdw blurRad="38100" dist="38100" dir="2700000" algn="tl">
                    <a:srgbClr val="000000">
                      <a:alpha val="43137"/>
                    </a:srgbClr>
                  </a:outerShdw>
                </a:effectLst>
                <a:latin typeface="Arial Rounded MT Bold" panose="020F0704030504030204" pitchFamily="34" charset="0"/>
              </a:rPr>
              <a:t>Allow </a:t>
            </a:r>
            <a:r>
              <a:rPr lang="en-US" b="1" dirty="0">
                <a:effectLst>
                  <a:outerShdw blurRad="38100" dist="38100" dir="2700000" algn="tl">
                    <a:srgbClr val="000000">
                      <a:alpha val="43137"/>
                    </a:srgbClr>
                  </a:outerShdw>
                </a:effectLst>
                <a:latin typeface="Arial Rounded MT Bold" panose="020F0704030504030204" pitchFamily="34" charset="0"/>
              </a:rPr>
              <a:t>your </a:t>
            </a:r>
            <a:r>
              <a:rPr lang="en-US" b="1" dirty="0" smtClean="0">
                <a:effectLst>
                  <a:outerShdw blurRad="38100" dist="38100" dir="2700000" algn="tl">
                    <a:srgbClr val="000000">
                      <a:alpha val="43137"/>
                    </a:srgbClr>
                  </a:outerShdw>
                </a:effectLst>
                <a:latin typeface="Arial Rounded MT Bold" panose="020F0704030504030204" pitchFamily="34" charset="0"/>
              </a:rPr>
              <a:t>Attitude </a:t>
            </a:r>
            <a:r>
              <a:rPr lang="en-US" b="1" dirty="0">
                <a:effectLst>
                  <a:outerShdw blurRad="38100" dist="38100" dir="2700000" algn="tl">
                    <a:srgbClr val="000000">
                      <a:alpha val="43137"/>
                    </a:srgbClr>
                  </a:outerShdw>
                </a:effectLst>
                <a:latin typeface="Arial Rounded MT Bold" panose="020F0704030504030204" pitchFamily="34" charset="0"/>
              </a:rPr>
              <a:t>to be based on </a:t>
            </a:r>
            <a:r>
              <a:rPr lang="en-US" b="1" dirty="0" smtClean="0">
                <a:effectLst>
                  <a:outerShdw blurRad="38100" dist="38100" dir="2700000" algn="tl">
                    <a:srgbClr val="000000">
                      <a:alpha val="43137"/>
                    </a:srgbClr>
                  </a:outerShdw>
                </a:effectLst>
                <a:latin typeface="Arial Rounded MT Bold" panose="020F0704030504030204" pitchFamily="34" charset="0"/>
              </a:rPr>
              <a:t>Circumstances</a:t>
            </a:r>
            <a:endParaRPr lang="en-US"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Adapt </a:t>
            </a:r>
            <a:r>
              <a:rPr lang="en-US" b="1" dirty="0">
                <a:effectLst>
                  <a:outerShdw blurRad="38100" dist="38100" dir="2700000" algn="tl">
                    <a:srgbClr val="000000">
                      <a:alpha val="43137"/>
                    </a:srgbClr>
                  </a:outerShdw>
                </a:effectLst>
                <a:latin typeface="Arial Rounded MT Bold" panose="020F0704030504030204" pitchFamily="34" charset="0"/>
              </a:rPr>
              <a:t>WHEN </a:t>
            </a:r>
            <a:r>
              <a:rPr lang="en-US" b="1" dirty="0" smtClean="0">
                <a:effectLst>
                  <a:outerShdw blurRad="38100" dist="38100" dir="2700000" algn="tl">
                    <a:srgbClr val="000000">
                      <a:alpha val="43137"/>
                    </a:srgbClr>
                  </a:outerShdw>
                </a:effectLst>
                <a:latin typeface="Arial Rounded MT Bold" panose="020F0704030504030204" pitchFamily="34" charset="0"/>
              </a:rPr>
              <a:t>/ THEN </a:t>
            </a:r>
            <a:r>
              <a:rPr lang="en-US" b="1" dirty="0">
                <a:effectLst>
                  <a:outerShdw blurRad="38100" dist="38100" dir="2700000" algn="tl">
                    <a:srgbClr val="000000">
                      <a:alpha val="43137"/>
                    </a:srgbClr>
                  </a:outerShdw>
                </a:effectLst>
                <a:latin typeface="Arial Rounded MT Bold" panose="020F0704030504030204" pitchFamily="34" charset="0"/>
              </a:rPr>
              <a:t>thinking. When I get a </a:t>
            </a:r>
            <a:r>
              <a:rPr lang="en-US" b="1" dirty="0" smtClean="0">
                <a:effectLst>
                  <a:outerShdw blurRad="38100" dist="38100" dir="2700000" algn="tl">
                    <a:srgbClr val="000000">
                      <a:alpha val="43137"/>
                    </a:srgbClr>
                  </a:outerShdw>
                </a:effectLst>
                <a:latin typeface="Arial Rounded MT Bold" panose="020F0704030504030204" pitchFamily="34" charset="0"/>
              </a:rPr>
              <a:t>___________, </a:t>
            </a:r>
            <a:r>
              <a:rPr lang="en-US" b="1" dirty="0">
                <a:effectLst>
                  <a:outerShdw blurRad="38100" dist="38100" dir="2700000" algn="tl">
                    <a:srgbClr val="000000">
                      <a:alpha val="43137"/>
                    </a:srgbClr>
                  </a:outerShdw>
                </a:effectLst>
                <a:latin typeface="Arial Rounded MT Bold" panose="020F0704030504030204" pitchFamily="34" charset="0"/>
              </a:rPr>
              <a:t>I will be </a:t>
            </a:r>
            <a:r>
              <a:rPr lang="en-US" b="1" dirty="0" smtClean="0">
                <a:effectLst>
                  <a:outerShdw blurRad="38100" dist="38100" dir="2700000" algn="tl">
                    <a:srgbClr val="000000">
                      <a:alpha val="43137"/>
                    </a:srgbClr>
                  </a:outerShdw>
                </a:effectLst>
                <a:latin typeface="Arial Rounded MT Bold" panose="020F0704030504030204" pitchFamily="34" charset="0"/>
              </a:rPr>
              <a:t>happy</a:t>
            </a:r>
            <a:endParaRPr lang="en-US"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pPr>
            <a:r>
              <a:rPr lang="en-US" b="1" dirty="0" smtClean="0">
                <a:effectLst>
                  <a:outerShdw blurRad="38100" dist="38100" dir="2700000" algn="tl">
                    <a:srgbClr val="000000">
                      <a:alpha val="43137"/>
                    </a:srgbClr>
                  </a:outerShdw>
                </a:effectLst>
                <a:latin typeface="Arial Rounded MT Bold" panose="020F0704030504030204" pitchFamily="34" charset="0"/>
              </a:rPr>
              <a:t>Wallow </a:t>
            </a:r>
            <a:r>
              <a:rPr lang="en-US" b="1" dirty="0">
                <a:effectLst>
                  <a:outerShdw blurRad="38100" dist="38100" dir="2700000" algn="tl">
                    <a:srgbClr val="000000">
                      <a:alpha val="43137"/>
                    </a:srgbClr>
                  </a:outerShdw>
                </a:effectLst>
                <a:latin typeface="Arial Rounded MT Bold" panose="020F0704030504030204" pitchFamily="34" charset="0"/>
              </a:rPr>
              <a:t>in the </a:t>
            </a:r>
            <a:r>
              <a:rPr lang="en-US" b="1" dirty="0" smtClean="0">
                <a:effectLst>
                  <a:outerShdw blurRad="38100" dist="38100" dir="2700000" algn="tl">
                    <a:srgbClr val="000000">
                      <a:alpha val="43137"/>
                    </a:srgbClr>
                  </a:outerShdw>
                </a:effectLst>
                <a:latin typeface="Arial Rounded MT Bold" panose="020F0704030504030204" pitchFamily="34" charset="0"/>
              </a:rPr>
              <a:t>Pit </a:t>
            </a:r>
            <a:r>
              <a:rPr lang="en-US" b="1" dirty="0">
                <a:effectLst>
                  <a:outerShdw blurRad="38100" dist="38100" dir="2700000" algn="tl">
                    <a:srgbClr val="000000">
                      <a:alpha val="43137"/>
                    </a:srgbClr>
                  </a:outerShdw>
                </a:effectLst>
                <a:latin typeface="Arial Rounded MT Bold" panose="020F0704030504030204" pitchFamily="34" charset="0"/>
              </a:rPr>
              <a:t>of Worry. Spend all your time wrapped up in yourself paralyzed by fear. </a:t>
            </a:r>
          </a:p>
          <a:p>
            <a:pPr>
              <a:lnSpc>
                <a:spcPct val="100000"/>
              </a:lnSpc>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Consistently </a:t>
            </a:r>
            <a:r>
              <a:rPr lang="en-US" b="1" dirty="0">
                <a:effectLst>
                  <a:outerShdw blurRad="38100" dist="38100" dir="2700000" algn="tl">
                    <a:srgbClr val="000000">
                      <a:alpha val="43137"/>
                    </a:srgbClr>
                  </a:outerShdw>
                </a:effectLst>
                <a:latin typeface="Arial Rounded MT Bold" panose="020F0704030504030204" pitchFamily="34" charset="0"/>
              </a:rPr>
              <a:t>put your needs above the needs of others. Adapt it’s all about me attitude. Put </a:t>
            </a:r>
            <a:r>
              <a:rPr lang="en-US" b="1" dirty="0" smtClean="0">
                <a:effectLst>
                  <a:outerShdw blurRad="38100" dist="38100" dir="2700000" algn="tl">
                    <a:srgbClr val="000000">
                      <a:alpha val="43137"/>
                    </a:srgbClr>
                  </a:outerShdw>
                </a:effectLst>
                <a:latin typeface="Arial Rounded MT Bold" panose="020F0704030504030204" pitchFamily="34" charset="0"/>
              </a:rPr>
              <a:t>your </a:t>
            </a:r>
            <a:r>
              <a:rPr lang="en-US" b="1" dirty="0">
                <a:effectLst>
                  <a:outerShdw blurRad="38100" dist="38100" dir="2700000" algn="tl">
                    <a:srgbClr val="000000">
                      <a:alpha val="43137"/>
                    </a:srgbClr>
                  </a:outerShdw>
                </a:effectLst>
                <a:latin typeface="Arial Rounded MT Bold" panose="020F0704030504030204" pitchFamily="34" charset="0"/>
              </a:rPr>
              <a:t>needs above your spouse, children, co-workers, friends, above everyone. </a:t>
            </a:r>
          </a:p>
          <a:p>
            <a:pPr>
              <a:lnSpc>
                <a:spcPct val="100000"/>
              </a:lnSpc>
            </a:pPr>
            <a:r>
              <a:rPr lang="en-US" b="1" dirty="0" smtClean="0">
                <a:effectLst>
                  <a:outerShdw blurRad="38100" dist="38100" dir="2700000" algn="tl">
                    <a:srgbClr val="000000">
                      <a:alpha val="43137"/>
                    </a:srgbClr>
                  </a:outerShdw>
                </a:effectLst>
                <a:latin typeface="Arial Rounded MT Bold" panose="020F0704030504030204" pitchFamily="34" charset="0"/>
              </a:rPr>
              <a:t>Don’t </a:t>
            </a:r>
            <a:r>
              <a:rPr lang="en-US" b="1" dirty="0">
                <a:effectLst>
                  <a:outerShdw blurRad="38100" dist="38100" dir="2700000" algn="tl">
                    <a:srgbClr val="000000">
                      <a:alpha val="43137"/>
                    </a:srgbClr>
                  </a:outerShdw>
                </a:effectLst>
                <a:latin typeface="Arial Rounded MT Bold" panose="020F0704030504030204" pitchFamily="34" charset="0"/>
              </a:rPr>
              <a:t>ever get involved in </a:t>
            </a:r>
            <a:r>
              <a:rPr lang="en-US" b="1" dirty="0" smtClean="0">
                <a:effectLst>
                  <a:outerShdw blurRad="38100" dist="38100" dir="2700000" algn="tl">
                    <a:srgbClr val="000000">
                      <a:alpha val="43137"/>
                    </a:srgbClr>
                  </a:outerShdw>
                </a:effectLst>
                <a:latin typeface="Arial Rounded MT Bold" panose="020F0704030504030204" pitchFamily="34" charset="0"/>
              </a:rPr>
              <a:t>Church</a:t>
            </a:r>
            <a:r>
              <a:rPr lang="en-US" b="1" dirty="0">
                <a:effectLst>
                  <a:outerShdw blurRad="38100" dist="38100" dir="2700000" algn="tl">
                    <a:srgbClr val="000000">
                      <a:alpha val="43137"/>
                    </a:srgbClr>
                  </a:outerShdw>
                </a:effectLst>
                <a:latin typeface="Arial Rounded MT Bold" panose="020F0704030504030204" pitchFamily="34" charset="0"/>
              </a:rPr>
              <a:t>. Because if you go to church you may spiritually enriched </a:t>
            </a:r>
            <a:r>
              <a:rPr lang="en-US" b="1" dirty="0" smtClean="0">
                <a:effectLst>
                  <a:outerShdw blurRad="38100" dist="38100" dir="2700000" algn="tl">
                    <a:srgbClr val="000000">
                      <a:alpha val="43137"/>
                    </a:srgbClr>
                  </a:outerShdw>
                </a:effectLst>
                <a:latin typeface="Arial Rounded MT Bold" panose="020F0704030504030204" pitchFamily="34" charset="0"/>
              </a:rPr>
              <a:t>and </a:t>
            </a:r>
            <a:r>
              <a:rPr lang="en-US" b="1" dirty="0">
                <a:effectLst>
                  <a:outerShdw blurRad="38100" dist="38100" dir="2700000" algn="tl">
                    <a:srgbClr val="000000">
                      <a:alpha val="43137"/>
                    </a:srgbClr>
                  </a:outerShdw>
                </a:effectLst>
                <a:latin typeface="Arial Rounded MT Bold" panose="020F0704030504030204" pitchFamily="34" charset="0"/>
              </a:rPr>
              <a:t>experience the joy of a relationship with </a:t>
            </a:r>
            <a:r>
              <a:rPr lang="en-US" b="1" dirty="0" smtClean="0">
                <a:effectLst>
                  <a:outerShdw blurRad="38100" dist="38100" dir="2700000" algn="tl">
                    <a:srgbClr val="000000">
                      <a:alpha val="43137"/>
                    </a:srgbClr>
                  </a:outerShdw>
                </a:effectLst>
                <a:latin typeface="Arial Rounded MT Bold" panose="020F0704030504030204" pitchFamily="34" charset="0"/>
              </a:rPr>
              <a:t>God </a:t>
            </a:r>
            <a:endParaRPr lang="en-US"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Don’t </a:t>
            </a:r>
            <a:r>
              <a:rPr lang="en-US" b="1" dirty="0">
                <a:effectLst>
                  <a:outerShdw blurRad="38100" dist="38100" dir="2700000" algn="tl">
                    <a:srgbClr val="000000">
                      <a:alpha val="43137"/>
                    </a:srgbClr>
                  </a:outerShdw>
                </a:effectLst>
                <a:latin typeface="Arial Rounded MT Bold" panose="020F0704030504030204" pitchFamily="34" charset="0"/>
              </a:rPr>
              <a:t>even think about giving to the church. Don’t be a generous </a:t>
            </a:r>
            <a:r>
              <a:rPr lang="en-US" b="1" dirty="0" smtClean="0">
                <a:effectLst>
                  <a:outerShdw blurRad="38100" dist="38100" dir="2700000" algn="tl">
                    <a:srgbClr val="000000">
                      <a:alpha val="43137"/>
                    </a:srgbClr>
                  </a:outerShdw>
                </a:effectLst>
                <a:latin typeface="Arial Rounded MT Bold" panose="020F0704030504030204" pitchFamily="34" charset="0"/>
              </a:rPr>
              <a:t>person </a:t>
            </a:r>
            <a:endParaRPr lang="en-US"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Check Yourself -If You Answered Yes to One or more of the Above then Your </a:t>
            </a:r>
            <a:r>
              <a:rPr lang="en-US" b="1" dirty="0" smtClean="0">
                <a:effectLst>
                  <a:outerShdw blurRad="38100" dist="38100" dir="2700000" algn="tl">
                    <a:srgbClr val="000000">
                      <a:alpha val="43137"/>
                    </a:srgbClr>
                  </a:outerShdw>
                </a:effectLst>
                <a:latin typeface="Arial Rounded MT Bold" panose="020F0704030504030204" pitchFamily="34" charset="0"/>
              </a:rPr>
              <a:t>Life </a:t>
            </a:r>
            <a:r>
              <a:rPr lang="en-US" b="1" dirty="0">
                <a:effectLst>
                  <a:outerShdw blurRad="38100" dist="38100" dir="2700000" algn="tl">
                    <a:srgbClr val="000000">
                      <a:alpha val="43137"/>
                    </a:srgbClr>
                  </a:outerShdw>
                </a:effectLst>
                <a:latin typeface="Arial Rounded MT Bold" panose="020F0704030504030204" pitchFamily="34" charset="0"/>
              </a:rPr>
              <a:t>Will be Hindered. Look Below to Find Out How to Adjust </a:t>
            </a:r>
            <a:r>
              <a:rPr lang="en-US" b="1" dirty="0" smtClean="0">
                <a:effectLst>
                  <a:outerShdw blurRad="38100" dist="38100" dir="2700000" algn="tl">
                    <a:srgbClr val="000000">
                      <a:alpha val="43137"/>
                    </a:srgbClr>
                  </a:outerShdw>
                </a:effectLst>
                <a:latin typeface="Arial Rounded MT Bold" panose="020F0704030504030204" pitchFamily="34" charset="0"/>
              </a:rPr>
              <a:t>it</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42221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xit" presetSubtype="0" fill="hold" nodeType="after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p:cTn id="15" dur="500" fill="hold"/>
                                        <p:tgtEl>
                                          <p:spTgt spid="3">
                                            <p:bg/>
                                          </p:spTgt>
                                        </p:tgtEl>
                                        <p:attrNameLst>
                                          <p:attrName>ppt_w</p:attrName>
                                        </p:attrNameLst>
                                      </p:cBhvr>
                                      <p:tavLst>
                                        <p:tav tm="0">
                                          <p:val>
                                            <p:fltVal val="0"/>
                                          </p:val>
                                        </p:tav>
                                        <p:tav tm="100000">
                                          <p:val>
                                            <p:strVal val="#ppt_w"/>
                                          </p:val>
                                        </p:tav>
                                      </p:tavLst>
                                    </p:anim>
                                    <p:anim calcmode="lin" valueType="num">
                                      <p:cBhvr>
                                        <p:cTn id="16" dur="500" fill="hold"/>
                                        <p:tgtEl>
                                          <p:spTgt spid="3">
                                            <p:bg/>
                                          </p:spTgt>
                                        </p:tgtEl>
                                        <p:attrNameLst>
                                          <p:attrName>ppt_h</p:attrName>
                                        </p:attrNameLst>
                                      </p:cBhvr>
                                      <p:tavLst>
                                        <p:tav tm="0">
                                          <p:val>
                                            <p:fltVal val="0"/>
                                          </p:val>
                                        </p:tav>
                                        <p:tav tm="100000">
                                          <p:val>
                                            <p:strVal val="#ppt_h"/>
                                          </p:val>
                                        </p:tav>
                                      </p:tavLst>
                                    </p:anim>
                                    <p:animEffect transition="in" filter="fade">
                                      <p:cBhvr>
                                        <p:cTn id="17" dur="500"/>
                                        <p:tgtEl>
                                          <p:spTgt spid="3">
                                            <p:bg/>
                                          </p:spTgt>
                                        </p:tgtEl>
                                      </p:cBhvr>
                                    </p:animEffect>
                                  </p:childTnLst>
                                </p:cTn>
                              </p:par>
                              <p:par>
                                <p:cTn id="18" presetID="53" presetClass="entr" presetSubtype="528" fill="hold" grpId="0" nodeType="with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3">
                                            <p:txEl>
                                              <p:pRg st="0" end="0"/>
                                            </p:txEl>
                                          </p:spTgt>
                                        </p:tgtEl>
                                      </p:cBhvr>
                                    </p:animEffect>
                                    <p:anim calcmode="lin" valueType="num">
                                      <p:cBhvr>
                                        <p:cTn id="23"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24"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1" dur="5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528"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8" dur="500"/>
                                        <p:tgtEl>
                                          <p:spTgt spid="3">
                                            <p:txEl>
                                              <p:pRg st="2" end="2"/>
                                            </p:txEl>
                                          </p:spTgt>
                                        </p:tgtEl>
                                      </p:cBhvr>
                                    </p:animEffect>
                                    <p:anim calcmode="lin" valueType="num">
                                      <p:cBhvr>
                                        <p:cTn id="39"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40"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 calcmode="lin" valueType="num">
                                      <p:cBhvr>
                                        <p:cTn id="4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54" dur="500"/>
                                        <p:tgtEl>
                                          <p:spTgt spid="3">
                                            <p:txEl>
                                              <p:pRg st="4" end="4"/>
                                            </p:txEl>
                                          </p:spTgt>
                                        </p:tgtEl>
                                      </p:cBhvr>
                                    </p:animEffect>
                                    <p:anim calcmode="lin" valueType="num">
                                      <p:cBhvr>
                                        <p:cTn id="55"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56"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p:cTn id="6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63" dur="5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528" fill="hold" grpId="0"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 calcmode="lin" valueType="num">
                                      <p:cBhvr>
                                        <p:cTn id="6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70" dur="500"/>
                                        <p:tgtEl>
                                          <p:spTgt spid="3">
                                            <p:txEl>
                                              <p:pRg st="6" end="6"/>
                                            </p:txEl>
                                          </p:spTgt>
                                        </p:tgtEl>
                                      </p:cBhvr>
                                    </p:animEffect>
                                    <p:anim calcmode="lin" valueType="num">
                                      <p:cBhvr>
                                        <p:cTn id="71"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72" dur="500" fill="hold"/>
                                        <p:tgtEl>
                                          <p:spTgt spid="3">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566" y="130629"/>
            <a:ext cx="11887200" cy="6622868"/>
          </a:xfrm>
        </p:spPr>
        <p:txBody>
          <a:bodyPr>
            <a:normAutofit fontScale="77500" lnSpcReduction="20000"/>
          </a:bodyPr>
          <a:lstStyle/>
          <a:p>
            <a:pPr marL="0" indent="0">
              <a:lnSpc>
                <a:spcPct val="120000"/>
              </a:lnSpc>
              <a:buNone/>
            </a:pPr>
            <a:r>
              <a:rPr lang="en-US" b="1" dirty="0">
                <a:effectLst>
                  <a:outerShdw blurRad="38100" dist="38100" dir="2700000" algn="tl">
                    <a:srgbClr val="000000">
                      <a:alpha val="43137"/>
                    </a:srgbClr>
                  </a:outerShdw>
                </a:effectLst>
              </a:rPr>
              <a:t>How to Have a Bad Attitude:    </a:t>
            </a:r>
            <a:r>
              <a:rPr lang="en-US" b="1" u="sng" dirty="0">
                <a:effectLst>
                  <a:outerShdw blurRad="38100" dist="38100" dir="2700000" algn="tl">
                    <a:srgbClr val="000000">
                      <a:alpha val="43137"/>
                    </a:srgbClr>
                  </a:outerShdw>
                </a:effectLst>
              </a:rPr>
              <a:t>Phil 2:5</a:t>
            </a:r>
            <a:r>
              <a:rPr lang="en-US" b="1"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centering passage –below goes directly </a:t>
            </a:r>
            <a:r>
              <a:rPr lang="en-US" i="1" dirty="0" smtClean="0">
                <a:effectLst>
                  <a:outerShdw blurRad="38100" dist="38100" dir="2700000" algn="tl">
                    <a:srgbClr val="000000">
                      <a:alpha val="43137"/>
                    </a:srgbClr>
                  </a:outerShdw>
                </a:effectLst>
              </a:rPr>
              <a:t>against</a:t>
            </a:r>
          </a:p>
          <a:p>
            <a:pPr>
              <a:lnSpc>
                <a:spcPct val="120000"/>
              </a:lnSpc>
            </a:pPr>
            <a:r>
              <a:rPr lang="en-US" b="1" dirty="0" smtClean="0">
                <a:effectLst>
                  <a:outerShdw blurRad="38100" dist="38100" dir="2700000" algn="tl">
                    <a:srgbClr val="000000">
                      <a:alpha val="43137"/>
                    </a:srgbClr>
                  </a:outerShdw>
                </a:effectLst>
              </a:rPr>
              <a:t>1</a:t>
            </a:r>
            <a:r>
              <a:rPr lang="en-US" b="1" dirty="0">
                <a:effectLst>
                  <a:outerShdw blurRad="38100" dist="38100" dir="2700000" algn="tl">
                    <a:srgbClr val="000000">
                      <a:alpha val="43137"/>
                    </a:srgbClr>
                  </a:outerShdw>
                </a:effectLst>
              </a:rPr>
              <a:t>. Allow your attitude to be based on circumstances.</a:t>
            </a:r>
            <a:endParaRPr lang="en-US" dirty="0">
              <a:effectLst>
                <a:outerShdw blurRad="38100" dist="38100" dir="2700000" algn="tl">
                  <a:srgbClr val="000000">
                    <a:alpha val="43137"/>
                  </a:srgbClr>
                </a:outerShdw>
              </a:effectLst>
            </a:endParaRPr>
          </a:p>
          <a:p>
            <a:pPr>
              <a:lnSpc>
                <a:spcPct val="120000"/>
              </a:lnSpc>
            </a:pPr>
            <a:r>
              <a:rPr lang="en-US" b="1" dirty="0">
                <a:effectLst>
                  <a:outerShdw blurRad="38100" dist="38100" dir="2700000" algn="tl">
                    <a:srgbClr val="000000">
                      <a:alpha val="43137"/>
                    </a:srgbClr>
                  </a:outerShdw>
                </a:effectLst>
              </a:rPr>
              <a:t>2. Adapt WHEN and THEN thinking. When I get a </a:t>
            </a:r>
            <a:r>
              <a:rPr lang="en-US" dirty="0">
                <a:effectLst>
                  <a:outerShdw blurRad="38100" dist="38100" dir="2700000" algn="tl">
                    <a:srgbClr val="000000">
                      <a:alpha val="43137"/>
                    </a:srgbClr>
                  </a:outerShdw>
                </a:effectLst>
              </a:rPr>
              <a:t>new car, get married, get divorced, pay     </a:t>
            </a:r>
          </a:p>
          <a:p>
            <a:pPr marL="0" indent="0">
              <a:lnSpc>
                <a:spcPct val="120000"/>
              </a:lnSpc>
              <a:spcBef>
                <a:spcPts val="0"/>
              </a:spcBef>
              <a:buNone/>
            </a:pP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off bills, children in school, get over this physical ailment</a:t>
            </a:r>
            <a:r>
              <a:rPr lang="en-US" b="1" dirty="0">
                <a:effectLst>
                  <a:outerShdw blurRad="38100" dist="38100" dir="2700000" algn="tl">
                    <a:srgbClr val="000000">
                      <a:alpha val="43137"/>
                    </a:srgbClr>
                  </a:outerShdw>
                </a:effectLst>
              </a:rPr>
              <a:t>, I will be happy. </a:t>
            </a:r>
            <a:endParaRPr lang="en-US" dirty="0">
              <a:effectLst>
                <a:outerShdw blurRad="38100" dist="38100" dir="2700000" algn="tl">
                  <a:srgbClr val="000000">
                    <a:alpha val="43137"/>
                  </a:srgbClr>
                </a:outerShdw>
              </a:effectLst>
            </a:endParaRPr>
          </a:p>
          <a:p>
            <a:pPr>
              <a:lnSpc>
                <a:spcPct val="120000"/>
              </a:lnSpc>
            </a:pPr>
            <a:r>
              <a:rPr lang="en-US" b="1" dirty="0">
                <a:effectLst>
                  <a:outerShdw blurRad="38100" dist="38100" dir="2700000" algn="tl">
                    <a:srgbClr val="000000">
                      <a:alpha val="43137"/>
                    </a:srgbClr>
                  </a:outerShdw>
                </a:effectLst>
              </a:rPr>
              <a:t>3. Wallow in the pit of worry. </a:t>
            </a:r>
            <a:r>
              <a:rPr lang="en-US" dirty="0">
                <a:effectLst>
                  <a:outerShdw blurRad="38100" dist="38100" dir="2700000" algn="tl">
                    <a:srgbClr val="000000">
                      <a:alpha val="43137"/>
                    </a:srgbClr>
                  </a:outerShdw>
                </a:effectLst>
              </a:rPr>
              <a:t>What if this happens, what if that happens? Worse case      </a:t>
            </a:r>
          </a:p>
          <a:p>
            <a:pPr marL="0" indent="0">
              <a:lnSpc>
                <a:spcPct val="120000"/>
              </a:lnSpc>
              <a:spcBef>
                <a:spcPts val="0"/>
              </a:spcBef>
              <a:buNone/>
            </a:pP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scenario-</a:t>
            </a:r>
            <a:r>
              <a:rPr lang="en-US" dirty="0" err="1">
                <a:effectLst>
                  <a:outerShdw blurRad="38100" dist="38100" dir="2700000" algn="tl">
                    <a:srgbClr val="000000">
                      <a:alpha val="43137"/>
                    </a:srgbClr>
                  </a:outerShdw>
                </a:effectLst>
              </a:rPr>
              <a:t>itice</a:t>
            </a:r>
            <a:r>
              <a:rPr lang="en-US" dirty="0">
                <a:effectLst>
                  <a:outerShdw blurRad="38100" dist="38100" dir="2700000" algn="tl">
                    <a:srgbClr val="000000">
                      <a:alpha val="43137"/>
                    </a:srgbClr>
                  </a:outerShdw>
                </a:effectLst>
              </a:rPr>
              <a:t>. Spend all your time wrapped up in yourself paralyzed by fear. Don’t even </a:t>
            </a:r>
          </a:p>
          <a:p>
            <a:pPr marL="0" indent="0">
              <a:lnSpc>
                <a:spcPct val="120000"/>
              </a:lnSpc>
              <a:spcBef>
                <a:spcPts val="0"/>
              </a:spcBef>
              <a:buNone/>
            </a:pP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think about a verse like </a:t>
            </a:r>
            <a:r>
              <a:rPr lang="en-US" b="1" dirty="0">
                <a:effectLst>
                  <a:outerShdw blurRad="38100" dist="38100" dir="2700000" algn="tl">
                    <a:srgbClr val="000000">
                      <a:alpha val="43137"/>
                    </a:srgbClr>
                  </a:outerShdw>
                </a:effectLst>
              </a:rPr>
              <a:t>Matthew 6:27. </a:t>
            </a:r>
            <a:r>
              <a:rPr lang="en-US" i="1" dirty="0">
                <a:effectLst>
                  <a:outerShdw blurRad="38100" dist="38100" dir="2700000" algn="tl">
                    <a:srgbClr val="000000">
                      <a:alpha val="43137"/>
                    </a:srgbClr>
                  </a:outerShdw>
                </a:effectLst>
              </a:rPr>
              <a:t>Who of you by worrying can add a single hour to his life? </a:t>
            </a:r>
            <a:endParaRPr lang="en-US" dirty="0">
              <a:effectLst>
                <a:outerShdw blurRad="38100" dist="38100" dir="2700000" algn="tl">
                  <a:srgbClr val="000000">
                    <a:alpha val="43137"/>
                  </a:srgbClr>
                </a:outerShdw>
              </a:effectLst>
            </a:endParaRPr>
          </a:p>
          <a:p>
            <a:pPr>
              <a:lnSpc>
                <a:spcPct val="120000"/>
              </a:lnSpc>
            </a:pPr>
            <a:r>
              <a:rPr lang="en-US" b="1" dirty="0">
                <a:effectLst>
                  <a:outerShdw blurRad="38100" dist="38100" dir="2700000" algn="tl">
                    <a:srgbClr val="000000">
                      <a:alpha val="43137"/>
                    </a:srgbClr>
                  </a:outerShdw>
                </a:effectLst>
              </a:rPr>
              <a:t>4. Consistently put your needs above the needs of others. </a:t>
            </a:r>
            <a:r>
              <a:rPr lang="en-US" dirty="0">
                <a:effectLst>
                  <a:outerShdw blurRad="38100" dist="38100" dir="2700000" algn="tl">
                    <a:srgbClr val="000000">
                      <a:alpha val="43137"/>
                    </a:srgbClr>
                  </a:outerShdw>
                </a:effectLst>
              </a:rPr>
              <a:t>Adapt an it’s all about me </a:t>
            </a:r>
          </a:p>
          <a:p>
            <a:pPr marL="0" indent="0">
              <a:lnSpc>
                <a:spcPct val="120000"/>
              </a:lnSpc>
              <a:spcBef>
                <a:spcPts val="0"/>
              </a:spcBef>
              <a:buNone/>
            </a:pP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attitude. Put your needs above your spouse your children, your co-workers, your     </a:t>
            </a:r>
          </a:p>
          <a:p>
            <a:pPr marL="0" indent="0">
              <a:lnSpc>
                <a:spcPct val="120000"/>
              </a:lnSpc>
              <a:spcBef>
                <a:spcPts val="0"/>
              </a:spcBef>
              <a:buNone/>
            </a:pP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friends, above everyone. Be sure when you don’t get your way to throw a fit. </a:t>
            </a:r>
          </a:p>
          <a:p>
            <a:pPr>
              <a:lnSpc>
                <a:spcPct val="120000"/>
              </a:lnSpc>
            </a:pPr>
            <a:r>
              <a:rPr lang="en-US" b="1" dirty="0">
                <a:effectLst>
                  <a:outerShdw blurRad="38100" dist="38100" dir="2700000" algn="tl">
                    <a:srgbClr val="000000">
                      <a:alpha val="43137"/>
                    </a:srgbClr>
                  </a:outerShdw>
                </a:effectLst>
              </a:rPr>
              <a:t>5. Don’t ever get involved in church. </a:t>
            </a:r>
            <a:r>
              <a:rPr lang="en-US" dirty="0">
                <a:effectLst>
                  <a:outerShdw blurRad="38100" dist="38100" dir="2700000" algn="tl">
                    <a:srgbClr val="000000">
                      <a:alpha val="43137"/>
                    </a:srgbClr>
                  </a:outerShdw>
                </a:effectLst>
              </a:rPr>
              <a:t>You can show up at Easter and Christmas. Because if you go to church you may spiritually enriched and experience the joy of a relationship with God. </a:t>
            </a:r>
          </a:p>
          <a:p>
            <a:pPr>
              <a:lnSpc>
                <a:spcPct val="120000"/>
              </a:lnSpc>
            </a:pPr>
            <a:r>
              <a:rPr lang="en-US" b="1" dirty="0">
                <a:effectLst>
                  <a:outerShdw blurRad="38100" dist="38100" dir="2700000" algn="tl">
                    <a:srgbClr val="000000">
                      <a:alpha val="43137"/>
                    </a:srgbClr>
                  </a:outerShdw>
                </a:effectLst>
              </a:rPr>
              <a:t>6. Don’t even think about giving to the church. Don’t be a generous person. </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That is how to have a terrible attitude, just practice these things and you’ll be there.</a:t>
            </a:r>
            <a:endParaRPr lang="en-US" dirty="0">
              <a:effectLst>
                <a:outerShdw blurRad="38100" dist="38100" dir="2700000" algn="tl">
                  <a:srgbClr val="000000">
                    <a:alpha val="43137"/>
                  </a:srgbClr>
                </a:outerShdw>
              </a:effectLst>
            </a:endParaRPr>
          </a:p>
          <a:p>
            <a:pPr>
              <a:lnSpc>
                <a:spcPct val="120000"/>
              </a:lnSpc>
            </a:pPr>
            <a:r>
              <a:rPr lang="en-US" b="1" dirty="0">
                <a:effectLst>
                  <a:outerShdw blurRad="38100" dist="38100" dir="2700000" algn="tl">
                    <a:srgbClr val="000000">
                      <a:alpha val="43137"/>
                    </a:srgbClr>
                  </a:outerShdw>
                </a:effectLst>
              </a:rPr>
              <a:t>Check Yourself -If You Answered Yes to </a:t>
            </a:r>
            <a:r>
              <a:rPr lang="en-US" u="sng" dirty="0">
                <a:effectLst>
                  <a:outerShdw blurRad="38100" dist="38100" dir="2700000" algn="tl">
                    <a:srgbClr val="000000">
                      <a:alpha val="43137"/>
                    </a:srgbClr>
                  </a:outerShdw>
                </a:effectLst>
              </a:rPr>
              <a:t>One</a:t>
            </a:r>
            <a:r>
              <a:rPr lang="en-US" b="1" dirty="0">
                <a:effectLst>
                  <a:outerShdw blurRad="38100" dist="38100" dir="2700000" algn="tl">
                    <a:srgbClr val="000000">
                      <a:alpha val="43137"/>
                    </a:srgbClr>
                  </a:outerShdw>
                </a:effectLst>
              </a:rPr>
              <a:t> or more of the Above then Your Leadership Will be </a:t>
            </a:r>
            <a:r>
              <a:rPr lang="en-US" u="sng" dirty="0">
                <a:effectLst>
                  <a:outerShdw blurRad="38100" dist="38100" dir="2700000" algn="tl">
                    <a:srgbClr val="000000">
                      <a:alpha val="43137"/>
                    </a:srgbClr>
                  </a:outerShdw>
                </a:effectLst>
              </a:rPr>
              <a:t>Hindered</a:t>
            </a:r>
            <a:r>
              <a:rPr lang="en-US" dirty="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Look </a:t>
            </a:r>
            <a:r>
              <a:rPr lang="en-US" u="sng" dirty="0">
                <a:effectLst>
                  <a:outerShdw blurRad="38100" dist="38100" dir="2700000" algn="tl">
                    <a:srgbClr val="000000">
                      <a:alpha val="43137"/>
                    </a:srgbClr>
                  </a:outerShdw>
                </a:effectLst>
              </a:rPr>
              <a:t>Below</a:t>
            </a:r>
            <a:r>
              <a:rPr lang="en-US" b="1" dirty="0">
                <a:effectLst>
                  <a:outerShdw blurRad="38100" dist="38100" dir="2700000" algn="tl">
                    <a:srgbClr val="000000">
                      <a:alpha val="43137"/>
                    </a:srgbClr>
                  </a:outerShdw>
                </a:effectLst>
              </a:rPr>
              <a:t> to Find Out How to </a:t>
            </a:r>
            <a:r>
              <a:rPr lang="en-US" u="sng" dirty="0">
                <a:effectLst>
                  <a:outerShdw blurRad="38100" dist="38100" dir="2700000" algn="tl">
                    <a:srgbClr val="000000">
                      <a:alpha val="43137"/>
                    </a:srgbClr>
                  </a:outerShdw>
                </a:effectLst>
              </a:rPr>
              <a:t>Adjust</a:t>
            </a:r>
            <a:r>
              <a:rPr lang="en-US" b="1" dirty="0">
                <a:effectLst>
                  <a:outerShdw blurRad="38100" dist="38100" dir="2700000" algn="tl">
                    <a:srgbClr val="000000">
                      <a:alpha val="43137"/>
                    </a:srgbClr>
                  </a:outerShdw>
                </a:effectLst>
              </a:rPr>
              <a:t> it.</a:t>
            </a:r>
            <a:endParaRPr lang="en-US" dirty="0">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1226092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0144"/>
          <a:stretch/>
        </p:blipFill>
        <p:spPr>
          <a:xfrm>
            <a:off x="5643155" y="796837"/>
            <a:ext cx="1701434" cy="5959974"/>
          </a:xfrm>
          <a:prstGeom prst="rect">
            <a:avLst/>
          </a:prstGeom>
        </p:spPr>
      </p:pic>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49808"/>
          <a:stretch/>
        </p:blipFill>
        <p:spPr>
          <a:xfrm>
            <a:off x="3930285" y="796837"/>
            <a:ext cx="1712870" cy="5959974"/>
          </a:xfrm>
          <a:prstGeom prst="rect">
            <a:avLst/>
          </a:prstGeom>
        </p:spPr>
      </p:pic>
      <p:sp>
        <p:nvSpPr>
          <p:cNvPr id="2" name="Title 1"/>
          <p:cNvSpPr>
            <a:spLocks noGrp="1"/>
          </p:cNvSpPr>
          <p:nvPr>
            <p:ph type="title"/>
          </p:nvPr>
        </p:nvSpPr>
        <p:spPr>
          <a:xfrm>
            <a:off x="838200" y="12425"/>
            <a:ext cx="10515600" cy="967290"/>
          </a:xfrm>
        </p:spPr>
        <p:txBody>
          <a:bodyPr/>
          <a:lstStyle/>
          <a:p>
            <a:pPr algn="ctr"/>
            <a:r>
              <a:rPr lang="en-US" b="1" dirty="0">
                <a:effectLst>
                  <a:outerShdw blurRad="38100" dist="38100" dir="2700000" algn="tl">
                    <a:srgbClr val="000000">
                      <a:alpha val="43137"/>
                    </a:srgbClr>
                  </a:outerShdw>
                </a:effectLst>
                <a:latin typeface="Arial Rounded MT Bold" panose="020F0704030504030204" pitchFamily="34" charset="0"/>
              </a:rPr>
              <a:t>Four Steps to a Super Attitude</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56753" y="1175656"/>
            <a:ext cx="11861075" cy="5682343"/>
          </a:xfrm>
          <a:solidFill>
            <a:schemeClr val="bg1">
              <a:alpha val="85000"/>
            </a:schemeClr>
          </a:solidFill>
        </p:spPr>
        <p:txBody>
          <a:bodyPr>
            <a:normAutofit/>
          </a:bodyPr>
          <a:lstStyle/>
          <a:p>
            <a:pPr>
              <a:buFont typeface="Courier New" panose="02070309020205020404" pitchFamily="49" charset="0"/>
              <a:buChar char="o"/>
            </a:pPr>
            <a:r>
              <a:rPr lang="en-US" b="1" dirty="0">
                <a:effectLst>
                  <a:outerShdw blurRad="38100" dist="38100" dir="2700000" algn="tl">
                    <a:srgbClr val="000000">
                      <a:alpha val="43137"/>
                    </a:srgbClr>
                  </a:outerShdw>
                </a:effectLst>
                <a:latin typeface="Arial Rounded MT Bold" panose="020F0704030504030204" pitchFamily="34" charset="0"/>
              </a:rPr>
              <a:t>Romans 8:28 (</a:t>
            </a:r>
            <a:r>
              <a:rPr lang="en-US" b="1" dirty="0" err="1">
                <a:effectLst>
                  <a:outerShdw blurRad="38100" dist="38100" dir="2700000" algn="tl">
                    <a:srgbClr val="000000">
                      <a:alpha val="43137"/>
                    </a:srgbClr>
                  </a:outerShdw>
                </a:effectLst>
                <a:latin typeface="Arial Rounded MT Bold" panose="020F0704030504030204" pitchFamily="34" charset="0"/>
              </a:rPr>
              <a:t>MaceNT</a:t>
            </a:r>
            <a:r>
              <a:rPr lang="en-US" b="1" dirty="0">
                <a:effectLst>
                  <a:outerShdw blurRad="38100" dist="38100" dir="2700000" algn="tl">
                    <a:srgbClr val="000000">
                      <a:alpha val="43137"/>
                    </a:srgbClr>
                  </a:outerShdw>
                </a:effectLst>
                <a:latin typeface="Arial Rounded MT Bold" panose="020F0704030504030204" pitchFamily="34" charset="0"/>
              </a:rPr>
              <a:t>) </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baseline="30000" dirty="0">
                <a:effectLst>
                  <a:outerShdw blurRad="38100" dist="38100" dir="2700000" algn="tl">
                    <a:srgbClr val="000000">
                      <a:alpha val="43137"/>
                    </a:srgbClr>
                  </a:outerShdw>
                </a:effectLst>
                <a:latin typeface="Arial Rounded MT Bold" panose="020F0704030504030204" pitchFamily="34" charset="0"/>
              </a:rPr>
              <a:t>28 </a:t>
            </a:r>
            <a:r>
              <a:rPr lang="en-US" i="1" dirty="0">
                <a:effectLst>
                  <a:outerShdw blurRad="38100" dist="38100" dir="2700000" algn="tl">
                    <a:srgbClr val="000000">
                      <a:alpha val="43137"/>
                    </a:srgbClr>
                  </a:outerShdw>
                </a:effectLst>
                <a:latin typeface="Arial Rounded MT Bold" panose="020F0704030504030204" pitchFamily="34" charset="0"/>
              </a:rPr>
              <a:t>We know too, that all things co-operate for the good of those who love God, who, pursuant to his purpose, has now called them: </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Romans </a:t>
            </a:r>
            <a:r>
              <a:rPr lang="en-US" b="1" dirty="0">
                <a:effectLst>
                  <a:outerShdw blurRad="38100" dist="38100" dir="2700000" algn="tl">
                    <a:srgbClr val="000000">
                      <a:alpha val="43137"/>
                    </a:srgbClr>
                  </a:outerShdw>
                </a:effectLst>
                <a:latin typeface="Arial Rounded MT Bold" panose="020F0704030504030204" pitchFamily="34" charset="0"/>
              </a:rPr>
              <a:t>8:28 (AMP) </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baseline="30000" dirty="0">
                <a:effectLst>
                  <a:outerShdw blurRad="38100" dist="38100" dir="2700000" algn="tl">
                    <a:srgbClr val="000000">
                      <a:alpha val="43137"/>
                    </a:srgbClr>
                  </a:outerShdw>
                </a:effectLst>
                <a:latin typeface="Arial Rounded MT Bold" panose="020F0704030504030204" pitchFamily="34" charset="0"/>
              </a:rPr>
              <a:t>  </a:t>
            </a:r>
            <a:r>
              <a:rPr lang="en-US" dirty="0" smtClean="0">
                <a:effectLst>
                  <a:outerShdw blurRad="38100" dist="38100" dir="2700000" algn="tl">
                    <a:srgbClr val="000000">
                      <a:alpha val="43137"/>
                    </a:srgbClr>
                  </a:outerShdw>
                </a:effectLst>
                <a:latin typeface="Arial Rounded MT Bold" panose="020F0704030504030204" pitchFamily="34" charset="0"/>
              </a:rPr>
              <a:t>We </a:t>
            </a:r>
            <a:r>
              <a:rPr lang="en-US" dirty="0">
                <a:effectLst>
                  <a:outerShdw blurRad="38100" dist="38100" dir="2700000" algn="tl">
                    <a:srgbClr val="000000">
                      <a:alpha val="43137"/>
                    </a:srgbClr>
                  </a:outerShdw>
                </a:effectLst>
                <a:latin typeface="Arial Rounded MT Bold" panose="020F0704030504030204" pitchFamily="34" charset="0"/>
              </a:rPr>
              <a:t>are assured </a:t>
            </a:r>
            <a:r>
              <a:rPr lang="en-US" i="1" dirty="0">
                <a:effectLst>
                  <a:outerShdw blurRad="38100" dist="38100" dir="2700000" algn="tl">
                    <a:srgbClr val="000000">
                      <a:alpha val="43137"/>
                    </a:srgbClr>
                  </a:outerShdw>
                </a:effectLst>
                <a:latin typeface="Arial Rounded MT Bold" panose="020F0704030504030204" pitchFamily="34" charset="0"/>
              </a:rPr>
              <a:t>and</a:t>
            </a:r>
            <a:r>
              <a:rPr lang="en-US" dirty="0">
                <a:effectLst>
                  <a:outerShdw blurRad="38100" dist="38100" dir="2700000" algn="tl">
                    <a:srgbClr val="000000">
                      <a:alpha val="43137"/>
                    </a:srgbClr>
                  </a:outerShdw>
                </a:effectLst>
                <a:latin typeface="Arial Rounded MT Bold" panose="020F0704030504030204" pitchFamily="34" charset="0"/>
              </a:rPr>
              <a:t> know that [God being a partner in their labor] all things </a:t>
            </a:r>
            <a:r>
              <a:rPr lang="en-US" dirty="0" smtClean="0">
                <a:effectLst>
                  <a:outerShdw blurRad="38100" dist="38100" dir="2700000" algn="tl">
                    <a:srgbClr val="000000">
                      <a:alpha val="43137"/>
                    </a:srgbClr>
                  </a:outerShdw>
                </a:effectLst>
                <a:latin typeface="Arial Rounded MT Bold" panose="020F0704030504030204" pitchFamily="34" charset="0"/>
              </a:rPr>
              <a:t>  work </a:t>
            </a:r>
            <a:r>
              <a:rPr lang="en-US" dirty="0">
                <a:effectLst>
                  <a:outerShdw blurRad="38100" dist="38100" dir="2700000" algn="tl">
                    <a:srgbClr val="000000">
                      <a:alpha val="43137"/>
                    </a:srgbClr>
                  </a:outerShdw>
                </a:effectLst>
                <a:latin typeface="Arial Rounded MT Bold" panose="020F0704030504030204" pitchFamily="34" charset="0"/>
              </a:rPr>
              <a:t>together </a:t>
            </a:r>
            <a:r>
              <a:rPr lang="en-US" i="1" dirty="0">
                <a:effectLst>
                  <a:outerShdw blurRad="38100" dist="38100" dir="2700000" algn="tl">
                    <a:srgbClr val="000000">
                      <a:alpha val="43137"/>
                    </a:srgbClr>
                  </a:outerShdw>
                </a:effectLst>
                <a:latin typeface="Arial Rounded MT Bold" panose="020F0704030504030204" pitchFamily="34" charset="0"/>
              </a:rPr>
              <a:t>and</a:t>
            </a:r>
            <a:r>
              <a:rPr lang="en-US" dirty="0">
                <a:effectLst>
                  <a:outerShdw blurRad="38100" dist="38100" dir="2700000" algn="tl">
                    <a:srgbClr val="000000">
                      <a:alpha val="43137"/>
                    </a:srgbClr>
                  </a:outerShdw>
                </a:effectLst>
                <a:latin typeface="Arial Rounded MT Bold" panose="020F0704030504030204" pitchFamily="34" charset="0"/>
              </a:rPr>
              <a:t> </a:t>
            </a:r>
            <a:r>
              <a:rPr lang="en-US" dirty="0" smtClean="0">
                <a:effectLst>
                  <a:outerShdw blurRad="38100" dist="38100" dir="2700000" algn="tl">
                    <a:srgbClr val="000000">
                      <a:alpha val="43137"/>
                    </a:srgbClr>
                  </a:outerShdw>
                </a:effectLst>
                <a:latin typeface="Arial Rounded MT Bold" panose="020F0704030504030204" pitchFamily="34" charset="0"/>
              </a:rPr>
              <a:t>are [fitting into a plan] for good to </a:t>
            </a:r>
            <a:r>
              <a:rPr lang="en-US" i="1" dirty="0" smtClean="0">
                <a:effectLst>
                  <a:outerShdw blurRad="38100" dist="38100" dir="2700000" algn="tl">
                    <a:srgbClr val="000000">
                      <a:alpha val="43137"/>
                    </a:srgbClr>
                  </a:outerShdw>
                </a:effectLst>
                <a:latin typeface="Arial Rounded MT Bold" panose="020F0704030504030204" pitchFamily="34" charset="0"/>
              </a:rPr>
              <a:t>and</a:t>
            </a:r>
            <a:r>
              <a:rPr lang="en-US" dirty="0" smtClean="0">
                <a:effectLst>
                  <a:outerShdw blurRad="38100" dist="38100" dir="2700000" algn="tl">
                    <a:srgbClr val="000000">
                      <a:alpha val="43137"/>
                    </a:srgbClr>
                  </a:outerShdw>
                </a:effectLst>
                <a:latin typeface="Arial Rounded MT Bold" panose="020F0704030504030204" pitchFamily="34" charset="0"/>
              </a:rPr>
              <a:t> for those who love God and are called according to [His] design </a:t>
            </a:r>
            <a:r>
              <a:rPr lang="en-US" i="1" dirty="0">
                <a:effectLst>
                  <a:outerShdw blurRad="38100" dist="38100" dir="2700000" algn="tl">
                    <a:srgbClr val="000000">
                      <a:alpha val="43137"/>
                    </a:srgbClr>
                  </a:outerShdw>
                </a:effectLst>
                <a:latin typeface="Arial Rounded MT Bold" panose="020F0704030504030204" pitchFamily="34" charset="0"/>
              </a:rPr>
              <a:t>and</a:t>
            </a:r>
            <a:r>
              <a:rPr lang="en-US" dirty="0">
                <a:effectLst>
                  <a:outerShdw blurRad="38100" dist="38100" dir="2700000" algn="tl">
                    <a:srgbClr val="000000">
                      <a:alpha val="43137"/>
                    </a:srgbClr>
                  </a:outerShdw>
                </a:effectLst>
                <a:latin typeface="Arial Rounded MT Bold" panose="020F0704030504030204" pitchFamily="34" charset="0"/>
              </a:rPr>
              <a:t> purpose.  </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Focus On </a:t>
            </a:r>
            <a:r>
              <a:rPr lang="en-US" sz="2800" b="1" dirty="0" smtClean="0">
                <a:effectLst>
                  <a:outerShdw blurRad="38100" dist="38100" dir="2700000" algn="tl">
                    <a:srgbClr val="000000">
                      <a:alpha val="43137"/>
                    </a:srgbClr>
                  </a:outerShdw>
                </a:effectLst>
                <a:latin typeface="Arial Rounded MT Bold" panose="020F0704030504030204" pitchFamily="34" charset="0"/>
              </a:rPr>
              <a:t>the </a:t>
            </a:r>
            <a:r>
              <a:rPr lang="en-US" sz="2800" b="1" dirty="0">
                <a:effectLst>
                  <a:outerShdw blurRad="38100" dist="38100" dir="2700000" algn="tl">
                    <a:srgbClr val="000000">
                      <a:alpha val="43137"/>
                    </a:srgbClr>
                  </a:outerShdw>
                </a:effectLst>
                <a:latin typeface="Arial Rounded MT Bold" panose="020F0704030504030204" pitchFamily="34" charset="0"/>
              </a:rPr>
              <a:t>Future –</a:t>
            </a:r>
            <a:r>
              <a:rPr lang="en-US" sz="2800" i="1" dirty="0">
                <a:effectLst>
                  <a:outerShdw blurRad="38100" dist="38100" dir="2700000" algn="tl">
                    <a:srgbClr val="000000">
                      <a:alpha val="43137"/>
                    </a:srgbClr>
                  </a:outerShdw>
                </a:effectLst>
                <a:latin typeface="Arial Rounded MT Bold" panose="020F0704030504030204" pitchFamily="34" charset="0"/>
              </a:rPr>
              <a:t>not always </a:t>
            </a:r>
            <a:r>
              <a:rPr lang="en-US" sz="2800" i="1" dirty="0" err="1">
                <a:effectLst>
                  <a:outerShdw blurRad="38100" dist="38100" dir="2700000" algn="tl">
                    <a:srgbClr val="000000">
                      <a:alpha val="43137"/>
                    </a:srgbClr>
                  </a:outerShdw>
                </a:effectLst>
                <a:latin typeface="Arial Rounded MT Bold" panose="020F0704030504030204" pitchFamily="34" charset="0"/>
              </a:rPr>
              <a:t>gonna</a:t>
            </a:r>
            <a:r>
              <a:rPr lang="en-US" sz="2800" i="1" dirty="0">
                <a:effectLst>
                  <a:outerShdw blurRad="38100" dist="38100" dir="2700000" algn="tl">
                    <a:srgbClr val="000000">
                      <a:alpha val="43137"/>
                    </a:srgbClr>
                  </a:outerShdw>
                </a:effectLst>
                <a:latin typeface="Arial Rounded MT Bold" panose="020F0704030504030204" pitchFamily="34" charset="0"/>
              </a:rPr>
              <a:t> be like this</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r>
              <a:rPr lang="en-US" sz="2800" b="1" dirty="0" smtClean="0">
                <a:effectLst>
                  <a:outerShdw blurRad="38100" dist="38100" dir="2700000" algn="tl">
                    <a:srgbClr val="000000">
                      <a:alpha val="43137"/>
                    </a:srgbClr>
                  </a:outerShdw>
                </a:effectLst>
                <a:latin typeface="Arial Rounded MT Bold" panose="020F0704030504030204" pitchFamily="34" charset="0"/>
              </a:rPr>
              <a:t>Focus </a:t>
            </a:r>
            <a:r>
              <a:rPr lang="en-US" sz="2800" b="1" dirty="0">
                <a:effectLst>
                  <a:outerShdw blurRad="38100" dist="38100" dir="2700000" algn="tl">
                    <a:srgbClr val="000000">
                      <a:alpha val="43137"/>
                    </a:srgbClr>
                  </a:outerShdw>
                </a:effectLst>
                <a:latin typeface="Arial Rounded MT Bold" panose="020F0704030504030204" pitchFamily="34" charset="0"/>
              </a:rPr>
              <a:t>On </a:t>
            </a:r>
            <a:r>
              <a:rPr lang="en-US" sz="2800" b="1" dirty="0" smtClean="0">
                <a:effectLst>
                  <a:outerShdw blurRad="38100" dist="38100" dir="2700000" algn="tl">
                    <a:srgbClr val="000000">
                      <a:alpha val="43137"/>
                    </a:srgbClr>
                  </a:outerShdw>
                </a:effectLst>
                <a:latin typeface="Arial Rounded MT Bold" panose="020F0704030504030204" pitchFamily="34" charset="0"/>
              </a:rPr>
              <a:t>the </a:t>
            </a:r>
            <a:r>
              <a:rPr lang="en-US" sz="2800" b="1" dirty="0">
                <a:effectLst>
                  <a:outerShdw blurRad="38100" dist="38100" dir="2700000" algn="tl">
                    <a:srgbClr val="000000">
                      <a:alpha val="43137"/>
                    </a:srgbClr>
                  </a:outerShdw>
                </a:effectLst>
                <a:latin typeface="Arial Rounded MT Bold" panose="020F0704030504030204" pitchFamily="34" charset="0"/>
              </a:rPr>
              <a:t>Solution –</a:t>
            </a:r>
            <a:r>
              <a:rPr lang="en-US" sz="2800" i="1" dirty="0">
                <a:effectLst>
                  <a:outerShdw blurRad="38100" dist="38100" dir="2700000" algn="tl">
                    <a:srgbClr val="000000">
                      <a:alpha val="43137"/>
                    </a:srgbClr>
                  </a:outerShdw>
                </a:effectLst>
                <a:latin typeface="Arial Rounded MT Bold" panose="020F0704030504030204" pitchFamily="34" charset="0"/>
              </a:rPr>
              <a:t>there is always an answer</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r>
              <a:rPr lang="en-US" sz="2800" b="1" dirty="0" smtClean="0">
                <a:effectLst>
                  <a:outerShdw blurRad="38100" dist="38100" dir="2700000" algn="tl">
                    <a:srgbClr val="000000">
                      <a:alpha val="43137"/>
                    </a:srgbClr>
                  </a:outerShdw>
                </a:effectLst>
                <a:latin typeface="Arial Rounded MT Bold" panose="020F0704030504030204" pitchFamily="34" charset="0"/>
              </a:rPr>
              <a:t>Look </a:t>
            </a:r>
            <a:r>
              <a:rPr lang="en-US" sz="2800" b="1" dirty="0">
                <a:effectLst>
                  <a:outerShdw blurRad="38100" dist="38100" dir="2700000" algn="tl">
                    <a:srgbClr val="000000">
                      <a:alpha val="43137"/>
                    </a:srgbClr>
                  </a:outerShdw>
                </a:effectLst>
                <a:latin typeface="Arial Rounded MT Bold" panose="020F0704030504030204" pitchFamily="34" charset="0"/>
              </a:rPr>
              <a:t>For </a:t>
            </a:r>
            <a:r>
              <a:rPr lang="en-US" sz="2800" b="1" dirty="0" smtClean="0">
                <a:effectLst>
                  <a:outerShdw blurRad="38100" dist="38100" dir="2700000" algn="tl">
                    <a:srgbClr val="000000">
                      <a:alpha val="43137"/>
                    </a:srgbClr>
                  </a:outerShdw>
                </a:effectLst>
                <a:latin typeface="Arial Rounded MT Bold" panose="020F0704030504030204" pitchFamily="34" charset="0"/>
              </a:rPr>
              <a:t>the </a:t>
            </a:r>
            <a:r>
              <a:rPr lang="en-US" sz="2800" b="1" dirty="0">
                <a:effectLst>
                  <a:outerShdw blurRad="38100" dist="38100" dir="2700000" algn="tl">
                    <a:srgbClr val="000000">
                      <a:alpha val="43137"/>
                    </a:srgbClr>
                  </a:outerShdw>
                </a:effectLst>
                <a:latin typeface="Arial Rounded MT Bold" panose="020F0704030504030204" pitchFamily="34" charset="0"/>
              </a:rPr>
              <a:t>Good –</a:t>
            </a:r>
            <a:r>
              <a:rPr lang="en-US" sz="2800" i="1" dirty="0">
                <a:effectLst>
                  <a:outerShdw blurRad="38100" dist="38100" dir="2700000" algn="tl">
                    <a:srgbClr val="000000">
                      <a:alpha val="43137"/>
                    </a:srgbClr>
                  </a:outerShdw>
                </a:effectLst>
                <a:latin typeface="Arial Rounded MT Bold" panose="020F0704030504030204" pitchFamily="34" charset="0"/>
              </a:rPr>
              <a:t>God is Working it!</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r>
              <a:rPr lang="en-US" sz="2800" b="1" dirty="0" smtClean="0">
                <a:effectLst>
                  <a:outerShdw blurRad="38100" dist="38100" dir="2700000" algn="tl">
                    <a:srgbClr val="000000">
                      <a:alpha val="43137"/>
                    </a:srgbClr>
                  </a:outerShdw>
                </a:effectLst>
                <a:latin typeface="Arial Rounded MT Bold" panose="020F0704030504030204" pitchFamily="34" charset="0"/>
              </a:rPr>
              <a:t>Look </a:t>
            </a:r>
            <a:r>
              <a:rPr lang="en-US" sz="2800" b="1" dirty="0">
                <a:effectLst>
                  <a:outerShdw blurRad="38100" dist="38100" dir="2700000" algn="tl">
                    <a:srgbClr val="000000">
                      <a:alpha val="43137"/>
                    </a:srgbClr>
                  </a:outerShdw>
                </a:effectLst>
                <a:latin typeface="Arial Rounded MT Bold" panose="020F0704030504030204" pitchFamily="34" charset="0"/>
              </a:rPr>
              <a:t>For </a:t>
            </a:r>
            <a:r>
              <a:rPr lang="en-US" sz="2800" b="1" dirty="0" smtClean="0">
                <a:effectLst>
                  <a:outerShdw blurRad="38100" dist="38100" dir="2700000" algn="tl">
                    <a:srgbClr val="000000">
                      <a:alpha val="43137"/>
                    </a:srgbClr>
                  </a:outerShdw>
                </a:effectLst>
                <a:latin typeface="Arial Rounded MT Bold" panose="020F0704030504030204" pitchFamily="34" charset="0"/>
              </a:rPr>
              <a:t>the </a:t>
            </a:r>
            <a:r>
              <a:rPr lang="en-US" sz="2800" b="1" dirty="0">
                <a:effectLst>
                  <a:outerShdw blurRad="38100" dist="38100" dir="2700000" algn="tl">
                    <a:srgbClr val="000000">
                      <a:alpha val="43137"/>
                    </a:srgbClr>
                  </a:outerShdw>
                </a:effectLst>
                <a:latin typeface="Arial Rounded MT Bold" panose="020F0704030504030204" pitchFamily="34" charset="0"/>
              </a:rPr>
              <a:t>Valuable Lesson –</a:t>
            </a:r>
            <a:r>
              <a:rPr lang="en-US" sz="2800" i="1" dirty="0">
                <a:effectLst>
                  <a:outerShdw blurRad="38100" dist="38100" dir="2700000" algn="tl">
                    <a:srgbClr val="000000">
                      <a:alpha val="43137"/>
                    </a:srgbClr>
                  </a:outerShdw>
                </a:effectLst>
                <a:latin typeface="Arial Rounded MT Bold" panose="020F0704030504030204" pitchFamily="34" charset="0"/>
              </a:rPr>
              <a:t>if </a:t>
            </a:r>
            <a:r>
              <a:rPr lang="en-US" sz="2800" i="1" dirty="0" smtClean="0">
                <a:effectLst>
                  <a:outerShdw blurRad="38100" dist="38100" dir="2700000" algn="tl">
                    <a:srgbClr val="000000">
                      <a:alpha val="43137"/>
                    </a:srgbClr>
                  </a:outerShdw>
                </a:effectLst>
                <a:latin typeface="Arial Rounded MT Bold" panose="020F0704030504030204" pitchFamily="34" charset="0"/>
              </a:rPr>
              <a:t>He </a:t>
            </a:r>
            <a:r>
              <a:rPr lang="en-US" sz="2800" i="1" dirty="0">
                <a:effectLst>
                  <a:outerShdw blurRad="38100" dist="38100" dir="2700000" algn="tl">
                    <a:srgbClr val="000000">
                      <a:alpha val="43137"/>
                    </a:srgbClr>
                  </a:outerShdw>
                </a:effectLst>
                <a:latin typeface="Arial Rounded MT Bold" panose="020F0704030504030204" pitchFamily="34" charset="0"/>
              </a:rPr>
              <a:t>allows it, there is a </a:t>
            </a:r>
            <a:r>
              <a:rPr lang="en-US" sz="2800" i="1" dirty="0" smtClean="0">
                <a:effectLst>
                  <a:outerShdw blurRad="38100" dist="38100" dir="2700000" algn="tl">
                    <a:srgbClr val="000000">
                      <a:alpha val="43137"/>
                    </a:srgbClr>
                  </a:outerShdw>
                </a:effectLst>
                <a:latin typeface="Arial Rounded MT Bold" panose="020F0704030504030204" pitchFamily="34" charset="0"/>
              </a:rPr>
              <a:t>reason </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28634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xit" presetSubtype="0" fill="hold" nodeType="afterEffect">
                                  <p:stCondLst>
                                    <p:cond delay="0"/>
                                  </p:stCondLst>
                                  <p:childTnLst>
                                    <p:anim calcmode="lin" valueType="num">
                                      <p:cBhvr>
                                        <p:cTn id="6" dur="1000"/>
                                        <p:tgtEl>
                                          <p:spTgt spid="5"/>
                                        </p:tgtEl>
                                        <p:attrNameLst>
                                          <p:attrName>ppt_w</p:attrName>
                                        </p:attrNameLst>
                                      </p:cBhvr>
                                      <p:tavLst>
                                        <p:tav tm="0">
                                          <p:val>
                                            <p:strVal val="ppt_w"/>
                                          </p:val>
                                        </p:tav>
                                        <p:tav tm="100000">
                                          <p:val>
                                            <p:fltVal val="0"/>
                                          </p:val>
                                        </p:tav>
                                      </p:tavLst>
                                    </p:anim>
                                    <p:anim calcmode="lin" valueType="num">
                                      <p:cBhvr>
                                        <p:cTn id="7" dur="1000"/>
                                        <p:tgtEl>
                                          <p:spTgt spid="5"/>
                                        </p:tgtEl>
                                        <p:attrNameLst>
                                          <p:attrName>ppt_h</p:attrName>
                                        </p:attrNameLst>
                                      </p:cBhvr>
                                      <p:tavLst>
                                        <p:tav tm="0">
                                          <p:val>
                                            <p:strVal val="ppt_h"/>
                                          </p:val>
                                        </p:tav>
                                        <p:tav tm="100000">
                                          <p:val>
                                            <p:fltVal val="0"/>
                                          </p:val>
                                        </p:tav>
                                      </p:tavLst>
                                    </p:anim>
                                    <p:anim calcmode="lin" valueType="num">
                                      <p:cBhvr>
                                        <p:cTn id="8" dur="1000"/>
                                        <p:tgtEl>
                                          <p:spTgt spid="5"/>
                                        </p:tgtEl>
                                        <p:attrNameLst>
                                          <p:attrName>style.rotation</p:attrName>
                                        </p:attrNameLst>
                                      </p:cBhvr>
                                      <p:tavLst>
                                        <p:tav tm="0">
                                          <p:val>
                                            <p:fltVal val="0"/>
                                          </p:val>
                                        </p:tav>
                                        <p:tav tm="100000">
                                          <p:val>
                                            <p:fltVal val="90"/>
                                          </p:val>
                                        </p:tav>
                                      </p:tavLst>
                                    </p:anim>
                                    <p:animEffect transition="out" filter="fade">
                                      <p:cBhvr>
                                        <p:cTn id="9" dur="1000"/>
                                        <p:tgtEl>
                                          <p:spTgt spid="5"/>
                                        </p:tgtEl>
                                      </p:cBhvr>
                                    </p:animEffect>
                                    <p:set>
                                      <p:cBhvr>
                                        <p:cTn id="10" dur="1" fill="hold">
                                          <p:stCondLst>
                                            <p:cond delay="999"/>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circle(in)">
                                      <p:cBhvr>
                                        <p:cTn id="15" dur="2000"/>
                                        <p:tgtEl>
                                          <p:spTgt spid="3">
                                            <p:bg/>
                                          </p:spTgt>
                                        </p:tgtEl>
                                      </p:cBhvr>
                                    </p:animEffect>
                                  </p:childTnLst>
                                </p:cTn>
                              </p:par>
                              <p:par>
                                <p:cTn id="16" presetID="6" presetClass="entr" presetSubtype="32"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circle(out)">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circle(in)">
                                      <p:cBhvr>
                                        <p:cTn id="23" dur="2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32"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circle(out)">
                                      <p:cBhvr>
                                        <p:cTn id="28" dur="2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circle(in)">
                                      <p:cBhvr>
                                        <p:cTn id="33" dur="2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32"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circle(out)">
                                      <p:cBhvr>
                                        <p:cTn id="38" dur="2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circle(in)">
                                      <p:cBhvr>
                                        <p:cTn id="4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3" y="0"/>
            <a:ext cx="11861075" cy="6857999"/>
          </a:xfrm>
        </p:spPr>
        <p:txBody>
          <a:bodyPr>
            <a:normAutofit fontScale="70000" lnSpcReduction="20000"/>
          </a:bodyPr>
          <a:lstStyle/>
          <a:p>
            <a:pPr marL="0" indent="0">
              <a:buNone/>
            </a:pPr>
            <a:r>
              <a:rPr lang="en-US" b="1" dirty="0" smtClean="0">
                <a:effectLst>
                  <a:outerShdw blurRad="38100" dist="38100" dir="2700000" algn="tl">
                    <a:srgbClr val="000000">
                      <a:alpha val="43137"/>
                    </a:srgbClr>
                  </a:outerShdw>
                </a:effectLst>
              </a:rPr>
              <a:t>Four </a:t>
            </a:r>
            <a:r>
              <a:rPr lang="en-US" b="1" dirty="0">
                <a:effectLst>
                  <a:outerShdw blurRad="38100" dist="38100" dir="2700000" algn="tl">
                    <a:srgbClr val="000000">
                      <a:alpha val="43137"/>
                    </a:srgbClr>
                  </a:outerShdw>
                </a:effectLst>
              </a:rPr>
              <a:t>Steps to a Super Attitude</a:t>
            </a:r>
            <a:endParaRPr lang="en-US" dirty="0">
              <a:effectLst>
                <a:outerShdw blurRad="38100" dist="38100" dir="2700000" algn="tl">
                  <a:srgbClr val="000000">
                    <a:alpha val="43137"/>
                  </a:srgbClr>
                </a:outerShdw>
              </a:effectLst>
            </a:endParaRPr>
          </a:p>
          <a:p>
            <a:pPr>
              <a:lnSpc>
                <a:spcPct val="120000"/>
              </a:lnSpc>
            </a:pPr>
            <a:r>
              <a:rPr lang="en-US" b="1" dirty="0">
                <a:effectLst>
                  <a:outerShdw blurRad="38100" dist="38100" dir="2700000" algn="tl">
                    <a:srgbClr val="000000">
                      <a:alpha val="43137"/>
                    </a:srgbClr>
                  </a:outerShdw>
                </a:effectLst>
              </a:rPr>
              <a:t>Romans 8:28 (</a:t>
            </a:r>
            <a:r>
              <a:rPr lang="en-US" b="1" dirty="0" err="1">
                <a:effectLst>
                  <a:outerShdw blurRad="38100" dist="38100" dir="2700000" algn="tl">
                    <a:srgbClr val="000000">
                      <a:alpha val="43137"/>
                    </a:srgbClr>
                  </a:outerShdw>
                </a:effectLst>
              </a:rPr>
              <a:t>MaceNT</a:t>
            </a:r>
            <a:r>
              <a:rPr lang="en-US" b="1" dirty="0">
                <a:effectLst>
                  <a:outerShdw blurRad="38100" dist="38100" dir="2700000" algn="tl">
                    <a:srgbClr val="000000">
                      <a:alpha val="43137"/>
                    </a:srgbClr>
                  </a:outerShdw>
                </a:effectLst>
              </a:rPr>
              <a:t>) </a:t>
            </a:r>
            <a:r>
              <a:rPr lang="en-US" baseline="30000" dirty="0" smtClean="0">
                <a:effectLst>
                  <a:outerShdw blurRad="38100" dist="38100" dir="2700000" algn="tl">
                    <a:srgbClr val="000000">
                      <a:alpha val="43137"/>
                    </a:srgbClr>
                  </a:outerShdw>
                </a:effectLst>
              </a:rPr>
              <a:t>28 </a:t>
            </a:r>
            <a:r>
              <a:rPr lang="en-US" i="1" dirty="0">
                <a:effectLst>
                  <a:outerShdw blurRad="38100" dist="38100" dir="2700000" algn="tl">
                    <a:srgbClr val="000000">
                      <a:alpha val="43137"/>
                    </a:srgbClr>
                  </a:outerShdw>
                </a:effectLst>
              </a:rPr>
              <a:t>We know too, that all things co-operate for the good of those who love God, who, pursuant to his purpose, has now called them: </a:t>
            </a:r>
            <a:endParaRPr lang="en-US" dirty="0">
              <a:effectLst>
                <a:outerShdw blurRad="38100" dist="38100" dir="2700000" algn="tl">
                  <a:srgbClr val="000000">
                    <a:alpha val="43137"/>
                  </a:srgbClr>
                </a:outerShdw>
              </a:effectLst>
            </a:endParaRPr>
          </a:p>
          <a:p>
            <a:pPr>
              <a:lnSpc>
                <a:spcPct val="120000"/>
              </a:lnSpc>
            </a:pP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Romans 8:28 (AMP) </a:t>
            </a:r>
            <a:r>
              <a:rPr lang="en-US" baseline="30000" dirty="0" smtClean="0">
                <a:effectLst>
                  <a:outerShdw blurRad="38100" dist="38100" dir="2700000" algn="tl">
                    <a:srgbClr val="000000">
                      <a:alpha val="43137"/>
                    </a:srgbClr>
                  </a:outerShdw>
                </a:effectLst>
              </a:rPr>
              <a:t>    </a:t>
            </a:r>
            <a:r>
              <a:rPr lang="en-US" baseline="30000" dirty="0">
                <a:effectLst>
                  <a:outerShdw blurRad="38100" dist="38100" dir="2700000" algn="tl">
                    <a:srgbClr val="000000">
                      <a:alpha val="43137"/>
                    </a:srgbClr>
                  </a:outerShdw>
                </a:effectLst>
              </a:rPr>
              <a:t>28 </a:t>
            </a:r>
            <a:r>
              <a:rPr lang="en-US" dirty="0">
                <a:effectLst>
                  <a:outerShdw blurRad="38100" dist="38100" dir="2700000" algn="tl">
                    <a:srgbClr val="000000">
                      <a:alpha val="43137"/>
                    </a:srgbClr>
                  </a:outerShdw>
                </a:effectLst>
              </a:rPr>
              <a:t>We are assured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know that [God being a partner in their labor] all things work together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are </a:t>
            </a:r>
            <a:r>
              <a:rPr lang="en-US" dirty="0" smtClean="0">
                <a:effectLst>
                  <a:outerShdw blurRad="38100" dist="38100" dir="2700000" algn="tl">
                    <a:srgbClr val="000000">
                      <a:alpha val="43137"/>
                    </a:srgbClr>
                  </a:outerShdw>
                </a:effectLst>
              </a:rPr>
              <a:t>[</a:t>
            </a:r>
            <a:r>
              <a:rPr lang="en-US" dirty="0">
                <a:effectLst>
                  <a:outerShdw blurRad="38100" dist="38100" dir="2700000" algn="tl">
                    <a:srgbClr val="000000">
                      <a:alpha val="43137"/>
                    </a:srgbClr>
                  </a:outerShdw>
                </a:effectLst>
              </a:rPr>
              <a:t>fitting into a plan] for good to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for those who love God and are called according to [His] </a:t>
            </a:r>
            <a:r>
              <a:rPr lang="en-US" dirty="0" smtClean="0">
                <a:effectLst>
                  <a:outerShdw blurRad="38100" dist="38100" dir="2700000" algn="tl">
                    <a:srgbClr val="000000">
                      <a:alpha val="43137"/>
                    </a:srgbClr>
                  </a:outerShdw>
                </a:effectLst>
              </a:rPr>
              <a:t>design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purpose. </a:t>
            </a:r>
          </a:p>
          <a:p>
            <a:pPr lvl="0">
              <a:lnSpc>
                <a:spcPct val="120000"/>
              </a:lnSpc>
            </a:pPr>
            <a:r>
              <a:rPr lang="en-US" b="1" dirty="0">
                <a:effectLst>
                  <a:outerShdw blurRad="38100" dist="38100" dir="2700000" algn="tl">
                    <a:srgbClr val="000000">
                      <a:alpha val="43137"/>
                    </a:srgbClr>
                  </a:outerShdw>
                </a:effectLst>
              </a:rPr>
              <a:t>Focus On The </a:t>
            </a:r>
            <a:r>
              <a:rPr lang="en-US" u="sng" dirty="0">
                <a:effectLst>
                  <a:outerShdw blurRad="38100" dist="38100" dir="2700000" algn="tl">
                    <a:srgbClr val="000000">
                      <a:alpha val="43137"/>
                    </a:srgbClr>
                  </a:outerShdw>
                </a:effectLst>
              </a:rPr>
              <a:t>Future</a:t>
            </a:r>
            <a:r>
              <a:rPr lang="en-US" b="1"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not always </a:t>
            </a:r>
            <a:r>
              <a:rPr lang="en-US" i="1" dirty="0" err="1">
                <a:effectLst>
                  <a:outerShdw blurRad="38100" dist="38100" dir="2700000" algn="tl">
                    <a:srgbClr val="000000">
                      <a:alpha val="43137"/>
                    </a:srgbClr>
                  </a:outerShdw>
                </a:effectLst>
              </a:rPr>
              <a:t>gonna</a:t>
            </a:r>
            <a:r>
              <a:rPr lang="en-US" i="1" dirty="0">
                <a:effectLst>
                  <a:outerShdw blurRad="38100" dist="38100" dir="2700000" algn="tl">
                    <a:srgbClr val="000000">
                      <a:alpha val="43137"/>
                    </a:srgbClr>
                  </a:outerShdw>
                </a:effectLst>
              </a:rPr>
              <a:t> be like this-</a:t>
            </a:r>
            <a:r>
              <a:rPr lang="en-US" b="1" dirty="0">
                <a:effectLst>
                  <a:outerShdw blurRad="38100" dist="38100" dir="2700000" algn="tl">
                    <a:srgbClr val="000000">
                      <a:alpha val="43137"/>
                    </a:srgbClr>
                  </a:outerShdw>
                </a:effectLst>
              </a:rPr>
              <a:t>Everything God Allows Points to the Future  _</a:t>
            </a:r>
            <a:r>
              <a:rPr lang="en-US" dirty="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GOD’S PLAN FOR YOU IS BIGGER THAN YOUR PROBLEM</a:t>
            </a:r>
            <a:endParaRPr lang="en-US" dirty="0">
              <a:effectLst>
                <a:outerShdw blurRad="38100" dist="38100" dir="2700000" algn="tl">
                  <a:srgbClr val="000000">
                    <a:alpha val="43137"/>
                  </a:srgbClr>
                </a:outerShdw>
              </a:effectLst>
            </a:endParaRPr>
          </a:p>
          <a:p>
            <a:pPr lvl="0">
              <a:lnSpc>
                <a:spcPct val="120000"/>
              </a:lnSpc>
            </a:pPr>
            <a:r>
              <a:rPr lang="en-US" b="1" dirty="0">
                <a:effectLst>
                  <a:outerShdw blurRad="38100" dist="38100" dir="2700000" algn="tl">
                    <a:srgbClr val="000000">
                      <a:alpha val="43137"/>
                    </a:srgbClr>
                  </a:outerShdw>
                </a:effectLst>
              </a:rPr>
              <a:t>Focus On The </a:t>
            </a:r>
            <a:r>
              <a:rPr lang="en-US" u="sng" dirty="0">
                <a:effectLst>
                  <a:outerShdw blurRad="38100" dist="38100" dir="2700000" algn="tl">
                    <a:srgbClr val="000000">
                      <a:alpha val="43137"/>
                    </a:srgbClr>
                  </a:outerShdw>
                </a:effectLst>
              </a:rPr>
              <a:t>Solution</a:t>
            </a:r>
            <a:r>
              <a:rPr lang="en-US" b="1"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there is always an answer</a:t>
            </a:r>
            <a:endParaRPr lang="en-US" dirty="0">
              <a:effectLst>
                <a:outerShdw blurRad="38100" dist="38100" dir="2700000" algn="tl">
                  <a:srgbClr val="000000">
                    <a:alpha val="43137"/>
                  </a:srgbClr>
                </a:outerShdw>
              </a:effectLst>
            </a:endParaRPr>
          </a:p>
          <a:p>
            <a:pPr marL="0" indent="0">
              <a:lnSpc>
                <a:spcPct val="120000"/>
              </a:lnSpc>
              <a:spcBef>
                <a:spcPts val="0"/>
              </a:spcBef>
              <a:buNone/>
            </a:pP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__All Works </a:t>
            </a:r>
            <a:r>
              <a:rPr lang="en-US" b="1" dirty="0" smtClean="0">
                <a:effectLst>
                  <a:outerShdw blurRad="38100" dist="38100" dir="2700000" algn="tl">
                    <a:srgbClr val="000000">
                      <a:alpha val="43137"/>
                    </a:srgbClr>
                  </a:outerShdw>
                </a:effectLst>
              </a:rPr>
              <a:t>Together</a:t>
            </a:r>
            <a:r>
              <a:rPr lang="en-US" b="1" dirty="0">
                <a:effectLst>
                  <a:outerShdw blurRad="38100" dist="38100" dir="2700000" algn="tl">
                    <a:srgbClr val="000000">
                      <a:alpha val="43137"/>
                    </a:srgbClr>
                  </a:outerShdw>
                </a:effectLst>
              </a:rPr>
              <a:t>___ 1 Corinthians 10:13 (AMP) </a:t>
            </a:r>
            <a:endParaRPr lang="en-US" dirty="0">
              <a:effectLst>
                <a:outerShdw blurRad="38100" dist="38100" dir="2700000" algn="tl">
                  <a:srgbClr val="000000">
                    <a:alpha val="43137"/>
                  </a:srgbClr>
                </a:outerShdw>
              </a:effectLst>
            </a:endParaRPr>
          </a:p>
          <a:p>
            <a:pPr>
              <a:lnSpc>
                <a:spcPct val="120000"/>
              </a:lnSpc>
            </a:pPr>
            <a:r>
              <a:rPr lang="en-US" baseline="30000" dirty="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For no temptation (no trial regarded as enticing to sin), [no matter how it comes or where it leads] has overtaken you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laid hold on you that is not common to man [that is, no temptation or trial has come to you that is beyond human resistance and that is not adjusted and adapted and belonging to human experience, and such as man can bear]. But God is faithful [to His Word and to His compassionate nature], and He [can be trusted] not to let you be tempted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tried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assayed beyond your ability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strength of resistance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power to endure, but with the temptation He will [always] also provide the way out (the means of escape to a landing place), that you may be capable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strong </a:t>
            </a:r>
            <a:r>
              <a:rPr lang="en-US" i="1" dirty="0">
                <a:effectLst>
                  <a:outerShdw blurRad="38100" dist="38100" dir="2700000" algn="tl">
                    <a:srgbClr val="000000">
                      <a:alpha val="43137"/>
                    </a:srgbClr>
                  </a:outerShdw>
                </a:effectLst>
              </a:rPr>
              <a:t>and</a:t>
            </a:r>
            <a:r>
              <a:rPr lang="en-US" dirty="0">
                <a:effectLst>
                  <a:outerShdw blurRad="38100" dist="38100" dir="2700000" algn="tl">
                    <a:srgbClr val="000000">
                      <a:alpha val="43137"/>
                    </a:srgbClr>
                  </a:outerShdw>
                </a:effectLst>
              </a:rPr>
              <a:t> powerful to bear up under it patiently. </a:t>
            </a:r>
          </a:p>
          <a:p>
            <a:pPr lvl="0">
              <a:lnSpc>
                <a:spcPct val="120000"/>
              </a:lnSpc>
            </a:pPr>
            <a:r>
              <a:rPr lang="en-US" b="1" dirty="0">
                <a:effectLst>
                  <a:outerShdw blurRad="38100" dist="38100" dir="2700000" algn="tl">
                    <a:srgbClr val="000000">
                      <a:alpha val="43137"/>
                    </a:srgbClr>
                  </a:outerShdw>
                </a:effectLst>
              </a:rPr>
              <a:t>Look For The </a:t>
            </a:r>
            <a:r>
              <a:rPr lang="en-US" u="sng" dirty="0">
                <a:effectLst>
                  <a:outerShdw blurRad="38100" dist="38100" dir="2700000" algn="tl">
                    <a:srgbClr val="000000">
                      <a:alpha val="43137"/>
                    </a:srgbClr>
                  </a:outerShdw>
                </a:effectLst>
              </a:rPr>
              <a:t>Good</a:t>
            </a:r>
            <a:r>
              <a:rPr lang="en-US" b="1"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God is Working it! –</a:t>
            </a:r>
            <a:r>
              <a:rPr lang="en-US" b="1" dirty="0">
                <a:effectLst>
                  <a:outerShdw blurRad="38100" dist="38100" dir="2700000" algn="tl">
                    <a:srgbClr val="000000">
                      <a:alpha val="43137"/>
                    </a:srgbClr>
                  </a:outerShdw>
                </a:effectLst>
              </a:rPr>
              <a:t>for Our Ultimate Good</a:t>
            </a:r>
            <a:endParaRPr lang="en-US" dirty="0">
              <a:effectLst>
                <a:outerShdw blurRad="38100" dist="38100" dir="2700000" algn="tl">
                  <a:srgbClr val="000000">
                    <a:alpha val="43137"/>
                  </a:srgbClr>
                </a:outerShdw>
              </a:effectLst>
            </a:endParaRPr>
          </a:p>
          <a:p>
            <a:pPr lvl="0">
              <a:lnSpc>
                <a:spcPct val="120000"/>
              </a:lnSpc>
            </a:pPr>
            <a:r>
              <a:rPr lang="en-US" b="1" dirty="0">
                <a:effectLst>
                  <a:outerShdw blurRad="38100" dist="38100" dir="2700000" algn="tl">
                    <a:srgbClr val="000000">
                      <a:alpha val="43137"/>
                    </a:srgbClr>
                  </a:outerShdw>
                </a:effectLst>
              </a:rPr>
              <a:t>Look For The Valuable </a:t>
            </a:r>
            <a:r>
              <a:rPr lang="en-US" u="sng" dirty="0">
                <a:effectLst>
                  <a:outerShdw blurRad="38100" dist="38100" dir="2700000" algn="tl">
                    <a:srgbClr val="000000">
                      <a:alpha val="43137"/>
                    </a:srgbClr>
                  </a:outerShdw>
                </a:effectLst>
              </a:rPr>
              <a:t>Lesson</a:t>
            </a:r>
            <a:r>
              <a:rPr lang="en-US" b="1" dirty="0">
                <a:effectLst>
                  <a:outerShdw blurRad="38100" dist="38100" dir="2700000" algn="tl">
                    <a:srgbClr val="000000">
                      <a:alpha val="43137"/>
                    </a:srgbClr>
                  </a:outerShdw>
                </a:effectLst>
              </a:rPr>
              <a:t> –</a:t>
            </a:r>
            <a:r>
              <a:rPr lang="en-US" i="1" dirty="0">
                <a:effectLst>
                  <a:outerShdw blurRad="38100" dist="38100" dir="2700000" algn="tl">
                    <a:srgbClr val="000000">
                      <a:alpha val="43137"/>
                    </a:srgbClr>
                  </a:outerShdw>
                </a:effectLst>
              </a:rPr>
              <a:t>if he allows it, there is a reason/ a  lesson </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4634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8277"/>
          <a:stretch/>
        </p:blipFill>
        <p:spPr>
          <a:xfrm>
            <a:off x="3213847" y="2030505"/>
            <a:ext cx="6104965" cy="3267635"/>
          </a:xfrm>
          <a:prstGeom prst="rect">
            <a:avLst/>
          </a:prstGeom>
        </p:spPr>
      </p:pic>
      <p:sp>
        <p:nvSpPr>
          <p:cNvPr id="3" name="Content Placeholder 2"/>
          <p:cNvSpPr>
            <a:spLocks noGrp="1"/>
          </p:cNvSpPr>
          <p:nvPr>
            <p:ph idx="1"/>
          </p:nvPr>
        </p:nvSpPr>
        <p:spPr>
          <a:xfrm>
            <a:off x="248193" y="91440"/>
            <a:ext cx="11808823" cy="6766560"/>
          </a:xfrm>
          <a:solidFill>
            <a:schemeClr val="bg1">
              <a:alpha val="85000"/>
            </a:schemeClr>
          </a:solidFill>
        </p:spPr>
        <p:txBody>
          <a:bodyPr>
            <a:normAutofit fontScale="70000" lnSpcReduction="20000"/>
          </a:bodyPr>
          <a:lstStyle/>
          <a:p>
            <a:pPr>
              <a:lnSpc>
                <a:spcPct val="120000"/>
              </a:lnSpc>
            </a:pPr>
            <a:r>
              <a:rPr lang="en-US" sz="3600" b="1" dirty="0" smtClean="0">
                <a:effectLst>
                  <a:outerShdw blurRad="38100" dist="38100" dir="2700000" algn="tl">
                    <a:srgbClr val="000000">
                      <a:alpha val="43137"/>
                    </a:srgbClr>
                  </a:outerShdw>
                </a:effectLst>
                <a:latin typeface="Arial Rounded MT Bold" panose="020F0704030504030204" pitchFamily="34" charset="0"/>
              </a:rPr>
              <a:t>Philippians 4:11-13 (KJV) </a:t>
            </a:r>
            <a:r>
              <a:rPr lang="en-US" sz="3600" baseline="30000" dirty="0" smtClean="0">
                <a:effectLst>
                  <a:outerShdw blurRad="38100" dist="38100" dir="2700000" algn="tl">
                    <a:srgbClr val="000000">
                      <a:alpha val="43137"/>
                    </a:srgbClr>
                  </a:outerShdw>
                </a:effectLst>
                <a:latin typeface="Arial Rounded MT Bold" panose="020F0704030504030204" pitchFamily="34" charset="0"/>
              </a:rPr>
              <a:t>11 </a:t>
            </a:r>
            <a:r>
              <a:rPr lang="en-US" sz="3600" i="1" dirty="0" smtClean="0">
                <a:effectLst>
                  <a:outerShdw blurRad="38100" dist="38100" dir="2700000" algn="tl">
                    <a:srgbClr val="000000">
                      <a:alpha val="43137"/>
                    </a:srgbClr>
                  </a:outerShdw>
                </a:effectLst>
                <a:latin typeface="Arial Rounded MT Bold" panose="020F0704030504030204" pitchFamily="34" charset="0"/>
              </a:rPr>
              <a:t>Not that I speak in respect of want: for I have learned, in whatsoever state I am, therewith to be content. </a:t>
            </a:r>
            <a:r>
              <a:rPr lang="en-US" sz="3600" i="1" baseline="30000" dirty="0" smtClean="0">
                <a:effectLst>
                  <a:outerShdw blurRad="38100" dist="38100" dir="2700000" algn="tl">
                    <a:srgbClr val="000000">
                      <a:alpha val="43137"/>
                    </a:srgbClr>
                  </a:outerShdw>
                </a:effectLst>
                <a:latin typeface="Arial Rounded MT Bold" panose="020F0704030504030204" pitchFamily="34" charset="0"/>
              </a:rPr>
              <a:t>12 </a:t>
            </a:r>
            <a:r>
              <a:rPr lang="en-US" sz="3600" i="1" dirty="0" smtClean="0">
                <a:effectLst>
                  <a:outerShdw blurRad="38100" dist="38100" dir="2700000" algn="tl">
                    <a:srgbClr val="000000">
                      <a:alpha val="43137"/>
                    </a:srgbClr>
                  </a:outerShdw>
                </a:effectLst>
                <a:latin typeface="Arial Rounded MT Bold" panose="020F0704030504030204" pitchFamily="34" charset="0"/>
              </a:rPr>
              <a:t>I know both how to be abased, and I know how to abound: every where and in all things I am instructed both to be full and to be hungry, both to abound and to suffer need. </a:t>
            </a:r>
            <a:r>
              <a:rPr lang="en-US" sz="3600" i="1" baseline="30000" dirty="0" smtClean="0">
                <a:effectLst>
                  <a:outerShdw blurRad="38100" dist="38100" dir="2700000" algn="tl">
                    <a:srgbClr val="000000">
                      <a:alpha val="43137"/>
                    </a:srgbClr>
                  </a:outerShdw>
                </a:effectLst>
                <a:latin typeface="Arial Rounded MT Bold" panose="020F0704030504030204" pitchFamily="34" charset="0"/>
              </a:rPr>
              <a:t>13 </a:t>
            </a:r>
            <a:r>
              <a:rPr lang="en-US" sz="3600" i="1" dirty="0" smtClean="0">
                <a:effectLst>
                  <a:outerShdw blurRad="38100" dist="38100" dir="2700000" algn="tl">
                    <a:srgbClr val="000000">
                      <a:alpha val="43137"/>
                    </a:srgbClr>
                  </a:outerShdw>
                </a:effectLst>
                <a:latin typeface="Arial Rounded MT Bold" panose="020F0704030504030204" pitchFamily="34" charset="0"/>
              </a:rPr>
              <a:t>I can do all things through Christ which </a:t>
            </a:r>
            <a:r>
              <a:rPr lang="en-US" sz="3600" i="1" dirty="0" err="1" smtClean="0">
                <a:effectLst>
                  <a:outerShdw blurRad="38100" dist="38100" dir="2700000" algn="tl">
                    <a:srgbClr val="000000">
                      <a:alpha val="43137"/>
                    </a:srgbClr>
                  </a:outerShdw>
                </a:effectLst>
                <a:latin typeface="Arial Rounded MT Bold" panose="020F0704030504030204" pitchFamily="34" charset="0"/>
              </a:rPr>
              <a:t>strengtheneth</a:t>
            </a:r>
            <a:r>
              <a:rPr lang="en-US" sz="3600" i="1" dirty="0" smtClean="0">
                <a:effectLst>
                  <a:outerShdw blurRad="38100" dist="38100" dir="2700000" algn="tl">
                    <a:srgbClr val="000000">
                      <a:alpha val="43137"/>
                    </a:srgbClr>
                  </a:outerShdw>
                </a:effectLst>
                <a:latin typeface="Arial Rounded MT Bold" panose="020F0704030504030204" pitchFamily="34" charset="0"/>
              </a:rPr>
              <a:t> me. </a:t>
            </a:r>
          </a:p>
          <a:p>
            <a:pPr>
              <a:lnSpc>
                <a:spcPct val="120000"/>
              </a:lnSpc>
            </a:pPr>
            <a:r>
              <a:rPr lang="en-US" sz="3600" b="1" dirty="0" smtClean="0">
                <a:effectLst>
                  <a:outerShdw blurRad="38100" dist="38100" dir="2700000" algn="tl">
                    <a:srgbClr val="000000">
                      <a:alpha val="43137"/>
                    </a:srgbClr>
                  </a:outerShdw>
                </a:effectLst>
                <a:latin typeface="Arial Rounded MT Bold" panose="020F0704030504030204" pitchFamily="34" charset="0"/>
              </a:rPr>
              <a:t>Philippians 4:11-13 (AMP) </a:t>
            </a:r>
            <a:r>
              <a:rPr lang="en-US" sz="3600" dirty="0" smtClean="0">
                <a:effectLst>
                  <a:outerShdw blurRad="38100" dist="38100" dir="2700000" algn="tl">
                    <a:srgbClr val="000000">
                      <a:alpha val="43137"/>
                    </a:srgbClr>
                  </a:outerShdw>
                </a:effectLst>
                <a:latin typeface="Arial Rounded MT Bold" panose="020F0704030504030204" pitchFamily="34" charset="0"/>
              </a:rPr>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baseline="30000" dirty="0" smtClean="0">
                <a:effectLst>
                  <a:outerShdw blurRad="38100" dist="38100" dir="2700000" algn="tl">
                    <a:srgbClr val="000000">
                      <a:alpha val="43137"/>
                    </a:srgbClr>
                  </a:outerShdw>
                </a:effectLst>
                <a:latin typeface="Arial Rounded MT Bold" panose="020F0704030504030204" pitchFamily="34" charset="0"/>
              </a:rPr>
              <a:t>11 </a:t>
            </a:r>
            <a:r>
              <a:rPr lang="en-US" sz="3600" dirty="0" smtClean="0">
                <a:effectLst>
                  <a:outerShdw blurRad="38100" dist="38100" dir="2700000" algn="tl">
                    <a:srgbClr val="000000">
                      <a:alpha val="43137"/>
                    </a:srgbClr>
                  </a:outerShdw>
                </a:effectLst>
                <a:latin typeface="Arial Rounded MT Bold" panose="020F0704030504030204" pitchFamily="34" charset="0"/>
              </a:rPr>
              <a:t>Not that I am implying that I was in any personal want, for I have learned how to be content (satisfied to the point where I am not disturbed or disquieted) in whatever state I am. </a:t>
            </a:r>
            <a:r>
              <a:rPr lang="en-US" sz="3600" baseline="30000" dirty="0" smtClean="0">
                <a:effectLst>
                  <a:outerShdw blurRad="38100" dist="38100" dir="2700000" algn="tl">
                    <a:srgbClr val="000000">
                      <a:alpha val="43137"/>
                    </a:srgbClr>
                  </a:outerShdw>
                </a:effectLst>
                <a:latin typeface="Arial Rounded MT Bold" panose="020F0704030504030204" pitchFamily="34" charset="0"/>
              </a:rPr>
              <a:t>12 </a:t>
            </a:r>
            <a:r>
              <a:rPr lang="en-US" sz="3600" dirty="0" smtClean="0">
                <a:effectLst>
                  <a:outerShdw blurRad="38100" dist="38100" dir="2700000" algn="tl">
                    <a:srgbClr val="000000">
                      <a:alpha val="43137"/>
                    </a:srgbClr>
                  </a:outerShdw>
                </a:effectLst>
                <a:latin typeface="Arial Rounded MT Bold" panose="020F0704030504030204" pitchFamily="34" charset="0"/>
              </a:rPr>
              <a:t>I know how to be abased </a:t>
            </a:r>
            <a:r>
              <a:rPr lang="en-US" sz="3600" i="1" dirty="0" smtClean="0">
                <a:effectLst>
                  <a:outerShdw blurRad="38100" dist="38100" dir="2700000" algn="tl">
                    <a:srgbClr val="000000">
                      <a:alpha val="43137"/>
                    </a:srgbClr>
                  </a:outerShdw>
                </a:effectLst>
                <a:latin typeface="Arial Rounded MT Bold" panose="020F0704030504030204" pitchFamily="34" charset="0"/>
              </a:rPr>
              <a:t>and</a:t>
            </a:r>
            <a:r>
              <a:rPr lang="en-US" sz="3600" dirty="0" smtClean="0">
                <a:effectLst>
                  <a:outerShdw blurRad="38100" dist="38100" dir="2700000" algn="tl">
                    <a:srgbClr val="000000">
                      <a:alpha val="43137"/>
                    </a:srgbClr>
                  </a:outerShdw>
                </a:effectLst>
                <a:latin typeface="Arial Rounded MT Bold" panose="020F0704030504030204" pitchFamily="34" charset="0"/>
              </a:rPr>
              <a:t> live humbly in straitened circumstances, and I know also how to enjoy plenty </a:t>
            </a:r>
            <a:r>
              <a:rPr lang="en-US" sz="3600" i="1" dirty="0" smtClean="0">
                <a:effectLst>
                  <a:outerShdw blurRad="38100" dist="38100" dir="2700000" algn="tl">
                    <a:srgbClr val="000000">
                      <a:alpha val="43137"/>
                    </a:srgbClr>
                  </a:outerShdw>
                </a:effectLst>
                <a:latin typeface="Arial Rounded MT Bold" panose="020F0704030504030204" pitchFamily="34" charset="0"/>
              </a:rPr>
              <a:t>and</a:t>
            </a:r>
            <a:r>
              <a:rPr lang="en-US" sz="3600" dirty="0" smtClean="0">
                <a:effectLst>
                  <a:outerShdw blurRad="38100" dist="38100" dir="2700000" algn="tl">
                    <a:srgbClr val="000000">
                      <a:alpha val="43137"/>
                    </a:srgbClr>
                  </a:outerShdw>
                </a:effectLst>
                <a:latin typeface="Arial Rounded MT Bold" panose="020F0704030504030204" pitchFamily="34" charset="0"/>
              </a:rPr>
              <a:t> live in abundance. I have learned in any and all circumstances the secret of facing every situation, whether well-fed or going hungry, having a sufficiency </a:t>
            </a:r>
            <a:r>
              <a:rPr lang="en-US" sz="3600" i="1" dirty="0" smtClean="0">
                <a:effectLst>
                  <a:outerShdw blurRad="38100" dist="38100" dir="2700000" algn="tl">
                    <a:srgbClr val="000000">
                      <a:alpha val="43137"/>
                    </a:srgbClr>
                  </a:outerShdw>
                </a:effectLst>
                <a:latin typeface="Arial Rounded MT Bold" panose="020F0704030504030204" pitchFamily="34" charset="0"/>
              </a:rPr>
              <a:t>and</a:t>
            </a:r>
            <a:r>
              <a:rPr lang="en-US" sz="3600" dirty="0" smtClean="0">
                <a:effectLst>
                  <a:outerShdw blurRad="38100" dist="38100" dir="2700000" algn="tl">
                    <a:srgbClr val="000000">
                      <a:alpha val="43137"/>
                    </a:srgbClr>
                  </a:outerShdw>
                </a:effectLst>
                <a:latin typeface="Arial Rounded MT Bold" panose="020F0704030504030204" pitchFamily="34" charset="0"/>
              </a:rPr>
              <a:t> enough to spare or going without </a:t>
            </a:r>
            <a:r>
              <a:rPr lang="en-US" sz="3600" i="1" dirty="0" smtClean="0">
                <a:effectLst>
                  <a:outerShdw blurRad="38100" dist="38100" dir="2700000" algn="tl">
                    <a:srgbClr val="000000">
                      <a:alpha val="43137"/>
                    </a:srgbClr>
                  </a:outerShdw>
                </a:effectLst>
                <a:latin typeface="Arial Rounded MT Bold" panose="020F0704030504030204" pitchFamily="34" charset="0"/>
              </a:rPr>
              <a:t>and</a:t>
            </a:r>
            <a:r>
              <a:rPr lang="en-US" sz="3600" dirty="0" smtClean="0">
                <a:effectLst>
                  <a:outerShdw blurRad="38100" dist="38100" dir="2700000" algn="tl">
                    <a:srgbClr val="000000">
                      <a:alpha val="43137"/>
                    </a:srgbClr>
                  </a:outerShdw>
                </a:effectLst>
                <a:latin typeface="Arial Rounded MT Bold" panose="020F0704030504030204" pitchFamily="34" charset="0"/>
              </a:rPr>
              <a:t> being in want. </a:t>
            </a:r>
            <a:r>
              <a:rPr lang="en-US" sz="3600" baseline="30000" dirty="0" smtClean="0">
                <a:effectLst>
                  <a:outerShdw blurRad="38100" dist="38100" dir="2700000" algn="tl">
                    <a:srgbClr val="000000">
                      <a:alpha val="43137"/>
                    </a:srgbClr>
                  </a:outerShdw>
                </a:effectLst>
                <a:latin typeface="Arial Rounded MT Bold" panose="020F0704030504030204" pitchFamily="34" charset="0"/>
              </a:rPr>
              <a:t>13 </a:t>
            </a:r>
            <a:r>
              <a:rPr lang="en-US" sz="3600" dirty="0" smtClean="0">
                <a:effectLst>
                  <a:outerShdw blurRad="38100" dist="38100" dir="2700000" algn="tl">
                    <a:srgbClr val="000000">
                      <a:alpha val="43137"/>
                    </a:srgbClr>
                  </a:outerShdw>
                </a:effectLst>
                <a:latin typeface="Arial Rounded MT Bold" panose="020F0704030504030204" pitchFamily="34" charset="0"/>
              </a:rPr>
              <a:t>I have strength for all things in Christ Who empowers me [I am ready for anything and equal to anything through Him Who infuses inner strength into me; I am self-sufficient in Christ's sufficiency]. </a:t>
            </a:r>
          </a:p>
          <a:p>
            <a:pPr>
              <a:lnSpc>
                <a:spcPct val="120000"/>
              </a:lnSpc>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5082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out)">
                                      <p:cBhvr>
                                        <p:cTn id="10" dur="2000"/>
                                        <p:tgtEl>
                                          <p:spTgt spid="3">
                                            <p:txEl>
                                              <p:pRg st="0" end="0"/>
                                            </p:txEl>
                                          </p:spTgt>
                                        </p:tgtEl>
                                      </p:cBhvr>
                                    </p:animEffect>
                                  </p:childTnLst>
                                </p:cTn>
                              </p:par>
                            </p:childTnLst>
                          </p:cTn>
                        </p:par>
                        <p:par>
                          <p:cTn id="11" fill="hold">
                            <p:stCondLst>
                              <p:cond delay="2000"/>
                            </p:stCondLst>
                            <p:childTnLst>
                              <p:par>
                                <p:cTn id="12" presetID="6" presetClass="entr" presetSubtype="16"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4336</TotalTime>
  <Words>1311</Words>
  <Application>Microsoft Office PowerPoint</Application>
  <PresentationFormat>Widescreen</PresentationFormat>
  <Paragraphs>112</Paragraphs>
  <Slides>16</Slides>
  <Notes>0</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Rounded MT Bold</vt:lpstr>
      <vt:lpstr>Calibri</vt:lpstr>
      <vt:lpstr>Calibri Light</vt:lpstr>
      <vt:lpstr>Courier New</vt:lpstr>
      <vt:lpstr>Office Theme</vt:lpstr>
      <vt:lpstr>PowerPoint Presentation</vt:lpstr>
      <vt:lpstr>Your Attitude is Showing </vt:lpstr>
      <vt:lpstr>The Power of Attitude</vt:lpstr>
      <vt:lpstr>The Power of Attitude</vt:lpstr>
      <vt:lpstr>How to Have a Bad Attitude</vt:lpstr>
      <vt:lpstr>PowerPoint Presentation</vt:lpstr>
      <vt:lpstr>Four Steps to a Super Attitude</vt:lpstr>
      <vt:lpstr>PowerPoint Presentation</vt:lpstr>
      <vt:lpstr>PowerPoint Presentation</vt:lpstr>
      <vt:lpstr>Take Responsibility for Your Attitude</vt:lpstr>
      <vt:lpstr>You Can’t …You Can!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Attitude is Showing </dc:title>
  <dc:creator>David Linton</dc:creator>
  <cp:lastModifiedBy>David Linton</cp:lastModifiedBy>
  <cp:revision>74</cp:revision>
  <dcterms:created xsi:type="dcterms:W3CDTF">2015-10-28T02:18:21Z</dcterms:created>
  <dcterms:modified xsi:type="dcterms:W3CDTF">2015-11-01T01:51:51Z</dcterms:modified>
</cp:coreProperties>
</file>