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4.jpg" ContentType="image/jpeg"/>
  <Override PartName="/ppt/media/image7.jpg" ContentType="image/jpeg"/>
  <Override PartName="/ppt/media/image8.jpg" ContentType="image/jpeg"/>
  <Override PartName="/ppt/media/image9.jpg" ContentType="image/jpeg"/>
  <Override PartName="/ppt/media/image11.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69" r:id="rId2"/>
    <p:sldId id="270" r:id="rId3"/>
    <p:sldId id="256" r:id="rId4"/>
    <p:sldId id="257" r:id="rId5"/>
    <p:sldId id="258" r:id="rId6"/>
    <p:sldId id="259" r:id="rId7"/>
    <p:sldId id="260" r:id="rId8"/>
    <p:sldId id="261" r:id="rId9"/>
    <p:sldId id="267" r:id="rId10"/>
    <p:sldId id="268" r:id="rId11"/>
    <p:sldId id="263" r:id="rId12"/>
    <p:sldId id="264" r:id="rId13"/>
    <p:sldId id="265" r:id="rId14"/>
    <p:sldId id="262" r:id="rId15"/>
    <p:sldId id="266" r:id="rId1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3EB75E32-3A8D-44B3-A57A-BE73A048988A}" type="datetimeFigureOut">
              <a:rPr lang="en-US" smtClean="0"/>
              <a:t>12/26/2015</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958C0F83-ACFB-4F46-837D-31758D3855C8}" type="slidenum">
              <a:rPr lang="en-US" smtClean="0"/>
              <a:t>‹#›</a:t>
            </a:fld>
            <a:endParaRPr lang="en-US"/>
          </a:p>
        </p:txBody>
      </p:sp>
    </p:spTree>
    <p:extLst>
      <p:ext uri="{BB962C8B-B14F-4D97-AF65-F5344CB8AC3E}">
        <p14:creationId xmlns:p14="http://schemas.microsoft.com/office/powerpoint/2010/main" val="24173930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ADCF04-3299-453A-A578-A5E80F4E85F3}" type="datetimeFigureOut">
              <a:rPr lang="en-US" smtClean="0"/>
              <a:t>12/26/2015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2717F-279F-491C-B94C-A5AA080D38F2}" type="slidenum">
              <a:rPr lang="en-US" smtClean="0"/>
              <a:t>‹#›</a:t>
            </a:fld>
            <a:endParaRPr lang="en-US"/>
          </a:p>
        </p:txBody>
      </p:sp>
    </p:spTree>
    <p:extLst>
      <p:ext uri="{BB962C8B-B14F-4D97-AF65-F5344CB8AC3E}">
        <p14:creationId xmlns:p14="http://schemas.microsoft.com/office/powerpoint/2010/main" val="2481019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ADCF04-3299-453A-A578-A5E80F4E85F3}" type="datetimeFigureOut">
              <a:rPr lang="en-US" smtClean="0"/>
              <a:t>12/26/2015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2717F-279F-491C-B94C-A5AA080D38F2}" type="slidenum">
              <a:rPr lang="en-US" smtClean="0"/>
              <a:t>‹#›</a:t>
            </a:fld>
            <a:endParaRPr lang="en-US"/>
          </a:p>
        </p:txBody>
      </p:sp>
    </p:spTree>
    <p:extLst>
      <p:ext uri="{BB962C8B-B14F-4D97-AF65-F5344CB8AC3E}">
        <p14:creationId xmlns:p14="http://schemas.microsoft.com/office/powerpoint/2010/main" val="2193733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ADCF04-3299-453A-A578-A5E80F4E85F3}" type="datetimeFigureOut">
              <a:rPr lang="en-US" smtClean="0"/>
              <a:t>12/26/2015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2717F-279F-491C-B94C-A5AA080D38F2}" type="slidenum">
              <a:rPr lang="en-US" smtClean="0"/>
              <a:t>‹#›</a:t>
            </a:fld>
            <a:endParaRPr lang="en-US"/>
          </a:p>
        </p:txBody>
      </p:sp>
    </p:spTree>
    <p:extLst>
      <p:ext uri="{BB962C8B-B14F-4D97-AF65-F5344CB8AC3E}">
        <p14:creationId xmlns:p14="http://schemas.microsoft.com/office/powerpoint/2010/main" val="2204930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ADCF04-3299-453A-A578-A5E80F4E85F3}" type="datetimeFigureOut">
              <a:rPr lang="en-US" smtClean="0"/>
              <a:t>12/26/2015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2717F-279F-491C-B94C-A5AA080D38F2}" type="slidenum">
              <a:rPr lang="en-US" smtClean="0"/>
              <a:t>‹#›</a:t>
            </a:fld>
            <a:endParaRPr lang="en-US"/>
          </a:p>
        </p:txBody>
      </p:sp>
    </p:spTree>
    <p:extLst>
      <p:ext uri="{BB962C8B-B14F-4D97-AF65-F5344CB8AC3E}">
        <p14:creationId xmlns:p14="http://schemas.microsoft.com/office/powerpoint/2010/main" val="2356484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ADCF04-3299-453A-A578-A5E80F4E85F3}" type="datetimeFigureOut">
              <a:rPr lang="en-US" smtClean="0"/>
              <a:t>12/26/2015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2717F-279F-491C-B94C-A5AA080D38F2}" type="slidenum">
              <a:rPr lang="en-US" smtClean="0"/>
              <a:t>‹#›</a:t>
            </a:fld>
            <a:endParaRPr lang="en-US"/>
          </a:p>
        </p:txBody>
      </p:sp>
    </p:spTree>
    <p:extLst>
      <p:ext uri="{BB962C8B-B14F-4D97-AF65-F5344CB8AC3E}">
        <p14:creationId xmlns:p14="http://schemas.microsoft.com/office/powerpoint/2010/main" val="692433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ADCF04-3299-453A-A578-A5E80F4E85F3}" type="datetimeFigureOut">
              <a:rPr lang="en-US" smtClean="0"/>
              <a:t>12/26/2015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2717F-279F-491C-B94C-A5AA080D38F2}" type="slidenum">
              <a:rPr lang="en-US" smtClean="0"/>
              <a:t>‹#›</a:t>
            </a:fld>
            <a:endParaRPr lang="en-US"/>
          </a:p>
        </p:txBody>
      </p:sp>
    </p:spTree>
    <p:extLst>
      <p:ext uri="{BB962C8B-B14F-4D97-AF65-F5344CB8AC3E}">
        <p14:creationId xmlns:p14="http://schemas.microsoft.com/office/powerpoint/2010/main" val="3754175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ADCF04-3299-453A-A578-A5E80F4E85F3}" type="datetimeFigureOut">
              <a:rPr lang="en-US" smtClean="0"/>
              <a:t>12/26/2015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22717F-279F-491C-B94C-A5AA080D38F2}" type="slidenum">
              <a:rPr lang="en-US" smtClean="0"/>
              <a:t>‹#›</a:t>
            </a:fld>
            <a:endParaRPr lang="en-US"/>
          </a:p>
        </p:txBody>
      </p:sp>
    </p:spTree>
    <p:extLst>
      <p:ext uri="{BB962C8B-B14F-4D97-AF65-F5344CB8AC3E}">
        <p14:creationId xmlns:p14="http://schemas.microsoft.com/office/powerpoint/2010/main" val="2145511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ADCF04-3299-453A-A578-A5E80F4E85F3}" type="datetimeFigureOut">
              <a:rPr lang="en-US" smtClean="0"/>
              <a:t>12/26/2015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22717F-279F-491C-B94C-A5AA080D38F2}" type="slidenum">
              <a:rPr lang="en-US" smtClean="0"/>
              <a:t>‹#›</a:t>
            </a:fld>
            <a:endParaRPr lang="en-US"/>
          </a:p>
        </p:txBody>
      </p:sp>
    </p:spTree>
    <p:extLst>
      <p:ext uri="{BB962C8B-B14F-4D97-AF65-F5344CB8AC3E}">
        <p14:creationId xmlns:p14="http://schemas.microsoft.com/office/powerpoint/2010/main" val="2142867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DCF04-3299-453A-A578-A5E80F4E85F3}" type="datetimeFigureOut">
              <a:rPr lang="en-US" smtClean="0"/>
              <a:t>12/26/2015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22717F-279F-491C-B94C-A5AA080D38F2}" type="slidenum">
              <a:rPr lang="en-US" smtClean="0"/>
              <a:t>‹#›</a:t>
            </a:fld>
            <a:endParaRPr lang="en-US"/>
          </a:p>
        </p:txBody>
      </p:sp>
    </p:spTree>
    <p:extLst>
      <p:ext uri="{BB962C8B-B14F-4D97-AF65-F5344CB8AC3E}">
        <p14:creationId xmlns:p14="http://schemas.microsoft.com/office/powerpoint/2010/main" val="384633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ADCF04-3299-453A-A578-A5E80F4E85F3}" type="datetimeFigureOut">
              <a:rPr lang="en-US" smtClean="0"/>
              <a:t>12/26/2015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2717F-279F-491C-B94C-A5AA080D38F2}" type="slidenum">
              <a:rPr lang="en-US" smtClean="0"/>
              <a:t>‹#›</a:t>
            </a:fld>
            <a:endParaRPr lang="en-US"/>
          </a:p>
        </p:txBody>
      </p:sp>
    </p:spTree>
    <p:extLst>
      <p:ext uri="{BB962C8B-B14F-4D97-AF65-F5344CB8AC3E}">
        <p14:creationId xmlns:p14="http://schemas.microsoft.com/office/powerpoint/2010/main" val="259054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ADCF04-3299-453A-A578-A5E80F4E85F3}" type="datetimeFigureOut">
              <a:rPr lang="en-US" smtClean="0"/>
              <a:t>12/26/2015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2717F-279F-491C-B94C-A5AA080D38F2}" type="slidenum">
              <a:rPr lang="en-US" smtClean="0"/>
              <a:t>‹#›</a:t>
            </a:fld>
            <a:endParaRPr lang="en-US"/>
          </a:p>
        </p:txBody>
      </p:sp>
    </p:spTree>
    <p:extLst>
      <p:ext uri="{BB962C8B-B14F-4D97-AF65-F5344CB8AC3E}">
        <p14:creationId xmlns:p14="http://schemas.microsoft.com/office/powerpoint/2010/main" val="944081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F04-3299-453A-A578-A5E80F4E85F3}" type="datetimeFigureOut">
              <a:rPr lang="en-US" smtClean="0"/>
              <a:t>12/26/2015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2717F-279F-491C-B94C-A5AA080D38F2}" type="slidenum">
              <a:rPr lang="en-US" smtClean="0"/>
              <a:t>‹#›</a:t>
            </a:fld>
            <a:endParaRPr lang="en-US"/>
          </a:p>
        </p:txBody>
      </p:sp>
    </p:spTree>
    <p:extLst>
      <p:ext uri="{BB962C8B-B14F-4D97-AF65-F5344CB8AC3E}">
        <p14:creationId xmlns:p14="http://schemas.microsoft.com/office/powerpoint/2010/main" val="2551469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www.crossbooks.com/verse.asp?ref=Rev+3:11" TargetMode="External"/><Relationship Id="rId13" Type="http://schemas.openxmlformats.org/officeDocument/2006/relationships/hyperlink" Target="http://www.crossbooks.com/verse.asp?ref=Php+3:21" TargetMode="External"/><Relationship Id="rId3" Type="http://schemas.openxmlformats.org/officeDocument/2006/relationships/hyperlink" Target="http://www.crossbooks.com/verse.asp?ref=1Co+15:58" TargetMode="External"/><Relationship Id="rId7" Type="http://schemas.openxmlformats.org/officeDocument/2006/relationships/hyperlink" Target="http://www.crossbooks.com/verse.asp?ref=1Pe+1:13" TargetMode="External"/><Relationship Id="rId12" Type="http://schemas.openxmlformats.org/officeDocument/2006/relationships/hyperlink" Target="http://www.crossbooks.com/verse.asp?ref=Ro+8:29" TargetMode="External"/><Relationship Id="rId2" Type="http://schemas.openxmlformats.org/officeDocument/2006/relationships/hyperlink" Target="http://www.crossbooks.com/verse.asp?ref=Lk+13:24" TargetMode="External"/><Relationship Id="rId1" Type="http://schemas.openxmlformats.org/officeDocument/2006/relationships/slideLayout" Target="../slideLayouts/slideLayout2.xml"/><Relationship Id="rId6" Type="http://schemas.openxmlformats.org/officeDocument/2006/relationships/hyperlink" Target="http://www.crossbooks.com/verse.asp?ref=Heb+12:4" TargetMode="External"/><Relationship Id="rId11" Type="http://schemas.openxmlformats.org/officeDocument/2006/relationships/hyperlink" Target="http://www.crossbooks.com/verse.asp?ref=Ro+8:16-17" TargetMode="External"/><Relationship Id="rId5" Type="http://schemas.openxmlformats.org/officeDocument/2006/relationships/hyperlink" Target="http://www.crossbooks.com/verse.asp?ref=Col+1:29" TargetMode="External"/><Relationship Id="rId15" Type="http://schemas.openxmlformats.org/officeDocument/2006/relationships/hyperlink" Target="http://www.crossbooks.com/verse.asp?ref=1Jn+3:2" TargetMode="External"/><Relationship Id="rId10" Type="http://schemas.openxmlformats.org/officeDocument/2006/relationships/hyperlink" Target="http://www.crossbooks.com/book.asp?pub=0&amp;book=601&amp;tocpath=1%20and%202%20CORINTHIANS%20COMMENTARY\1%20Corinthians\VIII.%20THE%20QUESTIONS%20CONCERNING%20THE%20RESURRECTION%20OF%20THE%20DEAD,%2015:1-58\E.%20Argument%20Five:%20The%20Kind%20of%20Body,%2015:35-49\3.%20The%20contrasting%20body%20of%20the%20resurrection%20(v.42-44)" TargetMode="External"/><Relationship Id="rId4" Type="http://schemas.openxmlformats.org/officeDocument/2006/relationships/hyperlink" Target="http://www.crossbooks.com/verse.asp?ref=Gal+6:9" TargetMode="External"/><Relationship Id="rId9" Type="http://schemas.openxmlformats.org/officeDocument/2006/relationships/hyperlink" Target="http://www.crossbooks.com/book.asp?pub=0&amp;book=599&amp;tocpath=Romans%20Commentary\Romans\VI.%20DELIVERANCE%20AND%20REDEMPTION:%20THE%20BELIEVER%20SHALL%20BE%20FREED%20FROM%20STRUGGLING%20AND%20SUFFERING%20BY%20THE%20SPIRIT,%208:1-39\C.%20God%20Assures%20Deliverance%20(Freedom)%20from%20Struggling%20and%20Suffering,%208:28-39\2.%20Assurance%202:%20God%20has%20determined%20to%20fulfill%20His%20purpose%20for%20the%20believer%20(v.29)" TargetMode="External"/><Relationship Id="rId14" Type="http://schemas.openxmlformats.org/officeDocument/2006/relationships/hyperlink" Target="http://www.crossbooks.com/verse.asp?ref=Col+3:24"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www.crossbooks.com/verse.asp?ref=Ro+8:6" TargetMode="External"/><Relationship Id="rId3" Type="http://schemas.openxmlformats.org/officeDocument/2006/relationships/hyperlink" Target="http://www.crossbooks.com/verse.asp?ref=2Co+13:11" TargetMode="External"/><Relationship Id="rId7" Type="http://schemas.openxmlformats.org/officeDocument/2006/relationships/hyperlink" Target="http://www.crossbooks.com/verse.asp?ref=Jas+4:1" TargetMode="External"/><Relationship Id="rId12" Type="http://schemas.openxmlformats.org/officeDocument/2006/relationships/hyperlink" Target="http://www.crossbooks.com/verse.asp?ref=1Jn+2:6" TargetMode="External"/><Relationship Id="rId2" Type="http://schemas.openxmlformats.org/officeDocument/2006/relationships/hyperlink" Target="http://www.crossbooks.com/verse.asp?ref=Mt+5:48" TargetMode="External"/><Relationship Id="rId1" Type="http://schemas.openxmlformats.org/officeDocument/2006/relationships/slideLayout" Target="../slideLayouts/slideLayout2.xml"/><Relationship Id="rId6" Type="http://schemas.openxmlformats.org/officeDocument/2006/relationships/hyperlink" Target="http://www.crossbooks.com/verse.asp?ref=Heb+6:1" TargetMode="External"/><Relationship Id="rId11" Type="http://schemas.openxmlformats.org/officeDocument/2006/relationships/hyperlink" Target="http://www.crossbooks.com/verse.asp?ref=1Jn+1:7" TargetMode="External"/><Relationship Id="rId5" Type="http://schemas.openxmlformats.org/officeDocument/2006/relationships/hyperlink" Target="http://www.crossbooks.com/verse.asp?ref=Col+1:28" TargetMode="External"/><Relationship Id="rId10" Type="http://schemas.openxmlformats.org/officeDocument/2006/relationships/hyperlink" Target="http://www.crossbooks.com/verse.asp?ref=Eph+5:15" TargetMode="External"/><Relationship Id="rId4" Type="http://schemas.openxmlformats.org/officeDocument/2006/relationships/hyperlink" Target="http://www.crossbooks.com/verse.asp?ref=Eph+4:13" TargetMode="External"/><Relationship Id="rId9" Type="http://schemas.openxmlformats.org/officeDocument/2006/relationships/hyperlink" Target="http://www.crossbooks.com/verse.asp?ref=Gal+5:16"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1.jpg"/><Relationship Id="rId5" Type="http://schemas.openxmlformats.org/officeDocument/2006/relationships/image" Target="../media/image11.jp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9881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5812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910" y="103030"/>
            <a:ext cx="11977352" cy="6754969"/>
          </a:xfrm>
        </p:spPr>
        <p:txBody>
          <a:bodyPr>
            <a:normAutofit/>
          </a:bodyPr>
          <a:lstStyle/>
          <a:p>
            <a:r>
              <a:rPr lang="en-US" sz="1000" b="1" dirty="0" smtClean="0"/>
              <a:t>Philippians 3:12-15 (KJV) </a:t>
            </a:r>
            <a:r>
              <a:rPr lang="en-US" sz="1000" dirty="0" smtClean="0"/>
              <a:t/>
            </a:r>
            <a:br>
              <a:rPr lang="en-US" sz="1000" dirty="0" smtClean="0"/>
            </a:br>
            <a:r>
              <a:rPr lang="en-US" sz="1000" baseline="30000" dirty="0" smtClean="0"/>
              <a:t>12 </a:t>
            </a:r>
            <a:r>
              <a:rPr lang="en-US" sz="1000" dirty="0" smtClean="0"/>
              <a:t> Not as though I had already </a:t>
            </a:r>
            <a:r>
              <a:rPr lang="en-US" b="1" dirty="0" smtClean="0"/>
              <a:t>attained Not as though I had already attained(to win) -</a:t>
            </a:r>
            <a:r>
              <a:rPr lang="en-US" dirty="0" smtClean="0"/>
              <a:t>For I have not yet received the prize; I am not glorified, for I have not finished my course; and I have a conflict still to maintain, be crowned. </a:t>
            </a:r>
            <a:br>
              <a:rPr lang="en-US" dirty="0" smtClean="0"/>
            </a:br>
            <a:r>
              <a:rPr lang="en-US" dirty="0" smtClean="0"/>
              <a:t>.</a:t>
            </a:r>
            <a:r>
              <a:rPr lang="en-US" sz="1000" dirty="0" smtClean="0"/>
              <a:t>either were already </a:t>
            </a:r>
            <a:r>
              <a:rPr lang="en-US" b="1" dirty="0" smtClean="0"/>
              <a:t>perfect</a:t>
            </a:r>
            <a:r>
              <a:rPr lang="en-US" dirty="0" smtClean="0"/>
              <a:t>(</a:t>
            </a:r>
            <a:r>
              <a:rPr lang="en-US" dirty="0" smtClean="0">
                <a:effectLst/>
              </a:rPr>
              <a:t>make perfect, finish, fulfil) -(</a:t>
            </a:r>
            <a:r>
              <a:rPr lang="en-US" dirty="0" err="1" smtClean="0">
                <a:effectLst/>
              </a:rPr>
              <a:t>teleios</a:t>
            </a:r>
            <a:r>
              <a:rPr lang="en-US" dirty="0" smtClean="0">
                <a:effectLst/>
              </a:rPr>
              <a:t>); to </a:t>
            </a:r>
            <a:r>
              <a:rPr lang="en-US" i="1" dirty="0" smtClean="0">
                <a:effectLst/>
              </a:rPr>
              <a:t>complete</a:t>
            </a:r>
            <a:r>
              <a:rPr lang="en-US" dirty="0" smtClean="0">
                <a:effectLst/>
              </a:rPr>
              <a:t>, i.e. (literal) </a:t>
            </a:r>
            <a:r>
              <a:rPr lang="en-US" i="1" dirty="0" smtClean="0">
                <a:effectLst/>
              </a:rPr>
              <a:t>accomplish</a:t>
            </a:r>
            <a:r>
              <a:rPr lang="en-US" dirty="0" smtClean="0">
                <a:effectLst/>
              </a:rPr>
              <a:t>, or (figurative) </a:t>
            </a:r>
            <a:r>
              <a:rPr lang="en-US" i="1" dirty="0" smtClean="0">
                <a:effectLst/>
              </a:rPr>
              <a:t>consummate</a:t>
            </a:r>
            <a:r>
              <a:rPr lang="en-US" dirty="0" smtClean="0">
                <a:effectLst/>
              </a:rPr>
              <a:t> (in character) :- consecrate, finish, fulfill, make) perfect. –full circle</a:t>
            </a:r>
          </a:p>
          <a:p>
            <a:r>
              <a:rPr lang="en-US" sz="1000" dirty="0" smtClean="0"/>
              <a:t>but I</a:t>
            </a:r>
            <a:r>
              <a:rPr lang="en-US" dirty="0" smtClean="0"/>
              <a:t> </a:t>
            </a:r>
            <a:r>
              <a:rPr lang="en-US" b="1" dirty="0" smtClean="0"/>
              <a:t>follow after</a:t>
            </a:r>
            <a:r>
              <a:rPr lang="en-US" sz="1000" dirty="0" smtClean="0"/>
              <a:t>, if that I may apprehend that for which also I am apprehended of Christ Jesus. </a:t>
            </a:r>
            <a:r>
              <a:rPr lang="en-US" dirty="0" smtClean="0"/>
              <a:t/>
            </a:r>
            <a:br>
              <a:rPr lang="en-US" dirty="0" smtClean="0"/>
            </a:br>
            <a:r>
              <a:rPr lang="en-US" sz="1000" baseline="30000" dirty="0" smtClean="0"/>
              <a:t>13 </a:t>
            </a:r>
            <a:r>
              <a:rPr lang="en-US" sz="1000" dirty="0" smtClean="0"/>
              <a:t> Brethren, I count not myself to have </a:t>
            </a:r>
            <a:r>
              <a:rPr lang="en-US" b="1" dirty="0" smtClean="0"/>
              <a:t>apprehended</a:t>
            </a:r>
            <a:r>
              <a:rPr lang="en-US" dirty="0" smtClean="0"/>
              <a:t>: </a:t>
            </a:r>
          </a:p>
          <a:p>
            <a:r>
              <a:rPr lang="en-US" sz="1000" dirty="0" smtClean="0"/>
              <a:t>but </a:t>
            </a:r>
            <a:r>
              <a:rPr lang="en-US" sz="1000" i="1" dirty="0" smtClean="0"/>
              <a:t>this</a:t>
            </a:r>
            <a:r>
              <a:rPr lang="en-US" sz="1000" dirty="0" smtClean="0"/>
              <a:t> </a:t>
            </a:r>
            <a:r>
              <a:rPr lang="en-US" b="1" dirty="0" smtClean="0"/>
              <a:t>one thing </a:t>
            </a:r>
            <a:r>
              <a:rPr lang="en-US" b="1" i="1" dirty="0" smtClean="0"/>
              <a:t>I do</a:t>
            </a:r>
            <a:r>
              <a:rPr lang="en-US" dirty="0" smtClean="0"/>
              <a:t>, </a:t>
            </a:r>
          </a:p>
          <a:p>
            <a:r>
              <a:rPr lang="en-US" b="1" dirty="0" smtClean="0"/>
              <a:t>forgetting</a:t>
            </a:r>
            <a:r>
              <a:rPr lang="en-US" dirty="0" smtClean="0"/>
              <a:t> </a:t>
            </a:r>
            <a:r>
              <a:rPr lang="en-US" sz="1000" dirty="0" smtClean="0"/>
              <a:t>those things which are </a:t>
            </a:r>
            <a:r>
              <a:rPr lang="en-US" b="1" dirty="0" smtClean="0"/>
              <a:t>behind</a:t>
            </a:r>
            <a:r>
              <a:rPr lang="en-US" dirty="0" smtClean="0"/>
              <a:t>, </a:t>
            </a:r>
          </a:p>
          <a:p>
            <a:r>
              <a:rPr lang="en-US" dirty="0" smtClean="0"/>
              <a:t>and </a:t>
            </a:r>
            <a:r>
              <a:rPr lang="en-US" b="1" dirty="0" smtClean="0"/>
              <a:t>reaching forth </a:t>
            </a:r>
            <a:r>
              <a:rPr lang="en-US" sz="1000" dirty="0" smtClean="0"/>
              <a:t>unto those things which are </a:t>
            </a:r>
            <a:r>
              <a:rPr lang="en-US" b="1" dirty="0" smtClean="0"/>
              <a:t>before</a:t>
            </a:r>
            <a:r>
              <a:rPr lang="en-US" dirty="0" smtClean="0"/>
              <a:t>,</a:t>
            </a:r>
          </a:p>
          <a:p>
            <a:r>
              <a:rPr lang="en-US" baseline="30000" dirty="0" smtClean="0"/>
              <a:t>14 </a:t>
            </a:r>
            <a:r>
              <a:rPr lang="en-US" dirty="0" smtClean="0"/>
              <a:t> I </a:t>
            </a:r>
            <a:r>
              <a:rPr lang="en-US" b="1" dirty="0" smtClean="0"/>
              <a:t>press</a:t>
            </a:r>
            <a:r>
              <a:rPr lang="en-US" dirty="0" smtClean="0"/>
              <a:t> toward the </a:t>
            </a:r>
            <a:r>
              <a:rPr lang="en-US" b="1" dirty="0" smtClean="0"/>
              <a:t>mark</a:t>
            </a:r>
            <a:r>
              <a:rPr lang="en-US" dirty="0" smtClean="0"/>
              <a:t> for the </a:t>
            </a:r>
            <a:r>
              <a:rPr lang="en-US" b="1" dirty="0" smtClean="0"/>
              <a:t>prize</a:t>
            </a:r>
            <a:r>
              <a:rPr lang="en-US" dirty="0" smtClean="0"/>
              <a:t> of the </a:t>
            </a:r>
          </a:p>
          <a:p>
            <a:r>
              <a:rPr lang="en-US" b="1" dirty="0" smtClean="0"/>
              <a:t>high calling </a:t>
            </a:r>
            <a:r>
              <a:rPr lang="en-US" sz="1000" dirty="0" smtClean="0"/>
              <a:t>of God in Christ Jesus.</a:t>
            </a:r>
          </a:p>
          <a:p>
            <a:endParaRPr lang="en-US" dirty="0"/>
          </a:p>
        </p:txBody>
      </p:sp>
    </p:spTree>
    <p:extLst>
      <p:ext uri="{BB962C8B-B14F-4D97-AF65-F5344CB8AC3E}">
        <p14:creationId xmlns:p14="http://schemas.microsoft.com/office/powerpoint/2010/main" val="2144783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910" y="115910"/>
            <a:ext cx="12076090" cy="6645498"/>
          </a:xfrm>
        </p:spPr>
        <p:txBody>
          <a:bodyPr>
            <a:normAutofit fontScale="40000" lnSpcReduction="20000"/>
          </a:bodyPr>
          <a:lstStyle/>
          <a:p>
            <a:pPr marL="0" indent="0">
              <a:lnSpc>
                <a:spcPct val="120000"/>
              </a:lnSpc>
              <a:spcBef>
                <a:spcPts val="0"/>
              </a:spcBef>
              <a:buNone/>
            </a:pPr>
            <a:r>
              <a:rPr lang="en-US" dirty="0" smtClean="0">
                <a:effectLst/>
              </a:rPr>
              <a:t>Paul faced what so many of us face:</a:t>
            </a:r>
          </a:p>
          <a:p>
            <a:pPr marL="0" indent="0">
              <a:lnSpc>
                <a:spcPct val="120000"/>
              </a:lnSpc>
              <a:spcBef>
                <a:spcPts val="0"/>
              </a:spcBef>
              <a:buNone/>
            </a:pPr>
            <a:r>
              <a:rPr lang="en-US" dirty="0" smtClean="0">
                <a:effectLst/>
              </a:rPr>
              <a:t>⇒  failure and shortcoming</a:t>
            </a:r>
          </a:p>
          <a:p>
            <a:pPr marL="0" indent="0">
              <a:lnSpc>
                <a:spcPct val="120000"/>
              </a:lnSpc>
              <a:spcBef>
                <a:spcPts val="0"/>
              </a:spcBef>
              <a:buNone/>
            </a:pPr>
            <a:r>
              <a:rPr lang="en-US" dirty="0" smtClean="0">
                <a:effectLst/>
              </a:rPr>
              <a:t>⇒  the struggle to forget it and to move on</a:t>
            </a:r>
          </a:p>
          <a:p>
            <a:pPr marL="0" indent="0">
              <a:lnSpc>
                <a:spcPct val="120000"/>
              </a:lnSpc>
              <a:spcBef>
                <a:spcPts val="0"/>
              </a:spcBef>
              <a:buNone/>
            </a:pPr>
            <a:r>
              <a:rPr lang="en-US" dirty="0" smtClean="0">
                <a:effectLst/>
              </a:rPr>
              <a:t>How does a person do this? It is one of the most difficult things in all the world to do. And it is especially difficult if others are not forgiving and willing to let the believer put his failure behind him. But note: Paul tells us how to deal with the past. How? By concentrating and controlling the mind and by reaching forth to those things which are before us. Note the concentration and focus:</a:t>
            </a:r>
          </a:p>
          <a:p>
            <a:pPr marL="0" indent="0">
              <a:lnSpc>
                <a:spcPct val="120000"/>
              </a:lnSpc>
              <a:spcBef>
                <a:spcPts val="0"/>
              </a:spcBef>
              <a:buNone/>
            </a:pPr>
            <a:r>
              <a:rPr lang="en-US" dirty="0" smtClean="0">
                <a:effectLst/>
              </a:rPr>
              <a:t>⇒  but </a:t>
            </a:r>
            <a:r>
              <a:rPr lang="en-US" i="1" dirty="0" smtClean="0">
                <a:effectLst/>
              </a:rPr>
              <a:t>one thing.</a:t>
            </a:r>
            <a:endParaRPr lang="en-US" dirty="0" smtClean="0">
              <a:effectLst/>
            </a:endParaRPr>
          </a:p>
          <a:p>
            <a:pPr marL="0" indent="0">
              <a:lnSpc>
                <a:spcPct val="120000"/>
              </a:lnSpc>
              <a:spcBef>
                <a:spcPts val="0"/>
              </a:spcBef>
              <a:buNone/>
            </a:pPr>
            <a:r>
              <a:rPr lang="en-US" dirty="0" smtClean="0">
                <a:effectLst/>
              </a:rPr>
              <a:t>⇒  but </a:t>
            </a:r>
            <a:r>
              <a:rPr lang="en-US" i="1" dirty="0" smtClean="0">
                <a:effectLst/>
              </a:rPr>
              <a:t>this one thing I do.</a:t>
            </a:r>
            <a:endParaRPr lang="en-US" dirty="0" smtClean="0">
              <a:effectLst/>
            </a:endParaRPr>
          </a:p>
          <a:p>
            <a:pPr marL="0" indent="0">
              <a:lnSpc>
                <a:spcPct val="120000"/>
              </a:lnSpc>
              <a:spcBef>
                <a:spcPts val="0"/>
              </a:spcBef>
              <a:buNone/>
            </a:pPr>
            <a:r>
              <a:rPr lang="en-US" dirty="0" smtClean="0">
                <a:effectLst/>
              </a:rPr>
              <a:t>In one focused act, we must forget the things that are past and reach forth to those things that are before us. The act involves two parts: both forgetting and reaching forth. The past cannot be forgotten without reaching forth to what lies ahead. A person cannot sit around moaning and regretting the past. To do so is to be concentrating upon the past. The things of the past are to be </a:t>
            </a:r>
            <a:r>
              <a:rPr lang="en-US" i="1" dirty="0" smtClean="0">
                <a:effectLst/>
              </a:rPr>
              <a:t>forgotten</a:t>
            </a:r>
            <a:r>
              <a:rPr lang="en-US" dirty="0" smtClean="0">
                <a:effectLst/>
              </a:rPr>
              <a:t>. The things of the future are to be the focus of the mind. The believer is to zero in on the things at hand and on the things that lie ahead. If we do this, there is no time to wallow around in the past and its failure.</a:t>
            </a:r>
          </a:p>
          <a:p>
            <a:pPr marL="0" indent="0">
              <a:lnSpc>
                <a:spcPct val="120000"/>
              </a:lnSpc>
              <a:spcBef>
                <a:spcPts val="0"/>
              </a:spcBef>
              <a:buNone/>
            </a:pPr>
            <a:r>
              <a:rPr lang="en-US" dirty="0" smtClean="0"/>
              <a:t/>
            </a:r>
            <a:br>
              <a:rPr lang="en-US" dirty="0" smtClean="0"/>
            </a:br>
            <a:r>
              <a:rPr lang="en-US" b="1" dirty="0" smtClean="0">
                <a:effectLst/>
              </a:rPr>
              <a:t>"Strive to enter in at the strait gate: for many, I say unto you, will seek to enter in, and shall not be able" (</a:t>
            </a:r>
            <a:r>
              <a:rPr lang="en-US" b="1" dirty="0" smtClean="0">
                <a:effectLst/>
                <a:hlinkClick r:id="rId2"/>
              </a:rPr>
              <a:t>Luke 13:24</a:t>
            </a:r>
            <a:r>
              <a:rPr lang="en-US" b="1" dirty="0" smtClean="0">
                <a:effectLst/>
              </a:rPr>
              <a:t>).</a:t>
            </a:r>
          </a:p>
          <a:p>
            <a:pPr marL="0" indent="0">
              <a:lnSpc>
                <a:spcPct val="120000"/>
              </a:lnSpc>
              <a:spcBef>
                <a:spcPts val="0"/>
              </a:spcBef>
              <a:buNone/>
            </a:pPr>
            <a:r>
              <a:rPr lang="en-US" b="1" dirty="0" smtClean="0">
                <a:effectLst/>
              </a:rPr>
              <a:t>"Therefore, my beloved brethren, be ye </a:t>
            </a:r>
            <a:r>
              <a:rPr lang="en-US" b="1" dirty="0" err="1" smtClean="0">
                <a:effectLst/>
              </a:rPr>
              <a:t>stedfast</a:t>
            </a:r>
            <a:r>
              <a:rPr lang="en-US" b="1" dirty="0" smtClean="0">
                <a:effectLst/>
              </a:rPr>
              <a:t>, </a:t>
            </a:r>
            <a:r>
              <a:rPr lang="en-US" b="1" dirty="0" err="1" smtClean="0">
                <a:effectLst/>
              </a:rPr>
              <a:t>unmoveable</a:t>
            </a:r>
            <a:r>
              <a:rPr lang="en-US" b="1" dirty="0" smtClean="0">
                <a:effectLst/>
              </a:rPr>
              <a:t>, always abounding in the work of the Lord, forasmuch as ye know that your </a:t>
            </a:r>
            <a:r>
              <a:rPr lang="en-US" b="1" dirty="0" err="1" smtClean="0">
                <a:effectLst/>
              </a:rPr>
              <a:t>labour</a:t>
            </a:r>
            <a:r>
              <a:rPr lang="en-US" b="1" dirty="0" smtClean="0">
                <a:effectLst/>
              </a:rPr>
              <a:t> is not in vain in the Lord" (</a:t>
            </a:r>
            <a:r>
              <a:rPr lang="en-US" b="1" dirty="0" smtClean="0">
                <a:effectLst/>
                <a:hlinkClick r:id="rId3"/>
              </a:rPr>
              <a:t>1 Cor. 15:58</a:t>
            </a:r>
            <a:r>
              <a:rPr lang="en-US" b="1" dirty="0" smtClean="0">
                <a:effectLst/>
              </a:rPr>
              <a:t>).</a:t>
            </a:r>
          </a:p>
          <a:p>
            <a:pPr marL="0" indent="0">
              <a:lnSpc>
                <a:spcPct val="120000"/>
              </a:lnSpc>
              <a:spcBef>
                <a:spcPts val="0"/>
              </a:spcBef>
              <a:buNone/>
            </a:pPr>
            <a:r>
              <a:rPr lang="en-US" b="1" dirty="0" smtClean="0">
                <a:effectLst/>
              </a:rPr>
              <a:t>"And let us not be weary in well doing: for in due season we shall reap, if we faint not" (</a:t>
            </a:r>
            <a:r>
              <a:rPr lang="en-US" b="1" dirty="0" smtClean="0">
                <a:effectLst/>
                <a:hlinkClick r:id="rId4"/>
              </a:rPr>
              <a:t>Galatians 6:9</a:t>
            </a:r>
            <a:r>
              <a:rPr lang="en-US" b="1" dirty="0" smtClean="0">
                <a:effectLst/>
              </a:rPr>
              <a:t>).</a:t>
            </a:r>
          </a:p>
          <a:p>
            <a:pPr marL="0" indent="0">
              <a:lnSpc>
                <a:spcPct val="120000"/>
              </a:lnSpc>
              <a:spcBef>
                <a:spcPts val="0"/>
              </a:spcBef>
              <a:buNone/>
            </a:pPr>
            <a:r>
              <a:rPr lang="en-US" b="1" dirty="0" smtClean="0">
                <a:effectLst/>
              </a:rPr>
              <a:t>"Whereunto I also </a:t>
            </a:r>
            <a:r>
              <a:rPr lang="en-US" b="1" dirty="0" err="1" smtClean="0">
                <a:effectLst/>
              </a:rPr>
              <a:t>labour</a:t>
            </a:r>
            <a:r>
              <a:rPr lang="en-US" b="1" dirty="0" smtClean="0">
                <a:effectLst/>
              </a:rPr>
              <a:t>, striving according to his working, which </a:t>
            </a:r>
            <a:r>
              <a:rPr lang="en-US" b="1" dirty="0" err="1" smtClean="0">
                <a:effectLst/>
              </a:rPr>
              <a:t>worketh</a:t>
            </a:r>
            <a:r>
              <a:rPr lang="en-US" b="1" dirty="0" smtClean="0">
                <a:effectLst/>
              </a:rPr>
              <a:t> in me mightily" (</a:t>
            </a:r>
            <a:r>
              <a:rPr lang="en-US" b="1" dirty="0" smtClean="0">
                <a:effectLst/>
                <a:hlinkClick r:id="rId5"/>
              </a:rPr>
              <a:t>Col. 1:29</a:t>
            </a:r>
            <a:r>
              <a:rPr lang="en-US" b="1" dirty="0" smtClean="0">
                <a:effectLst/>
              </a:rPr>
              <a:t>).</a:t>
            </a:r>
          </a:p>
          <a:p>
            <a:pPr marL="0" indent="0">
              <a:lnSpc>
                <a:spcPct val="120000"/>
              </a:lnSpc>
              <a:spcBef>
                <a:spcPts val="0"/>
              </a:spcBef>
              <a:buNone/>
            </a:pPr>
            <a:r>
              <a:rPr lang="en-US" b="1" dirty="0" smtClean="0">
                <a:effectLst/>
              </a:rPr>
              <a:t>"Ye have not yet resisted unto blood, striving against sin" (</a:t>
            </a:r>
            <a:r>
              <a:rPr lang="en-US" b="1" dirty="0" smtClean="0">
                <a:effectLst/>
                <a:hlinkClick r:id="rId6"/>
              </a:rPr>
              <a:t>Hebrews 12:4</a:t>
            </a:r>
            <a:r>
              <a:rPr lang="en-US" b="1" dirty="0" smtClean="0">
                <a:effectLst/>
              </a:rPr>
              <a:t>).</a:t>
            </a:r>
          </a:p>
          <a:p>
            <a:pPr marL="0" indent="0">
              <a:lnSpc>
                <a:spcPct val="120000"/>
              </a:lnSpc>
              <a:spcBef>
                <a:spcPts val="0"/>
              </a:spcBef>
              <a:buNone/>
            </a:pPr>
            <a:r>
              <a:rPr lang="en-US" b="1" dirty="0" smtClean="0">
                <a:effectLst/>
              </a:rPr>
              <a:t>"Wherefore gird up the loins of your mind, be sober, and hope to the end for the grace that is to be brought unto you at the revelation of Jesus Christ" (</a:t>
            </a:r>
            <a:r>
              <a:rPr lang="en-US" b="1" dirty="0" smtClean="0">
                <a:effectLst/>
                <a:hlinkClick r:id="rId7"/>
              </a:rPr>
              <a:t>1 Peter 1:13</a:t>
            </a:r>
            <a:r>
              <a:rPr lang="en-US" b="1" dirty="0" smtClean="0">
                <a:effectLst/>
              </a:rPr>
              <a:t>).</a:t>
            </a:r>
          </a:p>
          <a:p>
            <a:pPr marL="0" indent="0">
              <a:lnSpc>
                <a:spcPct val="120000"/>
              </a:lnSpc>
              <a:spcBef>
                <a:spcPts val="0"/>
              </a:spcBef>
              <a:buNone/>
            </a:pPr>
            <a:r>
              <a:rPr lang="en-US" b="1" dirty="0" smtClean="0">
                <a:effectLst/>
              </a:rPr>
              <a:t>"Behold, I come quickly; hold that fast which thou hast, that no man take thy crown" (</a:t>
            </a:r>
            <a:r>
              <a:rPr lang="en-US" b="1" dirty="0" smtClean="0">
                <a:effectLst/>
                <a:hlinkClick r:id="rId8"/>
              </a:rPr>
              <a:t>Rev. 3:11</a:t>
            </a:r>
            <a:r>
              <a:rPr lang="en-US" b="1" dirty="0" smtClean="0">
                <a:effectLst/>
              </a:rPr>
              <a:t>).</a:t>
            </a:r>
          </a:p>
          <a:p>
            <a:pPr marL="0" indent="0">
              <a:lnSpc>
                <a:spcPct val="120000"/>
              </a:lnSpc>
              <a:spcBef>
                <a:spcPts val="0"/>
              </a:spcBef>
              <a:buNone/>
            </a:pPr>
            <a:r>
              <a:rPr lang="en-US" dirty="0" smtClean="0"/>
              <a:t/>
            </a:r>
            <a:br>
              <a:rPr lang="en-US" dirty="0" smtClean="0"/>
            </a:br>
            <a:r>
              <a:rPr lang="en-US" dirty="0" smtClean="0">
                <a:effectLst/>
              </a:rPr>
              <a:t>3.  Paul pressed on toward the goal, toward God's purpose in Christ Jesus. What is God's purpose for us in Christ Jesus? It is to be conformed to the image of Christ—to be perfect even as He is perfect. Once we are perfect...</a:t>
            </a:r>
          </a:p>
          <a:p>
            <a:pPr marL="0" indent="0">
              <a:lnSpc>
                <a:spcPct val="120000"/>
              </a:lnSpc>
              <a:spcBef>
                <a:spcPts val="0"/>
              </a:spcBef>
              <a:buNone/>
            </a:pPr>
            <a:r>
              <a:rPr lang="en-US" dirty="0" smtClean="0">
                <a:effectLst/>
              </a:rPr>
              <a:t>•  we shall be incorruptible and eternal.</a:t>
            </a:r>
          </a:p>
          <a:p>
            <a:pPr marL="0" indent="0">
              <a:lnSpc>
                <a:spcPct val="120000"/>
              </a:lnSpc>
              <a:spcBef>
                <a:spcPts val="0"/>
              </a:spcBef>
              <a:buNone/>
            </a:pPr>
            <a:r>
              <a:rPr lang="en-US" dirty="0" smtClean="0">
                <a:effectLst/>
              </a:rPr>
              <a:t>•  we shall live in honor and glory.</a:t>
            </a:r>
          </a:p>
          <a:p>
            <a:pPr marL="0" indent="0">
              <a:lnSpc>
                <a:spcPct val="120000"/>
              </a:lnSpc>
              <a:spcBef>
                <a:spcPts val="0"/>
              </a:spcBef>
              <a:buNone/>
            </a:pPr>
            <a:r>
              <a:rPr lang="en-US" dirty="0" smtClean="0">
                <a:effectLst/>
              </a:rPr>
              <a:t>•  we shall live in God's perfect presence and power.</a:t>
            </a:r>
          </a:p>
          <a:p>
            <a:pPr marL="0" indent="0">
              <a:lnSpc>
                <a:spcPct val="120000"/>
              </a:lnSpc>
              <a:spcBef>
                <a:spcPts val="0"/>
              </a:spcBef>
              <a:buNone/>
            </a:pPr>
            <a:r>
              <a:rPr lang="en-US" dirty="0" smtClean="0">
                <a:effectLst/>
              </a:rPr>
              <a:t>•  we shall live in perfect righteousness and purity.</a:t>
            </a:r>
          </a:p>
          <a:p>
            <a:pPr marL="0" indent="0">
              <a:lnSpc>
                <a:spcPct val="120000"/>
              </a:lnSpc>
              <a:spcBef>
                <a:spcPts val="0"/>
              </a:spcBef>
              <a:buNone/>
            </a:pPr>
            <a:r>
              <a:rPr lang="en-US" dirty="0" smtClean="0">
                <a:effectLst/>
              </a:rPr>
              <a:t>•  we shall live worshipping and serving God eternally.</a:t>
            </a:r>
          </a:p>
          <a:p>
            <a:pPr marL="0" indent="0">
              <a:lnSpc>
                <a:spcPct val="120000"/>
              </a:lnSpc>
              <a:spcBef>
                <a:spcPts val="0"/>
              </a:spcBef>
              <a:buNone/>
            </a:pPr>
            <a:r>
              <a:rPr lang="en-US" dirty="0" smtClean="0">
                <a:effectLst/>
              </a:rPr>
              <a:t>Perfection means eternal life, a perfect life that never ends—that goes on and on doing the things that God created us to do. Perfection means the eternal life of Jesus Christ—being conformed to the perfection of Jesus Christ. (See note—</a:t>
            </a:r>
            <a:r>
              <a:rPr lang="en-US" baseline="30000" dirty="0" smtClean="0">
                <a:effectLst/>
              </a:rPr>
              <a:t>•</a:t>
            </a:r>
            <a:r>
              <a:rPr lang="en-US" dirty="0" smtClean="0">
                <a:effectLst/>
              </a:rPr>
              <a:t> </a:t>
            </a:r>
            <a:r>
              <a:rPr lang="en-US" u="none" strike="noStrike" dirty="0" smtClean="0">
                <a:effectLst/>
                <a:hlinkClick r:id="rId9"/>
              </a:rPr>
              <a:t>Romans 8:29</a:t>
            </a:r>
            <a:r>
              <a:rPr lang="en-US" dirty="0" smtClean="0">
                <a:effectLst/>
              </a:rPr>
              <a:t>; note—</a:t>
            </a:r>
            <a:r>
              <a:rPr lang="en-US" baseline="30000" dirty="0" smtClean="0">
                <a:effectLst/>
              </a:rPr>
              <a:t>•</a:t>
            </a:r>
            <a:r>
              <a:rPr lang="en-US" dirty="0" smtClean="0">
                <a:effectLst/>
              </a:rPr>
              <a:t> </a:t>
            </a:r>
            <a:r>
              <a:rPr lang="en-US" u="none" strike="noStrike" dirty="0" smtClean="0">
                <a:effectLst/>
                <a:hlinkClick r:id="rId10"/>
              </a:rPr>
              <a:t>1 Cor. 15:42-44</a:t>
            </a:r>
            <a:r>
              <a:rPr lang="en-US" dirty="0" smtClean="0">
                <a:effectLst/>
              </a:rPr>
              <a:t> for more discussion.)</a:t>
            </a:r>
          </a:p>
          <a:p>
            <a:pPr marL="0" indent="0">
              <a:lnSpc>
                <a:spcPct val="120000"/>
              </a:lnSpc>
              <a:spcBef>
                <a:spcPts val="0"/>
              </a:spcBef>
              <a:buNone/>
            </a:pPr>
            <a:r>
              <a:rPr lang="en-US" dirty="0" smtClean="0"/>
              <a:t/>
            </a:r>
            <a:br>
              <a:rPr lang="en-US" dirty="0" smtClean="0"/>
            </a:br>
            <a:r>
              <a:rPr lang="en-US" b="1" dirty="0" smtClean="0">
                <a:effectLst/>
              </a:rPr>
              <a:t>"The Spirit itself </a:t>
            </a:r>
            <a:r>
              <a:rPr lang="en-US" b="1" dirty="0" err="1" smtClean="0">
                <a:effectLst/>
              </a:rPr>
              <a:t>beareth</a:t>
            </a:r>
            <a:r>
              <a:rPr lang="en-US" b="1" dirty="0" smtClean="0">
                <a:effectLst/>
              </a:rPr>
              <a:t> witness with our spirit, that we are the children of God: and if children, then heirs; heirs of God, and joint-heirs with Christ; if so be that we suffer with him, that we may be also </a:t>
            </a:r>
            <a:r>
              <a:rPr lang="en-US" b="1" u="sng" dirty="0" smtClean="0">
                <a:effectLst/>
              </a:rPr>
              <a:t>glorified together</a:t>
            </a:r>
            <a:r>
              <a:rPr lang="en-US" b="1" dirty="0" smtClean="0">
                <a:effectLst/>
              </a:rPr>
              <a:t>" (</a:t>
            </a:r>
            <a:r>
              <a:rPr lang="en-US" b="1" dirty="0" smtClean="0">
                <a:effectLst/>
                <a:hlinkClick r:id="rId11"/>
              </a:rPr>
              <a:t>Romans 8:16-17</a:t>
            </a:r>
            <a:r>
              <a:rPr lang="en-US" b="1" dirty="0" smtClean="0">
                <a:effectLst/>
              </a:rPr>
              <a:t>).</a:t>
            </a:r>
          </a:p>
          <a:p>
            <a:pPr marL="0" indent="0">
              <a:lnSpc>
                <a:spcPct val="120000"/>
              </a:lnSpc>
              <a:spcBef>
                <a:spcPts val="0"/>
              </a:spcBef>
              <a:buNone/>
            </a:pPr>
            <a:r>
              <a:rPr lang="en-US" b="1" dirty="0" smtClean="0">
                <a:effectLst/>
              </a:rPr>
              <a:t>"For whom he did foreknow, he also did predestinate to be </a:t>
            </a:r>
            <a:r>
              <a:rPr lang="en-US" b="1" u="sng" dirty="0" smtClean="0">
                <a:effectLst/>
              </a:rPr>
              <a:t>conformed</a:t>
            </a:r>
            <a:r>
              <a:rPr lang="en-US" b="1" dirty="0" smtClean="0">
                <a:effectLst/>
              </a:rPr>
              <a:t> to the image of his Son, that he might be the firstborn among many brethren" (</a:t>
            </a:r>
            <a:r>
              <a:rPr lang="en-US" b="1" dirty="0" smtClean="0">
                <a:effectLst/>
                <a:hlinkClick r:id="rId12"/>
              </a:rPr>
              <a:t>Romans 8:29</a:t>
            </a:r>
            <a:r>
              <a:rPr lang="en-US" b="1" dirty="0" smtClean="0">
                <a:effectLst/>
              </a:rPr>
              <a:t>).</a:t>
            </a:r>
          </a:p>
          <a:p>
            <a:pPr marL="0" indent="0">
              <a:lnSpc>
                <a:spcPct val="120000"/>
              </a:lnSpc>
              <a:spcBef>
                <a:spcPts val="0"/>
              </a:spcBef>
              <a:buNone/>
            </a:pPr>
            <a:r>
              <a:rPr lang="en-US" b="1" dirty="0" smtClean="0">
                <a:effectLst/>
              </a:rPr>
              <a:t>"Who shall change our vile body, that it may be fashioned like unto his glorious body, according to the working whereby he is able even to subdue all things unto himself" (</a:t>
            </a:r>
            <a:r>
              <a:rPr lang="en-US" b="1" dirty="0" smtClean="0">
                <a:effectLst/>
                <a:hlinkClick r:id="rId13"/>
              </a:rPr>
              <a:t>Phil. 3:21</a:t>
            </a:r>
            <a:r>
              <a:rPr lang="en-US" b="1" dirty="0" smtClean="0">
                <a:effectLst/>
              </a:rPr>
              <a:t>).</a:t>
            </a:r>
          </a:p>
          <a:p>
            <a:pPr marL="0" indent="0">
              <a:lnSpc>
                <a:spcPct val="120000"/>
              </a:lnSpc>
              <a:spcBef>
                <a:spcPts val="0"/>
              </a:spcBef>
              <a:buNone/>
            </a:pPr>
            <a:r>
              <a:rPr lang="en-US" b="1" dirty="0" smtClean="0">
                <a:effectLst/>
              </a:rPr>
              <a:t>"Knowing that of the Lord ye shall receive the reward of the inheritance: for ye serve the Lord Christ" (</a:t>
            </a:r>
            <a:r>
              <a:rPr lang="en-US" b="1" dirty="0" smtClean="0">
                <a:effectLst/>
                <a:hlinkClick r:id="rId14"/>
              </a:rPr>
              <a:t>Col. 3:24</a:t>
            </a:r>
            <a:r>
              <a:rPr lang="en-US" b="1" dirty="0" smtClean="0">
                <a:effectLst/>
              </a:rPr>
              <a:t>).</a:t>
            </a:r>
          </a:p>
          <a:p>
            <a:pPr marL="0" indent="0">
              <a:lnSpc>
                <a:spcPct val="120000"/>
              </a:lnSpc>
              <a:spcBef>
                <a:spcPts val="0"/>
              </a:spcBef>
              <a:buNone/>
            </a:pPr>
            <a:r>
              <a:rPr lang="en-US" b="1" dirty="0" smtClean="0">
                <a:effectLst/>
              </a:rPr>
              <a:t>"Beloved, now are we the sons of God, and it doth not yet appear what we shall be: but we know that, when he shall appear, we shall be like him; for we shall see him as he is" (</a:t>
            </a:r>
            <a:r>
              <a:rPr lang="en-US" b="1" dirty="0" smtClean="0">
                <a:effectLst/>
                <a:hlinkClick r:id="rId15"/>
              </a:rPr>
              <a:t>1 John 3:2</a:t>
            </a:r>
            <a:r>
              <a:rPr lang="en-US" b="1" dirty="0" smtClean="0">
                <a:effectLst/>
              </a:rPr>
              <a:t>).</a:t>
            </a:r>
          </a:p>
          <a:p>
            <a:pPr marL="0" indent="0">
              <a:buNone/>
            </a:pPr>
            <a:r>
              <a:rPr lang="en-US" dirty="0" smtClean="0"/>
              <a:t/>
            </a:r>
            <a:br>
              <a:rPr lang="en-US" dirty="0" smtClean="0"/>
            </a:br>
            <a:endParaRPr lang="en-US" dirty="0"/>
          </a:p>
        </p:txBody>
      </p:sp>
    </p:spTree>
    <p:extLst>
      <p:ext uri="{BB962C8B-B14F-4D97-AF65-F5344CB8AC3E}">
        <p14:creationId xmlns:p14="http://schemas.microsoft.com/office/powerpoint/2010/main" val="2109520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910" y="115910"/>
            <a:ext cx="12076090" cy="6645498"/>
          </a:xfrm>
        </p:spPr>
        <p:txBody>
          <a:bodyPr>
            <a:normAutofit fontScale="40000" lnSpcReduction="20000"/>
          </a:bodyPr>
          <a:lstStyle/>
          <a:p>
            <a:pPr marL="0" indent="0">
              <a:lnSpc>
                <a:spcPct val="120000"/>
              </a:lnSpc>
              <a:spcBef>
                <a:spcPts val="0"/>
              </a:spcBef>
              <a:buNone/>
            </a:pPr>
            <a:r>
              <a:rPr lang="en-US" dirty="0" smtClean="0"/>
              <a:t/>
            </a:r>
            <a:br>
              <a:rPr lang="en-US" dirty="0" smtClean="0"/>
            </a:br>
            <a:r>
              <a:rPr lang="en-US" dirty="0" smtClean="0">
                <a:effectLst/>
              </a:rPr>
              <a:t>4.  Paul kept his mind on growing and maturing in Christ. All believers are ordained by God to be perfect in Christ Jesus, and we shall be perfected in the glorious day of redemption. Let us, therefore, as many as are ordained by God to be perfected, keep our minds on perfection.</a:t>
            </a:r>
          </a:p>
          <a:p>
            <a:pPr marL="0" indent="0">
              <a:lnSpc>
                <a:spcPct val="120000"/>
              </a:lnSpc>
              <a:spcBef>
                <a:spcPts val="0"/>
              </a:spcBef>
              <a:buNone/>
            </a:pPr>
            <a:r>
              <a:rPr lang="en-US" dirty="0" smtClean="0">
                <a:effectLst/>
              </a:rPr>
              <a:t>Note: this is sometimes difficult to do because we live in a world that is gripped by the lust for...</a:t>
            </a:r>
          </a:p>
          <a:p>
            <a:pPr marL="0" indent="0">
              <a:lnSpc>
                <a:spcPct val="120000"/>
              </a:lnSpc>
              <a:spcBef>
                <a:spcPts val="0"/>
              </a:spcBef>
              <a:buNone/>
            </a:pPr>
            <a:r>
              <a:rPr lang="en-US" dirty="0" smtClean="0">
                <a:effectLst/>
              </a:rPr>
              <a:t>•  comfort and ease</a:t>
            </a:r>
          </a:p>
          <a:p>
            <a:pPr marL="0" indent="0">
              <a:lnSpc>
                <a:spcPct val="120000"/>
              </a:lnSpc>
              <a:spcBef>
                <a:spcPts val="0"/>
              </a:spcBef>
              <a:buNone/>
            </a:pPr>
            <a:r>
              <a:rPr lang="en-US" dirty="0" smtClean="0">
                <a:effectLst/>
              </a:rPr>
              <a:t>•  pleasure and plenty</a:t>
            </a:r>
          </a:p>
          <a:p>
            <a:pPr marL="0" indent="0">
              <a:lnSpc>
                <a:spcPct val="120000"/>
              </a:lnSpc>
              <a:spcBef>
                <a:spcPts val="0"/>
              </a:spcBef>
              <a:buNone/>
            </a:pPr>
            <a:r>
              <a:rPr lang="en-US" dirty="0" smtClean="0">
                <a:effectLst/>
              </a:rPr>
              <a:t>•  possessions and recognition</a:t>
            </a:r>
          </a:p>
          <a:p>
            <a:pPr marL="0" indent="0">
              <a:lnSpc>
                <a:spcPct val="120000"/>
              </a:lnSpc>
              <a:spcBef>
                <a:spcPts val="0"/>
              </a:spcBef>
              <a:buNone/>
            </a:pPr>
            <a:r>
              <a:rPr lang="en-US" dirty="0" smtClean="0">
                <a:effectLst/>
              </a:rPr>
              <a:t>•  indulgence and extravagance</a:t>
            </a:r>
          </a:p>
          <a:p>
            <a:pPr marL="0" indent="0">
              <a:lnSpc>
                <a:spcPct val="120000"/>
              </a:lnSpc>
              <a:spcBef>
                <a:spcPts val="0"/>
              </a:spcBef>
              <a:buNone/>
            </a:pPr>
            <a:r>
              <a:rPr lang="en-US" dirty="0" smtClean="0">
                <a:effectLst/>
              </a:rPr>
              <a:t>•  more and more</a:t>
            </a:r>
          </a:p>
          <a:p>
            <a:pPr marL="0" indent="0">
              <a:lnSpc>
                <a:spcPct val="120000"/>
              </a:lnSpc>
              <a:spcBef>
                <a:spcPts val="0"/>
              </a:spcBef>
              <a:buNone/>
            </a:pPr>
            <a:r>
              <a:rPr lang="en-US" dirty="0" smtClean="0">
                <a:effectLst/>
              </a:rPr>
              <a:t>But note something: God will not let the genuine believer rest unless his mind is on righteousness and purity, the gospel and witnessing. God pricks our hearts, reveals that we are failing and coming short. God stirs us to get our minds back upon living like we should—upon pressing for perfection.</a:t>
            </a:r>
          </a:p>
          <a:p>
            <a:pPr marL="0" indent="0">
              <a:lnSpc>
                <a:spcPct val="120000"/>
              </a:lnSpc>
              <a:spcBef>
                <a:spcPts val="0"/>
              </a:spcBef>
              <a:buNone/>
            </a:pPr>
            <a:r>
              <a:rPr lang="en-US" dirty="0" smtClean="0"/>
              <a:t/>
            </a:r>
            <a:br>
              <a:rPr lang="en-US" dirty="0" smtClean="0"/>
            </a:br>
            <a:r>
              <a:rPr lang="en-US" b="1" dirty="0" smtClean="0">
                <a:effectLst/>
              </a:rPr>
              <a:t>"Be ye therefore perfect, even as your Father which is in heaven is perfect" (</a:t>
            </a:r>
            <a:r>
              <a:rPr lang="en-US" b="1" dirty="0" smtClean="0">
                <a:effectLst/>
                <a:hlinkClick r:id="rId2"/>
              </a:rPr>
              <a:t>Matthew 5:48</a:t>
            </a:r>
            <a:r>
              <a:rPr lang="en-US" b="1" dirty="0" smtClean="0">
                <a:effectLst/>
              </a:rPr>
              <a:t>).</a:t>
            </a:r>
          </a:p>
          <a:p>
            <a:pPr marL="0" indent="0">
              <a:lnSpc>
                <a:spcPct val="120000"/>
              </a:lnSpc>
              <a:spcBef>
                <a:spcPts val="0"/>
              </a:spcBef>
              <a:buNone/>
            </a:pPr>
            <a:r>
              <a:rPr lang="en-US" b="1" dirty="0" smtClean="0">
                <a:effectLst/>
              </a:rPr>
              <a:t>"Finally, brethren, farewell. Be perfect, be of good comfort, be of one mind, live in peace; and the God of love and peace shall be with you" (</a:t>
            </a:r>
            <a:r>
              <a:rPr lang="en-US" b="1" dirty="0" smtClean="0">
                <a:effectLst/>
                <a:hlinkClick r:id="rId3"/>
              </a:rPr>
              <a:t>2 Cor. 13:11</a:t>
            </a:r>
            <a:r>
              <a:rPr lang="en-US" b="1" dirty="0" smtClean="0">
                <a:effectLst/>
              </a:rPr>
              <a:t>).</a:t>
            </a:r>
          </a:p>
          <a:p>
            <a:pPr marL="0" indent="0">
              <a:lnSpc>
                <a:spcPct val="120000"/>
              </a:lnSpc>
              <a:spcBef>
                <a:spcPts val="0"/>
              </a:spcBef>
              <a:buNone/>
            </a:pPr>
            <a:r>
              <a:rPr lang="en-US" b="1" dirty="0" smtClean="0">
                <a:effectLst/>
              </a:rPr>
              <a:t>"Till we all come in the unity of the faith, and of the knowledge of the Son of God, unto a perfect man, unto the measure of the stature of the </a:t>
            </a:r>
            <a:r>
              <a:rPr lang="en-US" b="1" dirty="0" err="1" smtClean="0">
                <a:effectLst/>
              </a:rPr>
              <a:t>fulness</a:t>
            </a:r>
            <a:r>
              <a:rPr lang="en-US" b="1" dirty="0" smtClean="0">
                <a:effectLst/>
              </a:rPr>
              <a:t> of Christ" (</a:t>
            </a:r>
            <a:r>
              <a:rPr lang="en-US" b="1" dirty="0" smtClean="0">
                <a:effectLst/>
                <a:hlinkClick r:id="rId4"/>
              </a:rPr>
              <a:t>Ephes. 4:13</a:t>
            </a:r>
            <a:r>
              <a:rPr lang="en-US" b="1" dirty="0" smtClean="0">
                <a:effectLst/>
              </a:rPr>
              <a:t>).</a:t>
            </a:r>
          </a:p>
          <a:p>
            <a:pPr marL="0" indent="0">
              <a:lnSpc>
                <a:spcPct val="120000"/>
              </a:lnSpc>
              <a:spcBef>
                <a:spcPts val="0"/>
              </a:spcBef>
              <a:buNone/>
            </a:pPr>
            <a:r>
              <a:rPr lang="en-US" b="1" dirty="0" smtClean="0">
                <a:effectLst/>
              </a:rPr>
              <a:t>"Whom we preach, warning every man, and teaching every man in all wisdom; that we may present every man perfect in Christ Jesus" (</a:t>
            </a:r>
            <a:r>
              <a:rPr lang="en-US" b="1" dirty="0" smtClean="0">
                <a:effectLst/>
                <a:hlinkClick r:id="rId5"/>
              </a:rPr>
              <a:t>Col. 1:28</a:t>
            </a:r>
            <a:r>
              <a:rPr lang="en-US" b="1" dirty="0" smtClean="0">
                <a:effectLst/>
              </a:rPr>
              <a:t>).</a:t>
            </a:r>
          </a:p>
          <a:p>
            <a:pPr marL="0" indent="0">
              <a:lnSpc>
                <a:spcPct val="120000"/>
              </a:lnSpc>
              <a:spcBef>
                <a:spcPts val="0"/>
              </a:spcBef>
              <a:buNone/>
            </a:pPr>
            <a:r>
              <a:rPr lang="en-US" b="1" dirty="0" smtClean="0">
                <a:effectLst/>
              </a:rPr>
              <a:t>"Therefore leaving the principles of the doctrine of Christ, let us go on unto perfection; not laying again the foundation of repentance from dead works, and of faith toward God" (</a:t>
            </a:r>
            <a:r>
              <a:rPr lang="en-US" b="1" dirty="0" smtClean="0">
                <a:effectLst/>
                <a:hlinkClick r:id="rId6"/>
              </a:rPr>
              <a:t>Hebrews 6:1</a:t>
            </a:r>
            <a:r>
              <a:rPr lang="en-US" b="1" dirty="0" smtClean="0">
                <a:effectLst/>
              </a:rPr>
              <a:t>).</a:t>
            </a:r>
          </a:p>
          <a:p>
            <a:pPr marL="0" indent="0">
              <a:lnSpc>
                <a:spcPct val="120000"/>
              </a:lnSpc>
              <a:spcBef>
                <a:spcPts val="0"/>
              </a:spcBef>
              <a:buNone/>
            </a:pPr>
            <a:r>
              <a:rPr lang="en-US" b="1" dirty="0" smtClean="0">
                <a:effectLst/>
              </a:rPr>
              <a:t>"From whence come wars and </a:t>
            </a:r>
            <a:r>
              <a:rPr lang="en-US" b="1" dirty="0" err="1" smtClean="0">
                <a:effectLst/>
              </a:rPr>
              <a:t>fightings</a:t>
            </a:r>
            <a:r>
              <a:rPr lang="en-US" b="1" dirty="0" smtClean="0">
                <a:effectLst/>
              </a:rPr>
              <a:t> among you? come they not hence, even of your lusts that war in your members?" (</a:t>
            </a:r>
            <a:r>
              <a:rPr lang="en-US" b="1" dirty="0" smtClean="0">
                <a:effectLst/>
                <a:hlinkClick r:id="rId7"/>
              </a:rPr>
              <a:t>James 4:1</a:t>
            </a:r>
            <a:r>
              <a:rPr lang="en-US" b="1" dirty="0" smtClean="0">
                <a:effectLst/>
              </a:rPr>
              <a:t>).</a:t>
            </a:r>
          </a:p>
          <a:p>
            <a:pPr marL="0" indent="0">
              <a:lnSpc>
                <a:spcPct val="120000"/>
              </a:lnSpc>
              <a:spcBef>
                <a:spcPts val="0"/>
              </a:spcBef>
              <a:buNone/>
            </a:pPr>
            <a:r>
              <a:rPr lang="en-US" dirty="0" smtClean="0"/>
              <a:t/>
            </a:r>
            <a:br>
              <a:rPr lang="en-US" dirty="0" smtClean="0"/>
            </a:br>
            <a:r>
              <a:rPr lang="en-US" dirty="0" smtClean="0">
                <a:effectLst/>
              </a:rPr>
              <a:t>5.  Paul maintained the growth he had already achieved. Too many live up and down lives. We gain some discipline and some growth, then before too long, we slip right back. It may involve...</a:t>
            </a:r>
          </a:p>
          <a:p>
            <a:pPr marL="0" indent="0">
              <a:lnSpc>
                <a:spcPct val="120000"/>
              </a:lnSpc>
              <a:spcBef>
                <a:spcPts val="0"/>
              </a:spcBef>
              <a:buNone/>
            </a:pPr>
            <a:r>
              <a:rPr lang="en-US" dirty="0" smtClean="0">
                <a:effectLst/>
              </a:rPr>
              <a:t>•  lying, stealing, or cheating</a:t>
            </a:r>
          </a:p>
          <a:p>
            <a:pPr marL="0" indent="0">
              <a:lnSpc>
                <a:spcPct val="120000"/>
              </a:lnSpc>
              <a:spcBef>
                <a:spcPts val="0"/>
              </a:spcBef>
              <a:buNone/>
            </a:pPr>
            <a:r>
              <a:rPr lang="en-US" dirty="0" smtClean="0">
                <a:effectLst/>
              </a:rPr>
              <a:t>•  devotions or prayer</a:t>
            </a:r>
          </a:p>
          <a:p>
            <a:pPr marL="0" indent="0">
              <a:lnSpc>
                <a:spcPct val="120000"/>
              </a:lnSpc>
              <a:spcBef>
                <a:spcPts val="0"/>
              </a:spcBef>
              <a:buNone/>
            </a:pPr>
            <a:r>
              <a:rPr lang="en-US" dirty="0" smtClean="0">
                <a:effectLst/>
              </a:rPr>
              <a:t>•  control of thoughts and mind</a:t>
            </a:r>
          </a:p>
          <a:p>
            <a:pPr marL="0" indent="0">
              <a:lnSpc>
                <a:spcPct val="120000"/>
              </a:lnSpc>
              <a:spcBef>
                <a:spcPts val="0"/>
              </a:spcBef>
              <a:buNone/>
            </a:pPr>
            <a:r>
              <a:rPr lang="en-US" dirty="0" smtClean="0">
                <a:effectLst/>
              </a:rPr>
              <a:t>•  discipline of body and habits</a:t>
            </a:r>
          </a:p>
          <a:p>
            <a:pPr marL="0" indent="0">
              <a:lnSpc>
                <a:spcPct val="120000"/>
              </a:lnSpc>
              <a:spcBef>
                <a:spcPts val="0"/>
              </a:spcBef>
              <a:buNone/>
            </a:pPr>
            <a:r>
              <a:rPr lang="en-US" dirty="0" smtClean="0">
                <a:effectLst/>
              </a:rPr>
              <a:t>Growth takes place, but then some circumstance or interruption takes place, and the </a:t>
            </a:r>
            <a:r>
              <a:rPr lang="en-US" i="1" dirty="0" smtClean="0">
                <a:effectLst/>
              </a:rPr>
              <a:t>new man</a:t>
            </a:r>
            <a:r>
              <a:rPr lang="en-US" dirty="0" smtClean="0">
                <a:effectLst/>
              </a:rPr>
              <a:t> and new growth are forsaken and we slip back into being the </a:t>
            </a:r>
            <a:r>
              <a:rPr lang="en-US" i="1" dirty="0" smtClean="0">
                <a:effectLst/>
              </a:rPr>
              <a:t>old man</a:t>
            </a:r>
            <a:r>
              <a:rPr lang="en-US" dirty="0" smtClean="0">
                <a:effectLst/>
              </a:rPr>
              <a:t>, living just like we used to live.</a:t>
            </a:r>
          </a:p>
          <a:p>
            <a:pPr marL="0" indent="0">
              <a:lnSpc>
                <a:spcPct val="120000"/>
              </a:lnSpc>
              <a:spcBef>
                <a:spcPts val="0"/>
              </a:spcBef>
              <a:buNone/>
            </a:pPr>
            <a:r>
              <a:rPr lang="en-US" dirty="0" smtClean="0">
                <a:effectLst/>
              </a:rPr>
              <a:t>But note the strong exhortation of Scripture: take what you have learned and attained and walk by that rule; keep your mind upon that rule.</a:t>
            </a:r>
          </a:p>
          <a:p>
            <a:pPr marL="0" indent="0">
              <a:lnSpc>
                <a:spcPct val="120000"/>
              </a:lnSpc>
              <a:spcBef>
                <a:spcPts val="0"/>
              </a:spcBef>
              <a:buNone/>
            </a:pPr>
            <a:r>
              <a:rPr lang="en-US" dirty="0" smtClean="0"/>
              <a:t/>
            </a:r>
            <a:br>
              <a:rPr lang="en-US" dirty="0" smtClean="0"/>
            </a:br>
            <a:r>
              <a:rPr lang="en-US" b="1" dirty="0" smtClean="0">
                <a:effectLst/>
              </a:rPr>
              <a:t>"For to be carnally minded is death; but to be spiritually minded is life and peace" (</a:t>
            </a:r>
            <a:r>
              <a:rPr lang="en-US" b="1" dirty="0" smtClean="0">
                <a:effectLst/>
                <a:hlinkClick r:id="rId8"/>
              </a:rPr>
              <a:t>Romans 8:6</a:t>
            </a:r>
            <a:r>
              <a:rPr lang="en-US" b="1" dirty="0" smtClean="0">
                <a:effectLst/>
              </a:rPr>
              <a:t>).</a:t>
            </a:r>
          </a:p>
          <a:p>
            <a:pPr marL="0" indent="0">
              <a:lnSpc>
                <a:spcPct val="120000"/>
              </a:lnSpc>
              <a:spcBef>
                <a:spcPts val="0"/>
              </a:spcBef>
              <a:buNone/>
            </a:pPr>
            <a:r>
              <a:rPr lang="en-US" b="1" dirty="0" smtClean="0">
                <a:effectLst/>
              </a:rPr>
              <a:t>"This I say then, Walk in the Spirit, and ye shall not fulfil the lust of the flesh" (</a:t>
            </a:r>
            <a:r>
              <a:rPr lang="en-US" b="1" dirty="0" smtClean="0">
                <a:effectLst/>
                <a:hlinkClick r:id="rId9"/>
              </a:rPr>
              <a:t>Galatians 5:16</a:t>
            </a:r>
            <a:r>
              <a:rPr lang="en-US" b="1" dirty="0" smtClean="0">
                <a:effectLst/>
              </a:rPr>
              <a:t>).</a:t>
            </a:r>
          </a:p>
          <a:p>
            <a:pPr marL="0" indent="0">
              <a:lnSpc>
                <a:spcPct val="120000"/>
              </a:lnSpc>
              <a:spcBef>
                <a:spcPts val="0"/>
              </a:spcBef>
              <a:buNone/>
            </a:pPr>
            <a:r>
              <a:rPr lang="en-US" b="1" dirty="0" smtClean="0">
                <a:effectLst/>
              </a:rPr>
              <a:t>"See then that ye walk circumspectly, not as fools, but as wise" (</a:t>
            </a:r>
            <a:r>
              <a:rPr lang="en-US" b="1" dirty="0" smtClean="0">
                <a:effectLst/>
                <a:hlinkClick r:id="rId10"/>
              </a:rPr>
              <a:t>Ephes. 5:15</a:t>
            </a:r>
            <a:r>
              <a:rPr lang="en-US" b="1" dirty="0" smtClean="0">
                <a:effectLst/>
              </a:rPr>
              <a:t>).</a:t>
            </a:r>
          </a:p>
          <a:p>
            <a:pPr marL="0" indent="0">
              <a:lnSpc>
                <a:spcPct val="120000"/>
              </a:lnSpc>
              <a:spcBef>
                <a:spcPts val="0"/>
              </a:spcBef>
              <a:buNone/>
            </a:pPr>
            <a:r>
              <a:rPr lang="en-US" b="1" dirty="0" smtClean="0">
                <a:effectLst/>
              </a:rPr>
              <a:t>"But if we walk in the light, as he is in the light, we have fellowship one with another, and the blood of Jesus Christ his Son </a:t>
            </a:r>
            <a:r>
              <a:rPr lang="en-US" b="1" dirty="0" err="1" smtClean="0">
                <a:effectLst/>
              </a:rPr>
              <a:t>cleanseth</a:t>
            </a:r>
            <a:r>
              <a:rPr lang="en-US" b="1" dirty="0" smtClean="0">
                <a:effectLst/>
              </a:rPr>
              <a:t> us from all sin" (</a:t>
            </a:r>
            <a:r>
              <a:rPr lang="en-US" b="1" dirty="0" smtClean="0">
                <a:effectLst/>
                <a:hlinkClick r:id="rId11"/>
              </a:rPr>
              <a:t>1 John 1:7</a:t>
            </a:r>
            <a:r>
              <a:rPr lang="en-US" b="1" dirty="0" smtClean="0">
                <a:effectLst/>
              </a:rPr>
              <a:t>).</a:t>
            </a:r>
          </a:p>
          <a:p>
            <a:pPr marL="0" indent="0">
              <a:lnSpc>
                <a:spcPct val="120000"/>
              </a:lnSpc>
              <a:spcBef>
                <a:spcPts val="0"/>
              </a:spcBef>
              <a:buNone/>
            </a:pPr>
            <a:r>
              <a:rPr lang="en-US" b="1" dirty="0" smtClean="0">
                <a:effectLst/>
              </a:rPr>
              <a:t>"He that </a:t>
            </a:r>
            <a:r>
              <a:rPr lang="en-US" b="1" dirty="0" err="1" smtClean="0">
                <a:effectLst/>
              </a:rPr>
              <a:t>saith</a:t>
            </a:r>
            <a:r>
              <a:rPr lang="en-US" b="1" dirty="0" smtClean="0">
                <a:effectLst/>
              </a:rPr>
              <a:t> he </a:t>
            </a:r>
            <a:r>
              <a:rPr lang="en-US" b="1" dirty="0" err="1" smtClean="0">
                <a:effectLst/>
              </a:rPr>
              <a:t>abideth</a:t>
            </a:r>
            <a:r>
              <a:rPr lang="en-US" b="1" dirty="0" smtClean="0">
                <a:effectLst/>
              </a:rPr>
              <a:t> in him ought himself also so to walk, even as he walked" (</a:t>
            </a:r>
            <a:r>
              <a:rPr lang="en-US" b="1" dirty="0" smtClean="0">
                <a:effectLst/>
                <a:hlinkClick r:id="rId12"/>
              </a:rPr>
              <a:t>1 John 2:6</a:t>
            </a:r>
            <a:r>
              <a:rPr lang="en-US" b="1" dirty="0" smtClean="0">
                <a:effectLst/>
              </a:rPr>
              <a:t>).</a:t>
            </a:r>
            <a:endParaRPr lang="en-US" dirty="0"/>
          </a:p>
        </p:txBody>
      </p:sp>
    </p:spTree>
    <p:extLst>
      <p:ext uri="{BB962C8B-B14F-4D97-AF65-F5344CB8AC3E}">
        <p14:creationId xmlns:p14="http://schemas.microsoft.com/office/powerpoint/2010/main" val="1582906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29" y="138850"/>
            <a:ext cx="2857500" cy="237253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464" t="10384" r="6534" b="13898"/>
          <a:stretch/>
        </p:blipFill>
        <p:spPr>
          <a:xfrm>
            <a:off x="3284783" y="138850"/>
            <a:ext cx="4945488" cy="180304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59968" y="138850"/>
            <a:ext cx="3307724" cy="188836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8241" y="4906851"/>
            <a:ext cx="2849451" cy="183094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57692" y="2301897"/>
            <a:ext cx="3810000" cy="2330271"/>
          </a:xfrm>
          <a:prstGeom prst="rect">
            <a:avLst/>
          </a:prstGeom>
        </p:spPr>
      </p:pic>
      <p:pic>
        <p:nvPicPr>
          <p:cNvPr id="1026" name="Picture 2" descr="http://thenetworkgarden.blogs.com/.a/6a00d8341c285b53ef01156f663c92970c-800w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129" y="4632167"/>
            <a:ext cx="2857500" cy="2105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971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6013" t="4023" r="11105" b="11775"/>
          <a:stretch/>
        </p:blipFill>
        <p:spPr>
          <a:xfrm>
            <a:off x="128789" y="231820"/>
            <a:ext cx="3284112" cy="3567448"/>
          </a:xfrm>
          <a:prstGeom prst="rect">
            <a:avLst/>
          </a:prstGeom>
        </p:spPr>
      </p:pic>
      <p:pic>
        <p:nvPicPr>
          <p:cNvPr id="2050" name="Picture 2" descr="https://gtdforcios.files.wordpress.com/2014/01/finish-line.jpg?w=4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221" y="231820"/>
            <a:ext cx="4552950" cy="34194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00822" y="651457"/>
            <a:ext cx="1687132" cy="314781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401" y="4447705"/>
            <a:ext cx="2857500" cy="223837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0034" y="4610636"/>
            <a:ext cx="4340180" cy="2247363"/>
          </a:xfrm>
          <a:prstGeom prst="rect">
            <a:avLst/>
          </a:prstGeom>
          <a:effectLst>
            <a:softEdge rad="317500"/>
          </a:effectLst>
        </p:spPr>
      </p:pic>
    </p:spTree>
    <p:extLst>
      <p:ext uri="{BB962C8B-B14F-4D97-AF65-F5344CB8AC3E}">
        <p14:creationId xmlns:p14="http://schemas.microsoft.com/office/powerpoint/2010/main" val="3350246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
            <a:ext cx="12096206" cy="6675120"/>
          </a:xfrm>
        </p:spPr>
        <p:txBody>
          <a:bodyPr>
            <a:normAutofit/>
          </a:bodyPr>
          <a:lstStyle/>
          <a:p>
            <a:pPr marL="0" indent="0">
              <a:buNone/>
            </a:pPr>
            <a:r>
              <a:rPr lang="en-US" b="1" dirty="0">
                <a:effectLst>
                  <a:outerShdw blurRad="38100" dist="38100" dir="2700000" algn="tl">
                    <a:srgbClr val="000000">
                      <a:alpha val="43137"/>
                    </a:srgbClr>
                  </a:outerShdw>
                </a:effectLst>
              </a:rPr>
              <a:t>Top Ten Things to Say About a Christmas Gift You Don't Like</a:t>
            </a:r>
            <a:r>
              <a:rPr lang="en-US" b="1" dirty="0" smtClean="0">
                <a:effectLst>
                  <a:outerShdw blurRad="38100" dist="38100" dir="2700000" algn="tl">
                    <a:srgbClr val="000000">
                      <a:alpha val="43137"/>
                    </a:srgbClr>
                  </a:outerShdw>
                </a:effectLst>
              </a:rPr>
              <a:t>...</a:t>
            </a:r>
          </a:p>
          <a:p>
            <a:pPr marL="0" indent="0">
              <a:lnSpc>
                <a:spcPct val="100000"/>
              </a:lnSpc>
              <a:buNone/>
            </a:pPr>
            <a:r>
              <a:rPr lang="en-US" dirty="0" smtClean="0">
                <a:effectLst>
                  <a:outerShdw blurRad="38100" dist="38100" dir="2700000" algn="tl">
                    <a:srgbClr val="000000">
                      <a:alpha val="43137"/>
                    </a:srgbClr>
                  </a:outerShdw>
                </a:effectLst>
              </a:rPr>
              <a:t>10</a:t>
            </a:r>
            <a:r>
              <a:rPr lang="en-US" dirty="0">
                <a:effectLst>
                  <a:outerShdw blurRad="38100" dist="38100" dir="2700000" algn="tl">
                    <a:srgbClr val="000000">
                      <a:alpha val="43137"/>
                    </a:srgbClr>
                  </a:outerShdw>
                </a:effectLst>
              </a:rPr>
              <a:t>. Hey! Now there's a gift</a:t>
            </a:r>
            <a:r>
              <a:rPr lang="en-US" dirty="0" smtClean="0">
                <a:effectLst>
                  <a:outerShdw blurRad="38100" dist="38100" dir="2700000" algn="tl">
                    <a:srgbClr val="000000">
                      <a:alpha val="43137"/>
                    </a:srgbClr>
                  </a:outerShdw>
                </a:effectLst>
              </a:rPr>
              <a:t>!</a:t>
            </a:r>
          </a:p>
          <a:p>
            <a:pPr marL="0" indent="0">
              <a:lnSpc>
                <a:spcPct val="100000"/>
              </a:lnSpc>
              <a:buNone/>
            </a:pPr>
            <a:r>
              <a:rPr lang="en-US" dirty="0" smtClean="0">
                <a:effectLst>
                  <a:outerShdw blurRad="38100" dist="38100" dir="2700000" algn="tl">
                    <a:srgbClr val="000000">
                      <a:alpha val="43137"/>
                    </a:srgbClr>
                  </a:outerShdw>
                </a:effectLst>
              </a:rPr>
              <a:t>9</a:t>
            </a:r>
            <a:r>
              <a:rPr lang="en-US" dirty="0">
                <a:effectLst>
                  <a:outerShdw blurRad="38100" dist="38100" dir="2700000" algn="tl">
                    <a:srgbClr val="000000">
                      <a:alpha val="43137"/>
                    </a:srgbClr>
                  </a:outerShdw>
                </a:effectLst>
              </a:rPr>
              <a:t>. Well, well, well</a:t>
            </a:r>
            <a:r>
              <a:rPr lang="en-US" dirty="0" smtClean="0">
                <a:effectLst>
                  <a:outerShdw blurRad="38100" dist="38100" dir="2700000" algn="tl">
                    <a:srgbClr val="000000">
                      <a:alpha val="43137"/>
                    </a:srgbClr>
                  </a:outerShdw>
                </a:effectLst>
              </a:rPr>
              <a:t>...</a:t>
            </a:r>
          </a:p>
          <a:p>
            <a:pPr marL="0" indent="0">
              <a:lnSpc>
                <a:spcPct val="100000"/>
              </a:lnSpc>
              <a:buNone/>
            </a:pPr>
            <a:r>
              <a:rPr lang="en-US" dirty="0" smtClean="0">
                <a:effectLst>
                  <a:outerShdw blurRad="38100" dist="38100" dir="2700000" algn="tl">
                    <a:srgbClr val="000000">
                      <a:alpha val="43137"/>
                    </a:srgbClr>
                  </a:outerShdw>
                </a:effectLst>
              </a:rPr>
              <a:t>8</a:t>
            </a:r>
            <a:r>
              <a:rPr lang="en-US" dirty="0">
                <a:effectLst>
                  <a:outerShdw blurRad="38100" dist="38100" dir="2700000" algn="tl">
                    <a:srgbClr val="000000">
                      <a:alpha val="43137"/>
                    </a:srgbClr>
                  </a:outerShdw>
                </a:effectLst>
              </a:rPr>
              <a:t>. Boy, if I had not recently shot up 4 sizes that would've fit</a:t>
            </a:r>
            <a:r>
              <a:rPr lang="en-US" dirty="0" smtClean="0">
                <a:effectLst>
                  <a:outerShdw blurRad="38100" dist="38100" dir="2700000" algn="tl">
                    <a:srgbClr val="000000">
                      <a:alpha val="43137"/>
                    </a:srgbClr>
                  </a:outerShdw>
                </a:effectLst>
              </a:rPr>
              <a:t>.</a:t>
            </a:r>
          </a:p>
          <a:p>
            <a:pPr marL="0" indent="0">
              <a:lnSpc>
                <a:spcPct val="100000"/>
              </a:lnSpc>
              <a:buNone/>
            </a:pPr>
            <a:r>
              <a:rPr lang="en-US" dirty="0" smtClean="0">
                <a:effectLst>
                  <a:outerShdw blurRad="38100" dist="38100" dir="2700000" algn="tl">
                    <a:srgbClr val="000000">
                      <a:alpha val="43137"/>
                    </a:srgbClr>
                  </a:outerShdw>
                </a:effectLst>
              </a:rPr>
              <a:t>7</a:t>
            </a:r>
            <a:r>
              <a:rPr lang="en-US" dirty="0">
                <a:effectLst>
                  <a:outerShdw blurRad="38100" dist="38100" dir="2700000" algn="tl">
                    <a:srgbClr val="000000">
                      <a:alpha val="43137"/>
                    </a:srgbClr>
                  </a:outerShdw>
                </a:effectLst>
              </a:rPr>
              <a:t>. This is perfect for wearing around the basement</a:t>
            </a:r>
            <a:r>
              <a:rPr lang="en-US" dirty="0" smtClean="0">
                <a:effectLst>
                  <a:outerShdw blurRad="38100" dist="38100" dir="2700000" algn="tl">
                    <a:srgbClr val="000000">
                      <a:alpha val="43137"/>
                    </a:srgbClr>
                  </a:outerShdw>
                </a:effectLst>
              </a:rPr>
              <a:t>.</a:t>
            </a:r>
          </a:p>
          <a:p>
            <a:pPr marL="0" indent="0">
              <a:lnSpc>
                <a:spcPct val="100000"/>
              </a:lnSpc>
              <a:buNone/>
            </a:pPr>
            <a:r>
              <a:rPr lang="en-US" dirty="0" smtClean="0">
                <a:effectLst>
                  <a:outerShdw blurRad="38100" dist="38100" dir="2700000" algn="tl">
                    <a:srgbClr val="000000">
                      <a:alpha val="43137"/>
                    </a:srgbClr>
                  </a:outerShdw>
                </a:effectLst>
              </a:rPr>
              <a:t>6</a:t>
            </a:r>
            <a:r>
              <a:rPr lang="en-US" dirty="0">
                <a:effectLst>
                  <a:outerShdw blurRad="38100" dist="38100" dir="2700000" algn="tl">
                    <a:srgbClr val="000000">
                      <a:alpha val="43137"/>
                    </a:srgbClr>
                  </a:outerShdw>
                </a:effectLst>
              </a:rPr>
              <a:t>. Gosh. I hope this never catches fire! It is fire season though. There are lots of unexplained fires</a:t>
            </a:r>
            <a:r>
              <a:rPr lang="en-US" dirty="0" smtClean="0">
                <a:effectLst>
                  <a:outerShdw blurRad="38100" dist="38100" dir="2700000" algn="tl">
                    <a:srgbClr val="000000">
                      <a:alpha val="43137"/>
                    </a:srgbClr>
                  </a:outerShdw>
                </a:effectLst>
              </a:rPr>
              <a:t>.</a:t>
            </a:r>
          </a:p>
          <a:p>
            <a:pPr marL="0" indent="0">
              <a:lnSpc>
                <a:spcPct val="100000"/>
              </a:lnSpc>
              <a:buNone/>
            </a:pPr>
            <a:r>
              <a:rPr lang="en-US" dirty="0" smtClean="0">
                <a:effectLst>
                  <a:outerShdw blurRad="38100" dist="38100" dir="2700000" algn="tl">
                    <a:srgbClr val="000000">
                      <a:alpha val="43137"/>
                    </a:srgbClr>
                  </a:outerShdw>
                </a:effectLst>
              </a:rPr>
              <a:t>5</a:t>
            </a:r>
            <a:r>
              <a:rPr lang="en-US" dirty="0">
                <a:effectLst>
                  <a:outerShdw blurRad="38100" dist="38100" dir="2700000" algn="tl">
                    <a:srgbClr val="000000">
                      <a:alpha val="43137"/>
                    </a:srgbClr>
                  </a:outerShdw>
                </a:effectLst>
              </a:rPr>
              <a:t>. If the dog buries it, I'll be furious</a:t>
            </a:r>
            <a:r>
              <a:rPr lang="en-US" dirty="0" smtClean="0">
                <a:effectLst>
                  <a:outerShdw blurRad="38100" dist="38100" dir="2700000" algn="tl">
                    <a:srgbClr val="000000">
                      <a:alpha val="43137"/>
                    </a:srgbClr>
                  </a:outerShdw>
                </a:effectLst>
              </a:rPr>
              <a:t>!</a:t>
            </a:r>
          </a:p>
          <a:p>
            <a:pPr marL="0" indent="0">
              <a:lnSpc>
                <a:spcPct val="100000"/>
              </a:lnSpc>
              <a:buNone/>
            </a:pPr>
            <a:r>
              <a:rPr lang="en-US" dirty="0" smtClean="0">
                <a:effectLst>
                  <a:outerShdw blurRad="38100" dist="38100" dir="2700000" algn="tl">
                    <a:srgbClr val="000000">
                      <a:alpha val="43137"/>
                    </a:srgbClr>
                  </a:outerShdw>
                </a:effectLst>
              </a:rPr>
              <a:t>4</a:t>
            </a:r>
            <a:r>
              <a:rPr lang="en-US" dirty="0">
                <a:effectLst>
                  <a:outerShdw blurRad="38100" dist="38100" dir="2700000" algn="tl">
                    <a:srgbClr val="000000">
                      <a:alpha val="43137"/>
                    </a:srgbClr>
                  </a:outerShdw>
                </a:effectLst>
              </a:rPr>
              <a:t>. I love it - but I fear the jealousy it will inspire</a:t>
            </a:r>
            <a:r>
              <a:rPr lang="en-US" dirty="0" smtClean="0">
                <a:effectLst>
                  <a:outerShdw blurRad="38100" dist="38100" dir="2700000" algn="tl">
                    <a:srgbClr val="000000">
                      <a:alpha val="43137"/>
                    </a:srgbClr>
                  </a:outerShdw>
                </a:effectLst>
              </a:rPr>
              <a:t>.</a:t>
            </a:r>
          </a:p>
          <a:p>
            <a:pPr marL="0" indent="0">
              <a:lnSpc>
                <a:spcPct val="100000"/>
              </a:lnSpc>
              <a:buNone/>
            </a:pPr>
            <a:r>
              <a:rPr lang="en-US" dirty="0" smtClean="0">
                <a:effectLst>
                  <a:outerShdw blurRad="38100" dist="38100" dir="2700000" algn="tl">
                    <a:srgbClr val="000000">
                      <a:alpha val="43137"/>
                    </a:srgbClr>
                  </a:outerShdw>
                </a:effectLst>
              </a:rPr>
              <a:t>3</a:t>
            </a:r>
            <a:r>
              <a:rPr lang="en-US" dirty="0">
                <a:effectLst>
                  <a:outerShdw blurRad="38100" dist="38100" dir="2700000" algn="tl">
                    <a:srgbClr val="000000">
                      <a:alpha val="43137"/>
                    </a:srgbClr>
                  </a:outerShdw>
                </a:effectLst>
              </a:rPr>
              <a:t>. Sadly, tomorrow I enter the Federal Witness Protection Program</a:t>
            </a:r>
            <a:r>
              <a:rPr lang="en-US" dirty="0" smtClean="0">
                <a:effectLst>
                  <a:outerShdw blurRad="38100" dist="38100" dir="2700000" algn="tl">
                    <a:srgbClr val="000000">
                      <a:alpha val="43137"/>
                    </a:srgbClr>
                  </a:outerShdw>
                </a:effectLst>
              </a:rPr>
              <a:t>.</a:t>
            </a:r>
          </a:p>
          <a:p>
            <a:pPr marL="0" indent="0">
              <a:lnSpc>
                <a:spcPct val="100000"/>
              </a:lnSpc>
              <a:buNone/>
            </a:pPr>
            <a:r>
              <a:rPr lang="en-US" dirty="0" smtClean="0">
                <a:effectLst>
                  <a:outerShdw blurRad="38100" dist="38100" dir="2700000" algn="tl">
                    <a:srgbClr val="000000">
                      <a:alpha val="43137"/>
                    </a:srgbClr>
                  </a:outerShdw>
                </a:effectLst>
              </a:rPr>
              <a:t>2</a:t>
            </a:r>
            <a:r>
              <a:rPr lang="en-US" dirty="0">
                <a:effectLst>
                  <a:outerShdw blurRad="38100" dist="38100" dir="2700000" algn="tl">
                    <a:srgbClr val="000000">
                      <a:alpha val="43137"/>
                    </a:srgbClr>
                  </a:outerShdw>
                </a:effectLst>
              </a:rPr>
              <a:t>. To think I got this the year I vowed to give all my gifts to charity</a:t>
            </a:r>
            <a:r>
              <a:rPr lang="en-US" dirty="0" smtClean="0">
                <a:effectLst>
                  <a:outerShdw blurRad="38100" dist="38100" dir="2700000" algn="tl">
                    <a:srgbClr val="000000">
                      <a:alpha val="43137"/>
                    </a:srgbClr>
                  </a:outerShdw>
                </a:effectLst>
              </a:rPr>
              <a:t>.</a:t>
            </a:r>
          </a:p>
          <a:p>
            <a:pPr marL="0" indent="0">
              <a:lnSpc>
                <a:spcPct val="100000"/>
              </a:lnSpc>
              <a:buNone/>
            </a:pPr>
            <a:r>
              <a:rPr lang="en-US" dirty="0" smtClean="0">
                <a:effectLst>
                  <a:outerShdw blurRad="38100" dist="38100" dir="2700000" algn="tl">
                    <a:srgbClr val="000000">
                      <a:alpha val="43137"/>
                    </a:srgbClr>
                  </a:outerShdw>
                </a:effectLst>
              </a:rPr>
              <a:t>1</a:t>
            </a:r>
            <a:r>
              <a:rPr lang="en-US" dirty="0">
                <a:effectLst>
                  <a:outerShdw blurRad="38100" dist="38100" dir="2700000" algn="tl">
                    <a:srgbClr val="000000">
                      <a:alpha val="43137"/>
                    </a:srgbClr>
                  </a:outerShdw>
                </a:effectLst>
              </a:rPr>
              <a:t>. I really don't deserve this.</a:t>
            </a:r>
          </a:p>
          <a:p>
            <a:endParaRPr lang="en-US" dirty="0"/>
          </a:p>
        </p:txBody>
      </p:sp>
    </p:spTree>
    <p:extLst>
      <p:ext uri="{BB962C8B-B14F-4D97-AF65-F5344CB8AC3E}">
        <p14:creationId xmlns:p14="http://schemas.microsoft.com/office/powerpoint/2010/main" val="96173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arn(inVertical)">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8034" y="-75371"/>
            <a:ext cx="6490952" cy="2387600"/>
          </a:xfrm>
        </p:spPr>
        <p:txBody>
          <a:bodyPr>
            <a:normAutofit/>
          </a:bodyPr>
          <a:lstStyle/>
          <a:p>
            <a:pPr algn="l"/>
            <a:r>
              <a:rPr lang="en-US" b="1" dirty="0" smtClean="0">
                <a:effectLst>
                  <a:outerShdw blurRad="38100" dist="38100" dir="2700000" algn="tl">
                    <a:srgbClr val="000000">
                      <a:alpha val="43137"/>
                    </a:srgbClr>
                  </a:outerShdw>
                </a:effectLst>
              </a:rPr>
              <a:t>       </a:t>
            </a:r>
            <a:r>
              <a:rPr lang="en-US" sz="6600" b="1" dirty="0" smtClean="0">
                <a:effectLst>
                  <a:outerShdw blurRad="38100" dist="38100" dir="2700000" algn="tl">
                    <a:srgbClr val="000000">
                      <a:alpha val="43137"/>
                    </a:srgbClr>
                  </a:outerShdw>
                </a:effectLst>
              </a:rPr>
              <a:t>New Year</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sz="6600" b="1" dirty="0" smtClean="0">
                <a:effectLst>
                  <a:outerShdw blurRad="38100" dist="38100" dir="2700000" algn="tl">
                    <a:srgbClr val="000000">
                      <a:alpha val="43137"/>
                    </a:srgbClr>
                  </a:outerShdw>
                </a:effectLst>
                <a:latin typeface="Colonna MT" panose="04020805060202030203" pitchFamily="82" charset="0"/>
              </a:rPr>
              <a:t>New Perspective</a:t>
            </a:r>
            <a:endParaRPr lang="en-US" sz="3600" b="1" dirty="0">
              <a:effectLst>
                <a:outerShdw blurRad="38100" dist="38100" dir="2700000" algn="tl">
                  <a:srgbClr val="000000">
                    <a:alpha val="43137"/>
                  </a:srgbClr>
                </a:outerShdw>
              </a:effectLst>
              <a:latin typeface="Arial Rounded MT Bold" panose="020F07040305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4365" y="2517927"/>
            <a:ext cx="8358389" cy="3771900"/>
          </a:xfrm>
          <a:prstGeom prst="rect">
            <a:avLst/>
          </a:prstGeom>
          <a:effectLst>
            <a:softEdge rad="635000"/>
          </a:effectLst>
        </p:spPr>
      </p:pic>
      <p:sp>
        <p:nvSpPr>
          <p:cNvPr id="5" name="TextBox 4"/>
          <p:cNvSpPr txBox="1"/>
          <p:nvPr/>
        </p:nvSpPr>
        <p:spPr>
          <a:xfrm>
            <a:off x="7585656" y="1532585"/>
            <a:ext cx="4404575"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latin typeface="Arial Rounded MT Bold" panose="020F0704030504030204" pitchFamily="34" charset="0"/>
              </a:rPr>
              <a:t>Philippians 3:12-14</a:t>
            </a:r>
            <a:endParaRPr lang="en-US" sz="3200" dirty="0"/>
          </a:p>
        </p:txBody>
      </p:sp>
      <p:sp>
        <p:nvSpPr>
          <p:cNvPr id="6" name="TextBox 5"/>
          <p:cNvSpPr txBox="1"/>
          <p:nvPr/>
        </p:nvSpPr>
        <p:spPr>
          <a:xfrm>
            <a:off x="728869" y="6488668"/>
            <a:ext cx="1721843"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Edward Church</a:t>
            </a:r>
            <a:endParaRPr lang="en-US" b="1" dirty="0">
              <a:effectLst>
                <a:outerShdw blurRad="38100" dist="38100" dir="2700000" algn="tl">
                  <a:srgbClr val="000000">
                    <a:alpha val="43137"/>
                  </a:srgbClr>
                </a:outerShdw>
              </a:effectLst>
            </a:endParaRPr>
          </a:p>
        </p:txBody>
      </p:sp>
      <p:sp>
        <p:nvSpPr>
          <p:cNvPr id="7" name="TextBox 6"/>
          <p:cNvSpPr txBox="1"/>
          <p:nvPr/>
        </p:nvSpPr>
        <p:spPr>
          <a:xfrm>
            <a:off x="9590368" y="6495525"/>
            <a:ext cx="1721843"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Dec 27, 2015</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64800026"/>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6" presetClass="entr" presetSubtype="3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out)">
                                      <p:cBhvr>
                                        <p:cTn id="10" dur="2500"/>
                                        <p:tgtEl>
                                          <p:spTgt spid="4"/>
                                        </p:tgtEl>
                                      </p:cBhvr>
                                    </p:animEffect>
                                  </p:childTnLst>
                                </p:cTn>
                              </p:par>
                            </p:childTnLst>
                          </p:cTn>
                        </p:par>
                        <p:par>
                          <p:cTn id="11" fill="hold">
                            <p:stCondLst>
                              <p:cond delay="2500"/>
                            </p:stCondLst>
                            <p:childTnLst>
                              <p:par>
                                <p:cTn id="12" presetID="16" presetClass="entr" presetSubtype="21"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par>
                          <p:cTn id="15" fill="hold">
                            <p:stCondLst>
                              <p:cond delay="3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941" y="251791"/>
            <a:ext cx="11797048" cy="6445223"/>
          </a:xfrm>
        </p:spPr>
        <p:txBody>
          <a:bodyPr>
            <a:normAutofit fontScale="92500"/>
          </a:bodyPr>
          <a:lstStyle/>
          <a:p>
            <a:r>
              <a:rPr lang="en-US" b="1" dirty="0" smtClean="0">
                <a:effectLst>
                  <a:outerShdw blurRad="38100" dist="38100" dir="2700000" algn="tl">
                    <a:srgbClr val="000000">
                      <a:alpha val="43137"/>
                    </a:srgbClr>
                  </a:outerShdw>
                </a:effectLst>
              </a:rPr>
              <a:t>Philippians 3:12-14 (KJV)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baseline="30000" dirty="0" smtClean="0">
                <a:effectLst>
                  <a:outerShdw blurRad="38100" dist="38100" dir="2700000" algn="tl">
                    <a:srgbClr val="000000">
                      <a:alpha val="43137"/>
                    </a:srgbClr>
                  </a:outerShdw>
                </a:effectLst>
              </a:rPr>
              <a:t>12 </a:t>
            </a:r>
            <a:r>
              <a:rPr lang="en-US" dirty="0" smtClean="0">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rPr>
              <a:t>Not as though I had already attained, either were already perfect: but I follow after, if that I may apprehend that for which also I am apprehended of Christ Jesus.</a:t>
            </a:r>
            <a:r>
              <a:rPr lang="en-US" b="1" i="1" dirty="0" smtClean="0">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rPr>
              <a:t/>
            </a:r>
            <a:br>
              <a:rPr lang="en-US" i="1" dirty="0" smtClean="0">
                <a:effectLst>
                  <a:outerShdw blurRad="38100" dist="38100" dir="2700000" algn="tl">
                    <a:srgbClr val="000000">
                      <a:alpha val="43137"/>
                    </a:srgbClr>
                  </a:outerShdw>
                </a:effectLst>
              </a:rPr>
            </a:br>
            <a:r>
              <a:rPr lang="en-US" i="1" baseline="30000" dirty="0" smtClean="0">
                <a:effectLst>
                  <a:outerShdw blurRad="38100" dist="38100" dir="2700000" algn="tl">
                    <a:srgbClr val="000000">
                      <a:alpha val="43137"/>
                    </a:srgbClr>
                  </a:outerShdw>
                </a:effectLst>
              </a:rPr>
              <a:t>13 </a:t>
            </a:r>
            <a:r>
              <a:rPr lang="en-US" i="1" dirty="0" smtClean="0">
                <a:effectLst>
                  <a:outerShdw blurRad="38100" dist="38100" dir="2700000" algn="tl">
                    <a:srgbClr val="000000">
                      <a:alpha val="43137"/>
                    </a:srgbClr>
                  </a:outerShdw>
                </a:effectLst>
              </a:rPr>
              <a:t> Brethren, I count not myself to have apprehended: but this one thing I do, forgetting those things which are behind, and reaching forth unto those things which are before, </a:t>
            </a:r>
            <a:r>
              <a:rPr lang="en-US" i="1" baseline="30000" dirty="0" smtClean="0">
                <a:effectLst>
                  <a:outerShdw blurRad="38100" dist="38100" dir="2700000" algn="tl">
                    <a:srgbClr val="000000">
                      <a:alpha val="43137"/>
                    </a:srgbClr>
                  </a:outerShdw>
                </a:effectLst>
              </a:rPr>
              <a:t>14 </a:t>
            </a:r>
            <a:r>
              <a:rPr lang="en-US" i="1" dirty="0" smtClean="0">
                <a:effectLst>
                  <a:outerShdw blurRad="38100" dist="38100" dir="2700000" algn="tl">
                    <a:srgbClr val="000000">
                      <a:alpha val="43137"/>
                    </a:srgbClr>
                  </a:outerShdw>
                </a:effectLst>
              </a:rPr>
              <a:t> I press toward the mark for the prize of the high calling of God in Christ Jesus. </a:t>
            </a:r>
          </a:p>
          <a:p>
            <a:pPr marL="0" indent="0">
              <a:buNone/>
            </a:pPr>
            <a:endParaRPr lang="en-US" dirty="0">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Philippians 3:12-14 (AMP)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baseline="30000" dirty="0" smtClean="0">
                <a:effectLst>
                  <a:outerShdw blurRad="38100" dist="38100" dir="2700000" algn="tl">
                    <a:srgbClr val="000000">
                      <a:alpha val="43137"/>
                    </a:srgbClr>
                  </a:outerShdw>
                </a:effectLst>
              </a:rPr>
              <a:t>12 </a:t>
            </a:r>
            <a:r>
              <a:rPr lang="en-US" dirty="0" smtClean="0">
                <a:effectLst>
                  <a:outerShdw blurRad="38100" dist="38100" dir="2700000" algn="tl">
                    <a:srgbClr val="000000">
                      <a:alpha val="43137"/>
                    </a:srgbClr>
                  </a:outerShdw>
                </a:effectLst>
              </a:rPr>
              <a:t> Not that I have now attained [this ideal], or have already been made perfect, but I press on to lay hold of (grasp) </a:t>
            </a:r>
            <a:r>
              <a:rPr lang="en-US" i="1" dirty="0" smtClean="0">
                <a:effectLst>
                  <a:outerShdw blurRad="38100" dist="38100" dir="2700000" algn="tl">
                    <a:srgbClr val="000000">
                      <a:alpha val="43137"/>
                    </a:srgbClr>
                  </a:outerShdw>
                </a:effectLst>
              </a:rPr>
              <a:t>and</a:t>
            </a:r>
            <a:r>
              <a:rPr lang="en-US" dirty="0" smtClean="0">
                <a:effectLst>
                  <a:outerShdw blurRad="38100" dist="38100" dir="2700000" algn="tl">
                    <a:srgbClr val="000000">
                      <a:alpha val="43137"/>
                    </a:srgbClr>
                  </a:outerShdw>
                </a:effectLst>
              </a:rPr>
              <a:t> make my own, that for which Christ Jesus (the Messiah) has laid hold of me </a:t>
            </a:r>
            <a:r>
              <a:rPr lang="en-US" i="1" dirty="0" smtClean="0">
                <a:effectLst>
                  <a:outerShdw blurRad="38100" dist="38100" dir="2700000" algn="tl">
                    <a:srgbClr val="000000">
                      <a:alpha val="43137"/>
                    </a:srgbClr>
                  </a:outerShdw>
                </a:effectLst>
              </a:rPr>
              <a:t>and</a:t>
            </a:r>
            <a:r>
              <a:rPr lang="en-US" dirty="0" smtClean="0">
                <a:effectLst>
                  <a:outerShdw blurRad="38100" dist="38100" dir="2700000" algn="tl">
                    <a:srgbClr val="000000">
                      <a:alpha val="43137"/>
                    </a:srgbClr>
                  </a:outerShdw>
                </a:effectLst>
              </a:rPr>
              <a:t> made me His own. </a:t>
            </a:r>
            <a:br>
              <a:rPr lang="en-US" dirty="0" smtClean="0">
                <a:effectLst>
                  <a:outerShdw blurRad="38100" dist="38100" dir="2700000" algn="tl">
                    <a:srgbClr val="000000">
                      <a:alpha val="43137"/>
                    </a:srgbClr>
                  </a:outerShdw>
                </a:effectLst>
              </a:rPr>
            </a:br>
            <a:r>
              <a:rPr lang="en-US" baseline="30000" dirty="0" smtClean="0">
                <a:effectLst>
                  <a:outerShdw blurRad="38100" dist="38100" dir="2700000" algn="tl">
                    <a:srgbClr val="000000">
                      <a:alpha val="43137"/>
                    </a:srgbClr>
                  </a:outerShdw>
                </a:effectLst>
              </a:rPr>
              <a:t>13 </a:t>
            </a:r>
            <a:r>
              <a:rPr lang="en-US" dirty="0" smtClean="0">
                <a:effectLst>
                  <a:outerShdw blurRad="38100" dist="38100" dir="2700000" algn="tl">
                    <a:srgbClr val="000000">
                      <a:alpha val="43137"/>
                    </a:srgbClr>
                  </a:outerShdw>
                </a:effectLst>
              </a:rPr>
              <a:t> I do not consider, brethren, that I have captured </a:t>
            </a:r>
            <a:r>
              <a:rPr lang="en-US" i="1" dirty="0" smtClean="0">
                <a:effectLst>
                  <a:outerShdw blurRad="38100" dist="38100" dir="2700000" algn="tl">
                    <a:srgbClr val="000000">
                      <a:alpha val="43137"/>
                    </a:srgbClr>
                  </a:outerShdw>
                </a:effectLst>
              </a:rPr>
              <a:t>and</a:t>
            </a:r>
            <a:r>
              <a:rPr lang="en-US" dirty="0" smtClean="0">
                <a:effectLst>
                  <a:outerShdw blurRad="38100" dist="38100" dir="2700000" algn="tl">
                    <a:srgbClr val="000000">
                      <a:alpha val="43137"/>
                    </a:srgbClr>
                  </a:outerShdw>
                </a:effectLst>
              </a:rPr>
              <a:t> made it my own [yet]; but one thing I do [it is my one aspiration]: forgetting what lies behind and straining forward to what lies ahead, </a:t>
            </a:r>
            <a:br>
              <a:rPr lang="en-US" dirty="0" smtClean="0">
                <a:effectLst>
                  <a:outerShdw blurRad="38100" dist="38100" dir="2700000" algn="tl">
                    <a:srgbClr val="000000">
                      <a:alpha val="43137"/>
                    </a:srgbClr>
                  </a:outerShdw>
                </a:effectLst>
              </a:rPr>
            </a:br>
            <a:r>
              <a:rPr lang="en-US" baseline="30000" dirty="0" smtClean="0">
                <a:effectLst>
                  <a:outerShdw blurRad="38100" dist="38100" dir="2700000" algn="tl">
                    <a:srgbClr val="000000">
                      <a:alpha val="43137"/>
                    </a:srgbClr>
                  </a:outerShdw>
                </a:effectLst>
              </a:rPr>
              <a:t>14 </a:t>
            </a:r>
            <a:r>
              <a:rPr lang="en-US" dirty="0" smtClean="0">
                <a:effectLst>
                  <a:outerShdw blurRad="38100" dist="38100" dir="2700000" algn="tl">
                    <a:srgbClr val="000000">
                      <a:alpha val="43137"/>
                    </a:srgbClr>
                  </a:outerShdw>
                </a:effectLst>
              </a:rPr>
              <a:t> I press on toward the goal to win the [supreme and heavenly] prize to which God in Christ Jesus is calling us upward. </a:t>
            </a: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0009575"/>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89"/>
            <a:ext cx="10515600" cy="965915"/>
          </a:xfrm>
        </p:spPr>
        <p:txBody>
          <a:bodyPr/>
          <a:lstStyle/>
          <a:p>
            <a:r>
              <a:rPr lang="en-US" sz="6000" b="1" dirty="0" smtClean="0">
                <a:effectLst>
                  <a:outerShdw blurRad="38100" dist="38100" dir="2700000" algn="tl">
                    <a:srgbClr val="000000">
                      <a:alpha val="43137"/>
                    </a:srgbClr>
                  </a:outerShdw>
                </a:effectLst>
                <a:latin typeface="Colonna MT" panose="04020805060202030203" pitchFamily="82" charset="0"/>
              </a:rPr>
              <a:t>New Perspective on Self</a:t>
            </a:r>
            <a:r>
              <a:rPr lang="en-US" sz="4800" b="1" dirty="0" smtClean="0">
                <a:effectLst>
                  <a:outerShdw blurRad="38100" dist="38100" dir="2700000" algn="tl">
                    <a:srgbClr val="000000">
                      <a:alpha val="43137"/>
                    </a:srgbClr>
                  </a:outerShdw>
                </a:effectLst>
                <a:latin typeface="Arial Rounded MT Bold" panose="020F0704030504030204" pitchFamily="34" charset="0"/>
              </a:rPr>
              <a:t> </a:t>
            </a:r>
            <a:r>
              <a:rPr lang="en-US" sz="3600" dirty="0" smtClean="0">
                <a:effectLst>
                  <a:outerShdw blurRad="38100" dist="38100" dir="2700000" algn="tl">
                    <a:srgbClr val="000000">
                      <a:alpha val="43137"/>
                    </a:srgbClr>
                  </a:outerShdw>
                </a:effectLst>
                <a:latin typeface="Arial Rounded MT Bold" panose="020F0704030504030204" pitchFamily="34" charset="0"/>
              </a:rPr>
              <a:t>(12a)</a:t>
            </a:r>
            <a:endParaRPr lang="en-US" sz="3600"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18941" y="1094704"/>
            <a:ext cx="11797048" cy="5602310"/>
          </a:xfrm>
        </p:spPr>
        <p:txBody>
          <a:bodyPr>
            <a:noAutofit/>
          </a:bodyPr>
          <a:lstStyle/>
          <a:p>
            <a:pPr marL="0" indent="0">
              <a:lnSpc>
                <a:spcPct val="100000"/>
              </a:lnSpc>
              <a:buNone/>
            </a:pPr>
            <a:r>
              <a:rPr lang="en-US" sz="2700" i="1" dirty="0" smtClean="0">
                <a:effectLst>
                  <a:outerShdw blurRad="38100" dist="38100" dir="2700000" algn="tl">
                    <a:srgbClr val="000000">
                      <a:alpha val="43137"/>
                    </a:srgbClr>
                  </a:outerShdw>
                </a:effectLst>
                <a:latin typeface="Arial Rounded MT Bold" panose="020F0704030504030204" pitchFamily="34" charset="0"/>
              </a:rPr>
              <a:t>“Not as though I had already attained, either were already perfect..”</a:t>
            </a:r>
          </a:p>
          <a:p>
            <a:pPr lvl="1">
              <a:lnSpc>
                <a:spcPct val="100000"/>
              </a:lnSpc>
              <a:spcBef>
                <a:spcPts val="0"/>
              </a:spcBef>
            </a:pPr>
            <a:r>
              <a:rPr lang="en-US" sz="2700" b="1" dirty="0" smtClean="0">
                <a:effectLst>
                  <a:outerShdw blurRad="38100" dist="38100" dir="2700000" algn="tl">
                    <a:srgbClr val="000000">
                      <a:alpha val="43137"/>
                    </a:srgbClr>
                  </a:outerShdw>
                </a:effectLst>
                <a:latin typeface="Arial Rounded MT Bold" panose="020F0704030504030204" pitchFamily="34" charset="0"/>
              </a:rPr>
              <a:t>Attained</a:t>
            </a:r>
            <a:r>
              <a:rPr lang="en-US" sz="2700" b="1" i="1" dirty="0" smtClean="0">
                <a:effectLst>
                  <a:outerShdw blurRad="38100" dist="38100" dir="2700000" algn="tl">
                    <a:srgbClr val="000000">
                      <a:alpha val="43137"/>
                    </a:srgbClr>
                  </a:outerShdw>
                </a:effectLst>
                <a:latin typeface="Arial Rounded MT Bold" panose="020F0704030504030204" pitchFamily="34" charset="0"/>
              </a:rPr>
              <a:t> </a:t>
            </a:r>
            <a:r>
              <a:rPr lang="en-US" sz="2700" b="1" dirty="0" smtClean="0">
                <a:effectLst>
                  <a:outerShdw blurRad="38100" dist="38100" dir="2700000" algn="tl">
                    <a:srgbClr val="000000">
                      <a:alpha val="43137"/>
                    </a:srgbClr>
                  </a:outerShdw>
                </a:effectLst>
                <a:latin typeface="Arial Rounded MT Bold" panose="020F0704030504030204" pitchFamily="34" charset="0"/>
              </a:rPr>
              <a:t>(</a:t>
            </a:r>
            <a:r>
              <a:rPr lang="en-US" sz="2700" i="1" dirty="0" smtClean="0">
                <a:effectLst>
                  <a:outerShdw blurRad="38100" dist="38100" dir="2700000" algn="tl">
                    <a:srgbClr val="000000">
                      <a:alpha val="43137"/>
                    </a:srgbClr>
                  </a:outerShdw>
                </a:effectLst>
                <a:latin typeface="Arial Rounded MT Bold" panose="020F0704030504030204" pitchFamily="34" charset="0"/>
              </a:rPr>
              <a:t>to Win – no more conflict – finish course –rec’d prize)</a:t>
            </a:r>
          </a:p>
          <a:p>
            <a:pPr lvl="1">
              <a:lnSpc>
                <a:spcPct val="100000"/>
              </a:lnSpc>
              <a:spcBef>
                <a:spcPts val="0"/>
              </a:spcBef>
            </a:pPr>
            <a:r>
              <a:rPr lang="en-US" sz="2700" b="1" dirty="0" smtClean="0">
                <a:effectLst>
                  <a:outerShdw blurRad="38100" dist="38100" dir="2700000" algn="tl">
                    <a:srgbClr val="000000">
                      <a:alpha val="43137"/>
                    </a:srgbClr>
                  </a:outerShdw>
                </a:effectLst>
                <a:latin typeface="Arial Rounded MT Bold" panose="020F0704030504030204" pitchFamily="34" charset="0"/>
              </a:rPr>
              <a:t>Perfect (</a:t>
            </a:r>
            <a:r>
              <a:rPr lang="en-US" sz="2700" i="1" dirty="0" smtClean="0">
                <a:effectLst>
                  <a:outerShdw blurRad="38100" dist="38100" dir="2700000" algn="tl">
                    <a:srgbClr val="000000">
                      <a:alpha val="43137"/>
                    </a:srgbClr>
                  </a:outerShdw>
                </a:effectLst>
                <a:latin typeface="Arial Rounded MT Bold" panose="020F0704030504030204" pitchFamily="34" charset="0"/>
              </a:rPr>
              <a:t>completed – no more room for growth</a:t>
            </a:r>
            <a:r>
              <a:rPr lang="en-US" sz="2700" b="1" dirty="0" smtClean="0">
                <a:effectLst>
                  <a:outerShdw blurRad="38100" dist="38100" dir="2700000" algn="tl">
                    <a:srgbClr val="000000">
                      <a:alpha val="43137"/>
                    </a:srgbClr>
                  </a:outerShdw>
                </a:effectLst>
                <a:latin typeface="Arial Rounded MT Bold" panose="020F0704030504030204" pitchFamily="34" charset="0"/>
              </a:rPr>
              <a:t>)</a:t>
            </a:r>
          </a:p>
          <a:p>
            <a:pPr marL="0" indent="0">
              <a:lnSpc>
                <a:spcPct val="100000"/>
              </a:lnSpc>
              <a:spcBef>
                <a:spcPts val="600"/>
              </a:spcBef>
              <a:buNone/>
            </a:pPr>
            <a:r>
              <a:rPr lang="en-US" sz="2700" b="1" dirty="0" smtClean="0">
                <a:effectLst>
                  <a:outerShdw blurRad="38100" dist="38100" dir="2700000" algn="tl">
                    <a:srgbClr val="000000">
                      <a:alpha val="43137"/>
                    </a:srgbClr>
                  </a:outerShdw>
                </a:effectLst>
                <a:latin typeface="Arial Rounded MT Bold" panose="020F0704030504030204" pitchFamily="34" charset="0"/>
              </a:rPr>
              <a:t>I Am Not Yet Perfect…</a:t>
            </a:r>
          </a:p>
          <a:p>
            <a:pPr marL="0" indent="0">
              <a:lnSpc>
                <a:spcPct val="100000"/>
              </a:lnSpc>
              <a:spcBef>
                <a:spcPts val="0"/>
              </a:spcBef>
              <a:buNone/>
            </a:pPr>
            <a:r>
              <a:rPr lang="en-US" sz="2700" b="1" dirty="0">
                <a:effectLst>
                  <a:outerShdw blurRad="38100" dist="38100" dir="2700000" algn="tl">
                    <a:srgbClr val="000000">
                      <a:alpha val="43137"/>
                    </a:srgbClr>
                  </a:outerShdw>
                </a:effectLst>
                <a:latin typeface="Arial Rounded MT Bold" panose="020F0704030504030204" pitchFamily="34" charset="0"/>
              </a:rPr>
              <a:t> </a:t>
            </a:r>
            <a:r>
              <a:rPr lang="en-US" sz="2700" b="1" dirty="0" smtClean="0">
                <a:effectLst>
                  <a:outerShdw blurRad="38100" dist="38100" dir="2700000" algn="tl">
                    <a:srgbClr val="000000">
                      <a:alpha val="43137"/>
                    </a:srgbClr>
                  </a:outerShdw>
                </a:effectLst>
                <a:latin typeface="Arial Rounded MT Bold" panose="020F0704030504030204" pitchFamily="34" charset="0"/>
              </a:rPr>
              <a:t>                    …therefore I Need to Be Patient</a:t>
            </a:r>
          </a:p>
          <a:p>
            <a:pPr lvl="1">
              <a:lnSpc>
                <a:spcPct val="100000"/>
              </a:lnSpc>
              <a:spcBef>
                <a:spcPts val="0"/>
              </a:spcBef>
              <a:buFont typeface="Courier New" panose="02070309020205020404" pitchFamily="49" charset="0"/>
              <a:buChar char="o"/>
            </a:pPr>
            <a:r>
              <a:rPr lang="en-US" sz="2700" b="1" dirty="0" smtClean="0">
                <a:effectLst>
                  <a:outerShdw blurRad="38100" dist="38100" dir="2700000" algn="tl">
                    <a:srgbClr val="000000">
                      <a:alpha val="43137"/>
                    </a:srgbClr>
                  </a:outerShdw>
                </a:effectLst>
                <a:latin typeface="Arial Rounded MT Bold" panose="020F0704030504030204" pitchFamily="34" charset="0"/>
              </a:rPr>
              <a:t>With Self</a:t>
            </a:r>
          </a:p>
          <a:p>
            <a:pPr lvl="2">
              <a:lnSpc>
                <a:spcPct val="100000"/>
              </a:lnSpc>
              <a:spcBef>
                <a:spcPts val="0"/>
              </a:spcBef>
              <a:buFont typeface="Wingdings" panose="05000000000000000000" pitchFamily="2" charset="2"/>
              <a:buChar char="§"/>
            </a:pPr>
            <a:r>
              <a:rPr lang="en-US" sz="2700" b="1" dirty="0" smtClean="0">
                <a:effectLst>
                  <a:outerShdw blurRad="38100" dist="38100" dir="2700000" algn="tl">
                    <a:srgbClr val="000000">
                      <a:alpha val="43137"/>
                    </a:srgbClr>
                  </a:outerShdw>
                </a:effectLst>
                <a:latin typeface="Arial Rounded MT Bold" panose="020F0704030504030204" pitchFamily="34" charset="0"/>
              </a:rPr>
              <a:t>When… </a:t>
            </a:r>
          </a:p>
          <a:p>
            <a:pPr lvl="3">
              <a:lnSpc>
                <a:spcPct val="100000"/>
              </a:lnSpc>
              <a:spcBef>
                <a:spcPts val="0"/>
              </a:spcBef>
            </a:pPr>
            <a:r>
              <a:rPr lang="en-US" sz="2700" dirty="0" smtClean="0">
                <a:effectLst>
                  <a:outerShdw blurRad="38100" dist="38100" dir="2700000" algn="tl">
                    <a:srgbClr val="000000">
                      <a:alpha val="43137"/>
                    </a:srgbClr>
                  </a:outerShdw>
                </a:effectLst>
                <a:latin typeface="Arial Rounded MT Bold" panose="020F0704030504030204" pitchFamily="34" charset="0"/>
              </a:rPr>
              <a:t>I Fail, Fall – </a:t>
            </a:r>
            <a:r>
              <a:rPr lang="en-US" sz="2700" i="1" dirty="0" smtClean="0">
                <a:effectLst>
                  <a:outerShdw blurRad="38100" dist="38100" dir="2700000" algn="tl">
                    <a:srgbClr val="000000">
                      <a:alpha val="43137"/>
                    </a:srgbClr>
                  </a:outerShdw>
                </a:effectLst>
                <a:latin typeface="Arial Rounded MT Bold" panose="020F0704030504030204" pitchFamily="34" charset="0"/>
              </a:rPr>
              <a:t>This is Not All !</a:t>
            </a:r>
          </a:p>
          <a:p>
            <a:pPr lvl="3">
              <a:lnSpc>
                <a:spcPct val="100000"/>
              </a:lnSpc>
              <a:spcBef>
                <a:spcPts val="0"/>
              </a:spcBef>
            </a:pPr>
            <a:r>
              <a:rPr lang="en-US" sz="2700" dirty="0" smtClean="0">
                <a:effectLst>
                  <a:outerShdw blurRad="38100" dist="38100" dir="2700000" algn="tl">
                    <a:srgbClr val="000000">
                      <a:alpha val="43137"/>
                    </a:srgbClr>
                  </a:outerShdw>
                </a:effectLst>
                <a:latin typeface="Arial Rounded MT Bold" panose="020F0704030504030204" pitchFamily="34" charset="0"/>
              </a:rPr>
              <a:t>I Succeed, Achieve –</a:t>
            </a:r>
            <a:r>
              <a:rPr lang="en-US" sz="2700" i="1" dirty="0" smtClean="0">
                <a:effectLst>
                  <a:outerShdw blurRad="38100" dist="38100" dir="2700000" algn="tl">
                    <a:srgbClr val="000000">
                      <a:alpha val="43137"/>
                    </a:srgbClr>
                  </a:outerShdw>
                </a:effectLst>
                <a:latin typeface="Arial Rounded MT Bold" panose="020F0704030504030204" pitchFamily="34" charset="0"/>
              </a:rPr>
              <a:t>Again This is Not All ! </a:t>
            </a:r>
          </a:p>
          <a:p>
            <a:pPr lvl="1">
              <a:lnSpc>
                <a:spcPct val="100000"/>
              </a:lnSpc>
              <a:spcBef>
                <a:spcPts val="0"/>
              </a:spcBef>
              <a:buFont typeface="Courier New" panose="02070309020205020404" pitchFamily="49" charset="0"/>
              <a:buChar char="o"/>
            </a:pPr>
            <a:r>
              <a:rPr lang="en-US" sz="2700" b="1" dirty="0" smtClean="0">
                <a:effectLst>
                  <a:outerShdw blurRad="38100" dist="38100" dir="2700000" algn="tl">
                    <a:srgbClr val="000000">
                      <a:alpha val="43137"/>
                    </a:srgbClr>
                  </a:outerShdw>
                </a:effectLst>
                <a:latin typeface="Arial Rounded MT Bold" panose="020F0704030504030204" pitchFamily="34" charset="0"/>
              </a:rPr>
              <a:t>With Others</a:t>
            </a:r>
          </a:p>
          <a:p>
            <a:pPr lvl="2">
              <a:lnSpc>
                <a:spcPct val="100000"/>
              </a:lnSpc>
              <a:spcBef>
                <a:spcPts val="0"/>
              </a:spcBef>
              <a:buFont typeface="Wingdings" panose="05000000000000000000" pitchFamily="2" charset="2"/>
              <a:buChar char="§"/>
            </a:pPr>
            <a:r>
              <a:rPr lang="en-US" sz="2700" b="1" dirty="0" smtClean="0">
                <a:effectLst>
                  <a:outerShdw blurRad="38100" dist="38100" dir="2700000" algn="tl">
                    <a:srgbClr val="000000">
                      <a:alpha val="43137"/>
                    </a:srgbClr>
                  </a:outerShdw>
                </a:effectLst>
                <a:latin typeface="Arial Rounded MT Bold" panose="020F0704030504030204" pitchFamily="34" charset="0"/>
              </a:rPr>
              <a:t>When… </a:t>
            </a:r>
          </a:p>
          <a:p>
            <a:pPr lvl="3">
              <a:lnSpc>
                <a:spcPct val="100000"/>
              </a:lnSpc>
              <a:spcBef>
                <a:spcPts val="0"/>
              </a:spcBef>
            </a:pPr>
            <a:r>
              <a:rPr lang="en-US" sz="2700" dirty="0" smtClean="0">
                <a:effectLst>
                  <a:outerShdw blurRad="38100" dist="38100" dir="2700000" algn="tl">
                    <a:srgbClr val="000000">
                      <a:alpha val="43137"/>
                    </a:srgbClr>
                  </a:outerShdw>
                </a:effectLst>
                <a:latin typeface="Arial Rounded MT Bold" panose="020F0704030504030204" pitchFamily="34" charset="0"/>
              </a:rPr>
              <a:t>They Fail, Fall – </a:t>
            </a:r>
            <a:r>
              <a:rPr lang="en-US" sz="2700" i="1" dirty="0" smtClean="0">
                <a:effectLst>
                  <a:outerShdw blurRad="38100" dist="38100" dir="2700000" algn="tl">
                    <a:srgbClr val="000000">
                      <a:alpha val="43137"/>
                    </a:srgbClr>
                  </a:outerShdw>
                </a:effectLst>
                <a:latin typeface="Arial Rounded MT Bold" panose="020F0704030504030204" pitchFamily="34" charset="0"/>
              </a:rPr>
              <a:t>This is Not All !</a:t>
            </a:r>
          </a:p>
          <a:p>
            <a:pPr lvl="3">
              <a:lnSpc>
                <a:spcPct val="100000"/>
              </a:lnSpc>
              <a:spcBef>
                <a:spcPts val="0"/>
              </a:spcBef>
            </a:pPr>
            <a:r>
              <a:rPr lang="en-US" sz="2700" dirty="0" smtClean="0">
                <a:effectLst>
                  <a:outerShdw blurRad="38100" dist="38100" dir="2700000" algn="tl">
                    <a:srgbClr val="000000">
                      <a:alpha val="43137"/>
                    </a:srgbClr>
                  </a:outerShdw>
                </a:effectLst>
                <a:latin typeface="Arial Rounded MT Bold" panose="020F0704030504030204" pitchFamily="34" charset="0"/>
              </a:rPr>
              <a:t>They Succeed, Achieve –</a:t>
            </a:r>
            <a:r>
              <a:rPr lang="en-US" sz="2700" i="1" dirty="0" smtClean="0">
                <a:effectLst>
                  <a:outerShdw blurRad="38100" dist="38100" dir="2700000" algn="tl">
                    <a:srgbClr val="000000">
                      <a:alpha val="43137"/>
                    </a:srgbClr>
                  </a:outerShdw>
                </a:effectLst>
                <a:latin typeface="Arial Rounded MT Bold" panose="020F0704030504030204" pitchFamily="34" charset="0"/>
              </a:rPr>
              <a:t>Again This is Not All !</a:t>
            </a:r>
            <a:endParaRPr lang="en-US" sz="2700" dirty="0" smtClean="0">
              <a:effectLst>
                <a:outerShdw blurRad="38100" dist="38100" dir="2700000" algn="tl">
                  <a:srgbClr val="000000">
                    <a:alpha val="43137"/>
                  </a:srgbClr>
                </a:outerShdw>
              </a:effectLst>
              <a:latin typeface="Arial Rounded MT Bold" panose="020F07040305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0974" y="2537135"/>
            <a:ext cx="4731026" cy="1995107"/>
          </a:xfrm>
          <a:prstGeom prst="rect">
            <a:avLst/>
          </a:prstGeom>
          <a:effectLst>
            <a:softEdge rad="317500"/>
          </a:effectLst>
        </p:spPr>
      </p:pic>
    </p:spTree>
    <p:extLst>
      <p:ext uri="{BB962C8B-B14F-4D97-AF65-F5344CB8AC3E}">
        <p14:creationId xmlns:p14="http://schemas.microsoft.com/office/powerpoint/2010/main" val="3956409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out)">
                                      <p:cBhvr>
                                        <p:cTn id="7" dur="2000"/>
                                        <p:tgtEl>
                                          <p:spTgt spid="3">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out)">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out)">
                                      <p:cBhvr>
                                        <p:cTn id="16" dur="2000"/>
                                        <p:tgtEl>
                                          <p:spTgt spid="3">
                                            <p:txEl>
                                              <p:pRg st="1" end="1"/>
                                            </p:txEl>
                                          </p:spTgt>
                                        </p:tgtEl>
                                      </p:cBhvr>
                                    </p:animEffect>
                                  </p:childTnLst>
                                </p:cTn>
                              </p:par>
                            </p:childTnLst>
                          </p:cTn>
                        </p:par>
                        <p:par>
                          <p:cTn id="17" fill="hold">
                            <p:stCondLst>
                              <p:cond delay="2000"/>
                            </p:stCondLst>
                            <p:childTnLst>
                              <p:par>
                                <p:cTn id="18" presetID="6" presetClass="entr" presetSubtype="32"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out)">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circle(out)">
                                      <p:cBhvr>
                                        <p:cTn id="25" dur="2000"/>
                                        <p:tgtEl>
                                          <p:spTgt spid="3">
                                            <p:txEl>
                                              <p:pRg st="3" end="3"/>
                                            </p:txEl>
                                          </p:spTgt>
                                        </p:tgtEl>
                                      </p:cBhvr>
                                    </p:animEffect>
                                  </p:childTnLst>
                                </p:cTn>
                              </p:par>
                            </p:childTnLst>
                          </p:cTn>
                        </p:par>
                        <p:par>
                          <p:cTn id="26" fill="hold">
                            <p:stCondLst>
                              <p:cond delay="2000"/>
                            </p:stCondLst>
                            <p:childTnLst>
                              <p:par>
                                <p:cTn id="27" presetID="6" presetClass="entr" presetSubtype="32"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out)">
                                      <p:cBhvr>
                                        <p:cTn id="29" dur="2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32"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circle(out)">
                                      <p:cBhvr>
                                        <p:cTn id="34" dur="2000"/>
                                        <p:tgtEl>
                                          <p:spTgt spid="3">
                                            <p:txEl>
                                              <p:pRg st="5" end="5"/>
                                            </p:txEl>
                                          </p:spTgt>
                                        </p:tgtEl>
                                      </p:cBhvr>
                                    </p:animEffect>
                                  </p:childTnLst>
                                </p:cTn>
                              </p:par>
                            </p:childTnLst>
                          </p:cTn>
                        </p:par>
                        <p:par>
                          <p:cTn id="35" fill="hold">
                            <p:stCondLst>
                              <p:cond delay="2000"/>
                            </p:stCondLst>
                            <p:childTnLst>
                              <p:par>
                                <p:cTn id="36" presetID="6" presetClass="entr" presetSubtype="32" fill="hold" grpId="0"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circle(out)">
                                      <p:cBhvr>
                                        <p:cTn id="38" dur="2000"/>
                                        <p:tgtEl>
                                          <p:spTgt spid="3">
                                            <p:txEl>
                                              <p:pRg st="6" end="6"/>
                                            </p:txEl>
                                          </p:spTgt>
                                        </p:tgtEl>
                                      </p:cBhvr>
                                    </p:animEffect>
                                  </p:childTnLst>
                                </p:cTn>
                              </p:par>
                            </p:childTnLst>
                          </p:cTn>
                        </p:par>
                        <p:par>
                          <p:cTn id="39" fill="hold">
                            <p:stCondLst>
                              <p:cond delay="4000"/>
                            </p:stCondLst>
                            <p:childTnLst>
                              <p:par>
                                <p:cTn id="40" presetID="6" presetClass="entr" presetSubtype="32"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out)">
                                      <p:cBhvr>
                                        <p:cTn id="42" dur="2000"/>
                                        <p:tgtEl>
                                          <p:spTgt spid="3">
                                            <p:txEl>
                                              <p:pRg st="7" end="7"/>
                                            </p:txEl>
                                          </p:spTgt>
                                        </p:tgtEl>
                                      </p:cBhvr>
                                    </p:animEffect>
                                  </p:childTnLst>
                                </p:cTn>
                              </p:par>
                            </p:childTnLst>
                          </p:cTn>
                        </p:par>
                        <p:par>
                          <p:cTn id="43" fill="hold">
                            <p:stCondLst>
                              <p:cond delay="6000"/>
                            </p:stCondLst>
                            <p:childTnLst>
                              <p:par>
                                <p:cTn id="44" presetID="6" presetClass="entr" presetSubtype="32" fill="hold" grpId="0" nodeType="afterEffect">
                                  <p:stCondLst>
                                    <p:cond delay="200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circle(out)">
                                      <p:cBhvr>
                                        <p:cTn id="46" dur="20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32"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circle(out)">
                                      <p:cBhvr>
                                        <p:cTn id="51" dur="2000"/>
                                        <p:tgtEl>
                                          <p:spTgt spid="3">
                                            <p:txEl>
                                              <p:pRg st="9" end="9"/>
                                            </p:txEl>
                                          </p:spTgt>
                                        </p:tgtEl>
                                      </p:cBhvr>
                                    </p:animEffect>
                                  </p:childTnLst>
                                </p:cTn>
                              </p:par>
                            </p:childTnLst>
                          </p:cTn>
                        </p:par>
                        <p:par>
                          <p:cTn id="52" fill="hold">
                            <p:stCondLst>
                              <p:cond delay="2000"/>
                            </p:stCondLst>
                            <p:childTnLst>
                              <p:par>
                                <p:cTn id="53" presetID="6" presetClass="entr" presetSubtype="32" fill="hold" grpId="0" nodeType="after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circle(out)">
                                      <p:cBhvr>
                                        <p:cTn id="55" dur="2000"/>
                                        <p:tgtEl>
                                          <p:spTgt spid="3">
                                            <p:txEl>
                                              <p:pRg st="10" end="10"/>
                                            </p:txEl>
                                          </p:spTgt>
                                        </p:tgtEl>
                                      </p:cBhvr>
                                    </p:animEffect>
                                  </p:childTnLst>
                                </p:cTn>
                              </p:par>
                            </p:childTnLst>
                          </p:cTn>
                        </p:par>
                        <p:par>
                          <p:cTn id="56" fill="hold">
                            <p:stCondLst>
                              <p:cond delay="4000"/>
                            </p:stCondLst>
                            <p:childTnLst>
                              <p:par>
                                <p:cTn id="57" presetID="6" presetClass="entr" presetSubtype="32" fill="hold" grpId="0" nodeType="after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Effect transition="in" filter="circle(out)">
                                      <p:cBhvr>
                                        <p:cTn id="59" dur="2000"/>
                                        <p:tgtEl>
                                          <p:spTgt spid="3">
                                            <p:txEl>
                                              <p:pRg st="11" end="11"/>
                                            </p:txEl>
                                          </p:spTgt>
                                        </p:tgtEl>
                                      </p:cBhvr>
                                    </p:animEffect>
                                  </p:childTnLst>
                                </p:cTn>
                              </p:par>
                            </p:childTnLst>
                          </p:cTn>
                        </p:par>
                        <p:par>
                          <p:cTn id="60" fill="hold">
                            <p:stCondLst>
                              <p:cond delay="6000"/>
                            </p:stCondLst>
                            <p:childTnLst>
                              <p:par>
                                <p:cTn id="61" presetID="6" presetClass="entr" presetSubtype="32" fill="hold" grpId="0" nodeType="afterEffect">
                                  <p:stCondLst>
                                    <p:cond delay="2000"/>
                                  </p:stCondLst>
                                  <p:childTnLst>
                                    <p:set>
                                      <p:cBhvr>
                                        <p:cTn id="62" dur="1" fill="hold">
                                          <p:stCondLst>
                                            <p:cond delay="0"/>
                                          </p:stCondLst>
                                        </p:cTn>
                                        <p:tgtEl>
                                          <p:spTgt spid="3">
                                            <p:txEl>
                                              <p:pRg st="12" end="12"/>
                                            </p:txEl>
                                          </p:spTgt>
                                        </p:tgtEl>
                                        <p:attrNameLst>
                                          <p:attrName>style.visibility</p:attrName>
                                        </p:attrNameLst>
                                      </p:cBhvr>
                                      <p:to>
                                        <p:strVal val="visible"/>
                                      </p:to>
                                    </p:set>
                                    <p:animEffect transition="in" filter="circle(out)">
                                      <p:cBhvr>
                                        <p:cTn id="63"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89"/>
            <a:ext cx="9471988" cy="965915"/>
          </a:xfrm>
        </p:spPr>
        <p:txBody>
          <a:bodyPr/>
          <a:lstStyle/>
          <a:p>
            <a:r>
              <a:rPr lang="en-US" sz="6000" b="1" dirty="0" smtClean="0">
                <a:effectLst>
                  <a:outerShdw blurRad="38100" dist="38100" dir="2700000" algn="tl">
                    <a:srgbClr val="000000">
                      <a:alpha val="43137"/>
                    </a:srgbClr>
                  </a:outerShdw>
                </a:effectLst>
                <a:latin typeface="Colonna MT" panose="04020805060202030203" pitchFamily="82" charset="0"/>
              </a:rPr>
              <a:t>New Perspective on Past </a:t>
            </a:r>
            <a:r>
              <a:rPr lang="en-US" sz="4000" dirty="0" smtClean="0">
                <a:effectLst>
                  <a:outerShdw blurRad="38100" dist="38100" dir="2700000" algn="tl">
                    <a:srgbClr val="000000">
                      <a:alpha val="43137"/>
                    </a:srgbClr>
                  </a:outerShdw>
                </a:effectLst>
                <a:latin typeface="Arial Rounded MT Bold" panose="020F0704030504030204" pitchFamily="34" charset="0"/>
              </a:rPr>
              <a:t>(13a)</a:t>
            </a:r>
            <a:endParaRPr lang="en-US" sz="4000"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18941" y="1094704"/>
            <a:ext cx="11797048" cy="5763296"/>
          </a:xfrm>
        </p:spPr>
        <p:txBody>
          <a:bodyPr>
            <a:normAutofit lnSpcReduction="10000"/>
          </a:bodyPr>
          <a:lstStyle/>
          <a:p>
            <a:pPr marL="0" indent="0">
              <a:lnSpc>
                <a:spcPct val="110000"/>
              </a:lnSpc>
              <a:buNone/>
            </a:pPr>
            <a:r>
              <a:rPr lang="en-US" i="1" dirty="0" smtClean="0">
                <a:effectLst>
                  <a:outerShdw blurRad="38100" dist="38100" dir="2700000" algn="tl">
                    <a:srgbClr val="000000">
                      <a:alpha val="43137"/>
                    </a:srgbClr>
                  </a:outerShdw>
                </a:effectLst>
                <a:latin typeface="Arial Rounded MT Bold" panose="020F0704030504030204" pitchFamily="34" charset="0"/>
              </a:rPr>
              <a:t>“Brethren, I count not myself to have apprehended: but this one thing I do, </a:t>
            </a:r>
            <a:r>
              <a:rPr lang="en-US" b="1" i="1" u="sng" dirty="0" smtClean="0">
                <a:effectLst>
                  <a:outerShdw blurRad="38100" dist="38100" dir="2700000" algn="tl">
                    <a:srgbClr val="000000">
                      <a:alpha val="43137"/>
                    </a:srgbClr>
                  </a:outerShdw>
                </a:effectLst>
                <a:latin typeface="Arial Rounded MT Bold" panose="020F0704030504030204" pitchFamily="34" charset="0"/>
              </a:rPr>
              <a:t>forgetting those things which are behind</a:t>
            </a:r>
            <a:r>
              <a:rPr lang="en-US" b="1" i="1" dirty="0" smtClean="0">
                <a:effectLst>
                  <a:outerShdw blurRad="38100" dist="38100" dir="2700000" algn="tl">
                    <a:srgbClr val="000000">
                      <a:alpha val="43137"/>
                    </a:srgbClr>
                  </a:outerShdw>
                </a:effectLst>
                <a:latin typeface="Arial Rounded MT Bold" panose="020F0704030504030204" pitchFamily="34" charset="0"/>
              </a:rPr>
              <a:t>”</a:t>
            </a:r>
          </a:p>
          <a:p>
            <a:pPr lvl="1">
              <a:lnSpc>
                <a:spcPct val="110000"/>
              </a:lnSpc>
              <a:spcBef>
                <a:spcPts val="0"/>
              </a:spcBef>
              <a:buFont typeface="Wingdings" panose="05000000000000000000" pitchFamily="2" charset="2"/>
              <a:buChar char="§"/>
            </a:pPr>
            <a:r>
              <a:rPr lang="en-US" sz="2800" b="1" dirty="0" smtClean="0">
                <a:effectLst>
                  <a:outerShdw blurRad="38100" dist="38100" dir="2700000" algn="tl">
                    <a:srgbClr val="000000">
                      <a:alpha val="43137"/>
                    </a:srgbClr>
                  </a:outerShdw>
                </a:effectLst>
                <a:latin typeface="Arial Rounded MT Bold" panose="020F0704030504030204" pitchFamily="34" charset="0"/>
              </a:rPr>
              <a:t>One Thing I Do (</a:t>
            </a:r>
            <a:r>
              <a:rPr lang="en-US" sz="2800" i="1" dirty="0" smtClean="0">
                <a:effectLst>
                  <a:outerShdw blurRad="38100" dist="38100" dir="2700000" algn="tl">
                    <a:srgbClr val="000000">
                      <a:alpha val="43137"/>
                    </a:srgbClr>
                  </a:outerShdw>
                </a:effectLst>
                <a:latin typeface="Arial Rounded MT Bold" panose="020F0704030504030204" pitchFamily="34" charset="0"/>
              </a:rPr>
              <a:t>single objective- focus- not divided in mind</a:t>
            </a:r>
            <a:r>
              <a:rPr lang="en-US" sz="2800" b="1" dirty="0" smtClean="0">
                <a:effectLst>
                  <a:outerShdw blurRad="38100" dist="38100" dir="2700000" algn="tl">
                    <a:srgbClr val="000000">
                      <a:alpha val="43137"/>
                    </a:srgbClr>
                  </a:outerShdw>
                </a:effectLst>
                <a:latin typeface="Arial Rounded MT Bold" panose="020F0704030504030204" pitchFamily="34" charset="0"/>
              </a:rPr>
              <a:t>)</a:t>
            </a:r>
          </a:p>
          <a:p>
            <a:pPr lvl="1">
              <a:lnSpc>
                <a:spcPct val="110000"/>
              </a:lnSpc>
              <a:spcBef>
                <a:spcPts val="0"/>
              </a:spcBef>
              <a:buFont typeface="Wingdings" panose="05000000000000000000" pitchFamily="2" charset="2"/>
              <a:buChar char="§"/>
            </a:pPr>
            <a:r>
              <a:rPr lang="en-US" sz="2800" b="1" dirty="0" smtClean="0">
                <a:effectLst>
                  <a:outerShdw blurRad="38100" dist="38100" dir="2700000" algn="tl">
                    <a:srgbClr val="000000">
                      <a:alpha val="43137"/>
                    </a:srgbClr>
                  </a:outerShdw>
                </a:effectLst>
                <a:latin typeface="Arial Rounded MT Bold" panose="020F0704030504030204" pitchFamily="34" charset="0"/>
              </a:rPr>
              <a:t>Forgetting (</a:t>
            </a:r>
            <a:r>
              <a:rPr lang="en-US" sz="2800" i="1" dirty="0" smtClean="0">
                <a:effectLst>
                  <a:outerShdw blurRad="38100" dist="38100" dir="2700000" algn="tl">
                    <a:srgbClr val="000000">
                      <a:alpha val="43137"/>
                    </a:srgbClr>
                  </a:outerShdw>
                </a:effectLst>
                <a:latin typeface="Arial Rounded MT Bold" panose="020F0704030504030204" pitchFamily="34" charset="0"/>
              </a:rPr>
              <a:t>lose out of mind</a:t>
            </a:r>
            <a:r>
              <a:rPr lang="en-US" sz="2800" b="1" dirty="0" smtClean="0">
                <a:effectLst>
                  <a:outerShdw blurRad="38100" dist="38100" dir="2700000" algn="tl">
                    <a:srgbClr val="000000">
                      <a:alpha val="43137"/>
                    </a:srgbClr>
                  </a:outerShdw>
                </a:effectLst>
                <a:latin typeface="Arial Rounded MT Bold" panose="020F0704030504030204" pitchFamily="34" charset="0"/>
              </a:rPr>
              <a:t>)</a:t>
            </a:r>
          </a:p>
          <a:p>
            <a:pPr lvl="1">
              <a:lnSpc>
                <a:spcPct val="110000"/>
              </a:lnSpc>
              <a:spcBef>
                <a:spcPts val="0"/>
              </a:spcBef>
              <a:buFont typeface="Wingdings" panose="05000000000000000000" pitchFamily="2" charset="2"/>
              <a:buChar char="§"/>
            </a:pPr>
            <a:r>
              <a:rPr lang="en-US" sz="2800" b="1" dirty="0" smtClean="0">
                <a:effectLst>
                  <a:outerShdw blurRad="38100" dist="38100" dir="2700000" algn="tl">
                    <a:srgbClr val="000000">
                      <a:alpha val="43137"/>
                    </a:srgbClr>
                  </a:outerShdw>
                </a:effectLst>
                <a:latin typeface="Arial Rounded MT Bold" panose="020F0704030504030204" pitchFamily="34" charset="0"/>
              </a:rPr>
              <a:t>Behind (</a:t>
            </a:r>
            <a:r>
              <a:rPr lang="en-US" sz="2800" i="1" dirty="0" smtClean="0">
                <a:effectLst>
                  <a:outerShdw blurRad="38100" dist="38100" dir="2700000" algn="tl">
                    <a:srgbClr val="000000">
                      <a:alpha val="43137"/>
                    </a:srgbClr>
                  </a:outerShdw>
                </a:effectLst>
                <a:latin typeface="Arial Rounded MT Bold" panose="020F0704030504030204" pitchFamily="34" charset="0"/>
              </a:rPr>
              <a:t>following behind- cant deny  –but not let destroy</a:t>
            </a:r>
            <a:r>
              <a:rPr lang="en-US" sz="2800" b="1" dirty="0" smtClean="0">
                <a:effectLst>
                  <a:outerShdw blurRad="38100" dist="38100" dir="2700000" algn="tl">
                    <a:srgbClr val="000000">
                      <a:alpha val="43137"/>
                    </a:srgbClr>
                  </a:outerShdw>
                </a:effectLst>
                <a:latin typeface="Arial Rounded MT Bold" panose="020F0704030504030204" pitchFamily="34" charset="0"/>
              </a:rPr>
              <a:t>)</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 </a:t>
            </a:r>
            <a:r>
              <a:rPr lang="en-US" b="1" dirty="0" smtClean="0">
                <a:effectLst>
                  <a:outerShdw blurRad="38100" dist="38100" dir="2700000" algn="tl">
                    <a:srgbClr val="000000">
                      <a:alpha val="43137"/>
                    </a:srgbClr>
                  </a:outerShdw>
                </a:effectLst>
                <a:latin typeface="Arial Rounded MT Bold" panose="020F0704030504030204" pitchFamily="34" charset="0"/>
              </a:rPr>
              <a:t>My Past can..</a:t>
            </a:r>
          </a:p>
          <a:p>
            <a:pPr lvl="1">
              <a:lnSpc>
                <a:spcPct val="100000"/>
              </a:lnSpc>
            </a:pPr>
            <a:r>
              <a:rPr lang="en-US" sz="2800" b="1" dirty="0" smtClean="0">
                <a:effectLst>
                  <a:outerShdw blurRad="38100" dist="38100" dir="2700000" algn="tl">
                    <a:srgbClr val="000000">
                      <a:alpha val="43137"/>
                    </a:srgbClr>
                  </a:outerShdw>
                </a:effectLst>
                <a:latin typeface="Arial Rounded MT Bold" panose="020F0704030504030204" pitchFamily="34" charset="0"/>
              </a:rPr>
              <a:t>Trap Me </a:t>
            </a:r>
          </a:p>
          <a:p>
            <a:pPr lvl="2">
              <a:lnSpc>
                <a:spcPct val="100000"/>
              </a:lnSpc>
              <a:spcBef>
                <a:spcPts val="0"/>
              </a:spcBef>
              <a:buFont typeface="Courier New" panose="02070309020205020404" pitchFamily="49" charset="0"/>
              <a:buChar char="o"/>
            </a:pPr>
            <a:r>
              <a:rPr lang="en-US" sz="2800" dirty="0" smtClean="0">
                <a:effectLst>
                  <a:outerShdw blurRad="38100" dist="38100" dir="2700000" algn="tl">
                    <a:srgbClr val="000000">
                      <a:alpha val="43137"/>
                    </a:srgbClr>
                  </a:outerShdw>
                </a:effectLst>
                <a:latin typeface="Arial Rounded MT Bold" panose="020F0704030504030204" pitchFamily="34" charset="0"/>
              </a:rPr>
              <a:t>Regrets- Regress  </a:t>
            </a:r>
          </a:p>
          <a:p>
            <a:pPr lvl="1">
              <a:lnSpc>
                <a:spcPct val="100000"/>
              </a:lnSpc>
            </a:pPr>
            <a:r>
              <a:rPr lang="en-US" sz="2800" b="1" dirty="0" smtClean="0">
                <a:effectLst>
                  <a:outerShdw blurRad="38100" dist="38100" dir="2700000" algn="tl">
                    <a:srgbClr val="000000">
                      <a:alpha val="43137"/>
                    </a:srgbClr>
                  </a:outerShdw>
                </a:effectLst>
                <a:latin typeface="Arial Rounded MT Bold" panose="020F0704030504030204" pitchFamily="34" charset="0"/>
              </a:rPr>
              <a:t>Teach Me</a:t>
            </a:r>
          </a:p>
          <a:p>
            <a:pPr lvl="2">
              <a:lnSpc>
                <a:spcPct val="100000"/>
              </a:lnSpc>
              <a:spcBef>
                <a:spcPts val="0"/>
              </a:spcBef>
              <a:buFont typeface="Courier New" panose="02070309020205020404" pitchFamily="49" charset="0"/>
              <a:buChar char="o"/>
            </a:pPr>
            <a:r>
              <a:rPr lang="en-US" sz="2800" dirty="0" smtClean="0">
                <a:effectLst>
                  <a:outerShdw blurRad="38100" dist="38100" dir="2700000" algn="tl">
                    <a:srgbClr val="000000">
                      <a:alpha val="43137"/>
                    </a:srgbClr>
                  </a:outerShdw>
                </a:effectLst>
                <a:latin typeface="Arial Rounded MT Bold" panose="020F0704030504030204" pitchFamily="34" charset="0"/>
              </a:rPr>
              <a:t>Repeat in Head (Yes)</a:t>
            </a:r>
          </a:p>
          <a:p>
            <a:pPr lvl="2">
              <a:lnSpc>
                <a:spcPct val="100000"/>
              </a:lnSpc>
              <a:spcBef>
                <a:spcPts val="0"/>
              </a:spcBef>
              <a:buFont typeface="Courier New" panose="02070309020205020404" pitchFamily="49" charset="0"/>
              <a:buChar char="o"/>
            </a:pPr>
            <a:r>
              <a:rPr lang="en-US" sz="2800" dirty="0" smtClean="0">
                <a:effectLst>
                  <a:outerShdw blurRad="38100" dist="38100" dir="2700000" algn="tl">
                    <a:srgbClr val="000000">
                      <a:alpha val="43137"/>
                    </a:srgbClr>
                  </a:outerShdw>
                </a:effectLst>
                <a:latin typeface="Arial Rounded MT Bold" panose="020F0704030504030204" pitchFamily="34" charset="0"/>
              </a:rPr>
              <a:t>Repeat in Action (No)</a:t>
            </a:r>
          </a:p>
          <a:p>
            <a:pPr marL="0" indent="0">
              <a:lnSpc>
                <a:spcPct val="110000"/>
              </a:lnSpc>
              <a:spcBef>
                <a:spcPts val="600"/>
              </a:spcBef>
              <a:buNone/>
            </a:pPr>
            <a:r>
              <a:rPr lang="en-US" sz="3000" i="1" dirty="0" smtClean="0">
                <a:effectLst>
                  <a:outerShdw blurRad="38100" dist="38100" dir="2700000" algn="tl">
                    <a:srgbClr val="000000">
                      <a:alpha val="43137"/>
                    </a:srgbClr>
                  </a:outerShdw>
                </a:effectLst>
                <a:latin typeface="Arial Rounded MT Bold" panose="020F0704030504030204" pitchFamily="34" charset="0"/>
              </a:rPr>
              <a:t>“We are products of our past… </a:t>
            </a:r>
          </a:p>
          <a:p>
            <a:pPr marL="0" indent="0">
              <a:lnSpc>
                <a:spcPct val="100000"/>
              </a:lnSpc>
              <a:spcBef>
                <a:spcPts val="0"/>
              </a:spcBef>
              <a:buNone/>
            </a:pPr>
            <a:r>
              <a:rPr lang="en-US" sz="3000" i="1" dirty="0" smtClean="0">
                <a:effectLst>
                  <a:outerShdw blurRad="38100" dist="38100" dir="2700000" algn="tl">
                    <a:srgbClr val="000000">
                      <a:alpha val="43137"/>
                    </a:srgbClr>
                  </a:outerShdw>
                </a:effectLst>
                <a:latin typeface="Arial Rounded MT Bold" panose="020F0704030504030204" pitchFamily="34" charset="0"/>
              </a:rPr>
              <a:t>                  …but we don't have to be prisoners of it” </a:t>
            </a:r>
          </a:p>
        </p:txBody>
      </p:sp>
    </p:spTree>
    <p:extLst>
      <p:ext uri="{BB962C8B-B14F-4D97-AF65-F5344CB8AC3E}">
        <p14:creationId xmlns:p14="http://schemas.microsoft.com/office/powerpoint/2010/main" val="24436184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right)">
                                      <p:cBhvr>
                                        <p:cTn id="27" dur="1000"/>
                                        <p:tgtEl>
                                          <p:spTgt spid="3">
                                            <p:txEl>
                                              <p:pRg st="4" end="4"/>
                                            </p:txEl>
                                          </p:spTgt>
                                        </p:tgtEl>
                                      </p:cBhvr>
                                    </p:animEffect>
                                  </p:childTnLst>
                                </p:cTn>
                              </p:par>
                            </p:childTnLst>
                          </p:cTn>
                        </p:par>
                        <p:par>
                          <p:cTn id="28" fill="hold">
                            <p:stCondLst>
                              <p:cond delay="1000"/>
                            </p:stCondLst>
                            <p:childTnLst>
                              <p:par>
                                <p:cTn id="29" presetID="22" presetClass="entr" presetSubtype="2"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right)">
                                      <p:cBhvr>
                                        <p:cTn id="31" dur="1000"/>
                                        <p:tgtEl>
                                          <p:spTgt spid="3">
                                            <p:txEl>
                                              <p:pRg st="5" end="5"/>
                                            </p:txEl>
                                          </p:spTgt>
                                        </p:tgtEl>
                                      </p:cBhvr>
                                    </p:animEffect>
                                  </p:childTnLst>
                                </p:cTn>
                              </p:par>
                            </p:childTnLst>
                          </p:cTn>
                        </p:par>
                        <p:par>
                          <p:cTn id="32" fill="hold">
                            <p:stCondLst>
                              <p:cond delay="2000"/>
                            </p:stCondLst>
                            <p:childTnLst>
                              <p:par>
                                <p:cTn id="33" presetID="22" presetClass="entr" presetSubtype="2"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right)">
                                      <p:cBhvr>
                                        <p:cTn id="35" dur="10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ipe(left)">
                                      <p:cBhvr>
                                        <p:cTn id="40" dur="1000"/>
                                        <p:tgtEl>
                                          <p:spTgt spid="3">
                                            <p:txEl>
                                              <p:pRg st="7" end="7"/>
                                            </p:txEl>
                                          </p:spTgt>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wipe(left)">
                                      <p:cBhvr>
                                        <p:cTn id="44" dur="1000"/>
                                        <p:tgtEl>
                                          <p:spTgt spid="3">
                                            <p:txEl>
                                              <p:pRg st="8" end="8"/>
                                            </p:txEl>
                                          </p:spTgt>
                                        </p:tgtEl>
                                      </p:cBhvr>
                                    </p:animEffect>
                                  </p:childTnLst>
                                </p:cTn>
                              </p:par>
                            </p:childTnLst>
                          </p:cTn>
                        </p:par>
                        <p:par>
                          <p:cTn id="45" fill="hold">
                            <p:stCondLst>
                              <p:cond delay="2000"/>
                            </p:stCondLst>
                            <p:childTnLst>
                              <p:par>
                                <p:cTn id="46" presetID="22" presetClass="entr" presetSubtype="8" fill="hold" grpId="0" nodeType="afterEffect">
                                  <p:stCondLst>
                                    <p:cond delay="100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wipe(left)">
                                      <p:cBhvr>
                                        <p:cTn id="48" dur="1000"/>
                                        <p:tgtEl>
                                          <p:spTgt spid="3">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wipe(right)">
                                      <p:cBhvr>
                                        <p:cTn id="53" dur="1000"/>
                                        <p:tgtEl>
                                          <p:spTgt spid="3">
                                            <p:txEl>
                                              <p:pRg st="10" end="10"/>
                                            </p:txEl>
                                          </p:spTgt>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wipe(left)">
                                      <p:cBhvr>
                                        <p:cTn id="57"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89"/>
            <a:ext cx="9617765" cy="965915"/>
          </a:xfrm>
        </p:spPr>
        <p:txBody>
          <a:bodyPr/>
          <a:lstStyle/>
          <a:p>
            <a:r>
              <a:rPr lang="en-US" sz="5400" b="1" dirty="0" smtClean="0">
                <a:effectLst>
                  <a:outerShdw blurRad="38100" dist="38100" dir="2700000" algn="tl">
                    <a:srgbClr val="000000">
                      <a:alpha val="43137"/>
                    </a:srgbClr>
                  </a:outerShdw>
                </a:effectLst>
                <a:latin typeface="Colonna MT" panose="04020805060202030203" pitchFamily="82" charset="0"/>
              </a:rPr>
              <a:t>New Perspective on Present </a:t>
            </a:r>
            <a:r>
              <a:rPr lang="en-US" sz="4000" dirty="0" smtClean="0">
                <a:effectLst>
                  <a:outerShdw blurRad="38100" dist="38100" dir="2700000" algn="tl">
                    <a:srgbClr val="000000">
                      <a:alpha val="43137"/>
                    </a:srgbClr>
                  </a:outerShdw>
                </a:effectLst>
                <a:latin typeface="Arial Rounded MT Bold" panose="020F0704030504030204" pitchFamily="34" charset="0"/>
              </a:rPr>
              <a:t>(13b)</a:t>
            </a:r>
            <a:endParaRPr lang="en-US" sz="4000"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97476" y="1275008"/>
            <a:ext cx="11797048" cy="5370490"/>
          </a:xfrm>
        </p:spPr>
        <p:txBody>
          <a:bodyPr>
            <a:normAutofit lnSpcReduction="10000"/>
          </a:bodyPr>
          <a:lstStyle/>
          <a:p>
            <a:pPr marL="0" indent="0">
              <a:lnSpc>
                <a:spcPct val="100000"/>
              </a:lnSpc>
              <a:buNone/>
            </a:pPr>
            <a:r>
              <a:rPr lang="en-US" b="1" i="1" dirty="0" smtClean="0">
                <a:effectLst>
                  <a:outerShdw blurRad="38100" dist="38100" dir="2700000" algn="tl">
                    <a:srgbClr val="000000">
                      <a:alpha val="43137"/>
                    </a:srgbClr>
                  </a:outerShdw>
                </a:effectLst>
              </a:rPr>
              <a:t>“</a:t>
            </a:r>
            <a:r>
              <a:rPr lang="en-US" i="1" dirty="0" smtClean="0">
                <a:effectLst>
                  <a:outerShdw blurRad="38100" dist="38100" dir="2700000" algn="tl">
                    <a:srgbClr val="000000">
                      <a:alpha val="43137"/>
                    </a:srgbClr>
                  </a:outerShdw>
                </a:effectLst>
              </a:rPr>
              <a:t>…</a:t>
            </a:r>
            <a:r>
              <a:rPr lang="en-US" b="1" i="1" dirty="0" smtClean="0">
                <a:effectLst>
                  <a:outerShdw blurRad="38100" dist="38100" dir="2700000" algn="tl">
                    <a:srgbClr val="000000">
                      <a:alpha val="43137"/>
                    </a:srgbClr>
                  </a:outerShdw>
                </a:effectLst>
              </a:rPr>
              <a:t>reaching forth unto those things which are before</a:t>
            </a:r>
            <a:r>
              <a:rPr lang="en-US" i="1" dirty="0" smtClean="0">
                <a:effectLst>
                  <a:outerShdw blurRad="38100" dist="38100" dir="2700000" algn="tl">
                    <a:srgbClr val="000000">
                      <a:alpha val="43137"/>
                    </a:srgbClr>
                  </a:outerShdw>
                </a:effectLst>
              </a:rPr>
              <a:t>”</a:t>
            </a:r>
          </a:p>
          <a:p>
            <a:pPr marL="0" indent="0">
              <a:lnSpc>
                <a:spcPct val="110000"/>
              </a:lnSpc>
              <a:spcBef>
                <a:spcPts val="0"/>
              </a:spcBef>
              <a:buNone/>
            </a:pPr>
            <a:r>
              <a:rPr lang="en-US" dirty="0" smtClean="0">
                <a:effectLst>
                  <a:outerShdw blurRad="38100" dist="38100" dir="2700000" algn="tl">
                    <a:srgbClr val="000000">
                      <a:alpha val="43137"/>
                    </a:srgbClr>
                  </a:outerShdw>
                </a:effectLst>
                <a:latin typeface="Broadway" panose="04040905080B02020502" pitchFamily="82" charset="0"/>
              </a:rPr>
              <a:t>                 it is to be Pursued with </a:t>
            </a:r>
            <a:r>
              <a:rPr lang="en-US" sz="3600" dirty="0" smtClean="0">
                <a:effectLst>
                  <a:outerShdw blurRad="38100" dist="38100" dir="2700000" algn="tl">
                    <a:srgbClr val="000000">
                      <a:alpha val="43137"/>
                    </a:srgbClr>
                  </a:outerShdw>
                </a:effectLst>
                <a:latin typeface="Broadway" panose="04040905080B02020502" pitchFamily="82" charset="0"/>
              </a:rPr>
              <a:t>“Passion + Direction”</a:t>
            </a:r>
          </a:p>
          <a:p>
            <a:pPr marL="0" indent="0">
              <a:lnSpc>
                <a:spcPct val="100000"/>
              </a:lnSpc>
              <a:buNone/>
            </a:pPr>
            <a:r>
              <a:rPr lang="en-US" b="1" dirty="0" smtClean="0">
                <a:effectLst>
                  <a:outerShdw blurRad="38100" dist="38100" dir="2700000" algn="tl">
                    <a:srgbClr val="000000">
                      <a:alpha val="43137"/>
                    </a:srgbClr>
                  </a:outerShdw>
                </a:effectLst>
                <a:latin typeface="Arial Rounded MT Bold" panose="020F0704030504030204" pitchFamily="34" charset="0"/>
              </a:rPr>
              <a:t>All My</a:t>
            </a:r>
          </a:p>
          <a:p>
            <a:pPr lvl="1">
              <a:lnSpc>
                <a:spcPct val="100000"/>
              </a:lnSpc>
            </a:pPr>
            <a:r>
              <a:rPr lang="en-US" sz="2800" b="1" dirty="0" smtClean="0">
                <a:effectLst>
                  <a:outerShdw blurRad="38100" dist="38100" dir="2700000" algn="tl">
                    <a:srgbClr val="000000">
                      <a:alpha val="43137"/>
                    </a:srgbClr>
                  </a:outerShdw>
                </a:effectLst>
                <a:latin typeface="Arial Rounded MT Bold" panose="020F0704030504030204" pitchFamily="34" charset="0"/>
              </a:rPr>
              <a:t>Energy</a:t>
            </a:r>
          </a:p>
          <a:p>
            <a:pPr lvl="1">
              <a:lnSpc>
                <a:spcPct val="100000"/>
              </a:lnSpc>
            </a:pPr>
            <a:r>
              <a:rPr lang="en-US" sz="2800" b="1" dirty="0" smtClean="0">
                <a:effectLst>
                  <a:outerShdw blurRad="38100" dist="38100" dir="2700000" algn="tl">
                    <a:srgbClr val="000000">
                      <a:alpha val="43137"/>
                    </a:srgbClr>
                  </a:outerShdw>
                </a:effectLst>
                <a:latin typeface="Arial Rounded MT Bold" panose="020F0704030504030204" pitchFamily="34" charset="0"/>
              </a:rPr>
              <a:t>Resources</a:t>
            </a:r>
          </a:p>
          <a:p>
            <a:pPr lvl="1">
              <a:lnSpc>
                <a:spcPct val="100000"/>
              </a:lnSpc>
            </a:pPr>
            <a:r>
              <a:rPr lang="en-US" sz="2800" b="1" dirty="0" smtClean="0">
                <a:effectLst>
                  <a:outerShdw blurRad="38100" dist="38100" dir="2700000" algn="tl">
                    <a:srgbClr val="000000">
                      <a:alpha val="43137"/>
                    </a:srgbClr>
                  </a:outerShdw>
                </a:effectLst>
                <a:latin typeface="Arial Rounded MT Bold" panose="020F0704030504030204" pitchFamily="34" charset="0"/>
              </a:rPr>
              <a:t>Hopes</a:t>
            </a:r>
          </a:p>
          <a:p>
            <a:pPr lvl="1">
              <a:lnSpc>
                <a:spcPct val="100000"/>
              </a:lnSpc>
              <a:spcAft>
                <a:spcPts val="1200"/>
              </a:spcAft>
            </a:pPr>
            <a:r>
              <a:rPr lang="en-US" sz="2800" b="1" dirty="0" smtClean="0">
                <a:effectLst>
                  <a:outerShdw blurRad="38100" dist="38100" dir="2700000" algn="tl">
                    <a:srgbClr val="000000">
                      <a:alpha val="43137"/>
                    </a:srgbClr>
                  </a:outerShdw>
                </a:effectLst>
                <a:latin typeface="Arial Rounded MT Bold" panose="020F0704030504030204" pitchFamily="34" charset="0"/>
              </a:rPr>
              <a:t>Dreams</a:t>
            </a:r>
          </a:p>
          <a:p>
            <a:pPr marL="2286000" lvl="5" indent="0">
              <a:lnSpc>
                <a:spcPct val="100000"/>
              </a:lnSpc>
              <a:spcBef>
                <a:spcPts val="0"/>
              </a:spcBef>
              <a:buNone/>
            </a:pPr>
            <a:r>
              <a:rPr lang="en-US" sz="3200" b="1" dirty="0" smtClean="0">
                <a:effectLst>
                  <a:outerShdw blurRad="38100" dist="38100" dir="2700000" algn="tl">
                    <a:srgbClr val="000000">
                      <a:alpha val="43137"/>
                    </a:srgbClr>
                  </a:outerShdw>
                </a:effectLst>
              </a:rPr>
              <a:t>The Past is Behind Me</a:t>
            </a:r>
          </a:p>
          <a:p>
            <a:pPr marL="2286000" lvl="5" indent="0">
              <a:lnSpc>
                <a:spcPct val="100000"/>
              </a:lnSpc>
              <a:spcBef>
                <a:spcPts val="0"/>
              </a:spcBef>
              <a:buNone/>
            </a:pPr>
            <a:r>
              <a:rPr lang="en-US" sz="3200" b="1" dirty="0" smtClean="0">
                <a:effectLst>
                  <a:outerShdw blurRad="38100" dist="38100" dir="2700000" algn="tl">
                    <a:srgbClr val="000000">
                      <a:alpha val="43137"/>
                    </a:srgbClr>
                  </a:outerShdw>
                </a:effectLst>
              </a:rPr>
              <a:t>The Future is Ahead of Me</a:t>
            </a:r>
          </a:p>
          <a:p>
            <a:pPr marL="2286000" lvl="5" indent="0">
              <a:lnSpc>
                <a:spcPct val="100000"/>
              </a:lnSpc>
              <a:spcBef>
                <a:spcPts val="0"/>
              </a:spcBef>
              <a:buNone/>
            </a:pPr>
            <a:r>
              <a:rPr lang="en-US" sz="3200" b="1" dirty="0" smtClean="0">
                <a:effectLst>
                  <a:outerShdw blurRad="38100" dist="38100" dir="2700000" algn="tl">
                    <a:srgbClr val="000000">
                      <a:alpha val="43137"/>
                    </a:srgbClr>
                  </a:outerShdw>
                </a:effectLst>
              </a:rPr>
              <a:t>God is With Me</a:t>
            </a:r>
          </a:p>
          <a:p>
            <a:pPr marL="2286000" lvl="5" indent="0">
              <a:lnSpc>
                <a:spcPct val="100000"/>
              </a:lnSpc>
              <a:spcBef>
                <a:spcPts val="0"/>
              </a:spcBef>
              <a:buNone/>
            </a:pPr>
            <a:r>
              <a:rPr lang="en-US" sz="3200" b="1" dirty="0" smtClean="0">
                <a:effectLst>
                  <a:outerShdw blurRad="38100" dist="38100" dir="2700000" algn="tl">
                    <a:srgbClr val="000000">
                      <a:alpha val="43137"/>
                    </a:srgbClr>
                  </a:outerShdw>
                </a:effectLst>
              </a:rPr>
              <a:t>And Nothing Shall Be Impossible</a:t>
            </a:r>
            <a:r>
              <a:rPr lang="en-US" sz="2800" dirty="0" smtClean="0"/>
              <a:t> </a:t>
            </a:r>
          </a:p>
          <a:p>
            <a:pPr marL="0" indent="0">
              <a:lnSpc>
                <a:spcPct val="100000"/>
              </a:lnSpc>
              <a:buNone/>
            </a:pPr>
            <a:endParaRPr lang="en-US" dirty="0" smtClean="0"/>
          </a:p>
        </p:txBody>
      </p:sp>
      <p:pic>
        <p:nvPicPr>
          <p:cNvPr id="4" name="Picture 2" descr="http://thenetworkgarden.blogs.com/.a/6a00d8341c285b53ef01156f663c92970c-800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3037" y="3039415"/>
            <a:ext cx="2857500" cy="3786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16577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left)">
                                      <p:cBhvr>
                                        <p:cTn id="24" dur="500"/>
                                        <p:tgtEl>
                                          <p:spTgt spid="3">
                                            <p:txEl>
                                              <p:pRg st="3" end="3"/>
                                            </p:txEl>
                                          </p:spTgt>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left)">
                                      <p:cBhvr>
                                        <p:cTn id="28" dur="500"/>
                                        <p:tgtEl>
                                          <p:spTgt spid="3">
                                            <p:txEl>
                                              <p:pRg st="4" end="4"/>
                                            </p:txEl>
                                          </p:spTgt>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ipe(left)">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wipe(left)">
                                      <p:cBhvr>
                                        <p:cTn id="41" dur="500"/>
                                        <p:tgtEl>
                                          <p:spTgt spid="3">
                                            <p:txEl>
                                              <p:pRg st="7" end="7"/>
                                            </p:txEl>
                                          </p:spTgt>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wipe(left)">
                                      <p:cBhvr>
                                        <p:cTn id="45" dur="500"/>
                                        <p:tgtEl>
                                          <p:spTgt spid="3">
                                            <p:txEl>
                                              <p:pRg st="8" end="8"/>
                                            </p:txEl>
                                          </p:spTgt>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wipe(left)">
                                      <p:cBhvr>
                                        <p:cTn id="49" dur="500"/>
                                        <p:tgtEl>
                                          <p:spTgt spid="3">
                                            <p:txEl>
                                              <p:pRg st="9" end="9"/>
                                            </p:txEl>
                                          </p:spTgt>
                                        </p:tgtEl>
                                      </p:cBhvr>
                                    </p:animEffect>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wipe(left)">
                                      <p:cBhvr>
                                        <p:cTn id="5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89"/>
            <a:ext cx="9559834" cy="965915"/>
          </a:xfrm>
        </p:spPr>
        <p:txBody>
          <a:bodyPr/>
          <a:lstStyle/>
          <a:p>
            <a:r>
              <a:rPr lang="en-US" sz="6000" b="1" dirty="0" smtClean="0">
                <a:effectLst>
                  <a:outerShdw blurRad="38100" dist="38100" dir="2700000" algn="tl">
                    <a:srgbClr val="000000">
                      <a:alpha val="43137"/>
                    </a:srgbClr>
                  </a:outerShdw>
                </a:effectLst>
                <a:latin typeface="Colonna MT" panose="04020805060202030203" pitchFamily="82" charset="0"/>
              </a:rPr>
              <a:t>New Perspective on Prize </a:t>
            </a:r>
            <a:r>
              <a:rPr lang="en-US" dirty="0" smtClean="0">
                <a:effectLst>
                  <a:outerShdw blurRad="38100" dist="38100" dir="2700000" algn="tl">
                    <a:srgbClr val="000000">
                      <a:alpha val="43137"/>
                    </a:srgbClr>
                  </a:outerShdw>
                </a:effectLst>
                <a:latin typeface="Arial Rounded MT Bold" panose="020F0704030504030204" pitchFamily="34" charset="0"/>
              </a:rPr>
              <a:t>(14)</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92766" y="1326524"/>
            <a:ext cx="12064892" cy="5370490"/>
          </a:xfrm>
        </p:spPr>
        <p:txBody>
          <a:bodyPr>
            <a:normAutofit fontScale="92500" lnSpcReduction="10000"/>
          </a:bodyPr>
          <a:lstStyle/>
          <a:p>
            <a:pPr marL="0" indent="0">
              <a:lnSpc>
                <a:spcPct val="100000"/>
              </a:lnSpc>
              <a:buNone/>
            </a:pPr>
            <a:r>
              <a:rPr lang="en-US" i="1" dirty="0" smtClean="0">
                <a:effectLst>
                  <a:outerShdw blurRad="38100" dist="38100" dir="2700000" algn="tl">
                    <a:srgbClr val="000000">
                      <a:alpha val="43137"/>
                    </a:srgbClr>
                  </a:outerShdw>
                </a:effectLst>
              </a:rPr>
              <a:t>“I </a:t>
            </a:r>
            <a:r>
              <a:rPr lang="en-US" b="1" i="1" dirty="0" smtClean="0">
                <a:effectLst>
                  <a:outerShdw blurRad="38100" dist="38100" dir="2700000" algn="tl">
                    <a:srgbClr val="000000">
                      <a:alpha val="43137"/>
                    </a:srgbClr>
                  </a:outerShdw>
                </a:effectLst>
              </a:rPr>
              <a:t>press toward </a:t>
            </a:r>
            <a:r>
              <a:rPr lang="en-US" i="1" dirty="0" smtClean="0">
                <a:effectLst>
                  <a:outerShdw blurRad="38100" dist="38100" dir="2700000" algn="tl">
                    <a:srgbClr val="000000">
                      <a:alpha val="43137"/>
                    </a:srgbClr>
                  </a:outerShdw>
                </a:effectLst>
              </a:rPr>
              <a:t>the mark for the prize of the high calling of God in Christ Jesus”</a:t>
            </a:r>
          </a:p>
          <a:p>
            <a:pPr marL="0" indent="0">
              <a:lnSpc>
                <a:spcPct val="100000"/>
              </a:lnSpc>
              <a:buNone/>
            </a:pPr>
            <a:r>
              <a:rPr lang="en-US" b="1" dirty="0" smtClean="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latin typeface="Broadway" panose="04040905080B02020502" pitchFamily="82" charset="0"/>
              </a:rPr>
              <a:t>it is to be Pursued with </a:t>
            </a:r>
            <a:r>
              <a:rPr lang="en-US" sz="3600" dirty="0" smtClean="0">
                <a:effectLst>
                  <a:outerShdw blurRad="38100" dist="38100" dir="2700000" algn="tl">
                    <a:srgbClr val="000000">
                      <a:alpha val="43137"/>
                    </a:srgbClr>
                  </a:outerShdw>
                </a:effectLst>
                <a:latin typeface="Broadway" panose="04040905080B02020502" pitchFamily="82" charset="0"/>
              </a:rPr>
              <a:t>“Intensity”</a:t>
            </a:r>
            <a:endParaRPr lang="en-US" b="1" dirty="0" smtClean="0">
              <a:effectLst>
                <a:outerShdw blurRad="38100" dist="38100" dir="2700000" algn="tl">
                  <a:srgbClr val="000000">
                    <a:alpha val="43137"/>
                  </a:srgbClr>
                </a:outerShdw>
              </a:effectLst>
            </a:endParaRPr>
          </a:p>
          <a:p>
            <a:pPr marL="0" indent="0">
              <a:lnSpc>
                <a:spcPct val="100000"/>
              </a:lnSpc>
              <a:buNone/>
            </a:pPr>
            <a:r>
              <a:rPr lang="en-US" sz="3200" b="1" dirty="0" smtClean="0">
                <a:effectLst>
                  <a:outerShdw blurRad="38100" dist="38100" dir="2700000" algn="tl">
                    <a:srgbClr val="000000">
                      <a:alpha val="43137"/>
                    </a:srgbClr>
                  </a:outerShdw>
                </a:effectLst>
                <a:latin typeface="Arial Rounded MT Bold" panose="020F0704030504030204" pitchFamily="34" charset="0"/>
              </a:rPr>
              <a:t>           Press &gt; </a:t>
            </a:r>
          </a:p>
          <a:p>
            <a:pPr lvl="3">
              <a:lnSpc>
                <a:spcPct val="100000"/>
              </a:lnSpc>
            </a:pPr>
            <a:r>
              <a:rPr lang="en-US" sz="3200" b="1" dirty="0" smtClean="0">
                <a:effectLst>
                  <a:outerShdw blurRad="38100" dist="38100" dir="2700000" algn="tl">
                    <a:srgbClr val="000000">
                      <a:alpha val="43137"/>
                    </a:srgbClr>
                  </a:outerShdw>
                </a:effectLst>
                <a:latin typeface="Arial Rounded MT Bold" panose="020F0704030504030204" pitchFamily="34" charset="0"/>
              </a:rPr>
              <a:t>Through the Past…</a:t>
            </a:r>
          </a:p>
          <a:p>
            <a:pPr lvl="3">
              <a:lnSpc>
                <a:spcPct val="100000"/>
              </a:lnSpc>
            </a:pPr>
            <a:r>
              <a:rPr lang="en-US" sz="3200" b="1" dirty="0" smtClean="0">
                <a:effectLst>
                  <a:outerShdw blurRad="38100" dist="38100" dir="2700000" algn="tl">
                    <a:srgbClr val="000000">
                      <a:alpha val="43137"/>
                    </a:srgbClr>
                  </a:outerShdw>
                </a:effectLst>
                <a:latin typeface="Arial Rounded MT Bold" panose="020F0704030504030204" pitchFamily="34" charset="0"/>
              </a:rPr>
              <a:t>In the Present</a:t>
            </a:r>
          </a:p>
          <a:p>
            <a:pPr lvl="3">
              <a:lnSpc>
                <a:spcPct val="100000"/>
              </a:lnSpc>
            </a:pPr>
            <a:r>
              <a:rPr lang="en-US" sz="3200" b="1" dirty="0" smtClean="0">
                <a:effectLst>
                  <a:outerShdw blurRad="38100" dist="38100" dir="2700000" algn="tl">
                    <a:srgbClr val="000000">
                      <a:alpha val="43137"/>
                    </a:srgbClr>
                  </a:outerShdw>
                </a:effectLst>
                <a:latin typeface="Arial Rounded MT Bold" panose="020F0704030504030204" pitchFamily="34" charset="0"/>
              </a:rPr>
              <a:t>For the Future</a:t>
            </a:r>
          </a:p>
          <a:p>
            <a:pPr marL="0" indent="0">
              <a:buNone/>
            </a:pPr>
            <a:r>
              <a:rPr lang="en-US" i="1" dirty="0" smtClean="0">
                <a:effectLst>
                  <a:outerShdw blurRad="38100" dist="38100" dir="2700000" algn="tl">
                    <a:srgbClr val="000000">
                      <a:alpha val="43137"/>
                    </a:srgbClr>
                  </a:outerShdw>
                </a:effectLst>
              </a:rPr>
              <a:t>"Know ye not that they which run in a race run all, but one </a:t>
            </a:r>
            <a:r>
              <a:rPr lang="en-US" i="1" dirty="0" err="1" smtClean="0">
                <a:effectLst>
                  <a:outerShdw blurRad="38100" dist="38100" dir="2700000" algn="tl">
                    <a:srgbClr val="000000">
                      <a:alpha val="43137"/>
                    </a:srgbClr>
                  </a:outerShdw>
                </a:effectLst>
              </a:rPr>
              <a:t>receiveth</a:t>
            </a:r>
            <a:r>
              <a:rPr lang="en-US" i="1" dirty="0" smtClean="0">
                <a:effectLst>
                  <a:outerShdw blurRad="38100" dist="38100" dir="2700000" algn="tl">
                    <a:srgbClr val="000000">
                      <a:alpha val="43137"/>
                    </a:srgbClr>
                  </a:outerShdw>
                </a:effectLst>
              </a:rPr>
              <a:t> the prize? So run, that ye may obtain. And every man that </a:t>
            </a:r>
            <a:r>
              <a:rPr lang="en-US" i="1" dirty="0" err="1" smtClean="0">
                <a:effectLst>
                  <a:outerShdw blurRad="38100" dist="38100" dir="2700000" algn="tl">
                    <a:srgbClr val="000000">
                      <a:alpha val="43137"/>
                    </a:srgbClr>
                  </a:outerShdw>
                </a:effectLst>
              </a:rPr>
              <a:t>striveth</a:t>
            </a:r>
            <a:r>
              <a:rPr lang="en-US" i="1" dirty="0" smtClean="0">
                <a:effectLst>
                  <a:outerShdw blurRad="38100" dist="38100" dir="2700000" algn="tl">
                    <a:srgbClr val="000000">
                      <a:alpha val="43137"/>
                    </a:srgbClr>
                  </a:outerShdw>
                </a:effectLst>
              </a:rPr>
              <a:t> for the mastery is temperate in all things. Now they do it to obtain a corruptible crown; but we an incorruptible. I therefore so run, not as uncertainly; so fight I, not as one that </a:t>
            </a:r>
            <a:r>
              <a:rPr lang="en-US" i="1" dirty="0" err="1" smtClean="0">
                <a:effectLst>
                  <a:outerShdw blurRad="38100" dist="38100" dir="2700000" algn="tl">
                    <a:srgbClr val="000000">
                      <a:alpha val="43137"/>
                    </a:srgbClr>
                  </a:outerShdw>
                </a:effectLst>
              </a:rPr>
              <a:t>beateth</a:t>
            </a:r>
            <a:r>
              <a:rPr lang="en-US" i="1" dirty="0" smtClean="0">
                <a:effectLst>
                  <a:outerShdw blurRad="38100" dist="38100" dir="2700000" algn="tl">
                    <a:srgbClr val="000000">
                      <a:alpha val="43137"/>
                    </a:srgbClr>
                  </a:outerShdw>
                </a:effectLst>
              </a:rPr>
              <a:t> the air: but I keep under my body, and bring it into subjection: lest that by any means, when I have preached to others, I myself should be a castaway" </a:t>
            </a:r>
            <a:r>
              <a:rPr lang="en-US" b="1" dirty="0"/>
              <a:t>-</a:t>
            </a:r>
            <a:r>
              <a:rPr lang="en-US" b="1" dirty="0" smtClean="0">
                <a:effectLst/>
              </a:rPr>
              <a:t>1 Cor. 9:24-27</a:t>
            </a:r>
          </a:p>
        </p:txBody>
      </p:sp>
      <p:pic>
        <p:nvPicPr>
          <p:cNvPr id="4" name="Picture 2" descr="https://gtdforcios.files.wordpress.com/2014/01/finish-line.jpg?w=4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8870" y="1776136"/>
            <a:ext cx="3843130" cy="2544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611140"/>
      </p:ext>
    </p:extLst>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1000"/>
                            </p:stCondLst>
                            <p:childTnLst>
                              <p:par>
                                <p:cTn id="18" presetID="22" presetClass="entr" presetSubtype="2"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right)">
                                      <p:cBhvr>
                                        <p:cTn id="20" dur="500"/>
                                        <p:tgtEl>
                                          <p:spTgt spid="3">
                                            <p:txEl>
                                              <p:pRg st="3" end="3"/>
                                            </p:tx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ircle(in)">
                                      <p:cBhvr>
                                        <p:cTn id="29" dur="2000"/>
                                        <p:tgtEl>
                                          <p:spTgt spid="4"/>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253" y="-26504"/>
            <a:ext cx="8332631" cy="4861774"/>
          </a:xfrm>
          <a:prstGeom prst="rect">
            <a:avLst/>
          </a:prstGeom>
          <a:effectLst>
            <a:softEdge rad="635000"/>
          </a:effectLst>
        </p:spPr>
      </p:pic>
      <p:sp>
        <p:nvSpPr>
          <p:cNvPr id="3" name="Rectangle 2"/>
          <p:cNvSpPr/>
          <p:nvPr/>
        </p:nvSpPr>
        <p:spPr>
          <a:xfrm>
            <a:off x="1608938" y="5099255"/>
            <a:ext cx="8710718" cy="1200329"/>
          </a:xfrm>
          <a:prstGeom prst="rect">
            <a:avLst/>
          </a:prstGeom>
        </p:spPr>
        <p:txBody>
          <a:bodyPr wrap="square">
            <a:spAutoFit/>
          </a:bodyPr>
          <a:lstStyle/>
          <a:p>
            <a:r>
              <a:rPr lang="en-US" sz="7200" b="1" dirty="0">
                <a:effectLst>
                  <a:outerShdw blurRad="38100" dist="38100" dir="2700000" algn="tl">
                    <a:srgbClr val="000000">
                      <a:alpha val="43137"/>
                    </a:srgbClr>
                  </a:outerShdw>
                </a:effectLst>
                <a:latin typeface="Colonna MT" panose="04020805060202030203" pitchFamily="82" charset="0"/>
              </a:rPr>
              <a:t>New </a:t>
            </a:r>
            <a:r>
              <a:rPr lang="en-US" sz="7200" b="1" dirty="0" smtClean="0">
                <a:effectLst>
                  <a:outerShdw blurRad="38100" dist="38100" dir="2700000" algn="tl">
                    <a:srgbClr val="000000">
                      <a:alpha val="43137"/>
                    </a:srgbClr>
                  </a:outerShdw>
                </a:effectLst>
                <a:latin typeface="Colonna MT" panose="04020805060202030203" pitchFamily="82" charset="0"/>
              </a:rPr>
              <a:t>Perspective 2016 </a:t>
            </a:r>
            <a:endParaRPr lang="en-US" sz="7200" dirty="0"/>
          </a:p>
        </p:txBody>
      </p:sp>
    </p:spTree>
    <p:extLst>
      <p:ext uri="{BB962C8B-B14F-4D97-AF65-F5344CB8AC3E}">
        <p14:creationId xmlns:p14="http://schemas.microsoft.com/office/powerpoint/2010/main" val="172148357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5479</TotalTime>
  <Words>620</Words>
  <Application>Microsoft Office PowerPoint</Application>
  <PresentationFormat>Widescreen</PresentationFormat>
  <Paragraphs>126</Paragraphs>
  <Slides>15</Slides>
  <Notes>0</Notes>
  <HiddenSlides>5</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Arial Rounded MT Bold</vt:lpstr>
      <vt:lpstr>Broadway</vt:lpstr>
      <vt:lpstr>Calibri</vt:lpstr>
      <vt:lpstr>Calibri Light</vt:lpstr>
      <vt:lpstr>Colonna MT</vt:lpstr>
      <vt:lpstr>Courier New</vt:lpstr>
      <vt:lpstr>Wingdings</vt:lpstr>
      <vt:lpstr>Office Theme</vt:lpstr>
      <vt:lpstr>PowerPoint Presentation</vt:lpstr>
      <vt:lpstr>PowerPoint Presentation</vt:lpstr>
      <vt:lpstr>       New Year New Perspective</vt:lpstr>
      <vt:lpstr>PowerPoint Presentation</vt:lpstr>
      <vt:lpstr>New Perspective on Self (12a)</vt:lpstr>
      <vt:lpstr>New Perspective on Past (13a)</vt:lpstr>
      <vt:lpstr>New Perspective on Present (13b)</vt:lpstr>
      <vt:lpstr>New Perspective on Prize (14)</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Linton</dc:creator>
  <cp:lastModifiedBy>David Linton</cp:lastModifiedBy>
  <cp:revision>105</cp:revision>
  <cp:lastPrinted>2015-12-23T20:16:08Z</cp:lastPrinted>
  <dcterms:created xsi:type="dcterms:W3CDTF">2015-12-23T20:01:43Z</dcterms:created>
  <dcterms:modified xsi:type="dcterms:W3CDTF">2015-12-27T15:37:54Z</dcterms:modified>
</cp:coreProperties>
</file>