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66" r:id="rId2"/>
    <p:sldId id="256" r:id="rId3"/>
    <p:sldId id="258" r:id="rId4"/>
    <p:sldId id="313" r:id="rId5"/>
    <p:sldId id="314" r:id="rId6"/>
    <p:sldId id="316" r:id="rId7"/>
    <p:sldId id="315" r:id="rId8"/>
    <p:sldId id="318" r:id="rId9"/>
    <p:sldId id="319" r:id="rId10"/>
    <p:sldId id="320" r:id="rId11"/>
    <p:sldId id="317" r:id="rId12"/>
    <p:sldId id="321" r:id="rId13"/>
    <p:sldId id="325" r:id="rId14"/>
    <p:sldId id="326" r:id="rId15"/>
    <p:sldId id="300" r:id="rId16"/>
    <p:sldId id="304" r:id="rId17"/>
    <p:sldId id="322" r:id="rId18"/>
    <p:sldId id="323" r:id="rId19"/>
    <p:sldId id="324" r:id="rId20"/>
  </p:sldIdLst>
  <p:sldSz cx="12192000" cy="6858000"/>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9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0225" cy="452438"/>
          </a:xfrm>
          <a:prstGeom prst="rect">
            <a:avLst/>
          </a:prstGeom>
        </p:spPr>
        <p:txBody>
          <a:bodyPr vert="horz" lIns="91427" tIns="45713" rIns="91427" bIns="45713" rtlCol="0"/>
          <a:lstStyle>
            <a:lvl1pPr algn="l">
              <a:defRPr sz="1200"/>
            </a:lvl1pPr>
          </a:lstStyle>
          <a:p>
            <a:endParaRPr lang="en-US"/>
          </a:p>
        </p:txBody>
      </p:sp>
      <p:sp>
        <p:nvSpPr>
          <p:cNvPr id="3" name="Date Placeholder 2"/>
          <p:cNvSpPr>
            <a:spLocks noGrp="1"/>
          </p:cNvSpPr>
          <p:nvPr>
            <p:ph type="dt" sz="quarter" idx="1"/>
          </p:nvPr>
        </p:nvSpPr>
        <p:spPr>
          <a:xfrm>
            <a:off x="4014789" y="1"/>
            <a:ext cx="3070225" cy="452438"/>
          </a:xfrm>
          <a:prstGeom prst="rect">
            <a:avLst/>
          </a:prstGeom>
        </p:spPr>
        <p:txBody>
          <a:bodyPr vert="horz" lIns="91427" tIns="45713" rIns="91427" bIns="45713" rtlCol="0"/>
          <a:lstStyle>
            <a:lvl1pPr algn="r">
              <a:defRPr sz="1200"/>
            </a:lvl1pPr>
          </a:lstStyle>
          <a:p>
            <a:fld id="{1CE9D6D7-A58B-4270-A1F4-FC391F5F45CB}" type="datetimeFigureOut">
              <a:rPr lang="en-US" smtClean="0"/>
              <a:t>8/18/2015</a:t>
            </a:fld>
            <a:endParaRPr lang="en-US"/>
          </a:p>
        </p:txBody>
      </p:sp>
      <p:sp>
        <p:nvSpPr>
          <p:cNvPr id="4" name="Footer Placeholder 3"/>
          <p:cNvSpPr>
            <a:spLocks noGrp="1"/>
          </p:cNvSpPr>
          <p:nvPr>
            <p:ph type="ftr" sz="quarter" idx="2"/>
          </p:nvPr>
        </p:nvSpPr>
        <p:spPr>
          <a:xfrm>
            <a:off x="1" y="8572500"/>
            <a:ext cx="3070225" cy="452438"/>
          </a:xfrm>
          <a:prstGeom prst="rect">
            <a:avLst/>
          </a:prstGeom>
        </p:spPr>
        <p:txBody>
          <a:bodyPr vert="horz" lIns="91427" tIns="45713" rIns="91427" bIns="45713" rtlCol="0" anchor="b"/>
          <a:lstStyle>
            <a:lvl1pPr algn="l">
              <a:defRPr sz="1200"/>
            </a:lvl1pPr>
          </a:lstStyle>
          <a:p>
            <a:endParaRPr lang="en-US"/>
          </a:p>
        </p:txBody>
      </p:sp>
      <p:sp>
        <p:nvSpPr>
          <p:cNvPr id="5" name="Slide Number Placeholder 4"/>
          <p:cNvSpPr>
            <a:spLocks noGrp="1"/>
          </p:cNvSpPr>
          <p:nvPr>
            <p:ph type="sldNum" sz="quarter" idx="3"/>
          </p:nvPr>
        </p:nvSpPr>
        <p:spPr>
          <a:xfrm>
            <a:off x="4014789" y="8572500"/>
            <a:ext cx="3070225" cy="452438"/>
          </a:xfrm>
          <a:prstGeom prst="rect">
            <a:avLst/>
          </a:prstGeom>
        </p:spPr>
        <p:txBody>
          <a:bodyPr vert="horz" lIns="91427" tIns="45713" rIns="91427" bIns="45713" rtlCol="0" anchor="b"/>
          <a:lstStyle>
            <a:lvl1pPr algn="r">
              <a:defRPr sz="1200"/>
            </a:lvl1pPr>
          </a:lstStyle>
          <a:p>
            <a:fld id="{2247B259-E46D-4CD5-A31E-F18B97D15DF3}" type="slidenum">
              <a:rPr lang="en-US" smtClean="0"/>
              <a:t>‹#›</a:t>
            </a:fld>
            <a:endParaRPr lang="en-US"/>
          </a:p>
        </p:txBody>
      </p:sp>
    </p:spTree>
    <p:extLst>
      <p:ext uri="{BB962C8B-B14F-4D97-AF65-F5344CB8AC3E}">
        <p14:creationId xmlns:p14="http://schemas.microsoft.com/office/powerpoint/2010/main" val="3315479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25797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019421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95946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523742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11712-2900-42F2-BA40-0DC2CE3335DE}" type="datetimeFigureOut">
              <a:rPr lang="en-US" smtClean="0"/>
              <a:t>8/18/2015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17420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11712-2900-42F2-BA40-0DC2CE3335DE}" type="datetimeFigureOut">
              <a:rPr lang="en-US" smtClean="0"/>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065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11712-2900-42F2-BA40-0DC2CE3335DE}" type="datetimeFigureOut">
              <a:rPr lang="en-US" smtClean="0"/>
              <a:t>8/18/2015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17757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11712-2900-42F2-BA40-0DC2CE3335DE}" type="datetimeFigureOut">
              <a:rPr lang="en-US" smtClean="0"/>
              <a:t>8/18/2015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1621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11712-2900-42F2-BA40-0DC2CE3335DE}" type="datetimeFigureOut">
              <a:rPr lang="en-US" smtClean="0"/>
              <a:t>8/18/2015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238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88740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8/18/2015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483696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11712-2900-42F2-BA40-0DC2CE3335DE}" type="datetimeFigureOut">
              <a:rPr lang="en-US" smtClean="0"/>
              <a:t>8/18/2015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8701D-A704-4AB1-9E7A-5CD3EE760453}" type="slidenum">
              <a:rPr lang="en-US" smtClean="0"/>
              <a:t>‹#›</a:t>
            </a:fld>
            <a:endParaRPr lang="en-US"/>
          </a:p>
        </p:txBody>
      </p:sp>
    </p:spTree>
    <p:extLst>
      <p:ext uri="{BB962C8B-B14F-4D97-AF65-F5344CB8AC3E}">
        <p14:creationId xmlns:p14="http://schemas.microsoft.com/office/powerpoint/2010/main" val="3699014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www.crossbooks.com/verse.asp?ref=Pr+29:1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hyperlink" Target="http://www.crossbooks.com/verse.asp?ref=Ps+9:29" TargetMode="External"/><Relationship Id="rId3" Type="http://schemas.openxmlformats.org/officeDocument/2006/relationships/hyperlink" Target="http://www.crossbooks.com/verse.asp?ref=Mt+27:5" TargetMode="External"/><Relationship Id="rId7" Type="http://schemas.openxmlformats.org/officeDocument/2006/relationships/hyperlink" Target="http://www.crossbooks.com/verse.asp?ref=Ps+9:5" TargetMode="External"/><Relationship Id="rId2" Type="http://schemas.openxmlformats.org/officeDocument/2006/relationships/hyperlink" Target="http://www.crossbooks.com/verse.asp?ref=Mt+27:3" TargetMode="External"/><Relationship Id="rId1" Type="http://schemas.openxmlformats.org/officeDocument/2006/relationships/slideLayout" Target="../slideLayouts/slideLayout2.xml"/><Relationship Id="rId6" Type="http://schemas.openxmlformats.org/officeDocument/2006/relationships/hyperlink" Target="http://www.crossbooks.com/verse.asp?ref=Ps+116:3" TargetMode="External"/><Relationship Id="rId5" Type="http://schemas.openxmlformats.org/officeDocument/2006/relationships/hyperlink" Target="http://www.crossbooks.com/verse.asp?ref=Jdg+16" TargetMode="External"/><Relationship Id="rId4" Type="http://schemas.openxmlformats.org/officeDocument/2006/relationships/hyperlink" Target="http://www.crossbooks.com/verse.asp?ref=Jdg+9:54" TargetMode="External"/><Relationship Id="rId9" Type="http://schemas.openxmlformats.org/officeDocument/2006/relationships/hyperlink" Target="http://www.crossbooks.com/verse.asp?ref=Pr+29:10"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crossbooks.com/verse.asp?ref=Pr+10:21" TargetMode="External"/><Relationship Id="rId2" Type="http://schemas.openxmlformats.org/officeDocument/2006/relationships/hyperlink" Target="http://www.crossbooks.com/verse.asp?ref=Pr+24" TargetMode="External"/><Relationship Id="rId1" Type="http://schemas.openxmlformats.org/officeDocument/2006/relationships/slideLayout" Target="../slideLayouts/slideLayout2.xml"/><Relationship Id="rId4" Type="http://schemas.openxmlformats.org/officeDocument/2006/relationships/hyperlink" Target="http://www.crossbooks.com/verse.asp?ref=Ps+107"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www.crossbooks.com/verse.asp?ref=1Ki+19" TargetMode="External"/><Relationship Id="rId3" Type="http://schemas.openxmlformats.org/officeDocument/2006/relationships/hyperlink" Target="http://www.crossbooks.com/verse.asp?ref=Pr+16:21" TargetMode="External"/><Relationship Id="rId7" Type="http://schemas.openxmlformats.org/officeDocument/2006/relationships/hyperlink" Target="http://www.crossbooks.com/verse.asp?ref=Ecc+3:7" TargetMode="External"/><Relationship Id="rId2" Type="http://schemas.openxmlformats.org/officeDocument/2006/relationships/hyperlink" Target="http://www.crossbooks.com/verse.asp?ref=Pr+13:14" TargetMode="External"/><Relationship Id="rId1" Type="http://schemas.openxmlformats.org/officeDocument/2006/relationships/slideLayout" Target="../slideLayouts/slideLayout2.xml"/><Relationship Id="rId6" Type="http://schemas.openxmlformats.org/officeDocument/2006/relationships/hyperlink" Target="http://www.crossbooks.com/verse.asp?ref=Ecc+3:1" TargetMode="External"/><Relationship Id="rId5" Type="http://schemas.openxmlformats.org/officeDocument/2006/relationships/hyperlink" Target="http://www.crossbooks.com/verse.asp?ref=Pr+18:15" TargetMode="External"/><Relationship Id="rId4" Type="http://schemas.openxmlformats.org/officeDocument/2006/relationships/hyperlink" Target="http://www.crossbooks.com/verse.asp?ref=Eph+4:2"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crossbooks.com/verse.asp?ref=Mk+3:29" TargetMode="External"/><Relationship Id="rId2" Type="http://schemas.openxmlformats.org/officeDocument/2006/relationships/hyperlink" Target="http://www.crossbooks.com/verse.asp?ref=1Ki+15:3" TargetMode="External"/><Relationship Id="rId1" Type="http://schemas.openxmlformats.org/officeDocument/2006/relationships/slideLayout" Target="../slideLayouts/slideLayout2.xml"/><Relationship Id="rId6" Type="http://schemas.openxmlformats.org/officeDocument/2006/relationships/hyperlink" Target="http://www.crossbooks.com/verse.asp?ref=Isa+38:17" TargetMode="External"/><Relationship Id="rId5" Type="http://schemas.openxmlformats.org/officeDocument/2006/relationships/hyperlink" Target="http://www.crossbooks.com/verse.asp?ref=Jer+20" TargetMode="External"/><Relationship Id="rId4" Type="http://schemas.openxmlformats.org/officeDocument/2006/relationships/hyperlink" Target="http://www.crossbooks.com/verse.asp?ref=Eph+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53163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025797"/>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 Sides of Suicide</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056068"/>
            <a:ext cx="12191999" cy="5615188"/>
          </a:xfrm>
        </p:spPr>
        <p:txBody>
          <a:bodyPr>
            <a:noAutofit/>
          </a:bodyPr>
          <a:lstStyle/>
          <a:p>
            <a:pPr marL="0" indent="0">
              <a:lnSpc>
                <a:spcPct val="100000"/>
              </a:lnSpc>
              <a:spcBef>
                <a:spcPts val="0"/>
              </a:spcBef>
              <a:buNone/>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Slaughter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Historical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Examples:</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0">
              <a:lnSpc>
                <a:spcPct val="100000"/>
              </a:lnSpc>
              <a:spcBef>
                <a:spcPts val="0"/>
              </a:spcBef>
            </a:pP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Jihad suicide bombers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0">
              <a:lnSpc>
                <a:spcPct val="100000"/>
              </a:lnSpc>
              <a:spcBef>
                <a:spcPts val="0"/>
              </a:spcBef>
            </a:pP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Kamikaze</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(“divine wind”)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pilots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 Japan carried out their suicide missions during World War II by flying their war planes into enemy targets such as ships and ammunition depots. These pilots believed they were guaranteed a place with their ancestors and believed their highest service was to die for the Emperor who was regarded as God. (In 1945, following the Japanese defeat, the Emperor pronounced on radio, “I am no longer to be considered a deity.”) </a:t>
            </a:r>
          </a:p>
          <a:p>
            <a:pPr>
              <a:lnSpc>
                <a:spcPct val="100000"/>
              </a:lnSpc>
              <a:spcBef>
                <a:spcPts val="0"/>
              </a:spcBef>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Cultural Example</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On Tuesday April 20, 1999—in celebration of Hitler’s birthday—two sadistic high school students in long, black trench coats killed 13 people at Columbine High School in Littleton, Colorado. After the hate-filled massacre—especially targeting Christians—they both committed suicide. Known as cruel bullies, these two killers lived out this Scripture. ...</a:t>
            </a:r>
          </a:p>
          <a:p>
            <a:pPr>
              <a:lnSpc>
                <a:spcPct val="100000"/>
              </a:lnSpc>
              <a:spcBef>
                <a:spcPts val="0"/>
              </a:spcBef>
            </a:pP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“Bloodthirsty men hate a man of integrity and seek to kill the upright”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hlinkClick r:id="rId2"/>
              </a:rPr>
              <a:t>Proverbs 29:10</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3605859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out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out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outVertic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2"/>
            <a:ext cx="10515600" cy="764858"/>
          </a:xfrm>
        </p:spPr>
        <p:txBody>
          <a:bodyPr>
            <a:normAutofit/>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A-Typical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927652"/>
            <a:ext cx="12191999" cy="5930348"/>
          </a:xfrm>
        </p:spPr>
        <p:txBody>
          <a:bodyPr>
            <a:normAutofit fontScale="77500" lnSpcReduction="20000"/>
          </a:bodyPr>
          <a:lstStyle/>
          <a:p>
            <a:pPr marL="0" indent="0">
              <a:lnSpc>
                <a:spcPct val="120000"/>
              </a:lnSpc>
              <a:buNone/>
            </a:pPr>
            <a:r>
              <a:rPr lang="en-US" sz="31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Bully-</a:t>
            </a:r>
            <a:r>
              <a:rPr lang="en-US" sz="3100" b="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cide</a:t>
            </a:r>
            <a:endParaRPr lang="en-US" sz="31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refers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 person who dies of suicide because of the torment,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fear</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humiliation associated with being bullied. Immature children are notorious for picking on one another. However, today’s bullies are far more cruel than in previous generations because, in addition to bullying their victims at school and in other social settings, home provides no haven of refuge for those being bullied. These bullies use their cell phones and computers to attack their human targets at all hours of the day and night. It’s virtually impossible for victims to find a sense of safety anywhere unless they isolate themselves and abandon the use of phones and computers. With no reprieve from the constant barrage of bullying, these victims feel so belittled and besieged that eventually they ...</a:t>
            </a:r>
          </a:p>
          <a:p>
            <a:pPr lvl="0">
              <a:buFont typeface="Courier New" panose="02070309020205020404" pitchFamily="49" charset="0"/>
              <a:buChar char="o"/>
            </a:pP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Lose their ability to function normally </a:t>
            </a:r>
          </a:p>
          <a:p>
            <a:pPr lvl="0">
              <a:buFont typeface="Courier New" panose="02070309020205020404" pitchFamily="49" charset="0"/>
              <a:buChar char="o"/>
            </a:pP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Experience mental and emotional symptoms similar to those who are being terrorized </a:t>
            </a:r>
          </a:p>
          <a:p>
            <a:pPr lvl="0">
              <a:buFont typeface="Courier New" panose="02070309020205020404" pitchFamily="49" charset="0"/>
              <a:buChar char="o"/>
            </a:pP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Suffer plummeted self-worth and impaired resilience </a:t>
            </a:r>
          </a:p>
          <a:p>
            <a:pPr lvl="0">
              <a:buFont typeface="Courier New" panose="02070309020205020404" pitchFamily="49" charset="0"/>
              <a:buChar char="o"/>
            </a:pP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Endure such degradation and scorn that some believe suicide is their only viable option </a:t>
            </a:r>
          </a:p>
          <a:p>
            <a:pPr lvl="0">
              <a:buFont typeface="Courier New" panose="02070309020205020404" pitchFamily="49" charset="0"/>
              <a:buChar char="o"/>
            </a:pP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Could opt for killing their bullies rather than themselves—or even </a:t>
            </a: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both</a:t>
            </a:r>
            <a:endPar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894383135"/>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par>
                          <p:cTn id="18" fill="hold">
                            <p:stCondLst>
                              <p:cond delay="500"/>
                            </p:stCondLst>
                            <p:childTnLst>
                              <p:par>
                                <p:cTn id="19" presetID="16" presetClass="entr" presetSubtype="37" fill="hold"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outVertical)">
                                      <p:cBhvr>
                                        <p:cTn id="21" dur="500"/>
                                        <p:tgtEl>
                                          <p:spTgt spid="3">
                                            <p:txEl>
                                              <p:pRg st="3" end="3"/>
                                            </p:txEl>
                                          </p:spTgt>
                                        </p:tgtEl>
                                      </p:cBhvr>
                                    </p:animEffect>
                                  </p:childTnLst>
                                </p:cTn>
                              </p:par>
                            </p:childTnLst>
                          </p:cTn>
                        </p:par>
                        <p:par>
                          <p:cTn id="22" fill="hold">
                            <p:stCondLst>
                              <p:cond delay="1000"/>
                            </p:stCondLst>
                            <p:childTnLst>
                              <p:par>
                                <p:cTn id="23" presetID="16" presetClass="entr" presetSubtype="37"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outVertical)">
                                      <p:cBhvr>
                                        <p:cTn id="25" dur="500"/>
                                        <p:tgtEl>
                                          <p:spTgt spid="3">
                                            <p:txEl>
                                              <p:pRg st="4" end="4"/>
                                            </p:txEl>
                                          </p:spTgt>
                                        </p:tgtEl>
                                      </p:cBhvr>
                                    </p:animEffect>
                                  </p:childTnLst>
                                </p:cTn>
                              </p:par>
                            </p:childTnLst>
                          </p:cTn>
                        </p:par>
                        <p:par>
                          <p:cTn id="26" fill="hold">
                            <p:stCondLst>
                              <p:cond delay="1500"/>
                            </p:stCondLst>
                            <p:childTnLst>
                              <p:par>
                                <p:cTn id="27" presetID="16" presetClass="entr" presetSubtype="37" fill="hold" nodeType="after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outVertical)">
                                      <p:cBhvr>
                                        <p:cTn id="29" dur="500"/>
                                        <p:tgtEl>
                                          <p:spTgt spid="3">
                                            <p:txEl>
                                              <p:pRg st="5" end="5"/>
                                            </p:txEl>
                                          </p:spTgt>
                                        </p:tgtEl>
                                      </p:cBhvr>
                                    </p:animEffect>
                                  </p:childTnLst>
                                </p:cTn>
                              </p:par>
                            </p:childTnLst>
                          </p:cTn>
                        </p:par>
                        <p:par>
                          <p:cTn id="30" fill="hold">
                            <p:stCondLst>
                              <p:cond delay="2000"/>
                            </p:stCondLst>
                            <p:childTnLst>
                              <p:par>
                                <p:cTn id="31" presetID="16" presetClass="entr" presetSubtype="37" fill="hold"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outVertical)">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2"/>
            <a:ext cx="10515600" cy="935644"/>
          </a:xfrm>
        </p:spPr>
        <p:txBody>
          <a:bodyPr>
            <a:normAutofit/>
          </a:bodyPr>
          <a:lstStyle/>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A-Typical</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p>
        </p:txBody>
      </p:sp>
      <p:sp>
        <p:nvSpPr>
          <p:cNvPr id="3" name="Content Placeholder 2"/>
          <p:cNvSpPr>
            <a:spLocks noGrp="1"/>
          </p:cNvSpPr>
          <p:nvPr>
            <p:ph idx="1"/>
          </p:nvPr>
        </p:nvSpPr>
        <p:spPr>
          <a:xfrm>
            <a:off x="0" y="1068946"/>
            <a:ext cx="12191999" cy="5602310"/>
          </a:xfrm>
        </p:spPr>
        <p:txBody>
          <a:bodyPr>
            <a:normAutofit/>
          </a:bodyPr>
          <a:lstStyle/>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Bully-</a:t>
            </a:r>
            <a:r>
              <a:rPr lang="en-US" b="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Unless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 observant, wise person recognizes their symptoms and intervenes in their lives in a powerful, caring way, there is little hope for these strugglers. Parents, educators, and coaches need to take action on behalf of those being bullied. This biblical passage could not be more relevant. ...</a:t>
            </a:r>
          </a:p>
          <a:p>
            <a:pPr>
              <a:lnSpc>
                <a:spcPct val="10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“Rescue those being led away to death; hold back those staggering toward slaughter. If you say, ‘But we knew nothing about this,’ does not he who weighs the heart perceive it? Does not he who guards your life know it? Will he not repay each person according to what he has done?”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24:11–12</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84072442"/>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858000"/>
          </a:xfrm>
        </p:spPr>
        <p:txBody>
          <a:bodyPr>
            <a:noAutofit/>
          </a:bodyPr>
          <a:lstStyle/>
          <a:p>
            <a:pPr marL="0" indent="0">
              <a:lnSpc>
                <a:spcPct val="120000"/>
              </a:lnSpc>
              <a:buNone/>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Copycat Suicides?</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who imitate the behaviors of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others, even to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realm of suicide. The intent of a copycat is to make the ultimate sacrifice—believing that one’s own self-imposed death will bring honor to another person’s life.</a:t>
            </a:r>
          </a:p>
          <a:p>
            <a:pPr lvl="0">
              <a:lnSpc>
                <a:spcPct val="100000"/>
              </a:lnSpc>
              <a:spcBef>
                <a:spcPts val="600"/>
              </a:spcBef>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Copycats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most often commit suicide following the death of people in 3 categories: </a:t>
            </a: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friends, family</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famous</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spec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friends/classmates, siblings/parents, heroes/idols). </a:t>
            </a:r>
          </a:p>
          <a:p>
            <a:pPr lvl="0">
              <a:lnSpc>
                <a:spcPct val="100000"/>
              </a:lnSpc>
              <a:spcBef>
                <a:spcPts val="600"/>
              </a:spcBef>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Celebrity suicides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spawn multiple suicide attempts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due to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strong sense of identification with the celebrity—even a part of the celebrity’s fame. After the celebrity’s death, copycat suicides tend to occur at specific intervals: </a:t>
            </a:r>
          </a:p>
          <a:p>
            <a:pPr lvl="1">
              <a:lnSpc>
                <a:spcPct val="100000"/>
              </a:lnSpc>
              <a:spcBef>
                <a:spcPts val="600"/>
              </a:spcBef>
              <a:buFont typeface="Courier New" panose="02070309020205020404" pitchFamily="49" charset="0"/>
              <a:buChar char="o"/>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W-in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first 3 days -On the 1 week, 1 month, or 1 year anniversaries </a:t>
            </a:r>
          </a:p>
          <a:p>
            <a:pPr marL="0" lvl="0" indent="0">
              <a:lnSpc>
                <a:spcPct val="100000"/>
              </a:lnSpc>
              <a:spcBef>
                <a:spcPts val="600"/>
              </a:spcBef>
              <a:buNone/>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Cluster suicides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involve a group of people who so identify with someone’s suicide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feel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compelled to identify with that person in death. These suicides take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place together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or separately at the same time. </a:t>
            </a:r>
          </a:p>
          <a:p>
            <a:pPr lvl="1">
              <a:lnSpc>
                <a:spcPct val="100000"/>
              </a:lnSpc>
              <a:spcBef>
                <a:spcPts val="0"/>
              </a:spcBef>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may fantasize hovering over and watching their own funerals. </a:t>
            </a:r>
          </a:p>
          <a:p>
            <a:pPr lvl="1">
              <a:lnSpc>
                <a:spcPct val="100000"/>
              </a:lnSpc>
              <a:spcBef>
                <a:spcPts val="0"/>
              </a:spcBef>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may idealize their deaths as “honoring” the one whom they are imitating. </a:t>
            </a:r>
          </a:p>
          <a:p>
            <a:pPr lvl="1">
              <a:lnSpc>
                <a:spcPct val="100000"/>
              </a:lnSpc>
              <a:spcBef>
                <a:spcPts val="0"/>
              </a:spcBef>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may romanticize how much their own suicides would affect others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tears of those left behind, their words of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guilt/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regret,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how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much they will be missed. </a:t>
            </a:r>
          </a:p>
        </p:txBody>
      </p:sp>
    </p:spTree>
    <p:extLst>
      <p:ext uri="{BB962C8B-B14F-4D97-AF65-F5344CB8AC3E}">
        <p14:creationId xmlns:p14="http://schemas.microsoft.com/office/powerpoint/2010/main" val="100060806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37"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out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37"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outVertical)">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arn(outVertical)">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37"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barn(outVertical)">
                                      <p:cBhvr>
                                        <p:cTn id="31" dur="500"/>
                                        <p:tgtEl>
                                          <p:spTgt spid="3">
                                            <p:txEl>
                                              <p:pRg st="5" end="5"/>
                                            </p:txEl>
                                          </p:spTgt>
                                        </p:tgtEl>
                                      </p:cBhvr>
                                    </p:animEffect>
                                  </p:childTnLst>
                                </p:cTn>
                              </p:par>
                            </p:childTnLst>
                          </p:cTn>
                        </p:par>
                        <p:par>
                          <p:cTn id="32" fill="hold">
                            <p:stCondLst>
                              <p:cond delay="500"/>
                            </p:stCondLst>
                            <p:childTnLst>
                              <p:par>
                                <p:cTn id="33" presetID="16" presetClass="entr" presetSubtype="37" fill="hold"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arn(outVertical)">
                                      <p:cBhvr>
                                        <p:cTn id="35" dur="500"/>
                                        <p:tgtEl>
                                          <p:spTgt spid="3">
                                            <p:txEl>
                                              <p:pRg st="6" end="6"/>
                                            </p:txEl>
                                          </p:spTgt>
                                        </p:tgtEl>
                                      </p:cBhvr>
                                    </p:animEffect>
                                  </p:childTnLst>
                                </p:cTn>
                              </p:par>
                            </p:childTnLst>
                          </p:cTn>
                        </p:par>
                        <p:par>
                          <p:cTn id="36" fill="hold">
                            <p:stCondLst>
                              <p:cond delay="1000"/>
                            </p:stCondLst>
                            <p:childTnLst>
                              <p:par>
                                <p:cTn id="37" presetID="16" presetClass="entr" presetSubtype="37" fill="hold"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barn(outVertical)">
                                      <p:cBhvr>
                                        <p:cTn id="39" dur="500"/>
                                        <p:tgtEl>
                                          <p:spTgt spid="3">
                                            <p:txEl>
                                              <p:pRg st="7" end="7"/>
                                            </p:txEl>
                                          </p:spTgt>
                                        </p:tgtEl>
                                      </p:cBhvr>
                                    </p:animEffect>
                                  </p:childTnLst>
                                </p:cTn>
                              </p:par>
                            </p:childTnLst>
                          </p:cTn>
                        </p:par>
                        <p:par>
                          <p:cTn id="40" fill="hold">
                            <p:stCondLst>
                              <p:cond delay="1500"/>
                            </p:stCondLst>
                            <p:childTnLst>
                              <p:par>
                                <p:cTn id="41" presetID="16" presetClass="entr" presetSubtype="37" fill="hold" nodeType="after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barn(outVertical)">
                                      <p:cBhvr>
                                        <p:cTn id="4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858000"/>
          </a:xfrm>
        </p:spPr>
        <p:txBody>
          <a:bodyPr>
            <a:noAutofit/>
          </a:bodyPr>
          <a:lstStyle/>
          <a:p>
            <a:pPr marL="0" indent="0">
              <a:lnSpc>
                <a:spcPct val="120000"/>
              </a:lnSpc>
              <a:buNone/>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Copycat </a:t>
            </a:r>
            <a:r>
              <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Suicides</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Tragically</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copycats fail to realize that the far greater way to honor someone is through life, not death ... by living in a way that honors the memory of the one who has died, not by dying in a way that brings only a brief moment of fame. Be aware of those who are immature and impressionable ... those who don’t have a secure sense of their own identity ... those who lack judgment by fantasizing about and romanticizing suicide. In general, the Bible addresses this basic tragedy. ...</a:t>
            </a:r>
          </a:p>
          <a:p>
            <a:pPr marL="0" indent="0">
              <a:lnSpc>
                <a:spcPct val="100000"/>
              </a:lnSpc>
              <a:spcBef>
                <a:spcPts val="0"/>
              </a:spcBef>
              <a:buNone/>
            </a:pP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Fools die for lack of judgment.”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10:21</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Dangerous Game</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Question: “Is Russian roulette based on a desire to commit suicide?”</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Answer</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Sometimes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yes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sometimes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Russian roulette is a life-threatening game in which players spin the cylinder of a revolver loaded with just one bullet before placing the muzzle to their heads and pulling the trigger. Typically, this deadly game is presented as a dare to challenge the bravery of others (who are usually “loaded” with alcohol!). However, a despondent, suicidal person could go through the motions of Russian roulette in a foolish attempt to “tempt fate” ... or “test God.” ...</a:t>
            </a:r>
          </a:p>
          <a:p>
            <a:pPr marL="0" indent="0">
              <a:lnSpc>
                <a:spcPct val="100000"/>
              </a:lnSpc>
              <a:spcBef>
                <a:spcPts val="0"/>
              </a:spcBef>
              <a:buNone/>
            </a:pP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“Some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became fools through their rebellious ways and suffered affliction because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lnSpc>
                <a:spcPct val="100000"/>
              </a:lnSpc>
              <a:spcBef>
                <a:spcPts val="0"/>
              </a:spcBef>
              <a:buNone/>
            </a:pP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of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their iniquities. They ... drew near the gates of death.”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Psalm 107:17–18</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13746429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par>
                          <p:cTn id="13" fill="hold">
                            <p:stCondLst>
                              <p:cond delay="500"/>
                            </p:stCondLst>
                            <p:childTnLst>
                              <p:par>
                                <p:cTn id="14" presetID="16" presetClass="entr" presetSubtype="37"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out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37"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outVertical)">
                                      <p:cBhvr>
                                        <p:cTn id="21" dur="500"/>
                                        <p:tgtEl>
                                          <p:spTgt spid="3">
                                            <p:txEl>
                                              <p:pRg st="3" end="3"/>
                                            </p:txEl>
                                          </p:spTgt>
                                        </p:tgtEl>
                                      </p:cBhvr>
                                    </p:animEffect>
                                  </p:childTnLst>
                                </p:cTn>
                              </p:par>
                            </p:childTnLst>
                          </p:cTn>
                        </p:par>
                        <p:par>
                          <p:cTn id="22" fill="hold">
                            <p:stCondLst>
                              <p:cond delay="500"/>
                            </p:stCondLst>
                            <p:childTnLst>
                              <p:par>
                                <p:cTn id="23" presetID="16" presetClass="entr" presetSubtype="37" fill="hold" nodeType="after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outVertic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37"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arn(outVertical)">
                                      <p:cBhvr>
                                        <p:cTn id="30" dur="500"/>
                                        <p:tgtEl>
                                          <p:spTgt spid="3">
                                            <p:txEl>
                                              <p:pRg st="5" end="5"/>
                                            </p:txEl>
                                          </p:spTgt>
                                        </p:tgtEl>
                                      </p:cBhvr>
                                    </p:animEffect>
                                  </p:childTnLst>
                                </p:cTn>
                              </p:par>
                            </p:childTnLst>
                          </p:cTn>
                        </p:par>
                        <p:par>
                          <p:cTn id="31" fill="hold">
                            <p:stCondLst>
                              <p:cond delay="500"/>
                            </p:stCondLst>
                            <p:childTnLst>
                              <p:par>
                                <p:cTn id="32" presetID="16" presetClass="entr" presetSubtype="37" fill="hold" nodeType="after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barn(outVertical)">
                                      <p:cBhvr>
                                        <p:cTn id="34" dur="500"/>
                                        <p:tgtEl>
                                          <p:spTgt spid="3">
                                            <p:txEl>
                                              <p:pRg st="6" end="6"/>
                                            </p:txEl>
                                          </p:spTgt>
                                        </p:tgtEl>
                                      </p:cBhvr>
                                    </p:animEffect>
                                  </p:childTnLst>
                                </p:cTn>
                              </p:par>
                            </p:childTnLst>
                          </p:cTn>
                        </p:par>
                        <p:par>
                          <p:cTn id="35" fill="hold">
                            <p:stCondLst>
                              <p:cond delay="1000"/>
                            </p:stCondLst>
                            <p:childTnLst>
                              <p:par>
                                <p:cTn id="36" presetID="16" presetClass="entr" presetSubtype="37" fill="hold" nodeType="after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barn(outVertical)">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98391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r>
              <a:rPr lang="en-US" b="1" dirty="0"/>
              <a:t>The 5 Sides of Suicide</a:t>
            </a:r>
            <a:endParaRPr lang="en-US" dirty="0"/>
          </a:p>
          <a:p>
            <a:r>
              <a:rPr lang="en-US" dirty="0"/>
              <a:t>• </a:t>
            </a:r>
            <a:r>
              <a:rPr lang="en-US" b="1" dirty="0"/>
              <a:t>Suffering Suicide</a:t>
            </a:r>
            <a:endParaRPr lang="en-US" dirty="0"/>
          </a:p>
          <a:p>
            <a:r>
              <a:rPr lang="en-US" dirty="0"/>
              <a:t>— </a:t>
            </a:r>
            <a:r>
              <a:rPr lang="en-US" i="1" dirty="0"/>
              <a:t>Suffering suicide</a:t>
            </a:r>
            <a:r>
              <a:rPr lang="en-US" dirty="0"/>
              <a:t> is a deliberate act of killing oneself while in an extreme state of despair. (In Latin, </a:t>
            </a:r>
            <a:r>
              <a:rPr lang="en-US" i="1" dirty="0"/>
              <a:t>sui</a:t>
            </a:r>
            <a:r>
              <a:rPr lang="en-US" dirty="0"/>
              <a:t> means oneself and </a:t>
            </a:r>
            <a:r>
              <a:rPr lang="en-US" i="1" dirty="0" err="1"/>
              <a:t>cide</a:t>
            </a:r>
            <a:r>
              <a:rPr lang="en-US" dirty="0"/>
              <a:t> means to kill.)</a:t>
            </a:r>
          </a:p>
          <a:p>
            <a:r>
              <a:rPr lang="en-US" dirty="0"/>
              <a:t>— </a:t>
            </a:r>
            <a:r>
              <a:rPr lang="en-US" i="1" dirty="0"/>
              <a:t>Suicidal sufferers</a:t>
            </a:r>
            <a:r>
              <a:rPr lang="en-US" dirty="0"/>
              <a:t> are afflicted with “tunnel vision”—the only option they see is death. They cannot see any hope that their painful life will be any different in the future.</a:t>
            </a:r>
          </a:p>
          <a:p>
            <a:r>
              <a:rPr lang="en-US" b="1" dirty="0"/>
              <a:t>Biblical Example</a:t>
            </a:r>
            <a:r>
              <a:rPr lang="en-US" dirty="0"/>
              <a:t>: Judas hanged himself in remorse after betraying Jesus.</a:t>
            </a:r>
          </a:p>
          <a:p>
            <a:r>
              <a:rPr lang="en-US" i="1" dirty="0"/>
              <a:t>“When Judas, who had betrayed him, saw that Jesus was condemned, he was seized with remorse .... Then he went away and hanged himself ” </a:t>
            </a:r>
            <a:r>
              <a:rPr lang="en-US" dirty="0"/>
              <a:t>(</a:t>
            </a:r>
            <a:r>
              <a:rPr lang="en-US" u="sng" dirty="0">
                <a:hlinkClick r:id="rId2"/>
              </a:rPr>
              <a:t>Matthew 27:3</a:t>
            </a:r>
            <a:r>
              <a:rPr lang="en-US" dirty="0"/>
              <a:t>, </a:t>
            </a:r>
            <a:r>
              <a:rPr lang="en-US" u="sng" dirty="0">
                <a:hlinkClick r:id="rId3"/>
              </a:rPr>
              <a:t>5</a:t>
            </a:r>
            <a:r>
              <a:rPr lang="en-US" dirty="0"/>
              <a:t>).</a:t>
            </a:r>
          </a:p>
          <a:p>
            <a:r>
              <a:rPr lang="en-US" dirty="0"/>
              <a:t>• </a:t>
            </a:r>
            <a:r>
              <a:rPr lang="en-US" b="1" dirty="0"/>
              <a:t>Supported Suicide</a:t>
            </a:r>
            <a:endParaRPr lang="en-US" dirty="0"/>
          </a:p>
          <a:p>
            <a:r>
              <a:rPr lang="en-US" dirty="0"/>
              <a:t>— </a:t>
            </a:r>
            <a:r>
              <a:rPr lang="en-US" i="1" dirty="0"/>
              <a:t>Supported suicide</a:t>
            </a:r>
            <a:r>
              <a:rPr lang="en-US" dirty="0"/>
              <a:t> (also called “assisted suicide”) is a deliberate choice of killing oneself with the assistance of another person.</a:t>
            </a:r>
          </a:p>
          <a:p>
            <a:r>
              <a:rPr lang="en-US" dirty="0"/>
              <a:t>— </a:t>
            </a:r>
            <a:r>
              <a:rPr lang="en-US" i="1" dirty="0"/>
              <a:t>Supported suicide</a:t>
            </a:r>
            <a:r>
              <a:rPr lang="en-US" dirty="0"/>
              <a:t> (sometimes referred to by terms like “euthanasia” or “mercy killing”) is an attempt to avoid a painful or undesirable future.</a:t>
            </a:r>
          </a:p>
          <a:p>
            <a:r>
              <a:rPr lang="en-US" b="1" dirty="0"/>
              <a:t>Biblical Example</a:t>
            </a:r>
            <a:r>
              <a:rPr lang="en-US" dirty="0"/>
              <a:t>: The evil king Abimelech asked his soldier to kill him with a sword in order to avoid the humiliation of military defeat. This hurried request to his armor-bearer was for “assisted suicide.”</a:t>
            </a:r>
          </a:p>
          <a:p>
            <a:r>
              <a:rPr lang="en-US" i="1" dirty="0"/>
              <a:t>“Draw your sword and kill me, so that they can’t say, ‘A woman killed him.’ So his servant ran him through, and he died” </a:t>
            </a:r>
            <a:r>
              <a:rPr lang="en-US" dirty="0"/>
              <a:t>(</a:t>
            </a:r>
            <a:r>
              <a:rPr lang="en-US" u="sng" dirty="0">
                <a:hlinkClick r:id="rId4"/>
              </a:rPr>
              <a:t>Judges 9:54</a:t>
            </a:r>
            <a:r>
              <a:rPr lang="en-US" dirty="0"/>
              <a:t>).</a:t>
            </a:r>
          </a:p>
          <a:p>
            <a:r>
              <a:rPr lang="en-US" dirty="0"/>
              <a:t>• </a:t>
            </a:r>
            <a:r>
              <a:rPr lang="en-US" b="1" dirty="0"/>
              <a:t>Symbolic Suicide</a:t>
            </a:r>
            <a:endParaRPr lang="en-US" dirty="0"/>
          </a:p>
          <a:p>
            <a:r>
              <a:rPr lang="en-US" dirty="0"/>
              <a:t>— </a:t>
            </a:r>
            <a:r>
              <a:rPr lang="en-US" i="1" dirty="0"/>
              <a:t>Symbolic suicide</a:t>
            </a:r>
            <a:r>
              <a:rPr lang="en-US" dirty="0"/>
              <a:t> is a deliberate act of killing oneself while being influenced by a ritualistic custom or a sense of honor due to an excessive identification with a certain person, family, or nation.</a:t>
            </a:r>
          </a:p>
          <a:p>
            <a:r>
              <a:rPr lang="en-US" dirty="0"/>
              <a:t>— </a:t>
            </a:r>
            <a:r>
              <a:rPr lang="en-US" i="1" dirty="0"/>
              <a:t>Symbolic suicide</a:t>
            </a:r>
            <a:r>
              <a:rPr lang="en-US" dirty="0"/>
              <a:t> is found in different cultures and enacted in different ways. Types of symbolic suicide include hara-kiri, suttee, and copycat suicides.</a:t>
            </a:r>
          </a:p>
          <a:p>
            <a:r>
              <a:rPr lang="en-US" b="1" dirty="0"/>
              <a:t>Historical Examples:</a:t>
            </a:r>
            <a:endParaRPr lang="en-US" dirty="0"/>
          </a:p>
          <a:p>
            <a:pPr lvl="0"/>
            <a:r>
              <a:rPr lang="en-US" i="1" dirty="0"/>
              <a:t>Hara-kiri</a:t>
            </a:r>
            <a:r>
              <a:rPr lang="en-US" dirty="0"/>
              <a:t>(</a:t>
            </a:r>
            <a:r>
              <a:rPr lang="en-US" i="1" dirty="0" err="1"/>
              <a:t>hara</a:t>
            </a:r>
            <a:r>
              <a:rPr lang="en-US" dirty="0"/>
              <a:t> means belly and </a:t>
            </a:r>
            <a:r>
              <a:rPr lang="en-US" i="1" dirty="0" err="1"/>
              <a:t>kiri</a:t>
            </a:r>
            <a:r>
              <a:rPr lang="en-US" dirty="0"/>
              <a:t> means cutting) is the Japanese ritual of “honorable suicide” by ripping open the abdomen with a knife (disembowelment) in response to bringing dishonor on one’s family. </a:t>
            </a:r>
          </a:p>
          <a:p>
            <a:pPr lvl="0"/>
            <a:r>
              <a:rPr lang="en-US" i="1" dirty="0"/>
              <a:t>Suttee</a:t>
            </a:r>
            <a:r>
              <a:rPr lang="en-US" dirty="0"/>
              <a:t> (also </a:t>
            </a:r>
            <a:r>
              <a:rPr lang="en-US" i="1" dirty="0"/>
              <a:t>Sati</a:t>
            </a:r>
            <a:r>
              <a:rPr lang="en-US" dirty="0"/>
              <a:t>) is the Hindu custom of a widow cremating herself on her husband’s funeral pyre to demonstrate her ultimate act of fidelity. This practice can be either voluntary or compulsory, depending on where the widow lives. Today in India, suttee is forbidden by law, although some widows still choose this suicidal act ... and still others are pressured to do so. </a:t>
            </a:r>
          </a:p>
          <a:p>
            <a:r>
              <a:rPr lang="en-US" b="1" dirty="0"/>
              <a:t>Biblical Example</a:t>
            </a:r>
            <a:r>
              <a:rPr lang="en-US" dirty="0"/>
              <a:t>: After regaining his supernatural strength, Samson—one of Israel’s judges— pushed against the temple’s two central pillars ... knowing he would be killed. But he also knew the collapse would kill the Philistines—the enemy of God and His people.</a:t>
            </a:r>
          </a:p>
          <a:p>
            <a:r>
              <a:rPr lang="en-US" i="1" dirty="0"/>
              <a:t>“Samson reached toward the two central pillars on which the temple stood. Bracing himself against them, his right hand on the one and his left hand on the other, Samson said, ‘Let me die with the Philistines!’ Then he pushed with all his might, and down came the temple on the rulers and all the people in it. Thus he killed many more when he died than while he lived” </a:t>
            </a:r>
            <a:r>
              <a:rPr lang="en-US" dirty="0"/>
              <a:t>(</a:t>
            </a:r>
            <a:r>
              <a:rPr lang="en-US" u="sng" dirty="0">
                <a:hlinkClick r:id="rId5"/>
              </a:rPr>
              <a:t>Judges 16:29–30</a:t>
            </a:r>
            <a:r>
              <a:rPr lang="en-US" dirty="0"/>
              <a:t>).</a:t>
            </a:r>
          </a:p>
          <a:p>
            <a:r>
              <a:rPr lang="en-US" dirty="0"/>
              <a:t>• </a:t>
            </a:r>
            <a:r>
              <a:rPr lang="en-US" b="1" dirty="0"/>
              <a:t>Shared Suicide</a:t>
            </a:r>
            <a:endParaRPr lang="en-US" dirty="0"/>
          </a:p>
          <a:p>
            <a:r>
              <a:rPr lang="en-US" dirty="0"/>
              <a:t>— </a:t>
            </a:r>
            <a:r>
              <a:rPr lang="en-US" i="1" dirty="0"/>
              <a:t>Shared suicide</a:t>
            </a:r>
            <a:r>
              <a:rPr lang="en-US" dirty="0"/>
              <a:t> is the deliberate act of 2 or more people who kill themselves based on a prior commitment to do so.</a:t>
            </a:r>
          </a:p>
          <a:p>
            <a:r>
              <a:rPr lang="en-US" dirty="0"/>
              <a:t>— </a:t>
            </a:r>
            <a:r>
              <a:rPr lang="en-US" i="1" dirty="0"/>
              <a:t>Suicide pacts</a:t>
            </a:r>
            <a:r>
              <a:rPr lang="en-US" dirty="0"/>
              <a:t> are previously arranged deaths that typically take place at the same time, for the same cause, using the same method.</a:t>
            </a:r>
          </a:p>
          <a:p>
            <a:r>
              <a:rPr lang="en-US" b="1" dirty="0"/>
              <a:t>Historical Example</a:t>
            </a:r>
            <a:r>
              <a:rPr lang="en-US" dirty="0"/>
              <a:t>: In AD 70 after Rome destroyed Jerusalem and the Temple, the Jews were taken captive and many were dispersed to other nations. However, around 960 zealots escaped to Masada, a fortress situated on a massive isolated rock 900 feet high. In AD 73 the Jews of Masada knew their stronghold could not withstand the overpowering Roman siege. Rather than allow their wives and children to be tortured, abused, or sold as slaves, they chose to die of mass suicide. Knowing that these Jewish zealots were well acquainted with the Psalms, no doubt they could identify with these words. ...</a:t>
            </a:r>
          </a:p>
          <a:p>
            <a:r>
              <a:rPr lang="en-US" i="1" dirty="0"/>
              <a:t>“The cords of death entangled me, the anguish of the grave came upon me; I was overcome by trouble and sorrow” </a:t>
            </a:r>
            <a:r>
              <a:rPr lang="en-US" dirty="0"/>
              <a:t>(</a:t>
            </a:r>
            <a:r>
              <a:rPr lang="en-US" u="sng" dirty="0">
                <a:hlinkClick r:id="rId6"/>
              </a:rPr>
              <a:t>Psalm 116:3</a:t>
            </a:r>
            <a:r>
              <a:rPr lang="en-US" dirty="0"/>
              <a:t>).</a:t>
            </a:r>
          </a:p>
          <a:p>
            <a:r>
              <a:rPr lang="en-US" dirty="0"/>
              <a:t>• </a:t>
            </a:r>
            <a:r>
              <a:rPr lang="en-US" b="1" dirty="0"/>
              <a:t>Slaughter Suicide</a:t>
            </a:r>
            <a:endParaRPr lang="en-US" dirty="0"/>
          </a:p>
          <a:p>
            <a:r>
              <a:rPr lang="en-US" dirty="0"/>
              <a:t>— </a:t>
            </a:r>
            <a:r>
              <a:rPr lang="en-US" i="1" dirty="0"/>
              <a:t>Slaughter suicide</a:t>
            </a:r>
            <a:r>
              <a:rPr lang="en-US" dirty="0"/>
              <a:t> is the deliberate act of killing one or more people while committing suicide simultaneously or immediately following the act of murder.</a:t>
            </a:r>
          </a:p>
          <a:p>
            <a:r>
              <a:rPr lang="en-US" dirty="0"/>
              <a:t>— </a:t>
            </a:r>
            <a:r>
              <a:rPr lang="en-US" i="1" dirty="0"/>
              <a:t>Slaughter suicide</a:t>
            </a:r>
            <a:r>
              <a:rPr lang="en-US" dirty="0"/>
              <a:t> is called “homicidal suicide,” which includes killings committed by groups such as kamikaze pilots and suicide bombers.</a:t>
            </a:r>
          </a:p>
          <a:p>
            <a:r>
              <a:rPr lang="en-US" b="1" dirty="0"/>
              <a:t>Historical Examples:</a:t>
            </a:r>
            <a:endParaRPr lang="en-US" dirty="0"/>
          </a:p>
          <a:p>
            <a:pPr lvl="0"/>
            <a:r>
              <a:rPr lang="en-US" i="1" dirty="0"/>
              <a:t>Jihad suicide bombers</a:t>
            </a:r>
            <a:r>
              <a:rPr lang="en-US" dirty="0"/>
              <a:t> seek to fulfill the Islamic directive in the Qur’an against all non-Islamic people: “Fight and slay the Pagans wherever ye find them, and seize them, beleaguer them, and lie in wait for them in every stratagem (of war) ... Fight those who believe not in Allah.” (Surah </a:t>
            </a:r>
            <a:r>
              <a:rPr lang="en-US" u="sng" dirty="0">
                <a:hlinkClick r:id="rId7"/>
              </a:rPr>
              <a:t>9:5</a:t>
            </a:r>
            <a:r>
              <a:rPr lang="en-US" dirty="0"/>
              <a:t>, </a:t>
            </a:r>
            <a:r>
              <a:rPr lang="en-US" u="sng" dirty="0">
                <a:hlinkClick r:id="rId8"/>
              </a:rPr>
              <a:t>29</a:t>
            </a:r>
            <a:r>
              <a:rPr lang="en-US" dirty="0"/>
              <a:t>) Those who die as jihadists are “guaranteed” their place in paradise (along with 70 of their relatives), bypassing the normally required time in hell, and they are given 72 virgins to enjoy. </a:t>
            </a:r>
          </a:p>
          <a:p>
            <a:pPr lvl="0"/>
            <a:r>
              <a:rPr lang="en-US" i="1" dirty="0"/>
              <a:t>Kamikaze</a:t>
            </a:r>
            <a:r>
              <a:rPr lang="en-US" dirty="0"/>
              <a:t> (“divine wind”) </a:t>
            </a:r>
            <a:r>
              <a:rPr lang="en-US" i="1" dirty="0"/>
              <a:t>pilots</a:t>
            </a:r>
            <a:r>
              <a:rPr lang="en-US" dirty="0"/>
              <a:t> in Japan carried out their suicide missions during World War II by flying their war planes into enemy targets such as ships and ammunition depots. These pilots believed they were guaranteed a place with their ancestors and believed their highest service was to die for the Emperor who was regarded as God. (In 1945, following the Japanese defeat, the Emperor pronounced on radio, “I am no longer to be considered a deity.”) </a:t>
            </a:r>
          </a:p>
          <a:p>
            <a:r>
              <a:rPr lang="en-US" b="1" dirty="0"/>
              <a:t>Cultural Example</a:t>
            </a:r>
            <a:r>
              <a:rPr lang="en-US" dirty="0"/>
              <a:t>: On Tuesday April 20, 1999—in celebration of Hitler’s birthday—two sadistic high school students in long, black trench coats killed 13 people at Columbine High School in Littleton, Colorado. After the hate-filled massacre—especially targeting Christians—they both committed suicide. Known as cruel bullies, these two killers lived out this Scripture. ...</a:t>
            </a:r>
          </a:p>
          <a:p>
            <a:r>
              <a:rPr lang="en-US" i="1" dirty="0"/>
              <a:t>“Bloodthirsty men hate a man of integrity and seek to kill the upright” </a:t>
            </a:r>
            <a:r>
              <a:rPr lang="en-US" dirty="0"/>
              <a:t>(</a:t>
            </a:r>
            <a:r>
              <a:rPr lang="en-US" u="sng" dirty="0">
                <a:hlinkClick r:id="rId9"/>
              </a:rPr>
              <a:t>Proverbs 29:10</a:t>
            </a:r>
            <a:r>
              <a:rPr lang="en-US" dirty="0" smtClean="0"/>
              <a:t>).</a:t>
            </a:r>
            <a:endParaRPr lang="en-US" dirty="0"/>
          </a:p>
        </p:txBody>
      </p:sp>
    </p:spTree>
    <p:extLst>
      <p:ext uri="{BB962C8B-B14F-4D97-AF65-F5344CB8AC3E}">
        <p14:creationId xmlns:p14="http://schemas.microsoft.com/office/powerpoint/2010/main" val="29163195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32500" lnSpcReduction="20000"/>
          </a:bodyPr>
          <a:lstStyle/>
          <a:p>
            <a:r>
              <a:rPr lang="en-US" b="1" dirty="0"/>
              <a:t>Bully-</a:t>
            </a:r>
            <a:r>
              <a:rPr lang="en-US" b="1" dirty="0" err="1"/>
              <a:t>cide</a:t>
            </a:r>
            <a:endParaRPr lang="en-US" sz="2400" dirty="0"/>
          </a:p>
          <a:p>
            <a:r>
              <a:rPr lang="en-US" b="1" dirty="0"/>
              <a:t>Question: “What is ‘bully-</a:t>
            </a:r>
            <a:r>
              <a:rPr lang="en-US" b="1" dirty="0" err="1"/>
              <a:t>cide</a:t>
            </a:r>
            <a:r>
              <a:rPr lang="en-US" b="1" dirty="0"/>
              <a:t>’?”</a:t>
            </a:r>
            <a:endParaRPr lang="en-US" sz="2400" dirty="0"/>
          </a:p>
          <a:p>
            <a:r>
              <a:rPr lang="en-US" b="1" dirty="0"/>
              <a:t>Answer</a:t>
            </a:r>
            <a:r>
              <a:rPr lang="en-US" dirty="0"/>
              <a:t>: </a:t>
            </a:r>
            <a:r>
              <a:rPr lang="en-US" i="1" dirty="0"/>
              <a:t>Bully-</a:t>
            </a:r>
            <a:r>
              <a:rPr lang="en-US" i="1" dirty="0" err="1"/>
              <a:t>cide</a:t>
            </a:r>
            <a:r>
              <a:rPr lang="en-US" dirty="0"/>
              <a:t> refers to a person who dies of suicide because of the torment, fear, and humiliation associated with being bullied. Immature children are notorious for picking on one another. However, today’s bullies are far more cruel than in previous generations because, in addition to bullying their victims at school and in other social settings, home provides no haven of refuge for those being bullied. These bullies use their cell phones and computers to attack their human targets at all hours of the day and night. It’s virtually impossible for victims to find a sense of safety anywhere unless they isolate themselves and abandon the use of phones and computers. With no reprieve from the constant barrage of bullying, these victims feel so belittled and besieged that eventually they ...</a:t>
            </a:r>
            <a:endParaRPr lang="en-US" sz="2400" dirty="0"/>
          </a:p>
          <a:p>
            <a:pPr lvl="0"/>
            <a:r>
              <a:rPr lang="en-US" dirty="0"/>
              <a:t>Lose their ability to function normally </a:t>
            </a:r>
            <a:endParaRPr lang="en-US" sz="2400" dirty="0"/>
          </a:p>
          <a:p>
            <a:pPr lvl="0"/>
            <a:r>
              <a:rPr lang="en-US" dirty="0"/>
              <a:t>Experience mental and emotional symptoms similar to those who are being terrorized </a:t>
            </a:r>
            <a:endParaRPr lang="en-US" sz="2400" dirty="0"/>
          </a:p>
          <a:p>
            <a:pPr lvl="0"/>
            <a:r>
              <a:rPr lang="en-US" dirty="0"/>
              <a:t>Suffer plummeted self-worth and impaired resilience </a:t>
            </a:r>
            <a:endParaRPr lang="en-US" sz="2400" dirty="0"/>
          </a:p>
          <a:p>
            <a:pPr lvl="0"/>
            <a:r>
              <a:rPr lang="en-US" dirty="0"/>
              <a:t>Endure such degradation and scorn that some believe suicide is their only viable option </a:t>
            </a:r>
            <a:endParaRPr lang="en-US" sz="2400" dirty="0"/>
          </a:p>
          <a:p>
            <a:pPr lvl="0"/>
            <a:r>
              <a:rPr lang="en-US" dirty="0"/>
              <a:t>Could opt for killing their bullies rather than themselves—or even both </a:t>
            </a:r>
            <a:endParaRPr lang="en-US" sz="2400" dirty="0"/>
          </a:p>
          <a:p>
            <a:r>
              <a:rPr lang="en-US" dirty="0"/>
              <a:t>Unless some observant, wise person recognizes their symptoms and intervenes in their lives in a powerful, caring way, there is little hope for these strugglers. Parents, educators, and coaches need to take action on behalf of those being bullied. This biblical passage could not be more relevant. ...</a:t>
            </a:r>
            <a:endParaRPr lang="en-US" sz="2400" dirty="0"/>
          </a:p>
          <a:p>
            <a:r>
              <a:rPr lang="en-US" i="1" dirty="0"/>
              <a:t>“Rescue those being led away to death; hold back those staggering toward slaughter. If you say, ‘But we knew nothing about this,’ does not he who weighs the heart perceive it? Does not he who guards your life know it? Will he not repay each person according to what he has done?” (</a:t>
            </a:r>
            <a:r>
              <a:rPr lang="en-US" i="1" u="sng" dirty="0">
                <a:hlinkClick r:id="rId2"/>
              </a:rPr>
              <a:t>Proverbs 24:11–12</a:t>
            </a:r>
            <a:r>
              <a:rPr lang="en-US" i="1" dirty="0"/>
              <a:t>)</a:t>
            </a:r>
            <a:endParaRPr lang="en-US" sz="2400" dirty="0"/>
          </a:p>
          <a:p>
            <a:r>
              <a:rPr lang="en-US" b="1" dirty="0"/>
              <a:t>B. What Are Copycat Suicides?</a:t>
            </a:r>
            <a:endParaRPr lang="en-US" sz="1600" dirty="0"/>
          </a:p>
          <a:p>
            <a:r>
              <a:rPr lang="en-US" dirty="0"/>
              <a:t>“</a:t>
            </a:r>
            <a:r>
              <a:rPr lang="en-US" i="1" dirty="0"/>
              <a:t>Copycats</a:t>
            </a:r>
            <a:r>
              <a:rPr lang="en-US" dirty="0"/>
              <a:t>” are people who imitate the behaviors of others ... and sometimes this imitation extends to the realm of suicide. The intent of a copycat is to make the ultimate sacrifice—believing that one’s own self-imposed death will bring honor to another person’s life.</a:t>
            </a:r>
            <a:endParaRPr lang="en-US" sz="2400" dirty="0"/>
          </a:p>
          <a:p>
            <a:pPr lvl="0"/>
            <a:r>
              <a:rPr lang="en-US" b="1" dirty="0"/>
              <a:t>Copycat suicides</a:t>
            </a:r>
            <a:r>
              <a:rPr lang="en-US" dirty="0"/>
              <a:t> are intentionally self-inflicted deaths due to the desire to imitate others who have killed themselves. Copycats most often commit suicide following the death of people in 3 categories: friends, family, and the famous (specifically friends/classmates, siblings/parents, heroes/idols). </a:t>
            </a:r>
            <a:endParaRPr lang="en-US" sz="2400" dirty="0"/>
          </a:p>
          <a:p>
            <a:pPr lvl="0"/>
            <a:r>
              <a:rPr lang="en-US" b="1" dirty="0"/>
              <a:t>Celebrity suicides</a:t>
            </a:r>
            <a:r>
              <a:rPr lang="en-US" dirty="0"/>
              <a:t> spawn multiple suicide attempts because the copycat feels such a strong sense of identification with the celebrity—even a part of the celebrity’s fame. After the celebrity’s death, copycat suicides tend to occur at specific intervals: </a:t>
            </a:r>
            <a:endParaRPr lang="en-US" sz="2400" dirty="0"/>
          </a:p>
          <a:p>
            <a:pPr lvl="1"/>
            <a:r>
              <a:rPr lang="en-US" dirty="0"/>
              <a:t>— Within the first 3 days </a:t>
            </a:r>
            <a:endParaRPr lang="en-US" sz="2000" dirty="0"/>
          </a:p>
          <a:p>
            <a:pPr lvl="1"/>
            <a:r>
              <a:rPr lang="en-US" dirty="0"/>
              <a:t>— On the 1 week, 1 month, or 1 year anniversaries </a:t>
            </a:r>
            <a:endParaRPr lang="en-US" sz="2000" dirty="0"/>
          </a:p>
          <a:p>
            <a:pPr lvl="1"/>
            <a:r>
              <a:rPr lang="en-US" dirty="0"/>
              <a:t>— On the same day of the month (such as the 4th or 11th) </a:t>
            </a:r>
            <a:endParaRPr lang="en-US" sz="2000" dirty="0"/>
          </a:p>
          <a:p>
            <a:pPr lvl="0"/>
            <a:r>
              <a:rPr lang="en-US" dirty="0"/>
              <a:t>“</a:t>
            </a:r>
            <a:r>
              <a:rPr lang="en-US" b="1" dirty="0"/>
              <a:t>Cluster suicides</a:t>
            </a:r>
            <a:r>
              <a:rPr lang="en-US" dirty="0"/>
              <a:t>” involve a group of people who so identify with someone’s suicide that they feel compelled to identify with that person in death. These suicides take place together in a group or separately at the same time. </a:t>
            </a:r>
            <a:endParaRPr lang="en-US" sz="2400" dirty="0"/>
          </a:p>
          <a:p>
            <a:pPr lvl="1"/>
            <a:r>
              <a:rPr lang="en-US" dirty="0"/>
              <a:t>— They may fantasize hovering over and watching their own funerals. </a:t>
            </a:r>
            <a:endParaRPr lang="en-US" sz="2000" dirty="0"/>
          </a:p>
          <a:p>
            <a:pPr lvl="1"/>
            <a:r>
              <a:rPr lang="en-US" dirty="0"/>
              <a:t>— They may idealize their deaths as “honoring” the one whom they are imitating. </a:t>
            </a:r>
            <a:endParaRPr lang="en-US" sz="2000" dirty="0"/>
          </a:p>
          <a:p>
            <a:pPr lvl="1"/>
            <a:r>
              <a:rPr lang="en-US" dirty="0"/>
              <a:t>— They may romanticize how much their own suicides would affect others ... imagining the tears of those left behind, their words of guilt and regret, the sorrow of how much they will be missed. </a:t>
            </a:r>
            <a:endParaRPr lang="en-US" sz="2000" dirty="0"/>
          </a:p>
          <a:p>
            <a:r>
              <a:rPr lang="en-US" dirty="0"/>
              <a:t>Tragically, copycats fail to realize that the far greater way to honor someone is through life, not death ... by living in a way that honors the memory of the one who has died, not by dying in a way that brings only a brief moment of fame. Be aware of those who are immature and impressionable ... those who don’t have a secure sense of their own identity ... those who lack judgment by fantasizing about and romanticizing suicide. In general, the Bible addresses this basic tragedy. ...</a:t>
            </a:r>
            <a:endParaRPr lang="en-US" sz="2400" dirty="0"/>
          </a:p>
          <a:p>
            <a:r>
              <a:rPr lang="en-US" i="1" dirty="0"/>
              <a:t>“Fools die for lack of judgment.” (</a:t>
            </a:r>
            <a:r>
              <a:rPr lang="en-US" i="1" u="sng" dirty="0">
                <a:hlinkClick r:id="rId3"/>
              </a:rPr>
              <a:t>Proverbs 10:21</a:t>
            </a:r>
            <a:r>
              <a:rPr lang="en-US" i="1" dirty="0"/>
              <a:t>)</a:t>
            </a:r>
            <a:endParaRPr lang="en-US" sz="2400" dirty="0"/>
          </a:p>
          <a:p>
            <a:r>
              <a:rPr lang="en-US" b="1" dirty="0"/>
              <a:t>A Dangerous Game</a:t>
            </a:r>
            <a:endParaRPr lang="en-US" sz="2400" dirty="0"/>
          </a:p>
          <a:p>
            <a:r>
              <a:rPr lang="en-US" b="1" dirty="0"/>
              <a:t>Question: “Is Russian roulette based on a desire to commit suicide?”</a:t>
            </a:r>
            <a:endParaRPr lang="en-US" sz="2400" dirty="0"/>
          </a:p>
          <a:p>
            <a:r>
              <a:rPr lang="en-US" b="1" dirty="0"/>
              <a:t>Answer</a:t>
            </a:r>
            <a:r>
              <a:rPr lang="en-US" dirty="0"/>
              <a:t>: Sometimes </a:t>
            </a:r>
            <a:r>
              <a:rPr lang="en-US" i="1" dirty="0"/>
              <a:t>yes</a:t>
            </a:r>
            <a:r>
              <a:rPr lang="en-US" dirty="0"/>
              <a:t>, sometimes </a:t>
            </a:r>
            <a:r>
              <a:rPr lang="en-US" i="1" dirty="0"/>
              <a:t>no</a:t>
            </a:r>
            <a:r>
              <a:rPr lang="en-US" dirty="0"/>
              <a:t>. Russian roulette is a life-threatening game in which players spin the cylinder of a revolver loaded with just one bullet before placing the muzzle to their heads and pulling the trigger. Typically, this deadly game is presented as a dare to challenge the bravery of others (who are usually “loaded” with alcohol!). However, a despondent, suicidal person could go through the motions of Russian roulette in a foolish attempt to “tempt fate” ... or “test God.” ...</a:t>
            </a:r>
            <a:endParaRPr lang="en-US" sz="2400" dirty="0"/>
          </a:p>
          <a:p>
            <a:r>
              <a:rPr lang="en-US" i="1" dirty="0"/>
              <a:t>“Some became fools through their rebellious ways and suffered affliction because of their iniquities. They ... drew near the gates of death.” (</a:t>
            </a:r>
            <a:r>
              <a:rPr lang="en-US" i="1" u="sng" dirty="0">
                <a:hlinkClick r:id="rId4"/>
              </a:rPr>
              <a:t>Psalm 107:17–18</a:t>
            </a:r>
            <a:r>
              <a:rPr lang="en-US" i="1" dirty="0"/>
              <a:t>)</a:t>
            </a:r>
            <a:endParaRPr lang="en-US" sz="2400" dirty="0"/>
          </a:p>
          <a:p>
            <a:r>
              <a:rPr lang="en-US" i="1" dirty="0"/>
              <a:t> </a:t>
            </a:r>
            <a:endParaRPr lang="en-US" sz="2400" dirty="0"/>
          </a:p>
          <a:p>
            <a:r>
              <a:rPr lang="en-US" i="1" dirty="0"/>
              <a:t> </a:t>
            </a:r>
            <a:endParaRPr lang="en-US" sz="2400" dirty="0"/>
          </a:p>
        </p:txBody>
      </p:sp>
    </p:spTree>
    <p:extLst>
      <p:ext uri="{BB962C8B-B14F-4D97-AF65-F5344CB8AC3E}">
        <p14:creationId xmlns:p14="http://schemas.microsoft.com/office/powerpoint/2010/main" val="38181573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r>
              <a:rPr lang="en-US" b="1" dirty="0"/>
              <a:t>What Are Some Facts and Fables about Suicide?</a:t>
            </a:r>
            <a:endParaRPr lang="en-US" dirty="0"/>
          </a:p>
          <a:p>
            <a:r>
              <a:rPr lang="en-US" dirty="0"/>
              <a:t>Consider him Australia’s </a:t>
            </a:r>
            <a:r>
              <a:rPr lang="en-US" i="1" dirty="0"/>
              <a:t>Dr. Death</a:t>
            </a:r>
            <a:r>
              <a:rPr lang="en-US" dirty="0"/>
              <a:t>.</a:t>
            </a:r>
          </a:p>
          <a:p>
            <a:r>
              <a:rPr lang="en-US" dirty="0"/>
              <a:t>Not only has Dr. Philip </a:t>
            </a:r>
            <a:r>
              <a:rPr lang="en-US" dirty="0" err="1"/>
              <a:t>Nitschke</a:t>
            </a:r>
            <a:r>
              <a:rPr lang="en-US" dirty="0"/>
              <a:t> conducted </a:t>
            </a:r>
            <a:r>
              <a:rPr lang="en-US" i="1" dirty="0"/>
              <a:t>how-to-commit suicide</a:t>
            </a:r>
            <a:r>
              <a:rPr lang="en-US" dirty="0"/>
              <a:t> classes, he developed the “peaceful pill”—a drug he claims will serenely usher in death—a drug he designed to be on grocery store shelves. And even more chilling is one of the markets targeted for his death drug: </a:t>
            </a:r>
            <a:r>
              <a:rPr lang="en-US" i="1" dirty="0"/>
              <a:t>troubled teens</a:t>
            </a:r>
            <a:r>
              <a:rPr lang="en-US" dirty="0"/>
              <a:t> ... known to be highly impressionable and immature. He states ...</a:t>
            </a:r>
          </a:p>
          <a:p>
            <a:r>
              <a:rPr lang="en-US" dirty="0"/>
              <a:t>My personal position is that if we believe that there is a right to life, and then we must accept that people have a right to dispose of that life whenever they want. ... And someone needs to provide this knowledge, training, or resource necessary to anyone who wants it, including the depressed, the elderly bereaved, the troubled teen. [</a:t>
            </a:r>
            <a:r>
              <a:rPr lang="en-US" i="1" dirty="0"/>
              <a:t>sic</a:t>
            </a:r>
            <a:r>
              <a:rPr lang="en-US" dirty="0"/>
              <a:t>]</a:t>
            </a:r>
          </a:p>
          <a:p>
            <a:r>
              <a:rPr lang="en-US" dirty="0"/>
              <a:t>What you believe about suicide is critical. Your thoughts about suicide will shape your response. You need wisdom to discern what is false and what is true about self-imposed death. The wisdom of God’s Word will help you know how to have the right response. ...</a:t>
            </a:r>
          </a:p>
          <a:p>
            <a:r>
              <a:rPr lang="en-US" i="1" dirty="0"/>
              <a:t>“The teaching of the wise is a fountain of life, turning a man from the snares of death.” </a:t>
            </a:r>
            <a:r>
              <a:rPr lang="en-US" dirty="0"/>
              <a:t>(</a:t>
            </a:r>
            <a:r>
              <a:rPr lang="en-US" u="sng" dirty="0">
                <a:hlinkClick r:id="rId2"/>
              </a:rPr>
              <a:t>Proverbs 13:14</a:t>
            </a:r>
            <a:r>
              <a:rPr lang="en-US" dirty="0"/>
              <a:t>)</a:t>
            </a:r>
          </a:p>
          <a:p>
            <a:r>
              <a:rPr lang="en-US" b="1" dirty="0"/>
              <a:t>#1 Fable</a:t>
            </a:r>
            <a:r>
              <a:rPr lang="en-US" dirty="0"/>
              <a:t>: “Never talk about suicide with deeply depressed people—it could give them ideas.” </a:t>
            </a:r>
          </a:p>
          <a:p>
            <a:r>
              <a:rPr lang="en-US" b="1" dirty="0"/>
              <a:t>Fact</a:t>
            </a:r>
            <a:r>
              <a:rPr lang="en-US" dirty="0"/>
              <a:t>: Asking about what someone is feeling doesn’t create suicidal thoughts. You can assume that most depressed or very anxious people have given some thought to taking their lives. Demystify the subject by talking about suicide. Ask questions such as:</a:t>
            </a:r>
          </a:p>
          <a:p>
            <a:pPr lvl="0"/>
            <a:r>
              <a:rPr lang="en-US" dirty="0"/>
              <a:t>—“What do you think about suicide?” </a:t>
            </a:r>
          </a:p>
          <a:p>
            <a:pPr lvl="0"/>
            <a:r>
              <a:rPr lang="en-US" dirty="0"/>
              <a:t>—“Do your friends talk about it?” </a:t>
            </a:r>
          </a:p>
          <a:p>
            <a:pPr lvl="0"/>
            <a:r>
              <a:rPr lang="en-US" dirty="0"/>
              <a:t>—“Do you know anyone who has died of suicide?” </a:t>
            </a:r>
          </a:p>
          <a:p>
            <a:pPr lvl="0"/>
            <a:r>
              <a:rPr lang="en-US" dirty="0"/>
              <a:t>—“Would you ever take your own life?” </a:t>
            </a:r>
          </a:p>
          <a:p>
            <a:r>
              <a:rPr lang="en-US" dirty="0"/>
              <a:t>For a person considering suicide, having someone to talk with can be a powerful preventive. The Bible says ...</a:t>
            </a:r>
          </a:p>
          <a:p>
            <a:r>
              <a:rPr lang="en-US" i="1" dirty="0"/>
              <a:t>“The wise in heart are called discerning, and pleasant words promote instruction” </a:t>
            </a:r>
            <a:r>
              <a:rPr lang="en-US" dirty="0"/>
              <a:t>(</a:t>
            </a:r>
            <a:r>
              <a:rPr lang="en-US" u="sng" dirty="0">
                <a:hlinkClick r:id="rId3"/>
              </a:rPr>
              <a:t>Proverbs 16:21</a:t>
            </a:r>
            <a:r>
              <a:rPr lang="en-US" dirty="0"/>
              <a:t>).</a:t>
            </a:r>
          </a:p>
          <a:p>
            <a:r>
              <a:rPr lang="en-US" b="1" dirty="0"/>
              <a:t>#2 Fable</a:t>
            </a:r>
            <a:r>
              <a:rPr lang="en-US" dirty="0"/>
              <a:t>: “People who talk about killing themselves never do it.”</a:t>
            </a:r>
          </a:p>
          <a:p>
            <a:r>
              <a:rPr lang="en-US" b="1" dirty="0"/>
              <a:t>Fact</a:t>
            </a:r>
            <a:r>
              <a:rPr lang="en-US" dirty="0"/>
              <a:t>: Of those who took their own lives, approximately 75% gave clues or warnings to friends or family. Take any threat of suicide seriously. Someone who talks about suicide gives others the opportunity to intervene. God’s Word says ...</a:t>
            </a:r>
          </a:p>
          <a:p>
            <a:r>
              <a:rPr lang="en-US" i="1" dirty="0"/>
              <a:t>“Be completely humble and gentle; be patient, bearing with one another in love” (</a:t>
            </a:r>
            <a:r>
              <a:rPr lang="en-US" i="1" u="sng" dirty="0">
                <a:hlinkClick r:id="rId4"/>
              </a:rPr>
              <a:t>Ephesians 4:2</a:t>
            </a:r>
            <a:r>
              <a:rPr lang="en-US" i="1" dirty="0"/>
              <a:t>).</a:t>
            </a:r>
            <a:endParaRPr lang="en-US" dirty="0"/>
          </a:p>
          <a:p>
            <a:r>
              <a:rPr lang="en-US" b="1" dirty="0"/>
              <a:t>#3 Fable</a:t>
            </a:r>
            <a:r>
              <a:rPr lang="en-US" dirty="0"/>
              <a:t>: “More suicides occur during the winter holidays.”</a:t>
            </a:r>
          </a:p>
          <a:p>
            <a:r>
              <a:rPr lang="en-US" b="1" dirty="0"/>
              <a:t>Fact</a:t>
            </a:r>
            <a:r>
              <a:rPr lang="en-US" dirty="0"/>
              <a:t>: This is a long-standing myth; however, suicides are actually lowest in December. In general: </a:t>
            </a:r>
          </a:p>
          <a:p>
            <a:pPr lvl="0"/>
            <a:r>
              <a:rPr lang="en-US" dirty="0"/>
              <a:t>— Suicide rates are below average in the winter and above average in the spring, peaking in April. </a:t>
            </a:r>
          </a:p>
          <a:p>
            <a:pPr lvl="0"/>
            <a:r>
              <a:rPr lang="en-US" dirty="0"/>
              <a:t>— For youth, suicide rates are higher in the summer. </a:t>
            </a:r>
          </a:p>
          <a:p>
            <a:pPr lvl="0"/>
            <a:r>
              <a:rPr lang="en-US" dirty="0"/>
              <a:t>— For middle-aged adults age 36 and up, suicide rates rise again in the fall. </a:t>
            </a:r>
          </a:p>
          <a:p>
            <a:pPr lvl="0"/>
            <a:r>
              <a:rPr lang="en-US" dirty="0"/>
              <a:t>— In general, suicide risks decrease as social interactions increase. Becoming aware of the most frequent occurrences of suicide will help you discern when a struggler is at risk. </a:t>
            </a:r>
          </a:p>
          <a:p>
            <a:r>
              <a:rPr lang="en-US" i="1" dirty="0"/>
              <a:t>“The heart of the discerning acquires knowledge; the ears of the wise seek it out” </a:t>
            </a:r>
            <a:r>
              <a:rPr lang="en-US" dirty="0"/>
              <a:t>(</a:t>
            </a:r>
            <a:r>
              <a:rPr lang="en-US" u="sng" dirty="0">
                <a:hlinkClick r:id="rId5"/>
              </a:rPr>
              <a:t>Proverbs 18:15</a:t>
            </a:r>
            <a:r>
              <a:rPr lang="en-US" dirty="0"/>
              <a:t>).</a:t>
            </a:r>
          </a:p>
          <a:p>
            <a:r>
              <a:rPr lang="en-US" b="1" dirty="0"/>
              <a:t>#4 Fable</a:t>
            </a:r>
            <a:r>
              <a:rPr lang="en-US" dirty="0"/>
              <a:t>: “Talking about the method of someone’s suicide with all the gory details and the emotional impact on loved ones will help prevent others from committing suicide.”</a:t>
            </a:r>
          </a:p>
          <a:p>
            <a:r>
              <a:rPr lang="en-US" b="1" dirty="0"/>
              <a:t>Fact</a:t>
            </a:r>
            <a:r>
              <a:rPr lang="en-US" dirty="0"/>
              <a:t>: Presenting precise details of a suicide, including the heartbreaking reaction of the family, can spark an explosion of copycat suicides. Most people in the media and school officials have learned that suicide can be contagious; therefore, they curtail details of </a:t>
            </a:r>
            <a:r>
              <a:rPr lang="en-US" i="1" dirty="0"/>
              <a:t>what</a:t>
            </a:r>
            <a:r>
              <a:rPr lang="en-US" dirty="0"/>
              <a:t> happened and instead focus on </a:t>
            </a:r>
            <a:r>
              <a:rPr lang="en-US" i="1" dirty="0"/>
              <a:t>why</a:t>
            </a:r>
            <a:r>
              <a:rPr lang="en-US" dirty="0"/>
              <a:t> it happened as a preventative. “Suicide contagion” refers to suicidal behavior on the part of vulnerable people who can be easily influenced to commit suicide because of a previous attempt or another’s death. The Bible often gives warning about the misuse of our words. ...</a:t>
            </a:r>
          </a:p>
          <a:p>
            <a:r>
              <a:rPr lang="en-US" i="1" dirty="0"/>
              <a:t>“There is ... a time to be silent and a time to speak” </a:t>
            </a:r>
            <a:r>
              <a:rPr lang="en-US" dirty="0"/>
              <a:t>(</a:t>
            </a:r>
            <a:r>
              <a:rPr lang="en-US" u="sng" dirty="0">
                <a:hlinkClick r:id="rId6"/>
              </a:rPr>
              <a:t>Ecclesiastes 3:1</a:t>
            </a:r>
            <a:r>
              <a:rPr lang="en-US" dirty="0"/>
              <a:t>, </a:t>
            </a:r>
            <a:r>
              <a:rPr lang="en-US" u="sng" dirty="0">
                <a:hlinkClick r:id="rId7"/>
              </a:rPr>
              <a:t>7</a:t>
            </a:r>
            <a:r>
              <a:rPr lang="en-US" dirty="0"/>
              <a:t>).</a:t>
            </a:r>
          </a:p>
          <a:p>
            <a:r>
              <a:rPr lang="en-US" b="1" dirty="0"/>
              <a:t>#5 Fable</a:t>
            </a:r>
            <a:r>
              <a:rPr lang="en-US" dirty="0"/>
              <a:t>: “Everyone who commits suicide is mentally ill.”</a:t>
            </a:r>
          </a:p>
          <a:p>
            <a:r>
              <a:rPr lang="en-US" b="1" dirty="0"/>
              <a:t>Fact</a:t>
            </a:r>
            <a:r>
              <a:rPr lang="en-US" dirty="0"/>
              <a:t>: No, not everyone. Of those who kill themselves, approximately 90% are afflicted with a diagnosable psychiatric disorder. However, look at the life of Elijah ... he was terrified and wanted to die. ...</a:t>
            </a:r>
          </a:p>
          <a:p>
            <a:r>
              <a:rPr lang="en-US" i="1" dirty="0"/>
              <a:t>“Elijah was afraid and ran for his life. ... [He] prayed that he might die. ‘I have had enough, </a:t>
            </a:r>
            <a:r>
              <a:rPr lang="en-US" i="1" cap="small" dirty="0"/>
              <a:t>Lord</a:t>
            </a:r>
            <a:r>
              <a:rPr lang="en-US" i="1" dirty="0"/>
              <a:t>,’ he said. ‘Take my life’” </a:t>
            </a:r>
            <a:r>
              <a:rPr lang="en-US" dirty="0"/>
              <a:t>(</a:t>
            </a:r>
            <a:r>
              <a:rPr lang="en-US" u="sng" dirty="0">
                <a:hlinkClick r:id="rId8"/>
              </a:rPr>
              <a:t>1 Kings 19:3–4</a:t>
            </a:r>
            <a:r>
              <a:rPr lang="en-US" dirty="0" smtClean="0"/>
              <a:t>).</a:t>
            </a:r>
            <a:endParaRPr lang="en-US" dirty="0"/>
          </a:p>
        </p:txBody>
      </p:sp>
    </p:spTree>
    <p:extLst>
      <p:ext uri="{BB962C8B-B14F-4D97-AF65-F5344CB8AC3E}">
        <p14:creationId xmlns:p14="http://schemas.microsoft.com/office/powerpoint/2010/main" val="1174959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47500" lnSpcReduction="20000"/>
          </a:bodyPr>
          <a:lstStyle/>
          <a:p>
            <a:r>
              <a:rPr lang="en-US" b="1" dirty="0"/>
              <a:t>What Are Some Facts and Fables about Suicide?</a:t>
            </a:r>
            <a:endParaRPr lang="en-US" dirty="0"/>
          </a:p>
          <a:p>
            <a:r>
              <a:rPr lang="en-US" b="1" dirty="0" smtClean="0"/>
              <a:t>#</a:t>
            </a:r>
            <a:r>
              <a:rPr lang="en-US" b="1" dirty="0"/>
              <a:t>6 Fable</a:t>
            </a:r>
            <a:r>
              <a:rPr lang="en-US" dirty="0"/>
              <a:t>: “Suicide is inherited.”</a:t>
            </a:r>
          </a:p>
          <a:p>
            <a:r>
              <a:rPr lang="en-US" b="1" dirty="0"/>
              <a:t>Fact</a:t>
            </a:r>
            <a:r>
              <a:rPr lang="en-US" dirty="0"/>
              <a:t>: No one is destined to die of suicide. Just because one family member dies by suicide doesn’t mean that other family members will do the same. However, be aware:</a:t>
            </a:r>
          </a:p>
          <a:p>
            <a:pPr lvl="0"/>
            <a:r>
              <a:rPr lang="en-US" dirty="0"/>
              <a:t>— Based on statistical data, those with depressed family members are 2 times more vulnerable to depression than those who have no family history of depression. Likewise, “50% of manic- depressives have at least one parent with the disorder.” Untreated depression can lead to suicide. </a:t>
            </a:r>
          </a:p>
          <a:p>
            <a:pPr lvl="0"/>
            <a:r>
              <a:rPr lang="en-US" dirty="0"/>
              <a:t>— Suicide can also be a “learned behavior” that is passed down through family environment. </a:t>
            </a:r>
          </a:p>
          <a:p>
            <a:r>
              <a:rPr lang="en-US" dirty="0"/>
              <a:t>For example, the Bible reveals in numerous places that the sins of our fathers can be repeated by successive generations. ... </a:t>
            </a:r>
          </a:p>
          <a:p>
            <a:r>
              <a:rPr lang="en-US" i="1" dirty="0"/>
              <a:t>“He committed all the sins his father had done before him; his heart was not fully devoted to the </a:t>
            </a:r>
            <a:r>
              <a:rPr lang="en-US" i="1" cap="small" dirty="0"/>
              <a:t>Lord</a:t>
            </a:r>
            <a:r>
              <a:rPr lang="en-US" i="1" dirty="0"/>
              <a:t> his God” </a:t>
            </a:r>
            <a:r>
              <a:rPr lang="en-US" dirty="0"/>
              <a:t>(</a:t>
            </a:r>
            <a:r>
              <a:rPr lang="en-US" u="sng" dirty="0">
                <a:hlinkClick r:id="rId2"/>
              </a:rPr>
              <a:t>1 Kings 15:3</a:t>
            </a:r>
            <a:r>
              <a:rPr lang="en-US" dirty="0"/>
              <a:t>).</a:t>
            </a:r>
          </a:p>
          <a:p>
            <a:r>
              <a:rPr lang="en-US" b="1" dirty="0"/>
              <a:t>#7 Fable</a:t>
            </a:r>
            <a:r>
              <a:rPr lang="en-US" dirty="0"/>
              <a:t>: “Suicide is the unpardonable sin.”</a:t>
            </a:r>
          </a:p>
          <a:p>
            <a:r>
              <a:rPr lang="en-US" b="1" dirty="0"/>
              <a:t>Fact</a:t>
            </a:r>
            <a:r>
              <a:rPr lang="en-US" dirty="0"/>
              <a:t>: Nowhere in the Bible is suicide presented as the unpardonable sin. The unpardonable sin is the unwillingness to yield to the convicting work of the Holy Spirit, which leads to salvation through Jesus Christ. ...</a:t>
            </a:r>
          </a:p>
          <a:p>
            <a:r>
              <a:rPr lang="en-US" i="1" dirty="0"/>
              <a:t>“Whoever blasphemes against the Holy Spirit will never be forgiven; he is guilty of an eternal sin” (</a:t>
            </a:r>
            <a:r>
              <a:rPr lang="en-US" i="1" u="sng" dirty="0">
                <a:hlinkClick r:id="rId3"/>
              </a:rPr>
              <a:t>Mark 3:29</a:t>
            </a:r>
            <a:r>
              <a:rPr lang="en-US" i="1" dirty="0"/>
              <a:t>).</a:t>
            </a:r>
            <a:endParaRPr lang="en-US" dirty="0"/>
          </a:p>
          <a:p>
            <a:r>
              <a:rPr lang="en-US" b="1" dirty="0"/>
              <a:t>#8 Fable</a:t>
            </a:r>
            <a:r>
              <a:rPr lang="en-US" dirty="0"/>
              <a:t>: “Christians who take their own lives lose their salvation.”</a:t>
            </a:r>
          </a:p>
          <a:p>
            <a:r>
              <a:rPr lang="en-US" b="1" dirty="0"/>
              <a:t>Fact</a:t>
            </a:r>
            <a:r>
              <a:rPr lang="en-US" dirty="0"/>
              <a:t>: According to the Word of God, once you have believed in and relied on Christ as your Lord and Savior, you have the promised </a:t>
            </a:r>
            <a:r>
              <a:rPr lang="en-US" i="1" dirty="0"/>
              <a:t>guarantee</a:t>
            </a:r>
            <a:r>
              <a:rPr lang="en-US" dirty="0"/>
              <a:t> from the Spirit of God, who is deposited in you, that you will inherit heaven and live eternally in the presence of God. ... .</a:t>
            </a:r>
          </a:p>
          <a:p>
            <a:r>
              <a:rPr lang="en-US" i="1" dirty="0"/>
              <a:t>“You also were included in Christ when you heard the word of truth, the gospel of your salvation. Having believed, you were marked in him with a seal, the promised Holy Spirit, who is a deposit guaranteeing our inheritance until the redemption of those who are God’s possession” </a:t>
            </a:r>
            <a:r>
              <a:rPr lang="en-US" dirty="0"/>
              <a:t>(</a:t>
            </a:r>
            <a:r>
              <a:rPr lang="en-US" u="sng" dirty="0">
                <a:hlinkClick r:id="rId4"/>
              </a:rPr>
              <a:t>Ephesians 1:13–14</a:t>
            </a:r>
            <a:r>
              <a:rPr lang="en-US" dirty="0"/>
              <a:t>).</a:t>
            </a:r>
          </a:p>
          <a:p>
            <a:r>
              <a:rPr lang="en-US" b="1" dirty="0"/>
              <a:t>#9 Fable</a:t>
            </a:r>
            <a:r>
              <a:rPr lang="en-US" dirty="0"/>
              <a:t>: “Deeply committed believers would never want to commit suicide.”</a:t>
            </a:r>
          </a:p>
          <a:p>
            <a:r>
              <a:rPr lang="en-US" b="1" dirty="0"/>
              <a:t>Fact</a:t>
            </a:r>
            <a:r>
              <a:rPr lang="en-US" dirty="0"/>
              <a:t>: Temporary hopelessness can accompany severe stress and can strain a person’s faith. Likewise, physical illnesses, such as a brain tumor, can change thought processes in the brain, resulting in “suicidal ideation.” Even the most sincere believer can become engulfed in suicidal despair. When the godly prophet Jeremiah was tormented and his life threatened, he lamented ...</a:t>
            </a:r>
          </a:p>
          <a:p>
            <a:r>
              <a:rPr lang="en-US" i="1" dirty="0"/>
              <a:t>“Cursed be the day I was born! May the day my mother bore me not be blessed! ... Why did I ever come out of the womb to see trouble and sorrow and to end my days in shame?” </a:t>
            </a:r>
            <a:r>
              <a:rPr lang="en-US" dirty="0"/>
              <a:t>(</a:t>
            </a:r>
            <a:r>
              <a:rPr lang="en-US" u="sng" dirty="0">
                <a:hlinkClick r:id="rId5"/>
              </a:rPr>
              <a:t>Jeremiah 20:14–18</a:t>
            </a:r>
            <a:r>
              <a:rPr lang="en-US" dirty="0"/>
              <a:t>).</a:t>
            </a:r>
          </a:p>
          <a:p>
            <a:r>
              <a:rPr lang="en-US" b="1" dirty="0"/>
              <a:t>#10 Fable</a:t>
            </a:r>
            <a:r>
              <a:rPr lang="en-US" dirty="0"/>
              <a:t>: “Once people attempt suicide, they will always be weak and unable to face difficulties in life.”</a:t>
            </a:r>
          </a:p>
          <a:p>
            <a:r>
              <a:rPr lang="en-US" b="1" dirty="0"/>
              <a:t>Fact</a:t>
            </a:r>
            <a:r>
              <a:rPr lang="en-US" dirty="0"/>
              <a:t>: In the context of a person’s whole life, a true crisis usually lasts for only a brief duration of time.</a:t>
            </a:r>
          </a:p>
          <a:p>
            <a:r>
              <a:rPr lang="en-US" dirty="0"/>
              <a:t>Most people learn valuable life lessons during their lowest moments. God rescues from destruction those who turn to Him for His love and acceptance. This is clearly seen in the life of Isaiah. ...</a:t>
            </a:r>
          </a:p>
          <a:p>
            <a:r>
              <a:rPr lang="en-US" i="1" dirty="0"/>
              <a:t>“Surely it was for my benefit that I suffered such anguish. In your love you kept me from the pit of destruction; you have put all my sins behind your back” </a:t>
            </a:r>
            <a:r>
              <a:rPr lang="en-US" dirty="0"/>
              <a:t>(</a:t>
            </a:r>
            <a:r>
              <a:rPr lang="en-US" u="sng" dirty="0">
                <a:hlinkClick r:id="rId6"/>
              </a:rPr>
              <a:t>Isaiah 38:17</a:t>
            </a:r>
            <a:r>
              <a:rPr lang="en-US" dirty="0" smtClean="0"/>
              <a:t>).</a:t>
            </a:r>
            <a:endParaRPr lang="en-US" dirty="0"/>
          </a:p>
        </p:txBody>
      </p:sp>
    </p:spTree>
    <p:extLst>
      <p:ext uri="{BB962C8B-B14F-4D97-AF65-F5344CB8AC3E}">
        <p14:creationId xmlns:p14="http://schemas.microsoft.com/office/powerpoint/2010/main" val="265091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6823" y="25086"/>
            <a:ext cx="10715222" cy="2387600"/>
          </a:xfrm>
          <a:solidFill>
            <a:schemeClr val="bg1"/>
          </a:solidFill>
        </p:spPr>
        <p:txBody>
          <a:bodyPr>
            <a:normAutofit/>
          </a:bodyPr>
          <a:lstStyle/>
          <a:p>
            <a:r>
              <a:rPr lang="en-US" sz="8000" b="1" dirty="0">
                <a:effectLst>
                  <a:outerShdw blurRad="38100" dist="38100" dir="2700000" algn="tl">
                    <a:srgbClr val="000000">
                      <a:alpha val="43137"/>
                    </a:srgbClr>
                  </a:outerShdw>
                </a:effectLst>
              </a:rPr>
              <a:t>Suicide Prevention</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i="1" dirty="0" smtClean="0">
                <a:effectLst>
                  <a:outerShdw blurRad="38100" dist="38100" dir="2700000" algn="tl">
                    <a:srgbClr val="000000">
                      <a:alpha val="43137"/>
                    </a:srgbClr>
                  </a:outerShdw>
                </a:effectLst>
              </a:rPr>
              <a:t>“</a:t>
            </a:r>
            <a:r>
              <a:rPr lang="en-US" b="1" i="1" dirty="0" smtClean="0">
                <a:effectLst>
                  <a:outerShdw blurRad="38100" dist="38100" dir="2700000" algn="tl">
                    <a:srgbClr val="000000">
                      <a:alpha val="43137"/>
                    </a:srgbClr>
                  </a:outerShdw>
                </a:effectLst>
              </a:rPr>
              <a:t>Hope </a:t>
            </a:r>
            <a:r>
              <a:rPr lang="en-US" b="1" i="1" dirty="0">
                <a:effectLst>
                  <a:outerShdw blurRad="38100" dist="38100" dir="2700000" algn="tl">
                    <a:srgbClr val="000000">
                      <a:alpha val="43137"/>
                    </a:srgbClr>
                  </a:outerShdw>
                </a:effectLst>
              </a:rPr>
              <a:t>When Life Seems </a:t>
            </a:r>
            <a:r>
              <a:rPr lang="en-US" b="1" i="1" dirty="0" smtClean="0">
                <a:effectLst>
                  <a:outerShdw blurRad="38100" dist="38100" dir="2700000" algn="tl">
                    <a:srgbClr val="000000">
                      <a:alpha val="43137"/>
                    </a:srgbClr>
                  </a:outerShdw>
                </a:effectLst>
              </a:rPr>
              <a:t>Hopeless”</a:t>
            </a:r>
            <a:endParaRPr lang="en-US" i="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8834510" y="3640675"/>
            <a:ext cx="1833489" cy="646405"/>
          </a:xfrm>
          <a:solidFill>
            <a:schemeClr val="bg1"/>
          </a:solidFill>
        </p:spPr>
        <p:txBody>
          <a:bodyPr>
            <a:normAutofit/>
          </a:bodyPr>
          <a:lstStyle/>
          <a:p>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Pt </a:t>
            </a:r>
            <a:r>
              <a:rPr lang="en-US" sz="3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3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3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90825"/>
            <a:ext cx="6096000" cy="4067175"/>
          </a:xfrm>
          <a:prstGeom prst="rect">
            <a:avLst/>
          </a:prstGeom>
        </p:spPr>
      </p:pic>
    </p:spTree>
    <p:extLst>
      <p:ext uri="{BB962C8B-B14F-4D97-AF65-F5344CB8AC3E}">
        <p14:creationId xmlns:p14="http://schemas.microsoft.com/office/powerpoint/2010/main" val="42158599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5300"/>
                            </p:stCondLst>
                            <p:childTnLst>
                              <p:par>
                                <p:cTn id="12" presetID="6" presetClass="entr" presetSubtype="16" fill="hold" grpId="0" nodeType="after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par>
                          <p:cTn id="18" fill="hold">
                            <p:stCondLst>
                              <p:cond delay="7300"/>
                            </p:stCondLst>
                            <p:childTnLst>
                              <p:par>
                                <p:cTn id="19" presetID="10" presetClass="entr" presetSubtype="0"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lstStyle/>
          <a:p>
            <a:r>
              <a:rPr lang="en-US" b="1" dirty="0"/>
              <a:t> </a:t>
            </a:r>
            <a:r>
              <a:rPr lang="en-US" b="1" dirty="0" smtClean="0"/>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Sometimes Life Seems Hopeless</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355834"/>
            <a:ext cx="12191999" cy="5315422"/>
          </a:xfrm>
        </p:spPr>
        <p:txBody>
          <a:bodyPr>
            <a:normAutofit fontScale="77500" lnSpcReduction="20000"/>
          </a:bodyPr>
          <a:lstStyle/>
          <a:p>
            <a:pPr marL="0" indent="0">
              <a:buNone/>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just want to die</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This aching admission has been spoken too many times—and with tragic results. </a:t>
            </a:r>
            <a:endPar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These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five words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reveal a soul mired in the depths of despair. All hope is gone ... and all too soon, so is life itself.</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group is exempt from wanting to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walk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down this dark path of “escape.”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Male and female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young and old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rich and poor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are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found among these fatal statistics. Yet most people contemplating suicide don’t really want to die—</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just want the pain to stop</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Their burden seems too heavy to bear.</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struggling</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desperate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contemplating taking your life, realize this: The Lord longs to heal your heart and restore your hope. In absolute honesty, go to God about your pain. Say to Him ...</a:t>
            </a:r>
          </a:p>
          <a:p>
            <a:pPr>
              <a:lnSpc>
                <a:spcPct val="120000"/>
              </a:lnSpc>
            </a:pP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am in pain and distress; may your salvation, O God, protect me.” </a:t>
            </a:r>
            <a:r>
              <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69:29</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784132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016651"/>
          </a:xfrm>
        </p:spPr>
        <p:txBody>
          <a:bodyPr/>
          <a:lstStyle/>
          <a:p>
            <a:r>
              <a:rPr lang="en-US" b="1" dirty="0" smtClean="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Sometimes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Life Seems Hopeless</a:t>
            </a:r>
          </a:p>
        </p:txBody>
      </p:sp>
      <p:sp>
        <p:nvSpPr>
          <p:cNvPr id="3" name="Content Placeholder 2"/>
          <p:cNvSpPr>
            <a:spLocks noGrp="1"/>
          </p:cNvSpPr>
          <p:nvPr>
            <p:ph idx="1"/>
          </p:nvPr>
        </p:nvSpPr>
        <p:spPr>
          <a:xfrm>
            <a:off x="0" y="1046922"/>
            <a:ext cx="12191999" cy="5624334"/>
          </a:xfrm>
        </p:spPr>
        <p:txBody>
          <a:bodyPr>
            <a:noAutofit/>
          </a:bodyPr>
          <a:lstStyle/>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Does life seem impossible? For over a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mill. people yearly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who die of suicide, the answer is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yes!</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that figure is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than all the casualties of homicide and war combined</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Think about this statistic—seriously: On average, one person dies by suicide every 40 seconds somewhere in the world, while up to 20 others are attempting the same act. That’s an extraordinary number of people desperately choosing death!</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Have your desires been dashed by the pain of depression and despair? Have your hopes been smashed by hurt and heartache? Have you searched without success for a lasting solution?</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Honestly, are you struggling with thoughts of suicide? Have you begun to believe the lie that self-inflicted death would be better than God-given life?</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Realize, the Lord looks upon you with tender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compassion/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genuine concern. He cares about your every need. You can learn how to experience the meaningful life He has planned for you. He has a perfect plan for you ...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free you from the shackles of suicidal thinking ...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based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 truth, not on lies. Jesus desires to free you from destructive thoughts and choices. </a:t>
            </a:r>
            <a:endPar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sz="22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2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will know the truth, and the truth will set you free.” </a:t>
            </a:r>
            <a:r>
              <a:rPr lang="en-US" sz="22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John 8:32</a:t>
            </a:r>
            <a:endPar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2773658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sz="49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355834"/>
            <a:ext cx="12191999" cy="5315422"/>
          </a:xfrm>
        </p:spPr>
        <p:txBody>
          <a:bodyPr>
            <a:normAutofit fontScale="85000" lnSpcReduction="10000"/>
          </a:bodyPr>
          <a:lstStyle/>
          <a:p>
            <a:pPr marL="0" indent="0">
              <a:lnSpc>
                <a:spcPct val="11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hear the word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evokes a myriad 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feelings: shock, sadness, guilt, grief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initial response after suicide is often: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Oh no! Why would anyone resort to such an irreversible act?</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buFont typeface="Wingdings" panose="05000000000000000000" pitchFamily="2" charset="2"/>
              <a:buChar char="§"/>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 feel a sense of tragic loss when we discover that suicide has snuffed out one more life ... forever. To help someone fight the persistent desire to “end it all” (a desire called suicidal ideation), there is much we need to understand about suicide. Since God is our Creator, we need to know God’s heart on life and death—and that means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our own life and death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Throughout the Bible, life and death are presented in different contexts ... but never does God say we are to pursue death. ...</a:t>
            </a:r>
          </a:p>
          <a:p>
            <a:pPr marL="0" indent="0">
              <a:lnSpc>
                <a:spcPct val="110000"/>
              </a:lnSpc>
              <a:buNone/>
            </a:pP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have set before you life and death ... . Now choose life, so that you and your children may live.”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Deuteronomy 30:19</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dirty="0"/>
          </a:p>
        </p:txBody>
      </p:sp>
    </p:spTree>
    <p:extLst>
      <p:ext uri="{BB962C8B-B14F-4D97-AF65-F5344CB8AC3E}">
        <p14:creationId xmlns:p14="http://schemas.microsoft.com/office/powerpoint/2010/main" val="754247444"/>
      </p:ext>
    </p:extLst>
  </p:cSld>
  <p:clrMapOvr>
    <a:masterClrMapping/>
  </p:clrMapOvr>
  <mc:AlternateContent xmlns:mc="http://schemas.openxmlformats.org/markup-compatibility/2006">
    <mc:Choice xmlns:p14="http://schemas.microsoft.com/office/powerpoint/2010/main" Requires="p14">
      <p:transition spd="slow">
        <p14:fla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2"/>
            <a:ext cx="10515600" cy="1012918"/>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5 Sides 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
            <a:b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861391"/>
            <a:ext cx="12191999" cy="5996609"/>
          </a:xfrm>
        </p:spPr>
        <p:txBody>
          <a:bodyPr>
            <a:noAutofit/>
          </a:bodyPr>
          <a:lstStyle/>
          <a:p>
            <a:pPr>
              <a:lnSpc>
                <a:spcPct val="120000"/>
              </a:lnSpc>
            </a:pP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Suffering </a:t>
            </a: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endPar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buFont typeface="Courier New" panose="02070309020205020404" pitchFamily="49" charset="0"/>
              <a:buChar char="o"/>
            </a:pP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deliberate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act of killing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oneself in ext.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state of despair.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Latin</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oneself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i="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cide</a:t>
            </a:r>
            <a:r>
              <a:rPr lang="en-US" sz="23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kill.</a:t>
            </a:r>
            <a:endPar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0"/>
              </a:spcBef>
              <a:buFont typeface="Courier New" panose="02070309020205020404" pitchFamily="49" charset="0"/>
              <a:buChar char="o"/>
            </a:pPr>
            <a:r>
              <a:rPr lang="en-US" sz="23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Suicidal </a:t>
            </a:r>
            <a:r>
              <a:rPr lang="en-US" sz="23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sufferers</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are afflicted with “tunnel vision”—the only option they see is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death</a:t>
            </a:r>
            <a:endPar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spcBef>
                <a:spcPts val="600"/>
              </a:spcBef>
              <a:buNone/>
            </a:pPr>
            <a:r>
              <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Biblical Example</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Judas hanged himself in remorse after betraying Jesus.</a:t>
            </a:r>
          </a:p>
          <a:p>
            <a:pPr marL="0" indent="0">
              <a:lnSpc>
                <a:spcPct val="100000"/>
              </a:lnSpc>
              <a:spcBef>
                <a:spcPts val="0"/>
              </a:spcBef>
              <a:buNone/>
            </a:pPr>
            <a:r>
              <a:rPr lang="en-US" sz="23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When Judas, who had betrayed him, saw that Jesus was condemned, he was seized with remorse .... Then he went away and hanged himself ” </a:t>
            </a:r>
            <a:r>
              <a:rPr lang="en-US" sz="23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Matthew </a:t>
            </a:r>
            <a:r>
              <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27:3, </a:t>
            </a: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a:t>
            </a:r>
            <a:endPar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spcBef>
                <a:spcPts val="600"/>
              </a:spcBef>
              <a:buNone/>
            </a:pP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Supported </a:t>
            </a: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endPar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buFont typeface="Courier New" panose="02070309020205020404" pitchFamily="49" charset="0"/>
              <a:buChar char="o"/>
            </a:pP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“assisted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a deliberate choice of killing oneself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assistance of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another</a:t>
            </a:r>
            <a:endPar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spcBef>
                <a:spcPts val="0"/>
              </a:spcBef>
              <a:buFont typeface="Courier New" panose="02070309020205020404" pitchFamily="49" charset="0"/>
              <a:buChar char="o"/>
            </a:pP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also</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“euthanasia” or “mercy killing</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 attempt to avoid a painful or undesirable future.</a:t>
            </a:r>
          </a:p>
          <a:p>
            <a:pPr marL="0" indent="0">
              <a:lnSpc>
                <a:spcPct val="100000"/>
              </a:lnSpc>
              <a:spcBef>
                <a:spcPts val="600"/>
              </a:spcBef>
              <a:buNone/>
            </a:pP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Biblical </a:t>
            </a:r>
            <a:r>
              <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Example</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evil </a:t>
            </a: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king </a:t>
            </a:r>
            <a:r>
              <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Abimelech asked his soldier to kill him with a sword in order </a:t>
            </a: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avoid the humiliation of military defeat. This hurried request to his armor-bearer was for “assisted suicide</a:t>
            </a:r>
            <a:r>
              <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spcBef>
                <a:spcPts val="0"/>
              </a:spcBef>
              <a:buNone/>
            </a:pPr>
            <a:r>
              <a:rPr lang="en-US" sz="23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Draw your sword and kill me, so that they can’t say, ‘A woman killed him.’ So his servant ran him through, and he died” </a:t>
            </a:r>
            <a:r>
              <a:rPr lang="en-US" sz="23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3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3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Judges 9:54</a:t>
            </a:r>
            <a:endParaRPr lang="en-US" sz="23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9976633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37"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out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outVertical)">
                                      <p:cBhvr>
                                        <p:cTn id="20" dur="500"/>
                                        <p:tgtEl>
                                          <p:spTgt spid="3">
                                            <p:txEl>
                                              <p:pRg st="3" end="3"/>
                                            </p:txEl>
                                          </p:spTgt>
                                        </p:tgtEl>
                                      </p:cBhvr>
                                    </p:animEffect>
                                  </p:childTnLst>
                                </p:cTn>
                              </p:par>
                            </p:childTnLst>
                          </p:cTn>
                        </p:par>
                        <p:par>
                          <p:cTn id="21" fill="hold">
                            <p:stCondLst>
                              <p:cond delay="500"/>
                            </p:stCondLst>
                            <p:childTnLst>
                              <p:par>
                                <p:cTn id="22" presetID="16" presetClass="entr" presetSubtype="37"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outVertic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37"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outVertical)">
                                      <p:cBhvr>
                                        <p:cTn id="29" dur="500"/>
                                        <p:tgtEl>
                                          <p:spTgt spid="3">
                                            <p:txEl>
                                              <p:pRg st="5" end="5"/>
                                            </p:txEl>
                                          </p:spTgt>
                                        </p:tgtEl>
                                      </p:cBhvr>
                                    </p:animEffect>
                                  </p:childTnLst>
                                </p:cTn>
                              </p:par>
                            </p:childTnLst>
                          </p:cTn>
                        </p:par>
                        <p:par>
                          <p:cTn id="30" fill="hold">
                            <p:stCondLst>
                              <p:cond delay="500"/>
                            </p:stCondLst>
                            <p:childTnLst>
                              <p:par>
                                <p:cTn id="31" presetID="16" presetClass="entr" presetSubtype="37" fill="hold"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outVertical)">
                                      <p:cBhvr>
                                        <p:cTn id="33" dur="500"/>
                                        <p:tgtEl>
                                          <p:spTgt spid="3">
                                            <p:txEl>
                                              <p:pRg st="6" end="6"/>
                                            </p:txEl>
                                          </p:spTgt>
                                        </p:tgtEl>
                                      </p:cBhvr>
                                    </p:animEffect>
                                  </p:childTnLst>
                                </p:cTn>
                              </p:par>
                            </p:childTnLst>
                          </p:cTn>
                        </p:par>
                        <p:par>
                          <p:cTn id="34" fill="hold">
                            <p:stCondLst>
                              <p:cond delay="1000"/>
                            </p:stCondLst>
                            <p:childTnLst>
                              <p:par>
                                <p:cTn id="35" presetID="16" presetClass="entr" presetSubtype="37" fill="hold" nodeType="after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outVertic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37"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outVertical)">
                                      <p:cBhvr>
                                        <p:cTn id="42" dur="500"/>
                                        <p:tgtEl>
                                          <p:spTgt spid="3">
                                            <p:txEl>
                                              <p:pRg st="8" end="8"/>
                                            </p:txEl>
                                          </p:spTgt>
                                        </p:tgtEl>
                                      </p:cBhvr>
                                    </p:animEffect>
                                  </p:childTnLst>
                                </p:cTn>
                              </p:par>
                            </p:childTnLst>
                          </p:cTn>
                        </p:par>
                        <p:par>
                          <p:cTn id="43" fill="hold">
                            <p:stCondLst>
                              <p:cond delay="500"/>
                            </p:stCondLst>
                            <p:childTnLst>
                              <p:par>
                                <p:cTn id="44" presetID="16" presetClass="entr" presetSubtype="37" fill="hold" nodeType="after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barn(outVertical)">
                                      <p:cBhvr>
                                        <p:cTn id="4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064433"/>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 Sides of Suicide</a:t>
            </a:r>
            <a:b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094704"/>
            <a:ext cx="12191999" cy="5763296"/>
          </a:xfrm>
        </p:spPr>
        <p:txBody>
          <a:bodyPr>
            <a:noAutofit/>
          </a:bodyPr>
          <a:lstStyle/>
          <a:p>
            <a:pPr>
              <a:lnSpc>
                <a:spcPct val="100000"/>
              </a:lnSpc>
            </a:pPr>
            <a:r>
              <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Symbolic </a:t>
            </a: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buFont typeface="Courier New" panose="02070309020205020404" pitchFamily="49" charset="0"/>
              <a:buChar char="o"/>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deliberate act of killing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oneself influenced by ritualistic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custom or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sense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honor due to an excessive identification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certain person, family, or nation.</a:t>
            </a:r>
          </a:p>
          <a:p>
            <a:pPr>
              <a:lnSpc>
                <a:spcPct val="100000"/>
              </a:lnSpc>
              <a:spcBef>
                <a:spcPts val="0"/>
              </a:spcBef>
              <a:buFont typeface="Courier New" panose="02070309020205020404" pitchFamily="49" charset="0"/>
              <a:buChar char="o"/>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types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found in different cultures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include </a:t>
            </a: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hara-kiri, suttee</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a:t>
            </a: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copycat suicides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a:lnSpc>
                <a:spcPct val="100000"/>
              </a:lnSpc>
              <a:spcBef>
                <a:spcPts val="600"/>
              </a:spcBef>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Historical Examples:</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0">
              <a:lnSpc>
                <a:spcPct val="100000"/>
              </a:lnSpc>
              <a:spcBef>
                <a:spcPts val="0"/>
              </a:spcBef>
              <a:buFont typeface="Courier New" panose="02070309020205020404" pitchFamily="49" charset="0"/>
              <a:buChar char="o"/>
            </a:pP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Hara-kiri</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i="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hara</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belly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err="1"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kiri</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cutting) is the Japanese ritual of “honorable suicide” by ripping open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abdomen w- knife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(disembowelment) in response to bringing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dishonor. </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0">
              <a:lnSpc>
                <a:spcPct val="100000"/>
              </a:lnSpc>
              <a:spcBef>
                <a:spcPts val="0"/>
              </a:spcBef>
              <a:buFont typeface="Courier New" panose="02070309020205020404" pitchFamily="49" charset="0"/>
              <a:buChar char="o"/>
            </a:pP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Suttee</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(also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Sati</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is the Hindu custom of a widow cremating herself on her husband’s funeral pyre to demonstrate her ultimate act of fidelity</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(voluntary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or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compulsory)</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600"/>
              </a:spcBef>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Biblical Example</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After regaining his supernatural strength, Samson—one of Israel’s judges— pushed against the temple’s two central pillars ... knowing he would be killed. But he also knew the collapse would kill the Philistines—the enemy of God and His people</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Samson reached toward the two central pillars on which the temple stood. Bracing himself against them, his right hand on the one and his left hand on the other, Samson said, ‘Let me die with the Philistines!’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Judges 16:29–30</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68515515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37"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out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outVertical)">
                                      <p:cBhvr>
                                        <p:cTn id="20" dur="500"/>
                                        <p:tgtEl>
                                          <p:spTgt spid="3">
                                            <p:txEl>
                                              <p:pRg st="3" end="3"/>
                                            </p:txEl>
                                          </p:spTgt>
                                        </p:tgtEl>
                                      </p:cBhvr>
                                    </p:animEffect>
                                  </p:childTnLst>
                                </p:cTn>
                              </p:par>
                            </p:childTnLst>
                          </p:cTn>
                        </p:par>
                        <p:par>
                          <p:cTn id="21" fill="hold">
                            <p:stCondLst>
                              <p:cond delay="500"/>
                            </p:stCondLst>
                            <p:childTnLst>
                              <p:par>
                                <p:cTn id="22" presetID="16" presetClass="entr" presetSubtype="37"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outVertic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37"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outVertical)">
                                      <p:cBhvr>
                                        <p:cTn id="29" dur="500"/>
                                        <p:tgtEl>
                                          <p:spTgt spid="3">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37"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barn(outVertical)">
                                      <p:cBhvr>
                                        <p:cTn id="3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115949"/>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 Sides of Suicide</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056068"/>
            <a:ext cx="12191999" cy="5801932"/>
          </a:xfrm>
        </p:spPr>
        <p:txBody>
          <a:bodyPr>
            <a:noAutofit/>
          </a:bodyPr>
          <a:lstStyle/>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Shared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buFont typeface="Courier New" panose="02070309020205020404" pitchFamily="49" charset="0"/>
              <a:buChar char="o"/>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deliberate act of 2 or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who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kill themselves based on a prior commitment </a:t>
            </a:r>
          </a:p>
          <a:p>
            <a:pPr>
              <a:lnSpc>
                <a:spcPct val="100000"/>
              </a:lnSpc>
              <a:spcBef>
                <a:spcPts val="0"/>
              </a:spcBef>
              <a:buFont typeface="Courier New" panose="02070309020205020404" pitchFamily="49" charset="0"/>
              <a:buChar char="o"/>
            </a:pP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pacts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are previously arranged deaths that typically take place at the same time, for the same cause, using the same method.</a:t>
            </a:r>
          </a:p>
          <a:p>
            <a:pPr>
              <a:lnSpc>
                <a:spcPct val="100000"/>
              </a:lnSpc>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Historical Example</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 AD 70 after Rome destroyed Jerusalem and the Temple, the Jews were taken captive and many were dispersed to other nations. However, around 960 zealots escaped to Masada, a fortress situated on a massive isolated rock 900 feet high. In AD 73 the Jews of Masada knew their stronghold could not withstand the overpowering Roman siege. Rather than allow their wives and children to be tortured, abused, or sold as slaves, they chose to die of mass suicide. Knowing that these Jewish zealots were well acquainted with the Psalms, no doubt they could identify with these words. ...</a:t>
            </a:r>
          </a:p>
          <a:p>
            <a:pPr marL="0" indent="0">
              <a:buNone/>
            </a:pP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cords of death entangled me, the anguish of the grave came upon me; I was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lnSpc>
                <a:spcPct val="100000"/>
              </a:lnSpc>
              <a:spcBef>
                <a:spcPts val="0"/>
              </a:spcBef>
              <a:buNone/>
            </a:pP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overcome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by trouble and sorrow”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4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Psalm 116:3</a:t>
            </a:r>
            <a:endPar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8745585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37"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out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arn(outVertical)">
                                      <p:cBhvr>
                                        <p:cTn id="26" dur="500"/>
                                        <p:tgtEl>
                                          <p:spTgt spid="3">
                                            <p:txEl>
                                              <p:pRg st="4" end="4"/>
                                            </p:txEl>
                                          </p:spTgt>
                                        </p:tgtEl>
                                      </p:cBhvr>
                                    </p:animEffect>
                                  </p:childTnLst>
                                </p:cTn>
                              </p:par>
                            </p:childTnLst>
                          </p:cTn>
                        </p:par>
                        <p:par>
                          <p:cTn id="27" fill="hold">
                            <p:stCondLst>
                              <p:cond delay="500"/>
                            </p:stCondLst>
                            <p:childTnLst>
                              <p:par>
                                <p:cTn id="28" presetID="16" presetClass="entr" presetSubtype="21" fill="hold"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arn(inVertical)">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025797"/>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 Sides of Suicide</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056068"/>
            <a:ext cx="12191999" cy="5615188"/>
          </a:xfrm>
        </p:spPr>
        <p:txBody>
          <a:bodyPr>
            <a:noAutofit/>
          </a:bodyPr>
          <a:lstStyle/>
          <a:p>
            <a:pPr marL="0" indent="0">
              <a:lnSpc>
                <a:spcPct val="100000"/>
              </a:lnSpc>
              <a:spcBef>
                <a:spcPts val="0"/>
              </a:spcBef>
              <a:buNone/>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Slaughter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spcBef>
                <a:spcPts val="0"/>
              </a:spcBef>
              <a:buFont typeface="Courier New" panose="02070309020205020404" pitchFamily="49" charset="0"/>
              <a:buChar char="o"/>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deliberate act of killing one or more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while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committing suicide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simultaneously</a:t>
            </a:r>
          </a:p>
          <a:p>
            <a:pPr marL="0" indent="0">
              <a:lnSpc>
                <a:spcPct val="100000"/>
              </a:lnSpc>
              <a:spcBef>
                <a:spcPts val="0"/>
              </a:spcBef>
              <a:buNone/>
            </a:pP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or immediately following the act of murder.</a:t>
            </a:r>
          </a:p>
          <a:p>
            <a:pPr>
              <a:lnSpc>
                <a:spcPct val="100000"/>
              </a:lnSpc>
              <a:spcBef>
                <a:spcPts val="0"/>
              </a:spcBef>
              <a:buFont typeface="Courier New" panose="02070309020205020404" pitchFamily="49" charset="0"/>
              <a:buChar char="o"/>
            </a:pP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also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called “homicidal suicide,” which includes killings committed by groups </a:t>
            </a:r>
            <a:endPar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such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 kamikaze pilots and suicide bombers.</a:t>
            </a:r>
          </a:p>
          <a:p>
            <a:pPr>
              <a:lnSpc>
                <a:spcPct val="100000"/>
              </a:lnSpc>
              <a:spcBef>
                <a:spcPts val="1200"/>
              </a:spcBef>
            </a:pPr>
            <a:r>
              <a:rPr lang="en-US" sz="24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Historical Examples:</a:t>
            </a:r>
            <a:endPar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0">
              <a:lnSpc>
                <a:spcPct val="100000"/>
              </a:lnSpc>
              <a:spcBef>
                <a:spcPts val="0"/>
              </a:spcBef>
              <a:buFont typeface="Courier New" panose="02070309020205020404" pitchFamily="49" charset="0"/>
              <a:buChar char="o"/>
            </a:pP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Jihad suicide bombers</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seek to fulfill the Islamic directive in the Qur’an against all non-Islamic people: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“Fight and slay the Pagans wherever ye find them, and seize them, beleaguer them, and lie in wait for them in every stratagem (of war) ... Fight those who believe not in Allah.” </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(Surah </a:t>
            </a:r>
            <a:r>
              <a:rPr lang="en-US" sz="2400"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9:5</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29</a:t>
            </a:r>
            <a:r>
              <a:rPr lang="en-US" sz="24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Those who die as jihadists are “guaranteed” their place in paradise (along with 70 of their relatives), bypassing the normally required time in hell, and they are given 72 virgins to enjoy. </a:t>
            </a:r>
          </a:p>
        </p:txBody>
      </p:sp>
    </p:spTree>
    <p:extLst>
      <p:ext uri="{BB962C8B-B14F-4D97-AF65-F5344CB8AC3E}">
        <p14:creationId xmlns:p14="http://schemas.microsoft.com/office/powerpoint/2010/main" val="9830245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37"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out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37"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out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37"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outVertical)">
                                      <p:cBhvr>
                                        <p:cTn id="20" dur="500"/>
                                        <p:tgtEl>
                                          <p:spTgt spid="3">
                                            <p:txEl>
                                              <p:pRg st="3" end="3"/>
                                            </p:txEl>
                                          </p:spTgt>
                                        </p:tgtEl>
                                      </p:cBhvr>
                                    </p:animEffect>
                                  </p:childTnLst>
                                </p:cTn>
                              </p:par>
                            </p:childTnLst>
                          </p:cTn>
                        </p:par>
                        <p:par>
                          <p:cTn id="21" fill="hold">
                            <p:stCondLst>
                              <p:cond delay="500"/>
                            </p:stCondLst>
                            <p:childTnLst>
                              <p:par>
                                <p:cTn id="22" presetID="16" presetClass="entr" presetSubtype="37"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outVertical)">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37"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barn(outVertical)">
                                      <p:cBhvr>
                                        <p:cTn id="29" dur="500"/>
                                        <p:tgtEl>
                                          <p:spTgt spid="3">
                                            <p:txEl>
                                              <p:pRg st="5" end="5"/>
                                            </p:txEl>
                                          </p:spTgt>
                                        </p:tgtEl>
                                      </p:cBhvr>
                                    </p:animEffect>
                                  </p:childTnLst>
                                </p:cTn>
                              </p:par>
                            </p:childTnLst>
                          </p:cTn>
                        </p:par>
                        <p:par>
                          <p:cTn id="30" fill="hold">
                            <p:stCondLst>
                              <p:cond delay="500"/>
                            </p:stCondLst>
                            <p:childTnLst>
                              <p:par>
                                <p:cTn id="31" presetID="16" presetClass="entr" presetSubtype="37" fill="hold"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arn(outVertical)">
                                      <p:cBhvr>
                                        <p:cTn id="3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12790</TotalTime>
  <Words>5701</Words>
  <Application>Microsoft Office PowerPoint</Application>
  <PresentationFormat>Widescreen</PresentationFormat>
  <Paragraphs>202</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 Unicode MS</vt:lpstr>
      <vt:lpstr>Arial</vt:lpstr>
      <vt:lpstr>Calibri</vt:lpstr>
      <vt:lpstr>Calibri Light</vt:lpstr>
      <vt:lpstr>Courier New</vt:lpstr>
      <vt:lpstr>Wingdings</vt:lpstr>
      <vt:lpstr>Office Theme</vt:lpstr>
      <vt:lpstr>PowerPoint Presentation</vt:lpstr>
      <vt:lpstr>Suicide Prevention “Hope When Life Seems Hopeless”</vt:lpstr>
      <vt:lpstr>        Sometimes Life Seems Hopeless</vt:lpstr>
      <vt:lpstr>               Sometimes Life Seems Hopeless</vt:lpstr>
      <vt:lpstr>                                                                   Suicide </vt:lpstr>
      <vt:lpstr>                                                 The 5 Sides of Suicide </vt:lpstr>
      <vt:lpstr>                                               The 5 Sides of Suicide </vt:lpstr>
      <vt:lpstr>                                             The 5 Sides of Suicide </vt:lpstr>
      <vt:lpstr>                                                    The 5 Sides of Suicide </vt:lpstr>
      <vt:lpstr>                                                    The 5 Sides of Suicide </vt:lpstr>
      <vt:lpstr>                   A-Typical Suicide</vt:lpstr>
      <vt:lpstr>                     A-Typical Suicide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in Trials</dc:title>
  <dc:creator>Microsoft account</dc:creator>
  <cp:lastModifiedBy>Microsoft account</cp:lastModifiedBy>
  <cp:revision>288</cp:revision>
  <cp:lastPrinted>2015-07-28T19:34:20Z</cp:lastPrinted>
  <dcterms:created xsi:type="dcterms:W3CDTF">2015-04-27T19:22:12Z</dcterms:created>
  <dcterms:modified xsi:type="dcterms:W3CDTF">2015-08-18T22:45:20Z</dcterms:modified>
</cp:coreProperties>
</file>