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handoutMasterIdLst>
    <p:handoutMasterId r:id="rId15"/>
  </p:handoutMasterIdLst>
  <p:sldIdLst>
    <p:sldId id="266" r:id="rId2"/>
    <p:sldId id="256" r:id="rId3"/>
    <p:sldId id="258" r:id="rId4"/>
    <p:sldId id="332" r:id="rId5"/>
    <p:sldId id="334" r:id="rId6"/>
    <p:sldId id="333" r:id="rId7"/>
    <p:sldId id="335" r:id="rId8"/>
    <p:sldId id="337" r:id="rId9"/>
    <p:sldId id="339" r:id="rId10"/>
    <p:sldId id="340" r:id="rId11"/>
    <p:sldId id="338" r:id="rId12"/>
    <p:sldId id="336" r:id="rId13"/>
    <p:sldId id="331" r:id="rId14"/>
  </p:sldIdLst>
  <p:sldSz cx="12192000" cy="6858000"/>
  <p:notesSz cx="7086600" cy="90249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2" d="100"/>
          <a:sy n="72" d="100"/>
        </p:scale>
        <p:origin x="90" y="12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handoutMaster" Target="handoutMasters/handout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1" y="1"/>
            <a:ext cx="3070225" cy="452438"/>
          </a:xfrm>
          <a:prstGeom prst="rect">
            <a:avLst/>
          </a:prstGeom>
        </p:spPr>
        <p:txBody>
          <a:bodyPr vert="horz" lIns="91427" tIns="45713" rIns="91427" bIns="45713" rtlCol="0"/>
          <a:lstStyle>
            <a:lvl1pPr algn="l">
              <a:defRPr sz="1200"/>
            </a:lvl1pPr>
          </a:lstStyle>
          <a:p>
            <a:endParaRPr lang="en-US"/>
          </a:p>
        </p:txBody>
      </p:sp>
      <p:sp>
        <p:nvSpPr>
          <p:cNvPr id="3" name="Date Placeholder 2"/>
          <p:cNvSpPr>
            <a:spLocks noGrp="1"/>
          </p:cNvSpPr>
          <p:nvPr>
            <p:ph type="dt" sz="quarter" idx="1"/>
          </p:nvPr>
        </p:nvSpPr>
        <p:spPr>
          <a:xfrm>
            <a:off x="4014789" y="1"/>
            <a:ext cx="3070225" cy="452438"/>
          </a:xfrm>
          <a:prstGeom prst="rect">
            <a:avLst/>
          </a:prstGeom>
        </p:spPr>
        <p:txBody>
          <a:bodyPr vert="horz" lIns="91427" tIns="45713" rIns="91427" bIns="45713" rtlCol="0"/>
          <a:lstStyle>
            <a:lvl1pPr algn="r">
              <a:defRPr sz="1200"/>
            </a:lvl1pPr>
          </a:lstStyle>
          <a:p>
            <a:fld id="{1CE9D6D7-A58B-4270-A1F4-FC391F5F45CB}" type="datetimeFigureOut">
              <a:rPr lang="en-US" smtClean="0"/>
              <a:t>9/8/2015</a:t>
            </a:fld>
            <a:endParaRPr lang="en-US"/>
          </a:p>
        </p:txBody>
      </p:sp>
      <p:sp>
        <p:nvSpPr>
          <p:cNvPr id="4" name="Footer Placeholder 3"/>
          <p:cNvSpPr>
            <a:spLocks noGrp="1"/>
          </p:cNvSpPr>
          <p:nvPr>
            <p:ph type="ftr" sz="quarter" idx="2"/>
          </p:nvPr>
        </p:nvSpPr>
        <p:spPr>
          <a:xfrm>
            <a:off x="1" y="8572500"/>
            <a:ext cx="3070225" cy="452438"/>
          </a:xfrm>
          <a:prstGeom prst="rect">
            <a:avLst/>
          </a:prstGeom>
        </p:spPr>
        <p:txBody>
          <a:bodyPr vert="horz" lIns="91427" tIns="45713" rIns="91427" bIns="45713" rtlCol="0" anchor="b"/>
          <a:lstStyle>
            <a:lvl1pPr algn="l">
              <a:defRPr sz="1200"/>
            </a:lvl1pPr>
          </a:lstStyle>
          <a:p>
            <a:endParaRPr lang="en-US"/>
          </a:p>
        </p:txBody>
      </p:sp>
      <p:sp>
        <p:nvSpPr>
          <p:cNvPr id="5" name="Slide Number Placeholder 4"/>
          <p:cNvSpPr>
            <a:spLocks noGrp="1"/>
          </p:cNvSpPr>
          <p:nvPr>
            <p:ph type="sldNum" sz="quarter" idx="3"/>
          </p:nvPr>
        </p:nvSpPr>
        <p:spPr>
          <a:xfrm>
            <a:off x="4014789" y="8572500"/>
            <a:ext cx="3070225" cy="452438"/>
          </a:xfrm>
          <a:prstGeom prst="rect">
            <a:avLst/>
          </a:prstGeom>
        </p:spPr>
        <p:txBody>
          <a:bodyPr vert="horz" lIns="91427" tIns="45713" rIns="91427" bIns="45713" rtlCol="0" anchor="b"/>
          <a:lstStyle>
            <a:lvl1pPr algn="r">
              <a:defRPr sz="1200"/>
            </a:lvl1pPr>
          </a:lstStyle>
          <a:p>
            <a:fld id="{2247B259-E46D-4CD5-A31E-F18B97D15DF3}" type="slidenum">
              <a:rPr lang="en-US" smtClean="0"/>
              <a:t>‹#›</a:t>
            </a:fld>
            <a:endParaRPr lang="en-US"/>
          </a:p>
        </p:txBody>
      </p:sp>
    </p:spTree>
    <p:extLst>
      <p:ext uri="{BB962C8B-B14F-4D97-AF65-F5344CB8AC3E}">
        <p14:creationId xmlns:p14="http://schemas.microsoft.com/office/powerpoint/2010/main" val="331547945"/>
      </p:ext>
    </p:extLst>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2579732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01942189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9594622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A311712-2900-42F2-BA40-0DC2CE3335DE}"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523742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A311712-2900-42F2-BA40-0DC2CE3335DE}" type="datetimeFigureOut">
              <a:rPr lang="en-US" smtClean="0"/>
              <a:t>9/8/2015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1742051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A311712-2900-42F2-BA40-0DC2CE3335DE}"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065653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A311712-2900-42F2-BA40-0DC2CE3335DE}" type="datetimeFigureOut">
              <a:rPr lang="en-US" smtClean="0"/>
              <a:t>9/8/2015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17757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A311712-2900-42F2-BA40-0DC2CE3335DE}" type="datetimeFigureOut">
              <a:rPr lang="en-US" smtClean="0"/>
              <a:t>9/8/2015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20162143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A311712-2900-42F2-BA40-0DC2CE3335DE}" type="datetimeFigureOut">
              <a:rPr lang="en-US" smtClean="0"/>
              <a:t>9/8/2015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2382034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8874010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A311712-2900-42F2-BA40-0DC2CE3335DE}" type="datetimeFigureOut">
              <a:rPr lang="en-US" smtClean="0"/>
              <a:t>9/8/2015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4A8701D-A704-4AB1-9E7A-5CD3EE760453}" type="slidenum">
              <a:rPr lang="en-US" smtClean="0"/>
              <a:t>‹#›</a:t>
            </a:fld>
            <a:endParaRPr lang="en-US"/>
          </a:p>
        </p:txBody>
      </p:sp>
    </p:spTree>
    <p:extLst>
      <p:ext uri="{BB962C8B-B14F-4D97-AF65-F5344CB8AC3E}">
        <p14:creationId xmlns:p14="http://schemas.microsoft.com/office/powerpoint/2010/main" val="34836966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A311712-2900-42F2-BA40-0DC2CE3335DE}" type="datetimeFigureOut">
              <a:rPr lang="en-US" smtClean="0"/>
              <a:t>9/8/2015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4A8701D-A704-4AB1-9E7A-5CD3EE760453}" type="slidenum">
              <a:rPr lang="en-US" smtClean="0"/>
              <a:t>‹#›</a:t>
            </a:fld>
            <a:endParaRPr lang="en-US"/>
          </a:p>
        </p:txBody>
      </p:sp>
    </p:spTree>
    <p:extLst>
      <p:ext uri="{BB962C8B-B14F-4D97-AF65-F5344CB8AC3E}">
        <p14:creationId xmlns:p14="http://schemas.microsoft.com/office/powerpoint/2010/main" val="369901496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75316392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1074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765" y="106016"/>
            <a:ext cx="12099235" cy="6751983"/>
          </a:xfrm>
        </p:spPr>
        <p:txBody>
          <a:bodyPr>
            <a:normAutofit fontScale="85000" lnSpcReduction="20000"/>
          </a:bodyPr>
          <a:lstStyle/>
          <a:p>
            <a:pPr marL="0" indent="0">
              <a:lnSpc>
                <a:spcPct val="120000"/>
              </a:lnSpc>
              <a:buNone/>
            </a:pPr>
            <a:r>
              <a:rPr lang="en-US" dirty="0" smtClean="0"/>
              <a:t>                                                   </a:t>
            </a:r>
            <a:r>
              <a:rPr lang="en-US" sz="29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Warning Signs of Suicide</a:t>
            </a:r>
          </a:p>
          <a:p>
            <a:r>
              <a:rPr lang="en-US" sz="1600" dirty="0"/>
              <a:t>People who kill themselves exhibit one or more warning signs, either through what they say or what they do. The more warning signs, the greater the risk.</a:t>
            </a:r>
          </a:p>
          <a:p>
            <a:pPr marL="0" indent="0">
              <a:buNone/>
            </a:pPr>
            <a:r>
              <a:rPr lang="en-US" sz="1600" b="1" dirty="0"/>
              <a:t>Talk</a:t>
            </a:r>
            <a:endParaRPr lang="en-US" sz="1600" dirty="0"/>
          </a:p>
          <a:p>
            <a:pPr marL="0" indent="0">
              <a:lnSpc>
                <a:spcPct val="120000"/>
              </a:lnSpc>
              <a:spcBef>
                <a:spcPts val="0"/>
              </a:spcBef>
              <a:buNone/>
            </a:pPr>
            <a:r>
              <a:rPr lang="en-US" sz="1600" dirty="0"/>
              <a:t>If a person talks about:</a:t>
            </a:r>
          </a:p>
          <a:p>
            <a:pPr lvl="0">
              <a:lnSpc>
                <a:spcPct val="120000"/>
              </a:lnSpc>
              <a:spcBef>
                <a:spcPts val="0"/>
              </a:spcBef>
            </a:pPr>
            <a:r>
              <a:rPr lang="en-US" sz="1600" dirty="0"/>
              <a:t>Killing themselves.</a:t>
            </a:r>
          </a:p>
          <a:p>
            <a:pPr lvl="0">
              <a:lnSpc>
                <a:spcPct val="120000"/>
              </a:lnSpc>
              <a:spcBef>
                <a:spcPts val="0"/>
              </a:spcBef>
            </a:pPr>
            <a:r>
              <a:rPr lang="en-US" sz="1600" dirty="0"/>
              <a:t>Having no reason to live.</a:t>
            </a:r>
          </a:p>
          <a:p>
            <a:pPr lvl="0">
              <a:lnSpc>
                <a:spcPct val="120000"/>
              </a:lnSpc>
              <a:spcBef>
                <a:spcPts val="0"/>
              </a:spcBef>
            </a:pPr>
            <a:r>
              <a:rPr lang="en-US" sz="1600" dirty="0"/>
              <a:t>Being a burden to others.</a:t>
            </a:r>
          </a:p>
          <a:p>
            <a:pPr lvl="0">
              <a:lnSpc>
                <a:spcPct val="120000"/>
              </a:lnSpc>
              <a:spcBef>
                <a:spcPts val="0"/>
              </a:spcBef>
            </a:pPr>
            <a:r>
              <a:rPr lang="en-US" sz="1600" dirty="0"/>
              <a:t>Feeling trapped.</a:t>
            </a:r>
          </a:p>
          <a:p>
            <a:pPr lvl="0">
              <a:lnSpc>
                <a:spcPct val="120000"/>
              </a:lnSpc>
              <a:spcBef>
                <a:spcPts val="0"/>
              </a:spcBef>
            </a:pPr>
            <a:r>
              <a:rPr lang="en-US" sz="1600" dirty="0"/>
              <a:t>Unbearable pain</a:t>
            </a:r>
            <a:r>
              <a:rPr lang="en-US" sz="1600" dirty="0" smtClean="0"/>
              <a:t>.</a:t>
            </a:r>
            <a:r>
              <a:rPr lang="en-US" sz="1600" b="1" dirty="0"/>
              <a:t> </a:t>
            </a:r>
            <a:endParaRPr lang="en-US" sz="1600" dirty="0"/>
          </a:p>
          <a:p>
            <a:pPr marL="0" indent="0">
              <a:buNone/>
            </a:pPr>
            <a:r>
              <a:rPr lang="en-US" sz="1600" b="1" dirty="0"/>
              <a:t>Behavior</a:t>
            </a:r>
            <a:endParaRPr lang="en-US" sz="1600" dirty="0"/>
          </a:p>
          <a:p>
            <a:pPr marL="0" indent="0">
              <a:lnSpc>
                <a:spcPct val="120000"/>
              </a:lnSpc>
              <a:spcBef>
                <a:spcPts val="0"/>
              </a:spcBef>
              <a:buNone/>
            </a:pPr>
            <a:r>
              <a:rPr lang="en-US" sz="1600" dirty="0"/>
              <a:t>A person’s suicide risk is greater if a behavior is new or has increased, especially if it’s related to a painful event, loss, or change.</a:t>
            </a:r>
          </a:p>
          <a:p>
            <a:pPr lvl="0">
              <a:lnSpc>
                <a:spcPct val="120000"/>
              </a:lnSpc>
              <a:spcBef>
                <a:spcPts val="0"/>
              </a:spcBef>
            </a:pPr>
            <a:r>
              <a:rPr lang="en-US" sz="1600" dirty="0"/>
              <a:t>Increased use of alcohol or drugs.</a:t>
            </a:r>
          </a:p>
          <a:p>
            <a:pPr lvl="0">
              <a:lnSpc>
                <a:spcPct val="120000"/>
              </a:lnSpc>
              <a:spcBef>
                <a:spcPts val="0"/>
              </a:spcBef>
            </a:pPr>
            <a:r>
              <a:rPr lang="en-US" sz="1600" dirty="0"/>
              <a:t>Looking for a way to kill themselves, such as searching online for materials or means.</a:t>
            </a:r>
          </a:p>
          <a:p>
            <a:pPr lvl="0">
              <a:lnSpc>
                <a:spcPct val="120000"/>
              </a:lnSpc>
              <a:spcBef>
                <a:spcPts val="0"/>
              </a:spcBef>
            </a:pPr>
            <a:r>
              <a:rPr lang="en-US" sz="1600" dirty="0"/>
              <a:t>Acting recklessly.</a:t>
            </a:r>
          </a:p>
          <a:p>
            <a:pPr lvl="0">
              <a:lnSpc>
                <a:spcPct val="120000"/>
              </a:lnSpc>
              <a:spcBef>
                <a:spcPts val="0"/>
              </a:spcBef>
            </a:pPr>
            <a:r>
              <a:rPr lang="en-US" sz="1600" dirty="0"/>
              <a:t>Withdrawing from activities.</a:t>
            </a:r>
          </a:p>
          <a:p>
            <a:pPr lvl="0">
              <a:lnSpc>
                <a:spcPct val="120000"/>
              </a:lnSpc>
              <a:spcBef>
                <a:spcPts val="0"/>
              </a:spcBef>
            </a:pPr>
            <a:r>
              <a:rPr lang="en-US" sz="1600" dirty="0"/>
              <a:t>Isolating from family and friends.</a:t>
            </a:r>
          </a:p>
          <a:p>
            <a:pPr lvl="0">
              <a:lnSpc>
                <a:spcPct val="120000"/>
              </a:lnSpc>
              <a:spcBef>
                <a:spcPts val="0"/>
              </a:spcBef>
            </a:pPr>
            <a:r>
              <a:rPr lang="en-US" sz="1600" dirty="0"/>
              <a:t>Sleeping too much or too little.</a:t>
            </a:r>
          </a:p>
          <a:p>
            <a:pPr lvl="0">
              <a:lnSpc>
                <a:spcPct val="120000"/>
              </a:lnSpc>
              <a:spcBef>
                <a:spcPts val="0"/>
              </a:spcBef>
            </a:pPr>
            <a:r>
              <a:rPr lang="en-US" sz="1600" dirty="0"/>
              <a:t>Visiting or calling people to say goodbye.</a:t>
            </a:r>
          </a:p>
          <a:p>
            <a:pPr lvl="0">
              <a:lnSpc>
                <a:spcPct val="120000"/>
              </a:lnSpc>
              <a:spcBef>
                <a:spcPts val="0"/>
              </a:spcBef>
            </a:pPr>
            <a:r>
              <a:rPr lang="en-US" sz="1600" dirty="0"/>
              <a:t>Giving away prized possessions.</a:t>
            </a:r>
          </a:p>
          <a:p>
            <a:pPr lvl="0">
              <a:lnSpc>
                <a:spcPct val="120000"/>
              </a:lnSpc>
              <a:spcBef>
                <a:spcPts val="0"/>
              </a:spcBef>
            </a:pPr>
            <a:r>
              <a:rPr lang="en-US" sz="1600" dirty="0"/>
              <a:t>Aggression</a:t>
            </a:r>
            <a:r>
              <a:rPr lang="en-US" sz="1600" dirty="0" smtClean="0"/>
              <a:t>.</a:t>
            </a:r>
            <a:r>
              <a:rPr lang="en-US" sz="1600" b="1" dirty="0"/>
              <a:t> </a:t>
            </a:r>
            <a:endParaRPr lang="en-US" sz="1600" dirty="0"/>
          </a:p>
          <a:p>
            <a:pPr marL="0" indent="0">
              <a:buNone/>
            </a:pPr>
            <a:r>
              <a:rPr lang="en-US" sz="1600" b="1" dirty="0"/>
              <a:t>Mood</a:t>
            </a:r>
            <a:endParaRPr lang="en-US" sz="1600" dirty="0"/>
          </a:p>
          <a:p>
            <a:pPr marL="0" indent="0">
              <a:lnSpc>
                <a:spcPct val="120000"/>
              </a:lnSpc>
              <a:spcBef>
                <a:spcPts val="0"/>
              </a:spcBef>
              <a:buNone/>
            </a:pPr>
            <a:r>
              <a:rPr lang="en-US" sz="1600" dirty="0"/>
              <a:t>People who are considering suicide often display one or more of the following moods.</a:t>
            </a:r>
          </a:p>
          <a:p>
            <a:pPr lvl="0">
              <a:lnSpc>
                <a:spcPct val="120000"/>
              </a:lnSpc>
              <a:spcBef>
                <a:spcPts val="0"/>
              </a:spcBef>
            </a:pPr>
            <a:r>
              <a:rPr lang="en-US" sz="1600" dirty="0"/>
              <a:t>Depression.</a:t>
            </a:r>
          </a:p>
          <a:p>
            <a:pPr lvl="0">
              <a:lnSpc>
                <a:spcPct val="120000"/>
              </a:lnSpc>
              <a:spcBef>
                <a:spcPts val="0"/>
              </a:spcBef>
            </a:pPr>
            <a:r>
              <a:rPr lang="en-US" sz="1600" dirty="0"/>
              <a:t>Loss of interest.</a:t>
            </a:r>
          </a:p>
          <a:p>
            <a:pPr lvl="0">
              <a:lnSpc>
                <a:spcPct val="120000"/>
              </a:lnSpc>
              <a:spcBef>
                <a:spcPts val="0"/>
              </a:spcBef>
            </a:pPr>
            <a:r>
              <a:rPr lang="en-US" sz="1600" dirty="0"/>
              <a:t>Rage.</a:t>
            </a:r>
          </a:p>
          <a:p>
            <a:pPr lvl="0">
              <a:lnSpc>
                <a:spcPct val="120000"/>
              </a:lnSpc>
              <a:spcBef>
                <a:spcPts val="0"/>
              </a:spcBef>
            </a:pPr>
            <a:r>
              <a:rPr lang="en-US" sz="1600" dirty="0"/>
              <a:t>Irritability.</a:t>
            </a:r>
          </a:p>
          <a:p>
            <a:pPr lvl="0">
              <a:lnSpc>
                <a:spcPct val="120000"/>
              </a:lnSpc>
              <a:spcBef>
                <a:spcPts val="0"/>
              </a:spcBef>
            </a:pPr>
            <a:r>
              <a:rPr lang="en-US" sz="1600" dirty="0"/>
              <a:t>Humiliation.</a:t>
            </a:r>
          </a:p>
          <a:p>
            <a:pPr lvl="0">
              <a:lnSpc>
                <a:spcPct val="120000"/>
              </a:lnSpc>
              <a:spcBef>
                <a:spcPts val="0"/>
              </a:spcBef>
            </a:pPr>
            <a:r>
              <a:rPr lang="en-US" sz="1600" dirty="0"/>
              <a:t>Anxiety</a:t>
            </a:r>
            <a:r>
              <a:rPr lang="en-US" sz="1600" dirty="0" smtClean="0"/>
              <a:t>.</a:t>
            </a:r>
            <a:endParaRPr lang="en-US" sz="1600" dirty="0"/>
          </a:p>
        </p:txBody>
      </p:sp>
    </p:spTree>
    <p:extLst>
      <p:ext uri="{BB962C8B-B14F-4D97-AF65-F5344CB8AC3E}">
        <p14:creationId xmlns:p14="http://schemas.microsoft.com/office/powerpoint/2010/main" val="148496034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1" y="128788"/>
            <a:ext cx="11964473" cy="6729211"/>
          </a:xfrm>
        </p:spPr>
        <p:txBody>
          <a:bodyPr>
            <a:normAutofit fontScale="92500" lnSpcReduction="10000"/>
          </a:bodyPr>
          <a:lstStyle/>
          <a:p>
            <a:pPr marL="0" indent="0">
              <a:lnSpc>
                <a:spcPct val="11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Note</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you are experiencing any of these physical or emotional problems, be sure to consult your health care professional.</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Risk vs. Crisis</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Question: “What is the difference between a ‘suicide risk</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‘suicide crisis</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10000"/>
              </a:lnSpc>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Answer</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 “suicide risk” refers to an evaluation to determine the degree to which a person could be suicidal based on a set of factors (for example, age, gender, mental health, family history, previous attempts).</a:t>
            </a:r>
          </a:p>
          <a:p>
            <a:pPr>
              <a:lnSpc>
                <a:spcPct val="110000"/>
              </a:lnSpc>
            </a:pP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 “suicide crisis” refers to a specific situation where suicide may be imminent for a limited period of time. The 3 primary indications of a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suicide crisis</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are: (1) a precipitating event (for example, loss of loved one, career, health), (2) intense emotions (for example, excessive anger, bitterness, rage), (3) changes in behavior (for example, saying goodbyes, buying a gun, making a will, withdrawing socially). Those who are in such a crisis typically feel ...</a:t>
            </a:r>
          </a:p>
          <a:p>
            <a:pPr marL="0" indent="0">
              <a:lnSpc>
                <a:spcPct val="110000"/>
              </a:lnSpc>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one is concerned for me. I have no refuge; no one cares for my life.”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20000"/>
              </a:lnSpc>
              <a:spcBef>
                <a:spcPts val="0"/>
              </a:spcBef>
              <a:buNone/>
            </a:pP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 142:4</a:t>
            </a:r>
            <a:endParaRPr lang="en-US" dirty="0"/>
          </a:p>
        </p:txBody>
      </p:sp>
    </p:spTree>
    <p:extLst>
      <p:ext uri="{BB962C8B-B14F-4D97-AF65-F5344CB8AC3E}">
        <p14:creationId xmlns:p14="http://schemas.microsoft.com/office/powerpoint/2010/main" val="37954381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16"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circle(in)">
                                      <p:cBhvr>
                                        <p:cTn id="7" dur="20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32"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out)">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6" presetClass="entr" presetSubtype="1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circle(in)">
                                      <p:cBhvr>
                                        <p:cTn id="17" dur="20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32"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out)">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32"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circle(out)">
                                      <p:cBhvr>
                                        <p:cTn id="32" dur="2000"/>
                                        <p:tgtEl>
                                          <p:spTgt spid="3">
                                            <p:txEl>
                                              <p:pRg st="5" end="5"/>
                                            </p:txEl>
                                          </p:spTgt>
                                        </p:tgtEl>
                                      </p:cBhvr>
                                    </p:animEffect>
                                  </p:childTnLst>
                                </p:cTn>
                              </p:par>
                            </p:childTnLst>
                          </p:cTn>
                        </p:par>
                        <p:par>
                          <p:cTn id="33" fill="hold">
                            <p:stCondLst>
                              <p:cond delay="2000"/>
                            </p:stCondLst>
                            <p:childTnLst>
                              <p:par>
                                <p:cTn id="34" presetID="6" presetClass="entr" presetSubtype="32" fill="hold" grpId="0" nodeType="afterEffect">
                                  <p:stCondLst>
                                    <p:cond delay="0"/>
                                  </p:stCondLst>
                                  <p:childTnLst>
                                    <p:set>
                                      <p:cBhvr>
                                        <p:cTn id="35" dur="1" fill="hold">
                                          <p:stCondLst>
                                            <p:cond delay="0"/>
                                          </p:stCondLst>
                                        </p:cTn>
                                        <p:tgtEl>
                                          <p:spTgt spid="3">
                                            <p:txEl>
                                              <p:pRg st="6" end="6"/>
                                            </p:txEl>
                                          </p:spTgt>
                                        </p:tgtEl>
                                        <p:attrNameLst>
                                          <p:attrName>style.visibility</p:attrName>
                                        </p:attrNameLst>
                                      </p:cBhvr>
                                      <p:to>
                                        <p:strVal val="visible"/>
                                      </p:to>
                                    </p:set>
                                    <p:animEffect transition="in" filter="circle(out)">
                                      <p:cBhvr>
                                        <p:cTn id="36"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59179822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56823" y="25086"/>
            <a:ext cx="10715222" cy="2387600"/>
          </a:xfrm>
          <a:solidFill>
            <a:schemeClr val="bg1"/>
          </a:solidFill>
        </p:spPr>
        <p:txBody>
          <a:bodyPr>
            <a:normAutofit/>
          </a:bodyPr>
          <a:lstStyle/>
          <a:p>
            <a:r>
              <a:rPr lang="en-US" sz="8000" b="1" dirty="0">
                <a:effectLst>
                  <a:outerShdw blurRad="38100" dist="38100" dir="2700000" algn="tl">
                    <a:srgbClr val="000000">
                      <a:alpha val="43137"/>
                    </a:srgbClr>
                  </a:outerShdw>
                </a:effectLst>
              </a:rPr>
              <a:t>Suicide Prevention</a:t>
            </a:r>
            <a:r>
              <a:rPr lang="en-US" dirty="0">
                <a:effectLst>
                  <a:outerShdw blurRad="38100" dist="38100" dir="2700000" algn="tl">
                    <a:srgbClr val="000000">
                      <a:alpha val="43137"/>
                    </a:srgbClr>
                  </a:outerShdw>
                </a:effectLst>
              </a:rPr>
              <a:t/>
            </a:r>
            <a:br>
              <a:rPr lang="en-US" dirty="0">
                <a:effectLst>
                  <a:outerShdw blurRad="38100" dist="38100" dir="2700000" algn="tl">
                    <a:srgbClr val="000000">
                      <a:alpha val="43137"/>
                    </a:srgbClr>
                  </a:outerShdw>
                </a:effectLst>
              </a:rPr>
            </a:br>
            <a:r>
              <a:rPr lang="en-US" i="1" dirty="0" smtClean="0">
                <a:effectLst>
                  <a:outerShdw blurRad="38100" dist="38100" dir="2700000" algn="tl">
                    <a:srgbClr val="000000">
                      <a:alpha val="43137"/>
                    </a:srgbClr>
                  </a:outerShdw>
                </a:effectLst>
              </a:rPr>
              <a:t>“</a:t>
            </a:r>
            <a:r>
              <a:rPr lang="en-US" b="1" i="1" dirty="0" smtClean="0">
                <a:effectLst>
                  <a:outerShdw blurRad="38100" dist="38100" dir="2700000" algn="tl">
                    <a:srgbClr val="000000">
                      <a:alpha val="43137"/>
                    </a:srgbClr>
                  </a:outerShdw>
                </a:effectLst>
              </a:rPr>
              <a:t>Hope </a:t>
            </a:r>
            <a:r>
              <a:rPr lang="en-US" b="1" i="1" dirty="0">
                <a:effectLst>
                  <a:outerShdw blurRad="38100" dist="38100" dir="2700000" algn="tl">
                    <a:srgbClr val="000000">
                      <a:alpha val="43137"/>
                    </a:srgbClr>
                  </a:outerShdw>
                </a:effectLst>
              </a:rPr>
              <a:t>When Life Seems </a:t>
            </a:r>
            <a:r>
              <a:rPr lang="en-US" b="1" i="1" dirty="0" smtClean="0">
                <a:effectLst>
                  <a:outerShdw blurRad="38100" dist="38100" dir="2700000" algn="tl">
                    <a:srgbClr val="000000">
                      <a:alpha val="43137"/>
                    </a:srgbClr>
                  </a:outerShdw>
                </a:effectLst>
              </a:rPr>
              <a:t>Hopeless”</a:t>
            </a:r>
            <a:endParaRPr lang="en-US" i="1" dirty="0">
              <a:effectLst>
                <a:outerShdw blurRad="38100" dist="38100" dir="2700000" algn="tl">
                  <a:srgbClr val="000000">
                    <a:alpha val="43137"/>
                  </a:srgbClr>
                </a:outerShdw>
              </a:effectLst>
            </a:endParaRPr>
          </a:p>
        </p:txBody>
      </p:sp>
      <p:sp>
        <p:nvSpPr>
          <p:cNvPr id="3" name="Subtitle 2"/>
          <p:cNvSpPr>
            <a:spLocks noGrp="1"/>
          </p:cNvSpPr>
          <p:nvPr>
            <p:ph type="subTitle" idx="1"/>
          </p:nvPr>
        </p:nvSpPr>
        <p:spPr>
          <a:xfrm>
            <a:off x="10043872" y="2593540"/>
            <a:ext cx="1833489" cy="646405"/>
          </a:xfrm>
          <a:solidFill>
            <a:schemeClr val="bg1"/>
          </a:solidFill>
        </p:spPr>
        <p:txBody>
          <a:bodyPr>
            <a:normAutofit/>
          </a:bodyPr>
          <a:lstStyle/>
          <a:p>
            <a:r>
              <a:rPr lang="en-US" sz="36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Pt 3</a:t>
            </a:r>
            <a:r>
              <a:rPr lang="en-US" sz="36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endParaRPr lang="en-US" sz="36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2790825"/>
            <a:ext cx="6096000" cy="4067175"/>
          </a:xfrm>
          <a:prstGeom prst="rect">
            <a:avLst/>
          </a:prstGeom>
        </p:spPr>
      </p:pic>
      <p:sp>
        <p:nvSpPr>
          <p:cNvPr id="5" name="TextBox 4"/>
          <p:cNvSpPr txBox="1"/>
          <p:nvPr/>
        </p:nvSpPr>
        <p:spPr>
          <a:xfrm>
            <a:off x="6310648" y="4409767"/>
            <a:ext cx="5753533" cy="707886"/>
          </a:xfrm>
          <a:prstGeom prst="rect">
            <a:avLst/>
          </a:prstGeom>
          <a:noFill/>
        </p:spPr>
        <p:txBody>
          <a:bodyPr wrap="square" rtlCol="0">
            <a:spAutoFit/>
          </a:bodyPr>
          <a:lstStyle/>
          <a:p>
            <a:r>
              <a:rPr lang="en-US" sz="40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Path of Potential Suicide</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4215859983"/>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fracture"/>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56" presetClass="entr" presetSubtype="0" fill="hold" grpId="0" nodeType="withEffect">
                                  <p:stCondLst>
                                    <p:cond delay="0"/>
                                  </p:stCondLst>
                                  <p:iterate type="lt">
                                    <p:tmPct val="10000"/>
                                  </p:iterate>
                                  <p:childTnLst>
                                    <p:set>
                                      <p:cBhvr>
                                        <p:cTn id="6" dur="1" fill="hold">
                                          <p:stCondLst>
                                            <p:cond delay="0"/>
                                          </p:stCondLst>
                                        </p:cTn>
                                        <p:tgtEl>
                                          <p:spTgt spid="2"/>
                                        </p:tgtEl>
                                        <p:attrNameLst>
                                          <p:attrName>style.visibility</p:attrName>
                                        </p:attrNameLst>
                                      </p:cBhvr>
                                      <p:to>
                                        <p:strVal val="visible"/>
                                      </p:to>
                                    </p:set>
                                    <p:anim by="(-#ppt_w*2)" calcmode="lin" valueType="num">
                                      <p:cBhvr rctx="PPT">
                                        <p:cTn id="7" dur="500" autoRev="1" fill="hold">
                                          <p:stCondLst>
                                            <p:cond delay="0"/>
                                          </p:stCondLst>
                                        </p:cTn>
                                        <p:tgtEl>
                                          <p:spTgt spid="2"/>
                                        </p:tgtEl>
                                        <p:attrNameLst>
                                          <p:attrName>ppt_w</p:attrName>
                                        </p:attrNameLst>
                                      </p:cBhvr>
                                    </p:anim>
                                    <p:anim by="(#ppt_w*0.50)" calcmode="lin" valueType="num">
                                      <p:cBhvr>
                                        <p:cTn id="8" dur="500" decel="50000" autoRev="1" fill="hold">
                                          <p:stCondLst>
                                            <p:cond delay="0"/>
                                          </p:stCondLst>
                                        </p:cTn>
                                        <p:tgtEl>
                                          <p:spTgt spid="2"/>
                                        </p:tgtEl>
                                        <p:attrNameLst>
                                          <p:attrName>ppt_x</p:attrName>
                                        </p:attrNameLst>
                                      </p:cBhvr>
                                    </p:anim>
                                    <p:anim from="(-#ppt_h/2)" to="(#ppt_y)" calcmode="lin" valueType="num">
                                      <p:cBhvr>
                                        <p:cTn id="9" dur="1000" fill="hold">
                                          <p:stCondLst>
                                            <p:cond delay="0"/>
                                          </p:stCondLst>
                                        </p:cTn>
                                        <p:tgtEl>
                                          <p:spTgt spid="2"/>
                                        </p:tgtEl>
                                        <p:attrNameLst>
                                          <p:attrName>ppt_y</p:attrName>
                                        </p:attrNameLst>
                                      </p:cBhvr>
                                    </p:anim>
                                    <p:animRot by="21600000">
                                      <p:cBhvr>
                                        <p:cTn id="10" dur="1000" fill="hold">
                                          <p:stCondLst>
                                            <p:cond delay="0"/>
                                          </p:stCondLst>
                                        </p:cTn>
                                        <p:tgtEl>
                                          <p:spTgt spid="2"/>
                                        </p:tgtEl>
                                        <p:attrNameLst>
                                          <p:attrName>r</p:attrName>
                                        </p:attrNameLst>
                                      </p:cBhvr>
                                    </p:animRot>
                                  </p:childTnLst>
                                </p:cTn>
                              </p:par>
                            </p:childTnLst>
                          </p:cTn>
                        </p:par>
                        <p:par>
                          <p:cTn id="11" fill="hold">
                            <p:stCondLst>
                              <p:cond delay="5300"/>
                            </p:stCondLst>
                            <p:childTnLst>
                              <p:par>
                                <p:cTn id="12" presetID="6" presetClass="entr" presetSubtype="16" fill="hold" grpId="0" nodeType="afterEffect">
                                  <p:stCondLst>
                                    <p:cond delay="0"/>
                                  </p:stCondLst>
                                  <p:childTnLst>
                                    <p:set>
                                      <p:cBhvr>
                                        <p:cTn id="13" dur="1" fill="hold">
                                          <p:stCondLst>
                                            <p:cond delay="0"/>
                                          </p:stCondLst>
                                        </p:cTn>
                                        <p:tgtEl>
                                          <p:spTgt spid="3">
                                            <p:bg/>
                                          </p:spTgt>
                                        </p:tgtEl>
                                        <p:attrNameLst>
                                          <p:attrName>style.visibility</p:attrName>
                                        </p:attrNameLst>
                                      </p:cBhvr>
                                      <p:to>
                                        <p:strVal val="visible"/>
                                      </p:to>
                                    </p:set>
                                    <p:animEffect transition="in" filter="circle(in)">
                                      <p:cBhvr>
                                        <p:cTn id="14" dur="2000"/>
                                        <p:tgtEl>
                                          <p:spTgt spid="3">
                                            <p:bg/>
                                          </p:spTgt>
                                        </p:tgtEl>
                                      </p:cBhvr>
                                    </p:animEffect>
                                  </p:childTnLst>
                                </p:cTn>
                              </p:par>
                              <p:par>
                                <p:cTn id="15" presetID="6" presetClass="entr" presetSubtype="16" fill="hold" grpId="0" nodeType="withEffect">
                                  <p:stCondLst>
                                    <p:cond delay="0"/>
                                  </p:stCondLst>
                                  <p:childTnLst>
                                    <p:set>
                                      <p:cBhvr>
                                        <p:cTn id="16" dur="1" fill="hold">
                                          <p:stCondLst>
                                            <p:cond delay="0"/>
                                          </p:stCondLst>
                                        </p:cTn>
                                        <p:tgtEl>
                                          <p:spTgt spid="3">
                                            <p:txEl>
                                              <p:pRg st="0" end="0"/>
                                            </p:txEl>
                                          </p:spTgt>
                                        </p:tgtEl>
                                        <p:attrNameLst>
                                          <p:attrName>style.visibility</p:attrName>
                                        </p:attrNameLst>
                                      </p:cBhvr>
                                      <p:to>
                                        <p:strVal val="visible"/>
                                      </p:to>
                                    </p:set>
                                    <p:animEffect transition="in" filter="circle(in)">
                                      <p:cBhvr>
                                        <p:cTn id="17" dur="2000"/>
                                        <p:tgtEl>
                                          <p:spTgt spid="3">
                                            <p:txEl>
                                              <p:pRg st="0" end="0"/>
                                            </p:txEl>
                                          </p:spTgt>
                                        </p:tgtEl>
                                      </p:cBhvr>
                                    </p:animEffect>
                                  </p:childTnLst>
                                </p:cTn>
                              </p:par>
                            </p:childTnLst>
                          </p:cTn>
                        </p:par>
                        <p:par>
                          <p:cTn id="18" fill="hold">
                            <p:stCondLst>
                              <p:cond delay="7300"/>
                            </p:stCondLst>
                            <p:childTnLst>
                              <p:par>
                                <p:cTn id="19" presetID="10" presetClass="entr" presetSubtype="0" fill="hold" nodeType="afterEffect">
                                  <p:stCondLst>
                                    <p:cond delay="0"/>
                                  </p:stCondLst>
                                  <p:childTnLst>
                                    <p:set>
                                      <p:cBhvr>
                                        <p:cTn id="20" dur="1" fill="hold">
                                          <p:stCondLst>
                                            <p:cond delay="0"/>
                                          </p:stCondLst>
                                        </p:cTn>
                                        <p:tgtEl>
                                          <p:spTgt spid="4"/>
                                        </p:tgtEl>
                                        <p:attrNameLst>
                                          <p:attrName>style.visibility</p:attrName>
                                        </p:attrNameLst>
                                      </p:cBhvr>
                                      <p:to>
                                        <p:strVal val="visible"/>
                                      </p:to>
                                    </p:set>
                                    <p:animEffect transition="in" filter="fade">
                                      <p:cBhvr>
                                        <p:cTn id="21" dur="1000"/>
                                        <p:tgtEl>
                                          <p:spTgt spid="4"/>
                                        </p:tgtEl>
                                      </p:cBhvr>
                                    </p:animEffect>
                                  </p:childTnLst>
                                </p:cTn>
                              </p:par>
                            </p:childTnLst>
                          </p:cTn>
                        </p:par>
                        <p:par>
                          <p:cTn id="22" fill="hold">
                            <p:stCondLst>
                              <p:cond delay="8300"/>
                            </p:stCondLst>
                            <p:childTnLst>
                              <p:par>
                                <p:cTn id="23" presetID="5" presetClass="entr" presetSubtype="10" fill="hold" grpId="0" nodeType="afterEffect">
                                  <p:stCondLst>
                                    <p:cond delay="0"/>
                                  </p:stCondLst>
                                  <p:childTnLst>
                                    <p:set>
                                      <p:cBhvr>
                                        <p:cTn id="24" dur="1" fill="hold">
                                          <p:stCondLst>
                                            <p:cond delay="0"/>
                                          </p:stCondLst>
                                        </p:cTn>
                                        <p:tgtEl>
                                          <p:spTgt spid="5"/>
                                        </p:tgtEl>
                                        <p:attrNameLst>
                                          <p:attrName>style.visibility</p:attrName>
                                        </p:attrNameLst>
                                      </p:cBhvr>
                                      <p:to>
                                        <p:strVal val="visible"/>
                                      </p:to>
                                    </p:set>
                                    <p:animEffect transition="in" filter="checkerboard(across)">
                                      <p:cBhvr>
                                        <p:cTn id="25"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uiExpand="1" build="p" animBg="1"/>
      <p:bldP spid="5"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30271"/>
            <a:ext cx="10515600" cy="1325563"/>
          </a:xfrm>
        </p:spPr>
        <p:txBody>
          <a:bodyPr/>
          <a:lstStyle/>
          <a:p>
            <a:r>
              <a:rPr lang="en-US" b="1" dirty="0"/>
              <a:t> </a:t>
            </a:r>
            <a:r>
              <a:rPr lang="en-US" b="1" dirty="0" smtClean="0"/>
              <a:t>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Sometimes Life Seems Hopeless</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
        <p:nvSpPr>
          <p:cNvPr id="3" name="Content Placeholder 2"/>
          <p:cNvSpPr>
            <a:spLocks noGrp="1"/>
          </p:cNvSpPr>
          <p:nvPr>
            <p:ph idx="1"/>
          </p:nvPr>
        </p:nvSpPr>
        <p:spPr>
          <a:xfrm>
            <a:off x="0" y="1355834"/>
            <a:ext cx="12191999" cy="5315422"/>
          </a:xfrm>
        </p:spPr>
        <p:txBody>
          <a:bodyPr>
            <a:normAutofit fontScale="77500" lnSpcReduction="20000"/>
          </a:bodyPr>
          <a:lstStyle/>
          <a:p>
            <a:pPr marL="0" indent="0">
              <a:buNone/>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just want to die</a:t>
            </a:r>
            <a:r>
              <a:rPr lang="en-US" sz="3800"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endParaRPr lang="en-US" sz="3800"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This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Aching Admission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has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been spoken too many times—and with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Tragic Results</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p>
          <a:p>
            <a:pPr>
              <a:lnSpc>
                <a:spcPct val="120000"/>
              </a:lnSpc>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These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five words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reveal a soul mired in the depths of despair. All hope is gone ... and all too soon, so is life itself.</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No group is exempt from wanting to </a:t>
            </a: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walk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down this dark path of “escape.” </a:t>
            </a:r>
            <a:endPar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a:lnSpc>
                <a:spcPct val="120000"/>
              </a:lnSpc>
            </a:pPr>
            <a:r>
              <a:rPr lang="en-US" sz="32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Yet </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most people contemplating suicide don’t really want to die—</a:t>
            </a: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they just want the pain to stop</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Their burden seems too heavy to bear.</a:t>
            </a:r>
          </a:p>
          <a:p>
            <a:pPr>
              <a:lnSpc>
                <a:spcPct val="120000"/>
              </a:lnSpc>
            </a:pP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struggling</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desperate</a:t>
            </a:r>
            <a:r>
              <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if you’re contemplating taking your life, realize this: The Lord longs to heal your heart and restore your hope. In absolute honesty, go to God about your pain. Say to Him ...</a:t>
            </a:r>
          </a:p>
          <a:p>
            <a:pPr>
              <a:lnSpc>
                <a:spcPct val="120000"/>
              </a:lnSpc>
            </a:pPr>
            <a:r>
              <a:rPr lang="en-US" sz="3200"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am in pain and distress; may your salvation, O God, protect me.” </a:t>
            </a:r>
            <a:r>
              <a:rPr lang="en-US" sz="3200"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Psalm 69:29</a:t>
            </a:r>
            <a:endPar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878413292"/>
      </p:ext>
    </p:extLst>
  </p:cSld>
  <p:clrMapOvr>
    <a:masterClrMapping/>
  </p:clrMapOvr>
  <mc:AlternateContent xmlns:mc="http://schemas.openxmlformats.org/markup-compatibility/2006" xmlns:p15="http://schemas.microsoft.com/office/powerpoint/2012/main">
    <mc:Choice Requires="p15">
      <p:transition xmlns:p14="http://schemas.microsoft.com/office/powerpoint/2010/main" spd="slow" p14:dur="3000">
        <p15:prstTrans prst="wind"/>
      </p:transition>
    </mc:Choice>
    <mc:Fallback xmlns="">
      <p:transition spd="slow">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circle(in)">
                                      <p:cBhvr>
                                        <p:cTn id="12" dur="20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circle(in)">
                                      <p:cBhvr>
                                        <p:cTn id="22" dur="20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6" presetClass="entr" presetSubtype="16"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circle(in)">
                                      <p:cBhvr>
                                        <p:cTn id="27" dur="20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16"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circle(in)">
                                      <p:cBhvr>
                                        <p:cTn id="37" dur="20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1" y="128788"/>
            <a:ext cx="11964473" cy="6729211"/>
          </a:xfrm>
        </p:spPr>
        <p:txBody>
          <a:bodyPr>
            <a:normAutofit/>
          </a:bodyPr>
          <a:lstStyle/>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What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 the Path of Potential Suicide?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Every sheep needs a shepherd</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 It’s a life-and-death matter. When a sheep crosses a stream, if its wool coat becomes saturated with water, the top-heavy sheep topples over. The sheep is said to be </a:t>
            </a:r>
            <a:r>
              <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“cast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down”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Without the aid of a shepherd, this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sheep literally cannot stand up</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Soon the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sheep will die</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p>
          <a:p>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If you become so heavy-laden that you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fall with the weight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are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carrying</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you too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need the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Shepherd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you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need a strong hand to help you </a:t>
            </a:r>
            <a:r>
              <a:rPr lang="en-US"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up -for </a:t>
            </a:r>
            <a:r>
              <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it, too, could be a matter of life or death for you. The psalmist, who clearly understood tragedy and despair, wrote these graphic words. </a:t>
            </a:r>
          </a:p>
          <a:p>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“Why are you downcast, O my soul? Why so disturbed within me? Put your hope in God, for I will yet praise him, my Savior and my God.” </a:t>
            </a:r>
            <a:endPar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spcBef>
                <a:spcPts val="0"/>
              </a:spcBef>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i="1" u="sng"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Psalm 42:11</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 Aware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the 3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Stages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 being </a:t>
            </a:r>
            <a:r>
              <a:rPr lang="en-US" b="1"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“Cast Down” </a:t>
            </a:r>
            <a:endParaRPr lang="en-US" b="1"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264966911"/>
      </p:ext>
    </p:extLst>
  </p:cSld>
  <p:clrMapOvr>
    <a:masterClrMapping/>
  </p:clrMapOvr>
  <mc:AlternateContent xmlns:mc="http://schemas.openxmlformats.org/markup-compatibility/2006">
    <mc:Choice xmlns:p14="http://schemas.microsoft.com/office/powerpoint/2010/main" Requires="p14">
      <p:transition spd="slow" p14:dur="800">
        <p:diamond/>
      </p:transition>
    </mc:Choice>
    <mc:Fallback>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par>
                                <p:cTn id="23" presetID="16" presetClass="entr" presetSubtype="21" fill="hold" grpId="0" nodeType="with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Effect transition="in" filter="barn(inVertical)">
                                      <p:cBhvr>
                                        <p:cTn id="25" dur="500"/>
                                        <p:tgtEl>
                                          <p:spTgt spid="3">
                                            <p:txEl>
                                              <p:pRg st="4" end="4"/>
                                            </p:txEl>
                                          </p:spTgt>
                                        </p:tgtEl>
                                      </p:cBhvr>
                                    </p:animEffect>
                                  </p:childTnLst>
                                </p:cTn>
                              </p:par>
                            </p:childTnLst>
                          </p:cTn>
                        </p:par>
                      </p:childTnLst>
                    </p:cTn>
                  </p:par>
                  <p:par>
                    <p:cTn id="26" fill="hold">
                      <p:stCondLst>
                        <p:cond delay="indefinite"/>
                      </p:stCondLst>
                      <p:childTnLst>
                        <p:par>
                          <p:cTn id="27" fill="hold">
                            <p:stCondLst>
                              <p:cond delay="0"/>
                            </p:stCondLst>
                            <p:childTnLst>
                              <p:par>
                                <p:cTn id="28" presetID="16" presetClass="entr" presetSubtype="21" fill="hold" grpId="0" nodeType="clickEffect">
                                  <p:stCondLst>
                                    <p:cond delay="0"/>
                                  </p:stCondLst>
                                  <p:childTnLst>
                                    <p:set>
                                      <p:cBhvr>
                                        <p:cTn id="29" dur="1" fill="hold">
                                          <p:stCondLst>
                                            <p:cond delay="0"/>
                                          </p:stCondLst>
                                        </p:cTn>
                                        <p:tgtEl>
                                          <p:spTgt spid="3">
                                            <p:txEl>
                                              <p:pRg st="5" end="5"/>
                                            </p:txEl>
                                          </p:spTgt>
                                        </p:tgtEl>
                                        <p:attrNameLst>
                                          <p:attrName>style.visibility</p:attrName>
                                        </p:attrNameLst>
                                      </p:cBhvr>
                                      <p:to>
                                        <p:strVal val="visible"/>
                                      </p:to>
                                    </p:set>
                                    <p:animEffect transition="in" filter="barn(inVertical)">
                                      <p:cBhvr>
                                        <p:cTn id="30"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1" y="0"/>
            <a:ext cx="11964473" cy="6857999"/>
          </a:xfrm>
        </p:spPr>
        <p:txBody>
          <a:bodyPr>
            <a:normAutofit/>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Stages of Potential Suicide</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 Downcast: Early Stage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Dejection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Avoidance of family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Anxiety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Boredom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Change in eating and sleeping habits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Decline in work or school performance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Inability to concentrate or make decisions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Lack of interest in the future </a:t>
            </a:r>
          </a:p>
          <a:p>
            <a:pPr marL="0" indent="0">
              <a:lnSpc>
                <a:spcPct val="100000"/>
              </a:lnSpc>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 remember my affliction and my wandering, the bitterness and the gall. I well remember them, and my soul is downcast within me.”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Lam 3:19–20</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132020806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out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out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outVertical)">
                                      <p:cBhvr>
                                        <p:cTn id="32" dur="500"/>
                                        <p:tgtEl>
                                          <p:spTgt spid="3">
                                            <p:txEl>
                                              <p:pRg st="5" end="5"/>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Effect transition="in" filter="barn(inVertical)">
                                      <p:cBhvr>
                                        <p:cTn id="37" dur="500"/>
                                        <p:tgtEl>
                                          <p:spTgt spid="3">
                                            <p:txEl>
                                              <p:pRg st="6" end="6"/>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37" fill="hold" grpId="0" nodeType="clickEffect">
                                  <p:stCondLst>
                                    <p:cond delay="0"/>
                                  </p:stCondLst>
                                  <p:childTnLst>
                                    <p:set>
                                      <p:cBhvr>
                                        <p:cTn id="41" dur="1" fill="hold">
                                          <p:stCondLst>
                                            <p:cond delay="0"/>
                                          </p:stCondLst>
                                        </p:cTn>
                                        <p:tgtEl>
                                          <p:spTgt spid="3">
                                            <p:txEl>
                                              <p:pRg st="7" end="7"/>
                                            </p:txEl>
                                          </p:spTgt>
                                        </p:tgtEl>
                                        <p:attrNameLst>
                                          <p:attrName>style.visibility</p:attrName>
                                        </p:attrNameLst>
                                      </p:cBhvr>
                                      <p:to>
                                        <p:strVal val="visible"/>
                                      </p:to>
                                    </p:set>
                                    <p:animEffect transition="in" filter="barn(outVertical)">
                                      <p:cBhvr>
                                        <p:cTn id="42" dur="500"/>
                                        <p:tgtEl>
                                          <p:spTgt spid="3">
                                            <p:txEl>
                                              <p:pRg st="7" end="7"/>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8" end="8"/>
                                            </p:txEl>
                                          </p:spTgt>
                                        </p:tgtEl>
                                        <p:attrNameLst>
                                          <p:attrName>style.visibility</p:attrName>
                                        </p:attrNameLst>
                                      </p:cBhvr>
                                      <p:to>
                                        <p:strVal val="visible"/>
                                      </p:to>
                                    </p:set>
                                    <p:animEffect transition="in" filter="barn(inVertical)">
                                      <p:cBhvr>
                                        <p:cTn id="47" dur="500"/>
                                        <p:tgtEl>
                                          <p:spTgt spid="3">
                                            <p:txEl>
                                              <p:pRg st="8" end="8"/>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37" fill="hold" grpId="0" nodeType="clickEffect">
                                  <p:stCondLst>
                                    <p:cond delay="0"/>
                                  </p:stCondLst>
                                  <p:childTnLst>
                                    <p:set>
                                      <p:cBhvr>
                                        <p:cTn id="51" dur="1" fill="hold">
                                          <p:stCondLst>
                                            <p:cond delay="0"/>
                                          </p:stCondLst>
                                        </p:cTn>
                                        <p:tgtEl>
                                          <p:spTgt spid="3">
                                            <p:txEl>
                                              <p:pRg st="9" end="9"/>
                                            </p:txEl>
                                          </p:spTgt>
                                        </p:tgtEl>
                                        <p:attrNameLst>
                                          <p:attrName>style.visibility</p:attrName>
                                        </p:attrNameLst>
                                      </p:cBhvr>
                                      <p:to>
                                        <p:strVal val="visible"/>
                                      </p:to>
                                    </p:set>
                                    <p:animEffect transition="in" filter="barn(outVertical)">
                                      <p:cBhvr>
                                        <p:cTn id="52" dur="500"/>
                                        <p:tgtEl>
                                          <p:spTgt spid="3">
                                            <p:txEl>
                                              <p:pRg st="9" end="9"/>
                                            </p:txEl>
                                          </p:spTgt>
                                        </p:tgtEl>
                                      </p:cBhvr>
                                    </p:animEffect>
                                  </p:childTnLst>
                                </p:cTn>
                              </p:par>
                            </p:childTnLst>
                          </p:cTn>
                        </p:par>
                      </p:childTnLst>
                    </p:cTn>
                  </p:par>
                  <p:par>
                    <p:cTn id="53" fill="hold">
                      <p:stCondLst>
                        <p:cond delay="indefinite"/>
                      </p:stCondLst>
                      <p:childTnLst>
                        <p:par>
                          <p:cTn id="54" fill="hold">
                            <p:stCondLst>
                              <p:cond delay="0"/>
                            </p:stCondLst>
                            <p:childTnLst>
                              <p:par>
                                <p:cTn id="55" presetID="16" presetClass="entr" presetSubtype="21" fill="hold" grpId="0" nodeType="clickEffect">
                                  <p:stCondLst>
                                    <p:cond delay="0"/>
                                  </p:stCondLst>
                                  <p:childTnLst>
                                    <p:set>
                                      <p:cBhvr>
                                        <p:cTn id="56" dur="1" fill="hold">
                                          <p:stCondLst>
                                            <p:cond delay="0"/>
                                          </p:stCondLst>
                                        </p:cTn>
                                        <p:tgtEl>
                                          <p:spTgt spid="3">
                                            <p:txEl>
                                              <p:pRg st="10" end="10"/>
                                            </p:txEl>
                                          </p:spTgt>
                                        </p:tgtEl>
                                        <p:attrNameLst>
                                          <p:attrName>style.visibility</p:attrName>
                                        </p:attrNameLst>
                                      </p:cBhvr>
                                      <p:to>
                                        <p:strVal val="visible"/>
                                      </p:to>
                                    </p:set>
                                    <p:animEffect transition="in" filter="barn(inVertical)">
                                      <p:cBhvr>
                                        <p:cTn id="57"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1" y="0"/>
            <a:ext cx="11964473" cy="6857999"/>
          </a:xfrm>
        </p:spPr>
        <p:txBody>
          <a:bodyPr>
            <a:normAutofit/>
          </a:bodyPr>
          <a:lstStyle/>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2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a:t>
            </a:r>
            <a:r>
              <a:rPr lang="en-US" sz="32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Stages of Potential Suicide</a:t>
            </a:r>
            <a:endParaRPr lang="en-US" sz="32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0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Distressed: Advanced Stage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Depression </a:t>
            </a:r>
            <a:endPar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Rapid mood swings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Self-pity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Either apathy or anger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Withdrawal from family and friends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Physical problems, self injury, anorexia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Excessive absences from work or school </a:t>
            </a:r>
          </a:p>
          <a:p>
            <a:pPr lvl="1">
              <a:lnSpc>
                <a:spcPct val="10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Neglect of personal appearance </a:t>
            </a:r>
          </a:p>
          <a:p>
            <a:pPr marL="0" indent="0">
              <a:lnSpc>
                <a:spcPct val="100000"/>
              </a:lnSpc>
              <a:buNone/>
            </a:pP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“Trouble </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and distress have come upon me ... . Be merciful to me, O </a:t>
            </a:r>
            <a:r>
              <a:rPr lang="en-US" i="1" cap="small"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Lord</a:t>
            </a: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for I am in distress; my eyes grow weak with sorrow, my soul and my body with grief.”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Psalm </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119:143; Psalm </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31:9</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endParaRPr lang="en-US" dirty="0"/>
          </a:p>
        </p:txBody>
      </p:sp>
    </p:spTree>
    <p:extLst>
      <p:ext uri="{BB962C8B-B14F-4D97-AF65-F5344CB8AC3E}">
        <p14:creationId xmlns:p14="http://schemas.microsoft.com/office/powerpoint/2010/main" val="3713211422"/>
      </p:ext>
    </p:extLst>
  </p:cSld>
  <p:clrMapOvr>
    <a:masterClrMapping/>
  </p:clrMapOvr>
  <mc:AlternateContent xmlns:mc="http://schemas.openxmlformats.org/markup-compatibility/2006">
    <mc:Choice xmlns:p14="http://schemas.microsoft.com/office/powerpoint/2010/main" Requires="p14">
      <p:transition spd="slow" p14:dur="800">
        <p:diamond/>
      </p:transition>
    </mc:Choice>
    <mc:Fallback>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6" presetClass="entr" presetSubtype="32"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circle(out)">
                                      <p:cBhvr>
                                        <p:cTn id="7" dur="20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6" presetClass="entr" presetSubtype="16"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circle(in)">
                                      <p:cBhvr>
                                        <p:cTn id="12" dur="20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3" presetClass="entr" presetSubtype="16"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plus(in)">
                                      <p:cBhvr>
                                        <p:cTn id="17" dur="20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6" presetClass="entr" presetSubtype="1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circle(in)">
                                      <p:cBhvr>
                                        <p:cTn id="22" dur="20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8" presetClass="entr" presetSubtype="16"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diamond(in)">
                                      <p:cBhvr>
                                        <p:cTn id="27" dur="20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6" presetClass="entr" presetSubtype="16"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circle(in)">
                                      <p:cBhvr>
                                        <p:cTn id="32" dur="20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6" presetClass="entr" presetSubtype="32"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circle(out)">
                                      <p:cBhvr>
                                        <p:cTn id="37" dur="20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6" presetClass="entr" presetSubtype="16"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circle(in)">
                                      <p:cBhvr>
                                        <p:cTn id="42" dur="20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6" presetClass="entr" presetSubtype="32"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circle(out)">
                                      <p:cBhvr>
                                        <p:cTn id="47" dur="20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6" presetClass="entr" presetSubtype="16"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circle(in)">
                                      <p:cBhvr>
                                        <p:cTn id="52" dur="20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0151" y="0"/>
            <a:ext cx="11964473" cy="6857999"/>
          </a:xfrm>
        </p:spPr>
        <p:txBody>
          <a:bodyPr>
            <a:normAutofit fontScale="92500" lnSpcReduction="10000"/>
          </a:bodyPr>
          <a:lstStyle/>
          <a:p>
            <a:pPr marL="0" indent="0">
              <a:lnSpc>
                <a:spcPct val="110000"/>
              </a:lnSpc>
              <a:buNone/>
            </a:pPr>
            <a:r>
              <a:rPr lang="en-US" sz="3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t>
            </a:r>
            <a:r>
              <a:rPr lang="en-US" sz="35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a:t>
            </a:r>
            <a:r>
              <a:rPr lang="en-US" sz="35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Stages of Potential Suicide</a:t>
            </a:r>
            <a:endParaRPr lang="en-US" sz="35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marL="0" indent="0">
              <a:lnSpc>
                <a:spcPct val="110000"/>
              </a:lnSpc>
              <a:buNone/>
            </a:pP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Despairing: Danger Stage</a:t>
            </a:r>
            <a:endParaRPr lang="en-US"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Hopelessness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Deep remorse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Abusing alcohol (30% of suicides involve alcohol) /</a:t>
            </a:r>
            <a:r>
              <a:rPr lang="en-US" sz="2800"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drupgs</a:t>
            </a: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/people/possessions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Isolation or morose behavior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Giving away personal possessions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Suicidal threats or previous attempts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Organizing personal affairs: making a will, paying off debts </a:t>
            </a:r>
          </a:p>
          <a:p>
            <a:pPr lvl="1">
              <a:lnSpc>
                <a:spcPct val="110000"/>
              </a:lnSpc>
            </a:pPr>
            <a:r>
              <a:rPr lang="en-US" sz="28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Sudden change from depression to cheerfulness (being at peace with the decision of suicide) </a:t>
            </a:r>
          </a:p>
          <a:p>
            <a:pPr marL="0" indent="0">
              <a:lnSpc>
                <a:spcPct val="110000"/>
              </a:lnSpc>
              <a:buNone/>
            </a:pPr>
            <a:r>
              <a:rPr lang="en-US" i="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“The cords of the grave coiled around me; the snares of death confronted me.” </a:t>
            </a:r>
            <a:r>
              <a:rPr lang="en-US" i="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a:t>
            </a:r>
            <a:r>
              <a:rPr lang="en-US"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Sam 22:6</a:t>
            </a:r>
            <a:endParaRPr lang="en-US"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181656668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37"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out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37"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out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37" fill="hold" grpId="0" nodeType="clickEffect">
                                  <p:stCondLst>
                                    <p:cond delay="0"/>
                                  </p:stCondLst>
                                  <p:childTnLst>
                                    <p:set>
                                      <p:cBhvr>
                                        <p:cTn id="31" dur="1" fill="hold">
                                          <p:stCondLst>
                                            <p:cond delay="0"/>
                                          </p:stCondLst>
                                        </p:cTn>
                                        <p:tgtEl>
                                          <p:spTgt spid="3">
                                            <p:txEl>
                                              <p:pRg st="6" end="6"/>
                                            </p:txEl>
                                          </p:spTgt>
                                        </p:tgtEl>
                                        <p:attrNameLst>
                                          <p:attrName>style.visibility</p:attrName>
                                        </p:attrNameLst>
                                      </p:cBhvr>
                                      <p:to>
                                        <p:strVal val="visible"/>
                                      </p:to>
                                    </p:set>
                                    <p:animEffect transition="in" filter="barn(outVertical)">
                                      <p:cBhvr>
                                        <p:cTn id="32" dur="500"/>
                                        <p:tgtEl>
                                          <p:spTgt spid="3">
                                            <p:txEl>
                                              <p:pRg st="6" end="6"/>
                                            </p:txEl>
                                          </p:spTgt>
                                        </p:tgtEl>
                                      </p:cBhvr>
                                    </p:animEffect>
                                  </p:childTnLst>
                                </p:cTn>
                              </p:par>
                            </p:childTnLst>
                          </p:cTn>
                        </p:par>
                      </p:childTnLst>
                    </p:cTn>
                  </p:par>
                  <p:par>
                    <p:cTn id="33" fill="hold">
                      <p:stCondLst>
                        <p:cond delay="indefinite"/>
                      </p:stCondLst>
                      <p:childTnLst>
                        <p:par>
                          <p:cTn id="34" fill="hold">
                            <p:stCondLst>
                              <p:cond delay="0"/>
                            </p:stCondLst>
                            <p:childTnLst>
                              <p:par>
                                <p:cTn id="35" presetID="16" presetClass="entr" presetSubtype="21" fill="hold" grpId="0"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Effect transition="in" filter="barn(inVertical)">
                                      <p:cBhvr>
                                        <p:cTn id="37" dur="500"/>
                                        <p:tgtEl>
                                          <p:spTgt spid="3">
                                            <p:txEl>
                                              <p:pRg st="7" end="7"/>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16" presetClass="entr" presetSubtype="37" fill="hold" grpId="0" nodeType="clickEffect">
                                  <p:stCondLst>
                                    <p:cond delay="0"/>
                                  </p:stCondLst>
                                  <p:childTnLst>
                                    <p:set>
                                      <p:cBhvr>
                                        <p:cTn id="41" dur="1" fill="hold">
                                          <p:stCondLst>
                                            <p:cond delay="0"/>
                                          </p:stCondLst>
                                        </p:cTn>
                                        <p:tgtEl>
                                          <p:spTgt spid="3">
                                            <p:txEl>
                                              <p:pRg st="8" end="8"/>
                                            </p:txEl>
                                          </p:spTgt>
                                        </p:tgtEl>
                                        <p:attrNameLst>
                                          <p:attrName>style.visibility</p:attrName>
                                        </p:attrNameLst>
                                      </p:cBhvr>
                                      <p:to>
                                        <p:strVal val="visible"/>
                                      </p:to>
                                    </p:set>
                                    <p:animEffect transition="in" filter="barn(outVertical)">
                                      <p:cBhvr>
                                        <p:cTn id="42" dur="500"/>
                                        <p:tgtEl>
                                          <p:spTgt spid="3">
                                            <p:txEl>
                                              <p:pRg st="8" end="8"/>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16" presetClass="entr" presetSubtype="21" fill="hold" grpId="0" nodeType="clickEffect">
                                  <p:stCondLst>
                                    <p:cond delay="0"/>
                                  </p:stCondLst>
                                  <p:childTnLst>
                                    <p:set>
                                      <p:cBhvr>
                                        <p:cTn id="46" dur="1" fill="hold">
                                          <p:stCondLst>
                                            <p:cond delay="0"/>
                                          </p:stCondLst>
                                        </p:cTn>
                                        <p:tgtEl>
                                          <p:spTgt spid="3">
                                            <p:txEl>
                                              <p:pRg st="9" end="9"/>
                                            </p:txEl>
                                          </p:spTgt>
                                        </p:tgtEl>
                                        <p:attrNameLst>
                                          <p:attrName>style.visibility</p:attrName>
                                        </p:attrNameLst>
                                      </p:cBhvr>
                                      <p:to>
                                        <p:strVal val="visible"/>
                                      </p:to>
                                    </p:set>
                                    <p:animEffect transition="in" filter="barn(inVertical)">
                                      <p:cBhvr>
                                        <p:cTn id="47" dur="500"/>
                                        <p:tgtEl>
                                          <p:spTgt spid="3">
                                            <p:txEl>
                                              <p:pRg st="9" end="9"/>
                                            </p:txEl>
                                          </p:spTgt>
                                        </p:tgtEl>
                                      </p:cBhvr>
                                    </p:animEffect>
                                  </p:childTnLst>
                                </p:cTn>
                              </p:par>
                            </p:childTnLst>
                          </p:cTn>
                        </p:par>
                      </p:childTnLst>
                    </p:cTn>
                  </p:par>
                  <p:par>
                    <p:cTn id="48" fill="hold">
                      <p:stCondLst>
                        <p:cond delay="indefinite"/>
                      </p:stCondLst>
                      <p:childTnLst>
                        <p:par>
                          <p:cTn id="49" fill="hold">
                            <p:stCondLst>
                              <p:cond delay="0"/>
                            </p:stCondLst>
                            <p:childTnLst>
                              <p:par>
                                <p:cTn id="50" presetID="16" presetClass="entr" presetSubtype="37" fill="hold" grpId="0" nodeType="clickEffect">
                                  <p:stCondLst>
                                    <p:cond delay="0"/>
                                  </p:stCondLst>
                                  <p:childTnLst>
                                    <p:set>
                                      <p:cBhvr>
                                        <p:cTn id="51" dur="1" fill="hold">
                                          <p:stCondLst>
                                            <p:cond delay="0"/>
                                          </p:stCondLst>
                                        </p:cTn>
                                        <p:tgtEl>
                                          <p:spTgt spid="3">
                                            <p:txEl>
                                              <p:pRg st="10" end="10"/>
                                            </p:txEl>
                                          </p:spTgt>
                                        </p:tgtEl>
                                        <p:attrNameLst>
                                          <p:attrName>style.visibility</p:attrName>
                                        </p:attrNameLst>
                                      </p:cBhvr>
                                      <p:to>
                                        <p:strVal val="visible"/>
                                      </p:to>
                                    </p:set>
                                    <p:animEffect transition="in" filter="barn(outVertical)">
                                      <p:cBhvr>
                                        <p:cTn id="52" dur="500"/>
                                        <p:tgtEl>
                                          <p:spTgt spid="3">
                                            <p:txEl>
                                              <p:pRg st="10" end="1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765" y="106016"/>
            <a:ext cx="12099235" cy="6751983"/>
          </a:xfrm>
        </p:spPr>
        <p:txBody>
          <a:bodyPr>
            <a:normAutofit fontScale="70000" lnSpcReduction="20000"/>
          </a:bodyPr>
          <a:lstStyle/>
          <a:p>
            <a:pPr marL="0" indent="0">
              <a:lnSpc>
                <a:spcPct val="120000"/>
              </a:lnSpc>
              <a:buNone/>
            </a:pPr>
            <a:r>
              <a:rPr lang="en-US" dirty="0" smtClean="0"/>
              <a:t>                                                   </a:t>
            </a: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Warning Signs of Suicide</a:t>
            </a:r>
          </a:p>
          <a:p>
            <a:pPr marL="0" indent="0">
              <a:lnSpc>
                <a:spcPct val="120000"/>
              </a:lnSpc>
              <a:buNone/>
            </a:pPr>
            <a:r>
              <a:rPr lang="en-US" sz="29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a:t>
            </a: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Depression.</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Before someone decides to commit suicide, they will usually be feeling several different emotions. These will include things like sadness, hopelessness, and anxiety. Depression will most often include a loss of interest in life and the things that are happening around someone. Major depression, when caught on time, can be treated through medication and therapy.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2. Talking about dying. </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Often times, those who are considering suicide will be thinking about different ways which they can kill themselves. They will move into telling one different ways in which they can die. They may also be thinking of ways in which someone else killed themselves.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3. Sleep patterns.</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Those who are depressed and considering suicide may change their sleeping habits. This can range from them sleeping too much to not sleeping at all and being restless all of the time. Often times, one will move from a regular schedule to being hyperactive. They then may move into periods of sleeping for long periods of time.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4. Concentration.</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A loss in concentration at work or in school as well as in extra-curricular activities may also occur. If you notice that someone is not putting as much effort into different areas of life as usual, then it can be a sign that they are depressed.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5. Eating habits.</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Many times, those who are considering suicide will have a loss in appetite. If you aren’t monitoring this part, be aware of sudden weight loss that may occur. At the same time, there may be some who will overeat as a result. </a:t>
            </a:r>
          </a:p>
        </p:txBody>
      </p:sp>
    </p:spTree>
    <p:extLst>
      <p:ext uri="{BB962C8B-B14F-4D97-AF65-F5344CB8AC3E}">
        <p14:creationId xmlns:p14="http://schemas.microsoft.com/office/powerpoint/2010/main" val="3745696302"/>
      </p:ext>
    </p:extLst>
  </p:cSld>
  <p:clrMapOvr>
    <a:masterClrMapping/>
  </p:clrMapOvr>
  <mc:AlternateContent xmlns:mc="http://schemas.openxmlformats.org/markup-compatibility/2006">
    <mc:Choice xmlns:p14="http://schemas.microsoft.com/office/powerpoint/2010/main" Requires="p14">
      <p:transition spd="slow" p14:dur="800">
        <p:diamond/>
      </p:transition>
    </mc:Choice>
    <mc:Fallback>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barn(inVertical)">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barn(inVertical)">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3" end="3"/>
                                            </p:txEl>
                                          </p:spTgt>
                                        </p:tgtEl>
                                        <p:attrNameLst>
                                          <p:attrName>style.visibility</p:attrName>
                                        </p:attrNameLst>
                                      </p:cBhvr>
                                      <p:to>
                                        <p:strVal val="visible"/>
                                      </p:to>
                                    </p:set>
                                    <p:animEffect transition="in" filter="barn(inVertical)">
                                      <p:cBhvr>
                                        <p:cTn id="22" dur="500"/>
                                        <p:tgtEl>
                                          <p:spTgt spid="3">
                                            <p:txEl>
                                              <p:pRg st="3" end="3"/>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4" end="4"/>
                                            </p:txEl>
                                          </p:spTgt>
                                        </p:tgtEl>
                                        <p:attrNameLst>
                                          <p:attrName>style.visibility</p:attrName>
                                        </p:attrNameLst>
                                      </p:cBhvr>
                                      <p:to>
                                        <p:strVal val="visible"/>
                                      </p:to>
                                    </p:set>
                                    <p:animEffect transition="in" filter="barn(inVertical)">
                                      <p:cBhvr>
                                        <p:cTn id="27" dur="500"/>
                                        <p:tgtEl>
                                          <p:spTgt spid="3">
                                            <p:txEl>
                                              <p:pRg st="4" end="4"/>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6" presetClass="entr" presetSubtype="21" fill="hold" grpId="0" nodeType="clickEffect">
                                  <p:stCondLst>
                                    <p:cond delay="0"/>
                                  </p:stCondLst>
                                  <p:childTnLst>
                                    <p:set>
                                      <p:cBhvr>
                                        <p:cTn id="31" dur="1" fill="hold">
                                          <p:stCondLst>
                                            <p:cond delay="0"/>
                                          </p:stCondLst>
                                        </p:cTn>
                                        <p:tgtEl>
                                          <p:spTgt spid="3">
                                            <p:txEl>
                                              <p:pRg st="5" end="5"/>
                                            </p:txEl>
                                          </p:spTgt>
                                        </p:tgtEl>
                                        <p:attrNameLst>
                                          <p:attrName>style.visibility</p:attrName>
                                        </p:attrNameLst>
                                      </p:cBhvr>
                                      <p:to>
                                        <p:strVal val="visible"/>
                                      </p:to>
                                    </p:set>
                                    <p:animEffect transition="in" filter="barn(inVertical)">
                                      <p:cBhvr>
                                        <p:cTn id="32"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92765" y="106016"/>
            <a:ext cx="12099235" cy="6751983"/>
          </a:xfrm>
        </p:spPr>
        <p:txBody>
          <a:bodyPr>
            <a:normAutofit fontScale="70000" lnSpcReduction="20000"/>
          </a:bodyPr>
          <a:lstStyle/>
          <a:p>
            <a:pPr marL="0" indent="0">
              <a:lnSpc>
                <a:spcPct val="120000"/>
              </a:lnSpc>
              <a:buNone/>
            </a:pPr>
            <a:r>
              <a:rPr lang="en-US" dirty="0" smtClean="0"/>
              <a:t>                                                   </a:t>
            </a:r>
            <a:r>
              <a:rPr lang="en-US" sz="40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Warning Signs of Suicide</a:t>
            </a:r>
          </a:p>
          <a:p>
            <a:pPr marL="0" indent="0">
              <a:lnSpc>
                <a:spcPct val="120000"/>
              </a:lnSpc>
              <a:buNone/>
            </a:pPr>
            <a:r>
              <a:rPr lang="en-US" sz="2900" b="1" dirty="0" smtClean="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6</a:t>
            </a: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Low self-esteem.</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This is one of the major factors that play a part in one wanting to commit suicide. This will include feeling worthless and guilty. Hatred may also be a part of this, as they will seem to not like anyone.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7. Lack of goals.</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Those who are </a:t>
            </a:r>
            <a:r>
              <a:rPr lang="en-US" sz="2900" dirty="0" err="1">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compilating</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suicide will have a disinterest in the idea of the future and different goals that they want to reach. They will also seem to not care about the present actions that are happening around them in relation to the future.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8. Making arrangements.</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This may include several different things. Arranging for someone to take care of their animals or things is one sign of someone thinking about committing suicide. They may also begin giving away the things that seem to be important to them. Several will make out wills as well in order to make sure that things are taken care of after they are gone.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9. Loss of control.</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This may include harming others, as well as harm towards them. This loss of control may also include outbursts of anger or sadness that happen without warning. </a:t>
            </a:r>
          </a:p>
          <a:p>
            <a:pPr marL="0" indent="0">
              <a:lnSpc>
                <a:spcPct val="120000"/>
              </a:lnSpc>
              <a:buNone/>
            </a:pPr>
            <a:r>
              <a:rPr lang="en-US" sz="2900" b="1"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10. History.</a:t>
            </a:r>
            <a:r>
              <a:rPr lang="en-US" sz="2900" dirty="0">
                <a:effectLst>
                  <a:outerShdw blurRad="38100" dist="38100" dir="2700000" algn="tl">
                    <a:srgbClr val="000000">
                      <a:alpha val="43137"/>
                    </a:srgbClr>
                  </a:outerShdw>
                </a:effectLst>
                <a:latin typeface="Arial Unicode MS" panose="020B0604020202020204" pitchFamily="34" charset="-128"/>
                <a:ea typeface="Arial Unicode MS" panose="020B0604020202020204" pitchFamily="34" charset="-128"/>
                <a:cs typeface="Arial Unicode MS" panose="020B0604020202020204" pitchFamily="34" charset="-128"/>
              </a:rPr>
              <a:t> It is also important to look at the events that are surrounding one’s life in relation to them wanting to commit suicide. This may include the loss of someone who they loved. It may also include a lost job, relationship, money, friends or religion. These losses and agitations are one thing to look for in relation to suicide. If they willingly stop attending things as well, it may be a sign that they are losing their interest in life. </a:t>
            </a:r>
          </a:p>
          <a:p>
            <a:pPr marL="0" indent="0">
              <a:lnSpc>
                <a:spcPct val="120000"/>
              </a:lnSpc>
              <a:buNone/>
            </a:pPr>
            <a:endParaRPr lang="en-US" sz="2900" dirty="0">
              <a:latin typeface="Arial Unicode MS" panose="020B0604020202020204" pitchFamily="34" charset="-128"/>
              <a:ea typeface="Arial Unicode MS" panose="020B0604020202020204" pitchFamily="34" charset="-128"/>
              <a:cs typeface="Arial Unicode MS" panose="020B0604020202020204" pitchFamily="34" charset="-128"/>
            </a:endParaRPr>
          </a:p>
        </p:txBody>
      </p:sp>
    </p:spTree>
    <p:extLst>
      <p:ext uri="{BB962C8B-B14F-4D97-AF65-F5344CB8AC3E}">
        <p14:creationId xmlns:p14="http://schemas.microsoft.com/office/powerpoint/2010/main" val="3903715566"/>
      </p:ext>
    </p:extLst>
  </p:cSld>
  <p:clrMapOvr>
    <a:masterClrMapping/>
  </p:clrMapOvr>
  <mc:AlternateContent xmlns:mc="http://schemas.openxmlformats.org/markup-compatibility/2006">
    <mc:Choice xmlns:p14="http://schemas.microsoft.com/office/powerpoint/2010/main" Requires="p14">
      <p:transition spd="slow" p14:dur="800">
        <p:diamond/>
      </p:transition>
    </mc:Choice>
    <mc:Fallback>
      <p:transition spd="slow">
        <p:diamond/>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6" presetClass="entr" presetSubtype="21" fill="hold" grpId="0" nodeType="with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barn(inVertical)">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6" presetClass="entr" presetSubtype="2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barn(inVertical)">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6" presetClass="entr" presetSubtype="21"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barn(inVertical)">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6" presetClass="entr" presetSubtype="21"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barn(inVertical)">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6" presetClass="entr" presetSubtype="21"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animEffect transition="in" filter="barn(inVertical)">
                                      <p:cBhvr>
                                        <p:cTn id="2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15093</TotalTime>
  <Words>1491</Words>
  <Application>Microsoft Office PowerPoint</Application>
  <PresentationFormat>Widescreen</PresentationFormat>
  <Paragraphs>97</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 Unicode MS</vt:lpstr>
      <vt:lpstr>Arial</vt:lpstr>
      <vt:lpstr>Calibri</vt:lpstr>
      <vt:lpstr>Calibri Light</vt:lpstr>
      <vt:lpstr>Office Theme</vt:lpstr>
      <vt:lpstr>PowerPoint Presentation</vt:lpstr>
      <vt:lpstr>Suicide Prevention “Hope When Life Seems Hopeless”</vt:lpstr>
      <vt:lpstr>        Sometimes Life Seems Hopeless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God in Trials</dc:title>
  <dc:creator>Microsoft account</dc:creator>
  <cp:lastModifiedBy>Microsoft account</cp:lastModifiedBy>
  <cp:revision>349</cp:revision>
  <cp:lastPrinted>2015-08-25T19:39:07Z</cp:lastPrinted>
  <dcterms:created xsi:type="dcterms:W3CDTF">2015-04-27T19:22:12Z</dcterms:created>
  <dcterms:modified xsi:type="dcterms:W3CDTF">2015-09-08T22:41:54Z</dcterms:modified>
</cp:coreProperties>
</file>