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69" r:id="rId2"/>
    <p:sldId id="306" r:id="rId3"/>
    <p:sldId id="314" r:id="rId4"/>
    <p:sldId id="296" r:id="rId5"/>
    <p:sldId id="297" r:id="rId6"/>
    <p:sldId id="298" r:id="rId7"/>
    <p:sldId id="301" r:id="rId8"/>
    <p:sldId id="294" r:id="rId9"/>
    <p:sldId id="277" r:id="rId10"/>
    <p:sldId id="260" r:id="rId11"/>
    <p:sldId id="290" r:id="rId12"/>
    <p:sldId id="295" r:id="rId13"/>
    <p:sldId id="257" r:id="rId14"/>
    <p:sldId id="307" r:id="rId15"/>
    <p:sldId id="309" r:id="rId16"/>
    <p:sldId id="312" r:id="rId17"/>
    <p:sldId id="313" r:id="rId18"/>
    <p:sldId id="308" r:id="rId19"/>
    <p:sldId id="310" r:id="rId20"/>
    <p:sldId id="270" r:id="rId21"/>
    <p:sldId id="291" r:id="rId22"/>
    <p:sldId id="259" r:id="rId23"/>
    <p:sldId id="275" r:id="rId24"/>
    <p:sldId id="292" r:id="rId25"/>
    <p:sldId id="286" r:id="rId26"/>
    <p:sldId id="302" r:id="rId27"/>
    <p:sldId id="303" r:id="rId28"/>
    <p:sldId id="304" r:id="rId29"/>
    <p:sldId id="305" r:id="rId30"/>
    <p:sldId id="278" r:id="rId31"/>
    <p:sldId id="287" r:id="rId32"/>
    <p:sldId id="288" r:id="rId33"/>
    <p:sldId id="289" r:id="rId34"/>
    <p:sldId id="261" r:id="rId35"/>
    <p:sldId id="264" r:id="rId36"/>
    <p:sldId id="293" r:id="rId37"/>
    <p:sldId id="267" r:id="rId38"/>
    <p:sldId id="311" r:id="rId39"/>
    <p:sldId id="299" r:id="rId40"/>
    <p:sldId id="256" r:id="rId41"/>
    <p:sldId id="300" r:id="rId42"/>
  </p:sldIdLst>
  <p:sldSz cx="9144000" cy="6858000" type="screen4x3"/>
  <p:notesSz cx="7099300"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1352590E-BB9E-4846-8D0C-F6100E0F676F}" type="datetimeFigureOut">
              <a:rPr lang="en-US" smtClean="0"/>
              <a:pPr/>
              <a:t>1/23/2016</a:t>
            </a:fld>
            <a:endParaRPr lang="en-US" dirty="0"/>
          </a:p>
        </p:txBody>
      </p:sp>
      <p:sp>
        <p:nvSpPr>
          <p:cNvPr id="4" name="Footer Placeholder 3"/>
          <p:cNvSpPr>
            <a:spLocks noGrp="1"/>
          </p:cNvSpPr>
          <p:nvPr>
            <p:ph type="ftr" sz="quarter" idx="2"/>
          </p:nvPr>
        </p:nvSpPr>
        <p:spPr>
          <a:xfrm>
            <a:off x="0" y="8910638"/>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8910638"/>
            <a:ext cx="3076575" cy="469900"/>
          </a:xfrm>
          <a:prstGeom prst="rect">
            <a:avLst/>
          </a:prstGeom>
        </p:spPr>
        <p:txBody>
          <a:bodyPr vert="horz" lIns="91440" tIns="45720" rIns="91440" bIns="45720" rtlCol="0" anchor="b"/>
          <a:lstStyle>
            <a:lvl1pPr algn="r">
              <a:defRPr sz="1200"/>
            </a:lvl1pPr>
          </a:lstStyle>
          <a:p>
            <a:fld id="{92BA1953-5707-4E41-82AA-F5B3A16394E7}" type="slidenum">
              <a:rPr lang="en-US" smtClean="0"/>
              <a:pPr/>
              <a:t>‹#›</a:t>
            </a:fld>
            <a:endParaRPr lang="en-US" dirty="0"/>
          </a:p>
        </p:txBody>
      </p:sp>
    </p:spTree>
    <p:extLst>
      <p:ext uri="{BB962C8B-B14F-4D97-AF65-F5344CB8AC3E}">
        <p14:creationId xmlns:p14="http://schemas.microsoft.com/office/powerpoint/2010/main" val="418865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025AEF11-0E99-4C60-9B61-5B83E8FC053B}" type="datetimeFigureOut">
              <a:rPr lang="en-US" smtClean="0"/>
              <a:pPr/>
              <a:t>1/23/2016</a:t>
            </a:fld>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456113"/>
            <a:ext cx="5680075" cy="4222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0638"/>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0638"/>
            <a:ext cx="3076575" cy="469900"/>
          </a:xfrm>
          <a:prstGeom prst="rect">
            <a:avLst/>
          </a:prstGeom>
        </p:spPr>
        <p:txBody>
          <a:bodyPr vert="horz" lIns="91440" tIns="45720" rIns="91440" bIns="45720" rtlCol="0" anchor="b"/>
          <a:lstStyle>
            <a:lvl1pPr algn="r">
              <a:defRPr sz="1200"/>
            </a:lvl1pPr>
          </a:lstStyle>
          <a:p>
            <a:fld id="{0982BAF3-FD32-4905-9778-9E68421218E9}" type="slidenum">
              <a:rPr lang="en-US" smtClean="0"/>
              <a:pPr/>
              <a:t>‹#›</a:t>
            </a:fld>
            <a:endParaRPr lang="en-US" dirty="0"/>
          </a:p>
        </p:txBody>
      </p:sp>
    </p:spTree>
    <p:extLst>
      <p:ext uri="{BB962C8B-B14F-4D97-AF65-F5344CB8AC3E}">
        <p14:creationId xmlns:p14="http://schemas.microsoft.com/office/powerpoint/2010/main" val="317126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82BAF3-FD32-4905-9778-9E68421218E9}" type="slidenum">
              <a:rPr lang="en-US" smtClean="0"/>
              <a:pPr/>
              <a:t>22</a:t>
            </a:fld>
            <a:endParaRPr lang="en-US" dirty="0"/>
          </a:p>
        </p:txBody>
      </p:sp>
    </p:spTree>
    <p:extLst>
      <p:ext uri="{BB962C8B-B14F-4D97-AF65-F5344CB8AC3E}">
        <p14:creationId xmlns:p14="http://schemas.microsoft.com/office/powerpoint/2010/main" val="257999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A07E069-2ECF-4F57-A9EF-64ED8F1AE9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A07E069-2ECF-4F57-A9EF-64ED8F1AE9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A07E069-2ECF-4F57-A9EF-64ED8F1AE935}"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A07E069-2ECF-4F57-A9EF-64ED8F1AE93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98D45E44-ACF7-4CD9-9EEB-3D2A40A255FF}" type="datetimeFigureOut">
              <a:rPr lang="en-US" smtClean="0"/>
              <a:pPr/>
              <a:t>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8D45E44-ACF7-4CD9-9EEB-3D2A40A255FF}" type="datetimeFigureOut">
              <a:rPr lang="en-US" smtClean="0"/>
              <a:pPr/>
              <a:t>1/23/2016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07E069-2ECF-4F57-A9EF-64ED8F1AE93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biblia.com/bible/nasb95/Ps%20126.5" TargetMode="External"/><Relationship Id="rId7" Type="http://schemas.openxmlformats.org/officeDocument/2006/relationships/hyperlink" Target="http://biblia.com/bible/nasb95/Prov%2012.25"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biblia.com/bible/nasb95/Ps%20145.14" TargetMode="External"/><Relationship Id="rId5" Type="http://schemas.openxmlformats.org/officeDocument/2006/relationships/hyperlink" Target="http://biblia.com/bible/nasb95/Ps%20147.3" TargetMode="External"/><Relationship Id="rId4" Type="http://schemas.openxmlformats.org/officeDocument/2006/relationships/hyperlink" Target="http://biblia.com/bible/nasb95/Ps%20143.7-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hyperlink" Target="http://biblia.com/bible/nasb95/Ps%2027.14" TargetMode="External"/><Relationship Id="rId13" Type="http://schemas.openxmlformats.org/officeDocument/2006/relationships/hyperlink" Target="http://biblia.com/bible/nasb95/Ps%2037.23-24" TargetMode="External"/><Relationship Id="rId3" Type="http://schemas.openxmlformats.org/officeDocument/2006/relationships/hyperlink" Target="http://biblia.com/bible/nasb95/Deut%2033.27" TargetMode="External"/><Relationship Id="rId7" Type="http://schemas.openxmlformats.org/officeDocument/2006/relationships/hyperlink" Target="http://biblia.com/bible/nasb95/Ps%209.9" TargetMode="External"/><Relationship Id="rId12" Type="http://schemas.openxmlformats.org/officeDocument/2006/relationships/hyperlink" Target="http://biblia.com/bible/nasb95/Psalm%2034.19" TargetMode="External"/><Relationship Id="rId2" Type="http://schemas.openxmlformats.org/officeDocument/2006/relationships/hyperlink" Target="http://biblia.com/bible/nasb95/Deut%2031.8" TargetMode="External"/><Relationship Id="rId16" Type="http://schemas.openxmlformats.org/officeDocument/2006/relationships/hyperlink" Target="http://biblia.com/bible/nasb95/Ps%2062.5" TargetMode="External"/><Relationship Id="rId1" Type="http://schemas.openxmlformats.org/officeDocument/2006/relationships/slideLayout" Target="../slideLayouts/slideLayout2.xml"/><Relationship Id="rId6" Type="http://schemas.openxmlformats.org/officeDocument/2006/relationships/hyperlink" Target="http://biblia.com/bible/nasb95/Eccles%209.4" TargetMode="External"/><Relationship Id="rId11" Type="http://schemas.openxmlformats.org/officeDocument/2006/relationships/hyperlink" Target="http://biblia.com/bible/nasb95/Ps%2034.18" TargetMode="External"/><Relationship Id="rId5" Type="http://schemas.openxmlformats.org/officeDocument/2006/relationships/hyperlink" Target="http://biblia.com/bible/nasb95/2%20Sam%2022.29" TargetMode="External"/><Relationship Id="rId15" Type="http://schemas.openxmlformats.org/officeDocument/2006/relationships/hyperlink" Target="http://biblia.com/bible/nasb95/Ps%2055.22" TargetMode="External"/><Relationship Id="rId10" Type="http://schemas.openxmlformats.org/officeDocument/2006/relationships/hyperlink" Target="http://biblia.com/bible/nasb95/Psalm%2031.24" TargetMode="External"/><Relationship Id="rId4" Type="http://schemas.openxmlformats.org/officeDocument/2006/relationships/hyperlink" Target="http://biblia.com/bible/nasb95/2%20Sam%2022.17-22" TargetMode="External"/><Relationship Id="rId9" Type="http://schemas.openxmlformats.org/officeDocument/2006/relationships/hyperlink" Target="http://biblia.com/bible/nasb95/Ps%2031.22" TargetMode="External"/><Relationship Id="rId14" Type="http://schemas.openxmlformats.org/officeDocument/2006/relationships/hyperlink" Target="http://biblia.com/bible/nasb95/Ps%2043.5"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biblia.com/bible/nasb95/Phil%204.6-7" TargetMode="External"/><Relationship Id="rId3" Type="http://schemas.openxmlformats.org/officeDocument/2006/relationships/hyperlink" Target="http://biblia.com/bible/nasb95/Ps%20143.7-8" TargetMode="External"/><Relationship Id="rId7" Type="http://schemas.openxmlformats.org/officeDocument/2006/relationships/hyperlink" Target="http://biblia.com/bible/nasb95/Isa%2026.3-4" TargetMode="External"/><Relationship Id="rId2" Type="http://schemas.openxmlformats.org/officeDocument/2006/relationships/hyperlink" Target="http://biblia.com/bible/nasb95/Ps%20126.5" TargetMode="External"/><Relationship Id="rId1" Type="http://schemas.openxmlformats.org/officeDocument/2006/relationships/slideLayout" Target="../slideLayouts/slideLayout2.xml"/><Relationship Id="rId6" Type="http://schemas.openxmlformats.org/officeDocument/2006/relationships/hyperlink" Target="http://biblia.com/bible/nasb95/Prov%2012.25" TargetMode="External"/><Relationship Id="rId5" Type="http://schemas.openxmlformats.org/officeDocument/2006/relationships/hyperlink" Target="http://biblia.com/bible/nasb95/Ps%20145.14" TargetMode="External"/><Relationship Id="rId4" Type="http://schemas.openxmlformats.org/officeDocument/2006/relationships/hyperlink" Target="http://biblia.com/bible/nasb95/Ps%20147.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952" r="18095"/>
          <a:stretch/>
        </p:blipFill>
        <p:spPr>
          <a:xfrm>
            <a:off x="4267200" y="1470025"/>
            <a:ext cx="4800599" cy="5159375"/>
          </a:xfrm>
          <a:prstGeom prst="rect">
            <a:avLst/>
          </a:prstGeom>
        </p:spPr>
      </p:pic>
      <p:sp>
        <p:nvSpPr>
          <p:cNvPr id="2" name="Title 1"/>
          <p:cNvSpPr>
            <a:spLocks noGrp="1"/>
          </p:cNvSpPr>
          <p:nvPr>
            <p:ph type="ctrTitle"/>
          </p:nvPr>
        </p:nvSpPr>
        <p:spPr>
          <a:xfrm>
            <a:off x="533400" y="0"/>
            <a:ext cx="8305800" cy="1470025"/>
          </a:xfrm>
        </p:spPr>
        <p:txBody>
          <a:bodyPr>
            <a:normAutofit/>
          </a:bodyPr>
          <a:lstStyle/>
          <a:p>
            <a:pPr algn="l"/>
            <a:r>
              <a:rPr lang="en-US" b="1" cap="none"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Key To Elijah’s Depression (3,4)</a:t>
            </a:r>
            <a:br>
              <a:rPr lang="en-US" b="1" cap="none"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He Saw That ….”</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76200" y="1676400"/>
            <a:ext cx="8991600" cy="4800600"/>
          </a:xfrm>
          <a:solidFill>
            <a:schemeClr val="bg1">
              <a:alpha val="80000"/>
            </a:schemeClr>
          </a:solidFill>
        </p:spPr>
        <p:txBody>
          <a:bodyPr anchor="t">
            <a:noAutofit/>
          </a:bodyPr>
          <a:lstStyle/>
          <a:p>
            <a:pPr>
              <a:spcBef>
                <a:spcPts val="0"/>
              </a:spcBef>
              <a:spcAft>
                <a:spcPts val="600"/>
              </a:spcAft>
              <a:buClrTx/>
              <a:buSzPct val="120000"/>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Changed…</a:t>
            </a:r>
          </a:p>
          <a:p>
            <a:pPr marL="457200" indent="-457200">
              <a:spcBef>
                <a:spcPts val="0"/>
              </a:spcBef>
              <a:buClrTx/>
              <a:buSzPct val="120000"/>
              <a:buBlip>
                <a:blip r:embed="rId3"/>
              </a:buBlip>
            </a:pPr>
            <a:r>
              <a:rPr lang="en-US" sz="2800" b="1" u="sng"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Focus </a:t>
            </a:r>
            <a:r>
              <a:rPr lang="en-US" sz="28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Ceased to Walk by Faith </a:t>
            </a:r>
          </a:p>
          <a:p>
            <a:pPr>
              <a:spcBef>
                <a:spcPts val="0"/>
              </a:spcBef>
              <a:spcAft>
                <a:spcPts val="1200"/>
              </a:spcAft>
              <a:buClrTx/>
              <a:buSzPct val="120000"/>
            </a:pP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when he saw that…”</a:t>
            </a:r>
          </a:p>
          <a:p>
            <a:pPr marL="457200" indent="-457200">
              <a:spcBef>
                <a:spcPts val="1800"/>
              </a:spcBef>
              <a:buClrTx/>
              <a:buSzPct val="120000"/>
              <a:buBlip>
                <a:blip r:embed="rId3"/>
              </a:buBlip>
            </a:pPr>
            <a:r>
              <a:rPr lang="en-US" sz="2800" b="1" u="sng"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Force </a:t>
            </a:r>
            <a:r>
              <a:rPr lang="en-US" sz="28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Boldness to Fear</a:t>
            </a:r>
          </a:p>
          <a:p>
            <a:pPr>
              <a:spcBef>
                <a:spcPts val="0"/>
              </a:spcBef>
              <a:spcAft>
                <a:spcPts val="1200"/>
              </a:spcAft>
              <a:buClrTx/>
              <a:buSzPct val="120000"/>
            </a:pP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arose, and went for his life</a:t>
            </a:r>
            <a:r>
              <a:rPr lang="en-US" sz="28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457200" indent="-457200">
              <a:spcBef>
                <a:spcPts val="1800"/>
              </a:spcBef>
              <a:buClrTx/>
              <a:buSzPct val="120000"/>
              <a:buBlip>
                <a:blip r:embed="rId3"/>
              </a:buBlip>
            </a:pPr>
            <a:r>
              <a:rPr lang="en-US" sz="2800" b="1" u="sng"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Feelings </a:t>
            </a:r>
            <a:r>
              <a:rPr lang="en-US" sz="28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Became</a:t>
            </a:r>
            <a:r>
              <a:rPr lang="en-US" sz="28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Depressed</a:t>
            </a:r>
          </a:p>
          <a:p>
            <a:pPr>
              <a:spcBef>
                <a:spcPts val="0"/>
              </a:spcBef>
            </a:pPr>
            <a:r>
              <a:rPr lang="en-US" sz="2800" b="1"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“came to Beersheba, which belongeth to Judah, </a:t>
            </a:r>
          </a:p>
          <a:p>
            <a:pPr>
              <a:spcBef>
                <a:spcPts val="0"/>
              </a:spcBef>
            </a:pP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left his servant there. ..Juniper Tree</a:t>
            </a:r>
            <a:r>
              <a:rPr lang="en-US" sz="28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endParaRPr lang="en-US" sz="28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000"/>
                                        <p:tgtEl>
                                          <p:spTgt spid="3">
                                            <p:txEl>
                                              <p:pRg st="5" end="5"/>
                                            </p:txEl>
                                          </p:spTgt>
                                        </p:tgtEl>
                                      </p:cBhvr>
                                    </p:animEffect>
                                    <p:anim calcmode="lin" valueType="num">
                                      <p:cBhvr>
                                        <p:cTn id="4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47" fill="hold">
                            <p:stCondLst>
                              <p:cond delay="2000"/>
                            </p:stCondLst>
                            <p:childTnLst>
                              <p:par>
                                <p:cTn id="48" presetID="37"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2000"/>
                                        <p:tgtEl>
                                          <p:spTgt spid="3">
                                            <p:txEl>
                                              <p:pRg st="6" end="6"/>
                                            </p:txEl>
                                          </p:spTgt>
                                        </p:tgtEl>
                                      </p:cBhvr>
                                    </p:animEffect>
                                    <p:anim calcmode="lin" valueType="num">
                                      <p:cBhvr>
                                        <p:cTn id="5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54" fill="hold">
                            <p:stCondLst>
                              <p:cond delay="4000"/>
                            </p:stCondLst>
                            <p:childTnLst>
                              <p:par>
                                <p:cTn id="55" presetID="37" presetClass="entr" presetSubtype="0"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2000"/>
                                        <p:tgtEl>
                                          <p:spTgt spid="3">
                                            <p:txEl>
                                              <p:pRg st="7" end="7"/>
                                            </p:txEl>
                                          </p:spTgt>
                                        </p:tgtEl>
                                      </p:cBhvr>
                                    </p:animEffect>
                                    <p:anim calcmode="lin" valueType="num">
                                      <p:cBhvr>
                                        <p:cTn id="5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52" r="18095"/>
          <a:stretch/>
        </p:blipFill>
        <p:spPr>
          <a:xfrm>
            <a:off x="4267200" y="1470025"/>
            <a:ext cx="4800599" cy="5159375"/>
          </a:xfrm>
          <a:prstGeom prst="rect">
            <a:avLst/>
          </a:prstGeom>
        </p:spPr>
      </p:pic>
      <p:sp>
        <p:nvSpPr>
          <p:cNvPr id="2" name="Title 1"/>
          <p:cNvSpPr>
            <a:spLocks noGrp="1"/>
          </p:cNvSpPr>
          <p:nvPr>
            <p:ph type="ctrTitle"/>
          </p:nvPr>
        </p:nvSpPr>
        <p:spPr>
          <a:xfrm>
            <a:off x="152400" y="0"/>
            <a:ext cx="8915400" cy="1470025"/>
          </a:xfrm>
        </p:spPr>
        <p:txBody>
          <a:bodyPr>
            <a:normAutofit/>
          </a:bodyPr>
          <a:lstStyle/>
          <a:p>
            <a:r>
              <a:rPr lang="en-US" sz="4000" b="1" cap="none"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685800" y="914400"/>
            <a:ext cx="7772400" cy="5047536"/>
          </a:xfrm>
          <a:prstGeom prst="rect">
            <a:avLst/>
          </a:prstGeom>
          <a:solidFill>
            <a:schemeClr val="bg1">
              <a:alpha val="80000"/>
            </a:schemeClr>
          </a:solidFill>
        </p:spPr>
        <p:txBody>
          <a:bodyPr wrap="square" rtlCol="0">
            <a:spAutoFit/>
          </a:bodyPr>
          <a:lstStyle/>
          <a:p>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p>
          <a:p>
            <a:pPr marL="514350" indent="-514350">
              <a:buSzPct val="130000"/>
              <a:buBlip>
                <a:blip r:embed="rId3"/>
              </a:buBlip>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Exhaustion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a:t>
            </a:r>
          </a:p>
          <a:p>
            <a:pPr marL="971550" lvl="1" indent="-514350">
              <a:buSzPct val="130000"/>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Intense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Activity-chap 18</a:t>
            </a:r>
          </a:p>
          <a:p>
            <a:pPr marL="1428750" lvl="2" indent="-514350">
              <a:buFont typeface="Arial"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Rebuilt Altar - Showdown</a:t>
            </a:r>
          </a:p>
          <a:p>
            <a:pPr marL="1428750" lvl="2" indent="-514350">
              <a:buFont typeface="Arial"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Killed 850 False </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Prophets</a:t>
            </a:r>
            <a:endPar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Prayed Intensely for </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Rain </a:t>
            </a:r>
            <a:endPar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Ran for Over 20 </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Miles</a:t>
            </a:r>
            <a:endPar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spcBef>
                <a:spcPts val="1200"/>
              </a:spcBef>
              <a:buSzPct val="130000"/>
              <a:buBlip>
                <a:blip r:embed="rId3"/>
              </a:buBlip>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 Exhaustion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(3a</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a:t>
            </a:r>
            <a:endPar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He’s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on Emotional Roller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Coaster</a:t>
            </a:r>
          </a:p>
          <a:p>
            <a:pPr marL="1428750" lvl="2" indent="-514350">
              <a:buFont typeface="Arial" panose="020B0604020202020204"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Arose </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Ran for His </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Life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ake </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My Life -Kill Me</a:t>
            </a: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6"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8000"/>
                            </p:stCondLst>
                            <p:childTnLst>
                              <p:par>
                                <p:cTn id="40" presetID="2" presetClass="entr" presetSubtype="8" fill="hold" grpId="0"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2000"/>
                            </p:stCondLst>
                            <p:childTnLst>
                              <p:par>
                                <p:cTn id="51" presetID="2" presetClass="entr" presetSubtype="12" fill="hold" grpId="0"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2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2" presetClass="entr" presetSubtype="4" fill="hold" grpId="0" nodeType="after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additive="base">
                                        <p:cTn id="58"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6" fill="hold" grpId="0" nodeType="after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 calcmode="lin" valueType="num">
                                      <p:cBhvr additive="base">
                                        <p:cTn id="63" dur="20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64"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52" r="18095"/>
          <a:stretch/>
        </p:blipFill>
        <p:spPr>
          <a:xfrm>
            <a:off x="4267200" y="1470025"/>
            <a:ext cx="4800599" cy="5159375"/>
          </a:xfrm>
          <a:prstGeom prst="rect">
            <a:avLst/>
          </a:prstGeom>
        </p:spPr>
      </p:pic>
      <p:sp>
        <p:nvSpPr>
          <p:cNvPr id="2" name="Title 1"/>
          <p:cNvSpPr>
            <a:spLocks noGrp="1"/>
          </p:cNvSpPr>
          <p:nvPr>
            <p:ph type="ctrTitle"/>
          </p:nvPr>
        </p:nvSpPr>
        <p:spPr>
          <a:xfrm>
            <a:off x="152400" y="0"/>
            <a:ext cx="8839200" cy="1470025"/>
          </a:xfrm>
        </p:spPr>
        <p:txBody>
          <a:bodyPr>
            <a:normAutofit/>
          </a:bodyPr>
          <a:lstStyle/>
          <a:p>
            <a:r>
              <a:rPr lang="en-US" sz="4000" b="1" cap="none"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685800" y="914400"/>
            <a:ext cx="7772400" cy="5201424"/>
          </a:xfrm>
          <a:prstGeom prst="rect">
            <a:avLst/>
          </a:prstGeom>
          <a:solidFill>
            <a:schemeClr val="bg1">
              <a:alpha val="80000"/>
            </a:schemeClr>
          </a:solidFill>
        </p:spPr>
        <p:txBody>
          <a:bodyPr wrap="square" rtlCol="0">
            <a:spAutoFit/>
          </a:bodyPr>
          <a:lstStyle/>
          <a:p>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p>
          <a:p>
            <a:pPr marL="457200" indent="-457200">
              <a:buSzPct val="130000"/>
              <a:buBlip>
                <a:blip r:embed="rId3"/>
              </a:buBlip>
            </a:pPr>
            <a:r>
              <a:rPr lang="en-US" sz="2800" b="1" dirty="0" smtClean="0">
                <a:latin typeface="Arial Unicode MS" pitchFamily="34" charset="-128"/>
                <a:ea typeface="Arial Unicode MS" pitchFamily="34" charset="-128"/>
                <a:cs typeface="Arial Unicode MS" pitchFamily="34" charset="-128"/>
              </a:rPr>
              <a:t>Physical Exhaustion </a:t>
            </a:r>
            <a:r>
              <a:rPr lang="en-US" sz="2800" b="1" dirty="0" smtClean="0">
                <a:latin typeface="Arial Unicode MS" pitchFamily="34" charset="-128"/>
                <a:ea typeface="Arial Unicode MS" pitchFamily="34" charset="-128"/>
                <a:cs typeface="Arial Unicode MS" pitchFamily="34" charset="-128"/>
              </a:rPr>
              <a:t>(5)</a:t>
            </a:r>
            <a:endParaRPr lang="en-US" sz="2800" b="1" dirty="0" smtClean="0">
              <a:latin typeface="Arial Unicode MS" pitchFamily="34" charset="-128"/>
              <a:ea typeface="Arial Unicode MS" pitchFamily="34" charset="-128"/>
              <a:cs typeface="Arial Unicode MS" pitchFamily="34" charset="-128"/>
            </a:endParaRPr>
          </a:p>
          <a:p>
            <a:pPr marL="457200" indent="-457200">
              <a:buSzPct val="130000"/>
              <a:buBlip>
                <a:blip r:embed="rId3"/>
              </a:buBlip>
            </a:pPr>
            <a:r>
              <a:rPr lang="en-US" sz="2800" b="1" dirty="0" smtClean="0">
                <a:latin typeface="Arial Unicode MS" pitchFamily="34" charset="-128"/>
                <a:ea typeface="Arial Unicode MS" pitchFamily="34" charset="-128"/>
                <a:cs typeface="Arial Unicode MS" pitchFamily="34" charset="-128"/>
              </a:rPr>
              <a:t>Emotional Exhaustion </a:t>
            </a:r>
            <a:r>
              <a:rPr lang="en-US" sz="2800" b="1" dirty="0" smtClean="0">
                <a:latin typeface="Arial Unicode MS" pitchFamily="34" charset="-128"/>
                <a:ea typeface="Arial Unicode MS" pitchFamily="34" charset="-128"/>
                <a:cs typeface="Arial Unicode MS" pitchFamily="34" charset="-128"/>
              </a:rPr>
              <a:t>(4)</a:t>
            </a:r>
            <a:endParaRPr lang="en-US" sz="2800" b="1" dirty="0" smtClean="0">
              <a:latin typeface="Arial Unicode MS" pitchFamily="34" charset="-128"/>
              <a:ea typeface="Arial Unicode MS" pitchFamily="34" charset="-128"/>
              <a:cs typeface="Arial Unicode MS" pitchFamily="34" charset="-128"/>
            </a:endParaRPr>
          </a:p>
          <a:p>
            <a:pPr marL="457200" indent="-457200">
              <a:spcBef>
                <a:spcPts val="1200"/>
              </a:spcBef>
              <a:buSzPct val="130000"/>
              <a:buBlip>
                <a:blip r:embed="rId3"/>
              </a:buBlip>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Social Exhaustion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a:t>
            </a:r>
            <a:endPar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buSzPct val="130000"/>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Relationship Conflict</a:t>
            </a:r>
          </a:p>
          <a:p>
            <a:pPr marL="1371600" lvl="2" indent="-457200">
              <a:buSzPct val="130000"/>
              <a:buFont typeface="Arial" panose="020B0604020202020204"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Confronted / killed 850 prophets</a:t>
            </a:r>
          </a:p>
          <a:p>
            <a:pPr marL="1371600" lvl="2" indent="-457200">
              <a:buSzPct val="130000"/>
              <a:buFont typeface="Arial" panose="020B0604020202020204" pitchFamily="34" charset="0"/>
              <a:buChar char="•"/>
            </a:pPr>
            <a:r>
              <a:rPr lang="en-US" sz="2800" i="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Jezebel sent out Death Threats</a:t>
            </a:r>
          </a:p>
          <a:p>
            <a:pPr marL="457200" indent="-457200">
              <a:spcBef>
                <a:spcPts val="1200"/>
              </a:spcBef>
              <a:buSzPct val="130000"/>
              <a:buBlip>
                <a:blip r:embed="rId3"/>
              </a:buBlip>
            </a:pP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Exhaustion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(10</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14)</a:t>
            </a:r>
            <a:endParaRPr lang="en-US" sz="28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Down Played </a:t>
            </a:r>
            <a:r>
              <a:rPr lang="en-US" sz="2800"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Work </a:t>
            </a:r>
          </a:p>
          <a:p>
            <a:pPr marL="971550" lvl="1" indent="-514350">
              <a:buSzPct val="120000"/>
              <a:buFont typeface="Arial" panose="020B0604020202020204" pitchFamily="34" charset="0"/>
              <a:buChar char="•"/>
            </a:pPr>
            <a:r>
              <a:rPr lang="en-US" sz="2800"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Exaggerated </a:t>
            </a:r>
            <a:r>
              <a:rPr lang="en-US" sz="2800"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Situation</a:t>
            </a:r>
          </a:p>
          <a:p>
            <a:pPr marL="514350" indent="-514350"/>
            <a:r>
              <a:rPr lang="en-US" sz="3200"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Lord Just Take Me!!!</a:t>
            </a:r>
          </a:p>
        </p:txBody>
      </p:sp>
    </p:spTree>
  </p:cSld>
  <p:clrMapOvr>
    <a:masterClrMapping/>
  </p:clrMapOvr>
  <mc:AlternateContent xmlns:mc="http://schemas.openxmlformats.org/markup-compatibility/2006" xmlns:p14="http://schemas.microsoft.com/office/powerpoint/2010/main">
    <mc:Choice Requires="p14">
      <p:transition spd="slow" p14:dur="4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additive="base">
                                        <p:cTn id="12"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6" fill="hold" grpId="0" nodeType="after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2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 calcmode="lin" valueType="num">
                                      <p:cBhvr additive="base">
                                        <p:cTn id="22"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additive="base">
                                        <p:cTn id="2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grpId="0" nodeType="after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2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 presetClass="entr" presetSubtype="9" fill="hold" grpId="0" nodeType="after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 calcmode="lin" valueType="num">
                                      <p:cBhvr additive="base">
                                        <p:cTn id="38" dur="20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6">
                                            <p:txEl>
                                              <p:pRg st="9" end="9"/>
                                            </p:txEl>
                                          </p:spTgt>
                                        </p:tgtEl>
                                        <p:attrNameLst>
                                          <p:attrName>ppt_y</p:attrName>
                                        </p:attrNameLst>
                                      </p:cBhvr>
                                      <p:tavLst>
                                        <p:tav tm="0">
                                          <p:val>
                                            <p:strVal val="0-#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2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2" cstate="print"/>
          <a:srcRect/>
          <a:stretch>
            <a:fillRect/>
          </a:stretch>
        </p:blipFill>
        <p:spPr bwMode="auto">
          <a:xfrm>
            <a:off x="1905000" y="2286000"/>
            <a:ext cx="4953000" cy="3733800"/>
          </a:xfrm>
          <a:prstGeom prst="rect">
            <a:avLst/>
          </a:prstGeom>
          <a:noFill/>
          <a:ln w="9525">
            <a:noFill/>
            <a:miter lim="800000"/>
            <a:headEnd/>
            <a:tailEnd/>
          </a:ln>
        </p:spPr>
      </p:pic>
      <p:sp>
        <p:nvSpPr>
          <p:cNvPr id="2" name="Title 1"/>
          <p:cNvSpPr>
            <a:spLocks noGrp="1"/>
          </p:cNvSpPr>
          <p:nvPr>
            <p:ph type="ctrTitle"/>
          </p:nvPr>
        </p:nvSpPr>
        <p:spPr>
          <a:xfrm>
            <a:off x="304800" y="-182463"/>
            <a:ext cx="8686800" cy="1249263"/>
          </a:xfrm>
        </p:spPr>
        <p:txBody>
          <a:bodyPr anchor="t">
            <a:normAutofit fontScale="90000"/>
          </a:bodyPr>
          <a:lstStyle/>
          <a:p>
            <a:pPr algn="l"/>
            <a:r>
              <a:rPr lang="en-US" sz="4000"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4000"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4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Can BE Set Free!</a:t>
            </a:r>
            <a:endParaRPr lang="en-US" sz="4400"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458200" cy="3810000"/>
          </a:xfrm>
        </p:spPr>
        <p:txBody>
          <a:bodyPr>
            <a:normAutofit/>
          </a:bodyPr>
          <a:lstStyle/>
          <a:p>
            <a:pPr algn="l"/>
            <a:r>
              <a:rPr lang="en-US" sz="5400" b="1" dirty="0" smtClean="0">
                <a:solidFill>
                  <a:schemeClr val="tx1"/>
                </a:solidFill>
                <a:effectLst>
                  <a:outerShdw blurRad="38100" dist="38100" dir="2700000" algn="tl">
                    <a:srgbClr val="000000">
                      <a:alpha val="43137"/>
                    </a:srgbClr>
                  </a:outerShdw>
                </a:effectLst>
              </a:rPr>
              <a:t>                </a:t>
            </a:r>
            <a:r>
              <a:rPr lang="en-US" sz="6600" b="1" dirty="0" smtClean="0">
                <a:solidFill>
                  <a:schemeClr val="bg1"/>
                </a:solidFill>
                <a:effectLst>
                  <a:outerShdw blurRad="38100" dist="38100" dir="2700000" algn="tl">
                    <a:srgbClr val="000000">
                      <a:alpha val="43137"/>
                    </a:srgbClr>
                  </a:outerShdw>
                </a:effectLst>
              </a:rPr>
              <a:t>Finding</a:t>
            </a:r>
          </a:p>
          <a:p>
            <a:pPr algn="l"/>
            <a:r>
              <a:rPr lang="en-US" sz="9600" b="1" dirty="0" smtClean="0">
                <a:solidFill>
                  <a:srgbClr val="0070C0"/>
                </a:solidFill>
                <a:effectLst>
                  <a:outerShdw blurRad="38100" dist="38100" dir="2700000" algn="tl">
                    <a:srgbClr val="000000">
                      <a:alpha val="43137"/>
                    </a:srgbClr>
                  </a:outerShdw>
                </a:effectLst>
              </a:rPr>
              <a:t> </a:t>
            </a:r>
            <a:r>
              <a:rPr lang="en-US" sz="9600" b="1" dirty="0" smtClean="0">
                <a:solidFill>
                  <a:srgbClr val="0070C0"/>
                </a:solidFill>
                <a:effectLst>
                  <a:outerShdw blurRad="38100" dist="38100" dir="2700000" algn="tl">
                    <a:srgbClr val="000000">
                      <a:alpha val="43137"/>
                    </a:srgbClr>
                  </a:outerShdw>
                </a:effectLst>
              </a:rPr>
              <a:t> </a:t>
            </a:r>
            <a:r>
              <a:rPr lang="en-US" sz="12000" b="1" dirty="0" smtClean="0">
                <a:solidFill>
                  <a:srgbClr val="0070C0"/>
                </a:solidFill>
                <a:effectLst>
                  <a:outerShdw blurRad="38100" dist="38100" dir="2700000" algn="tl">
                    <a:srgbClr val="000000">
                      <a:alpha val="43137"/>
                    </a:srgbClr>
                  </a:outerShdw>
                </a:effectLst>
              </a:rPr>
              <a:t>Freedom </a:t>
            </a:r>
            <a:r>
              <a:rPr lang="en-US" sz="12000" b="1" dirty="0" smtClean="0">
                <a:solidFill>
                  <a:srgbClr val="0070C0"/>
                </a:solidFill>
                <a:effectLst>
                  <a:outerShdw blurRad="38100" dist="38100" dir="2700000" algn="tl">
                    <a:srgbClr val="000000">
                      <a:alpha val="43137"/>
                    </a:srgbClr>
                  </a:outerShdw>
                </a:effectLst>
              </a:rPr>
              <a:t>!</a:t>
            </a:r>
            <a:endParaRPr lang="en-US" sz="12000" b="1"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0" y="1630263"/>
            <a:ext cx="9144000" cy="4770537"/>
          </a:xfrm>
          <a:prstGeom prst="rect">
            <a:avLst/>
          </a:prstGeom>
          <a:solidFill>
            <a:schemeClr val="bg2">
              <a:alpha val="83000"/>
            </a:schemeClr>
          </a:solidFill>
        </p:spPr>
        <p:txBody>
          <a:bodyPr wrap="square">
            <a:spAutoFit/>
          </a:bodyPr>
          <a:lstStyle/>
          <a:p>
            <a:pPr marL="342900" indent="-342900">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latin typeface="Arial Rounded MT Bold" panose="020F0704030504030204" pitchFamily="34" charset="0"/>
                <a:hlinkClick r:id="rId3"/>
              </a:rPr>
              <a:t>Psa 126:5</a:t>
            </a:r>
            <a:r>
              <a:rPr lang="en-US" sz="2400" dirty="0" smtClean="0">
                <a:effectLst>
                  <a:outerShdw blurRad="38100" dist="38100" dir="2700000" algn="tl">
                    <a:srgbClr val="000000">
                      <a:alpha val="43137"/>
                    </a:srgbClr>
                  </a:outerShdw>
                </a:effectLst>
                <a:latin typeface="Arial Rounded MT Bold" panose="020F0704030504030204" pitchFamily="34" charset="0"/>
              </a:rPr>
              <a:t>,</a:t>
            </a:r>
            <a:r>
              <a:rPr lang="en-US" sz="2400" i="1" dirty="0" smtClean="0">
                <a:effectLst>
                  <a:outerShdw blurRad="38100" dist="38100" dir="2700000" algn="tl">
                    <a:srgbClr val="000000">
                      <a:alpha val="43137"/>
                    </a:srgbClr>
                  </a:outerShdw>
                </a:effectLst>
                <a:latin typeface="Arial Rounded MT Bold" panose="020F0704030504030204" pitchFamily="34" charset="0"/>
              </a:rPr>
              <a:t>Those </a:t>
            </a:r>
            <a:r>
              <a:rPr lang="en-US" sz="2400" i="1" dirty="0">
                <a:effectLst>
                  <a:outerShdw blurRad="38100" dist="38100" dir="2700000" algn="tl">
                    <a:srgbClr val="000000">
                      <a:alpha val="43137"/>
                    </a:srgbClr>
                  </a:outerShdw>
                </a:effectLst>
                <a:latin typeface="Arial Rounded MT Bold" panose="020F0704030504030204" pitchFamily="34" charset="0"/>
              </a:rPr>
              <a:t>who sow in tears will reap </a:t>
            </a:r>
            <a:r>
              <a:rPr lang="en-US" sz="2400" i="1" dirty="0" smtClean="0">
                <a:effectLst>
                  <a:outerShdw blurRad="38100" dist="38100" dir="2700000" algn="tl">
                    <a:srgbClr val="000000">
                      <a:alpha val="43137"/>
                    </a:srgbClr>
                  </a:outerShdw>
                </a:effectLst>
                <a:latin typeface="Arial Rounded MT Bold" panose="020F0704030504030204" pitchFamily="34" charset="0"/>
              </a:rPr>
              <a:t>w- </a:t>
            </a:r>
            <a:r>
              <a:rPr lang="en-US" sz="2400" i="1" dirty="0">
                <a:effectLst>
                  <a:outerShdw blurRad="38100" dist="38100" dir="2700000" algn="tl">
                    <a:srgbClr val="000000">
                      <a:alpha val="43137"/>
                    </a:srgbClr>
                  </a:outerShdw>
                </a:effectLst>
                <a:latin typeface="Arial Rounded MT Bold" panose="020F0704030504030204" pitchFamily="34" charset="0"/>
              </a:rPr>
              <a:t>songs of </a:t>
            </a:r>
            <a:r>
              <a:rPr lang="en-US" sz="2400" i="1" dirty="0" smtClean="0">
                <a:effectLst>
                  <a:outerShdw blurRad="38100" dist="38100" dir="2700000" algn="tl">
                    <a:srgbClr val="000000">
                      <a:alpha val="43137"/>
                    </a:srgbClr>
                  </a:outerShdw>
                </a:effectLst>
                <a:latin typeface="Arial Rounded MT Bold" panose="020F0704030504030204" pitchFamily="34" charset="0"/>
              </a:rPr>
              <a:t>joy</a:t>
            </a:r>
          </a:p>
          <a:p>
            <a:pPr marL="342900" indent="-342900">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latin typeface="Arial Rounded MT Bold" panose="020F0704030504030204" pitchFamily="34" charset="0"/>
                <a:hlinkClick r:id="rId4"/>
              </a:rPr>
              <a:t>Psa </a:t>
            </a:r>
            <a:r>
              <a:rPr lang="en-US" sz="2400" dirty="0" smtClean="0">
                <a:effectLst>
                  <a:outerShdw blurRad="38100" dist="38100" dir="2700000" algn="tl">
                    <a:srgbClr val="000000">
                      <a:alpha val="43137"/>
                    </a:srgbClr>
                  </a:outerShdw>
                </a:effectLst>
                <a:latin typeface="Arial Rounded MT Bold" panose="020F0704030504030204" pitchFamily="34" charset="0"/>
                <a:hlinkClick r:id="rId4"/>
              </a:rPr>
              <a:t>143:7-8</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Answer me quickly, O Lord; my spirit fails. Do not hide your face from me or I will be like those who go down to the pit. Let the morning bring me word of your unfailing love, for I have put my trust in you. Show me the way I should go, for to you I’ll lift up my </a:t>
            </a:r>
            <a:r>
              <a:rPr lang="en-US" sz="2400" i="1" dirty="0" smtClean="0">
                <a:effectLst>
                  <a:outerShdw blurRad="38100" dist="38100" dir="2700000" algn="tl">
                    <a:srgbClr val="000000">
                      <a:alpha val="43137"/>
                    </a:srgbClr>
                  </a:outerShdw>
                </a:effectLst>
                <a:latin typeface="Arial Rounded MT Bold" panose="020F0704030504030204" pitchFamily="34" charset="0"/>
              </a:rPr>
              <a:t>soul.</a:t>
            </a:r>
          </a:p>
          <a:p>
            <a:pPr marL="342900" indent="-342900">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latin typeface="Arial Rounded MT Bold" panose="020F0704030504030204" pitchFamily="34" charset="0"/>
                <a:hlinkClick r:id="rId5"/>
              </a:rPr>
              <a:t>Psa </a:t>
            </a:r>
            <a:r>
              <a:rPr lang="en-US" sz="2400" dirty="0" smtClean="0">
                <a:effectLst>
                  <a:outerShdw blurRad="38100" dist="38100" dir="2700000" algn="tl">
                    <a:srgbClr val="000000">
                      <a:alpha val="43137"/>
                    </a:srgbClr>
                  </a:outerShdw>
                </a:effectLst>
                <a:latin typeface="Arial Rounded MT Bold" panose="020F0704030504030204" pitchFamily="34" charset="0"/>
                <a:hlinkClick r:id="rId5"/>
              </a:rPr>
              <a:t>147:3</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He heals the brokenhearted /</a:t>
            </a:r>
            <a:r>
              <a:rPr lang="en-US" sz="2400" i="1"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binds up </a:t>
            </a:r>
            <a:r>
              <a:rPr lang="en-US" sz="2400" i="1" dirty="0" smtClean="0">
                <a:effectLst>
                  <a:outerShdw blurRad="38100" dist="38100" dir="2700000" algn="tl">
                    <a:srgbClr val="000000">
                      <a:alpha val="43137"/>
                    </a:srgbClr>
                  </a:outerShdw>
                </a:effectLst>
                <a:latin typeface="Arial Rounded MT Bold" panose="020F0704030504030204" pitchFamily="34" charset="0"/>
              </a:rPr>
              <a:t>wounds</a:t>
            </a:r>
            <a:endParaRPr lang="en-US" sz="2400" i="1" dirty="0">
              <a:effectLst>
                <a:outerShdw blurRad="38100" dist="38100" dir="2700000" algn="tl">
                  <a:srgbClr val="000000">
                    <a:alpha val="43137"/>
                  </a:srgbClr>
                </a:outerShdw>
              </a:effectLst>
              <a:latin typeface="Arial Rounded MT Bold" panose="020F0704030504030204" pitchFamily="34" charset="0"/>
            </a:endParaRPr>
          </a:p>
          <a:p>
            <a:pPr marL="342900" indent="-342900">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latin typeface="Arial Rounded MT Bold" panose="020F0704030504030204" pitchFamily="34" charset="0"/>
                <a:hlinkClick r:id="rId6"/>
              </a:rPr>
              <a:t>Psa </a:t>
            </a:r>
            <a:r>
              <a:rPr lang="en-US" sz="2400" dirty="0" smtClean="0">
                <a:effectLst>
                  <a:outerShdw blurRad="38100" dist="38100" dir="2700000" algn="tl">
                    <a:srgbClr val="000000">
                      <a:alpha val="43137"/>
                    </a:srgbClr>
                  </a:outerShdw>
                </a:effectLst>
                <a:latin typeface="Arial Rounded MT Bold" panose="020F0704030504030204" pitchFamily="34" charset="0"/>
                <a:hlinkClick r:id="rId6"/>
              </a:rPr>
              <a:t>145:14</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The LORD upholds all those who fall and lifts up all who are bowed </a:t>
            </a:r>
            <a:r>
              <a:rPr lang="en-US" sz="2400" i="1" dirty="0" smtClean="0">
                <a:effectLst>
                  <a:outerShdw blurRad="38100" dist="38100" dir="2700000" algn="tl">
                    <a:srgbClr val="000000">
                      <a:alpha val="43137"/>
                    </a:srgbClr>
                  </a:outerShdw>
                </a:effectLst>
                <a:latin typeface="Arial Rounded MT Bold" panose="020F0704030504030204" pitchFamily="34" charset="0"/>
              </a:rPr>
              <a:t>down</a:t>
            </a:r>
            <a:r>
              <a:rPr lang="en-US" sz="2400" dirty="0" smtClean="0">
                <a:effectLst>
                  <a:outerShdw blurRad="38100" dist="38100" dir="2700000" algn="tl">
                    <a:srgbClr val="000000">
                      <a:alpha val="43137"/>
                    </a:srgbClr>
                  </a:outerShdw>
                </a:effectLst>
                <a:latin typeface="Arial Rounded MT Bold" panose="020F0704030504030204" pitchFamily="34" charset="0"/>
              </a:rPr>
              <a:t>.</a:t>
            </a:r>
          </a:p>
          <a:p>
            <a:pPr marL="342900" indent="-342900">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latin typeface="Arial Rounded MT Bold" panose="020F0704030504030204" pitchFamily="34" charset="0"/>
                <a:hlinkClick r:id="rId7"/>
              </a:rPr>
              <a:t>Prov </a:t>
            </a:r>
            <a:r>
              <a:rPr lang="en-US" sz="2400" dirty="0" smtClean="0">
                <a:effectLst>
                  <a:outerShdw blurRad="38100" dist="38100" dir="2700000" algn="tl">
                    <a:srgbClr val="000000">
                      <a:alpha val="43137"/>
                    </a:srgbClr>
                  </a:outerShdw>
                </a:effectLst>
                <a:latin typeface="Arial Rounded MT Bold" panose="020F0704030504030204" pitchFamily="34" charset="0"/>
                <a:hlinkClick r:id="rId7"/>
              </a:rPr>
              <a:t>12:25</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Anxiety in a man’s heart weighs it down </a:t>
            </a:r>
            <a:r>
              <a:rPr lang="en-US" sz="2400" dirty="0">
                <a:effectLst>
                  <a:outerShdw blurRad="38100" dist="38100" dir="2700000" algn="tl">
                    <a:srgbClr val="000000">
                      <a:alpha val="43137"/>
                    </a:srgbClr>
                  </a:outerShdw>
                </a:effectLst>
                <a:latin typeface="Arial Rounded MT Bold" panose="020F0704030504030204" pitchFamily="34" charset="0"/>
              </a:rPr>
              <a:t>(depression), </a:t>
            </a:r>
            <a:r>
              <a:rPr lang="en-US" sz="2400" i="1" dirty="0">
                <a:effectLst>
                  <a:outerShdw blurRad="38100" dist="38100" dir="2700000" algn="tl">
                    <a:srgbClr val="000000">
                      <a:alpha val="43137"/>
                    </a:srgbClr>
                  </a:outerShdw>
                </a:effectLst>
                <a:latin typeface="Arial Rounded MT Bold" panose="020F0704030504030204" pitchFamily="34" charset="0"/>
              </a:rPr>
              <a:t>but a good word cheers it </a:t>
            </a:r>
            <a:r>
              <a:rPr lang="en-US" sz="2400" i="1" dirty="0" smtClean="0">
                <a:effectLst>
                  <a:outerShdw blurRad="38100" dist="38100" dir="2700000" algn="tl">
                    <a:srgbClr val="000000">
                      <a:alpha val="43137"/>
                    </a:srgbClr>
                  </a:outerShdw>
                </a:effectLst>
                <a:latin typeface="Arial Rounded MT Bold" panose="020F0704030504030204" pitchFamily="34" charset="0"/>
              </a:rPr>
              <a:t>up</a:t>
            </a:r>
            <a:endParaRPr lang="en-US" sz="2400"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37"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out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outVertic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arn(inVertic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outVertical)">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805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7239000" cy="2409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74735"/>
            <a:ext cx="4000500" cy="2381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895600"/>
            <a:ext cx="4038600" cy="354547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952" r="18095"/>
          <a:stretch/>
        </p:blipFill>
        <p:spPr>
          <a:xfrm>
            <a:off x="1066800" y="4455141"/>
            <a:ext cx="2438400" cy="2381250"/>
          </a:xfrm>
          <a:prstGeom prst="rect">
            <a:avLst/>
          </a:prstGeom>
        </p:spPr>
      </p:pic>
    </p:spTree>
    <p:extLst>
      <p:ext uri="{BB962C8B-B14F-4D97-AF65-F5344CB8AC3E}">
        <p14:creationId xmlns:p14="http://schemas.microsoft.com/office/powerpoint/2010/main" val="116951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Autofit/>
          </a:bodyPr>
          <a:lstStyle/>
          <a:p>
            <a:r>
              <a:rPr lang="en-US" sz="1500" dirty="0" err="1" smtClean="0">
                <a:effectLst>
                  <a:outerShdw blurRad="38100" dist="38100" dir="2700000" algn="tl">
                    <a:srgbClr val="000000">
                      <a:alpha val="43137"/>
                    </a:srgbClr>
                  </a:outerShdw>
                </a:effectLst>
                <a:latin typeface="Arial Rounded MT Bold" panose="020F0704030504030204" pitchFamily="34" charset="0"/>
                <a:hlinkClick r:id="rId2"/>
              </a:rPr>
              <a:t>Deut</a:t>
            </a:r>
            <a:r>
              <a:rPr lang="en-US" sz="1500" dirty="0" smtClean="0">
                <a:effectLst>
                  <a:outerShdw blurRad="38100" dist="38100" dir="2700000" algn="tl">
                    <a:srgbClr val="000000">
                      <a:alpha val="43137"/>
                    </a:srgbClr>
                  </a:outerShdw>
                </a:effectLst>
                <a:latin typeface="Arial Rounded MT Bold" panose="020F0704030504030204" pitchFamily="34" charset="0"/>
                <a:hlinkClick r:id="rId2"/>
              </a:rPr>
              <a:t> </a:t>
            </a:r>
            <a:r>
              <a:rPr lang="en-US" sz="1500" dirty="0">
                <a:effectLst>
                  <a:outerShdw blurRad="38100" dist="38100" dir="2700000" algn="tl">
                    <a:srgbClr val="000000">
                      <a:alpha val="43137"/>
                    </a:srgbClr>
                  </a:outerShdw>
                </a:effectLst>
                <a:latin typeface="Arial Rounded MT Bold" panose="020F0704030504030204" pitchFamily="34" charset="0"/>
                <a:hlinkClick r:id="rId2"/>
              </a:rPr>
              <a:t>31:8</a:t>
            </a:r>
            <a:r>
              <a:rPr lang="en-US" sz="1500" dirty="0">
                <a:effectLst>
                  <a:outerShdw blurRad="38100" dist="38100" dir="2700000" algn="tl">
                    <a:srgbClr val="000000">
                      <a:alpha val="43137"/>
                    </a:srgbClr>
                  </a:outerShdw>
                </a:effectLst>
                <a:latin typeface="Arial Rounded MT Bold" panose="020F0704030504030204" pitchFamily="34" charset="0"/>
              </a:rPr>
              <a:t> – The Lord himself goes before you and will be with you; he will never leave you nor forsake you. Do not be afraid; do not be discouraged.</a:t>
            </a:r>
          </a:p>
          <a:p>
            <a:r>
              <a:rPr lang="en-US" sz="1500" dirty="0" err="1" smtClean="0">
                <a:effectLst>
                  <a:outerShdw blurRad="38100" dist="38100" dir="2700000" algn="tl">
                    <a:srgbClr val="000000">
                      <a:alpha val="43137"/>
                    </a:srgbClr>
                  </a:outerShdw>
                </a:effectLst>
                <a:latin typeface="Arial Rounded MT Bold" panose="020F0704030504030204" pitchFamily="34" charset="0"/>
                <a:hlinkClick r:id="rId3"/>
              </a:rPr>
              <a:t>Deut</a:t>
            </a:r>
            <a:r>
              <a:rPr lang="en-US" sz="1500" dirty="0" smtClean="0">
                <a:effectLst>
                  <a:outerShdw blurRad="38100" dist="38100" dir="2700000" algn="tl">
                    <a:srgbClr val="000000">
                      <a:alpha val="43137"/>
                    </a:srgbClr>
                  </a:outerShdw>
                </a:effectLst>
                <a:latin typeface="Arial Rounded MT Bold" panose="020F0704030504030204" pitchFamily="34" charset="0"/>
                <a:hlinkClick r:id="rId3"/>
              </a:rPr>
              <a:t> </a:t>
            </a:r>
            <a:r>
              <a:rPr lang="en-US" sz="1500" dirty="0">
                <a:effectLst>
                  <a:outerShdw blurRad="38100" dist="38100" dir="2700000" algn="tl">
                    <a:srgbClr val="000000">
                      <a:alpha val="43137"/>
                    </a:srgbClr>
                  </a:outerShdw>
                </a:effectLst>
                <a:latin typeface="Arial Rounded MT Bold" panose="020F0704030504030204" pitchFamily="34" charset="0"/>
                <a:hlinkClick r:id="rId3"/>
              </a:rPr>
              <a:t>33:27</a:t>
            </a:r>
            <a:r>
              <a:rPr lang="en-US" sz="1500" dirty="0">
                <a:effectLst>
                  <a:outerShdw blurRad="38100" dist="38100" dir="2700000" algn="tl">
                    <a:srgbClr val="000000">
                      <a:alpha val="43137"/>
                    </a:srgbClr>
                  </a:outerShdw>
                </a:effectLst>
                <a:latin typeface="Arial Rounded MT Bold" panose="020F0704030504030204" pitchFamily="34" charset="0"/>
              </a:rPr>
              <a:t> – The eternal God is your refuge, and underneath are the everlasting arms.</a:t>
            </a:r>
          </a:p>
          <a:p>
            <a:r>
              <a:rPr lang="en-US" sz="1500" dirty="0">
                <a:effectLst>
                  <a:outerShdw blurRad="38100" dist="38100" dir="2700000" algn="tl">
                    <a:srgbClr val="000000">
                      <a:alpha val="43137"/>
                    </a:srgbClr>
                  </a:outerShdw>
                </a:effectLst>
                <a:latin typeface="Arial Rounded MT Bold" panose="020F0704030504030204" pitchFamily="34" charset="0"/>
                <a:hlinkClick r:id="rId4"/>
              </a:rPr>
              <a:t>2 </a:t>
            </a:r>
            <a:r>
              <a:rPr lang="en-US" sz="1500" dirty="0" smtClean="0">
                <a:effectLst>
                  <a:outerShdw blurRad="38100" dist="38100" dir="2700000" algn="tl">
                    <a:srgbClr val="000000">
                      <a:alpha val="43137"/>
                    </a:srgbClr>
                  </a:outerShdw>
                </a:effectLst>
                <a:latin typeface="Arial Rounded MT Bold" panose="020F0704030504030204" pitchFamily="34" charset="0"/>
                <a:hlinkClick r:id="rId4"/>
              </a:rPr>
              <a:t>Sam </a:t>
            </a:r>
            <a:r>
              <a:rPr lang="en-US" sz="1500" dirty="0">
                <a:effectLst>
                  <a:outerShdw blurRad="38100" dist="38100" dir="2700000" algn="tl">
                    <a:srgbClr val="000000">
                      <a:alpha val="43137"/>
                    </a:srgbClr>
                  </a:outerShdw>
                </a:effectLst>
                <a:latin typeface="Arial Rounded MT Bold" panose="020F0704030504030204" pitchFamily="34" charset="0"/>
                <a:hlinkClick r:id="rId4"/>
              </a:rPr>
              <a:t>22:17-22</a:t>
            </a:r>
            <a:r>
              <a:rPr lang="en-US" sz="1500" dirty="0">
                <a:effectLst>
                  <a:outerShdw blurRad="38100" dist="38100" dir="2700000" algn="tl">
                    <a:srgbClr val="000000">
                      <a:alpha val="43137"/>
                    </a:srgbClr>
                  </a:outerShdw>
                </a:effectLst>
                <a:latin typeface="Arial Rounded MT Bold" panose="020F0704030504030204" pitchFamily="34" charset="0"/>
              </a:rPr>
              <a:t> – He sent from above, he took me; he drew me out of many waters; (18) He delivered me from my strong enemy, and from them that hated me: for they were too strong for me. (19) They prevented me in the day of my calamity: but the Lord was my stay. (20) He brought me forth also into a large place: he delivered me, because he delighted in me. (21) The Lord rewarded me according to my righteousness: according to the cleanness of my hands hath he recompensed me. (22) For I have kept the ways of the Lord, and have not wickedly departed from my God.</a:t>
            </a:r>
          </a:p>
          <a:p>
            <a:r>
              <a:rPr lang="en-US" sz="1500" dirty="0">
                <a:effectLst>
                  <a:outerShdw blurRad="38100" dist="38100" dir="2700000" algn="tl">
                    <a:srgbClr val="000000">
                      <a:alpha val="43137"/>
                    </a:srgbClr>
                  </a:outerShdw>
                </a:effectLst>
                <a:latin typeface="Arial Rounded MT Bold" panose="020F0704030504030204" pitchFamily="34" charset="0"/>
                <a:hlinkClick r:id="rId5"/>
              </a:rPr>
              <a:t>2 </a:t>
            </a:r>
            <a:r>
              <a:rPr lang="en-US" sz="1500" dirty="0" smtClean="0">
                <a:effectLst>
                  <a:outerShdw blurRad="38100" dist="38100" dir="2700000" algn="tl">
                    <a:srgbClr val="000000">
                      <a:alpha val="43137"/>
                    </a:srgbClr>
                  </a:outerShdw>
                </a:effectLst>
                <a:latin typeface="Arial Rounded MT Bold" panose="020F0704030504030204" pitchFamily="34" charset="0"/>
                <a:hlinkClick r:id="rId5"/>
              </a:rPr>
              <a:t>Sam </a:t>
            </a:r>
            <a:r>
              <a:rPr lang="en-US" sz="1500" dirty="0">
                <a:effectLst>
                  <a:outerShdw blurRad="38100" dist="38100" dir="2700000" algn="tl">
                    <a:srgbClr val="000000">
                      <a:alpha val="43137"/>
                    </a:srgbClr>
                  </a:outerShdw>
                </a:effectLst>
                <a:latin typeface="Arial Rounded MT Bold" panose="020F0704030504030204" pitchFamily="34" charset="0"/>
                <a:hlinkClick r:id="rId5"/>
              </a:rPr>
              <a:t>22:29</a:t>
            </a:r>
            <a:r>
              <a:rPr lang="en-US" sz="1500" dirty="0">
                <a:effectLst>
                  <a:outerShdw blurRad="38100" dist="38100" dir="2700000" algn="tl">
                    <a:srgbClr val="000000">
                      <a:alpha val="43137"/>
                    </a:srgbClr>
                  </a:outerShdw>
                </a:effectLst>
                <a:latin typeface="Arial Rounded MT Bold" panose="020F0704030504030204" pitchFamily="34" charset="0"/>
              </a:rPr>
              <a:t> – You are my lamp O Lord; the Lord turns my darkness into light.</a:t>
            </a:r>
          </a:p>
          <a:p>
            <a:r>
              <a:rPr lang="en-US" sz="1500" dirty="0">
                <a:effectLst>
                  <a:outerShdw blurRad="38100" dist="38100" dir="2700000" algn="tl">
                    <a:srgbClr val="000000">
                      <a:alpha val="43137"/>
                    </a:srgbClr>
                  </a:outerShdw>
                </a:effectLst>
                <a:latin typeface="Arial Rounded MT Bold" panose="020F0704030504030204" pitchFamily="34" charset="0"/>
                <a:hlinkClick r:id="rId6"/>
              </a:rPr>
              <a:t>Ecclesiastes 9:4</a:t>
            </a:r>
            <a:r>
              <a:rPr lang="en-US" sz="1500" dirty="0">
                <a:effectLst>
                  <a:outerShdw blurRad="38100" dist="38100" dir="2700000" algn="tl">
                    <a:srgbClr val="000000">
                      <a:alpha val="43137"/>
                    </a:srgbClr>
                  </a:outerShdw>
                </a:effectLst>
                <a:latin typeface="Arial Rounded MT Bold" panose="020F0704030504030204" pitchFamily="34" charset="0"/>
              </a:rPr>
              <a:t> – Anyone who is among the living has hope.</a:t>
            </a:r>
          </a:p>
          <a:p>
            <a:r>
              <a:rPr lang="en-US" sz="1500" dirty="0">
                <a:effectLst>
                  <a:outerShdw blurRad="38100" dist="38100" dir="2700000" algn="tl">
                    <a:srgbClr val="000000">
                      <a:alpha val="43137"/>
                    </a:srgbClr>
                  </a:outerShdw>
                </a:effectLst>
                <a:latin typeface="Arial Rounded MT Bold" panose="020F0704030504030204" pitchFamily="34" charset="0"/>
                <a:hlinkClick r:id="rId7"/>
              </a:rPr>
              <a:t>Psalms 9:9</a:t>
            </a:r>
            <a:r>
              <a:rPr lang="en-US" sz="1500" dirty="0">
                <a:effectLst>
                  <a:outerShdw blurRad="38100" dist="38100" dir="2700000" algn="tl">
                    <a:srgbClr val="000000">
                      <a:alpha val="43137"/>
                    </a:srgbClr>
                  </a:outerShdw>
                </a:effectLst>
                <a:latin typeface="Arial Rounded MT Bold" panose="020F0704030504030204" pitchFamily="34" charset="0"/>
              </a:rPr>
              <a:t> – The Lord is a refuge for the oppressed, a stronghold in times of trouble.</a:t>
            </a:r>
          </a:p>
          <a:p>
            <a:r>
              <a:rPr lang="en-US" sz="1500" dirty="0" smtClean="0">
                <a:effectLst>
                  <a:outerShdw blurRad="38100" dist="38100" dir="2700000" algn="tl">
                    <a:srgbClr val="000000">
                      <a:alpha val="43137"/>
                    </a:srgbClr>
                  </a:outerShdw>
                </a:effectLst>
                <a:latin typeface="Arial Rounded MT Bold" panose="020F0704030504030204" pitchFamily="34" charset="0"/>
                <a:hlinkClick r:id="rId8"/>
              </a:rPr>
              <a:t>Psa </a:t>
            </a:r>
            <a:r>
              <a:rPr lang="en-US" sz="1500" dirty="0">
                <a:effectLst>
                  <a:outerShdw blurRad="38100" dist="38100" dir="2700000" algn="tl">
                    <a:srgbClr val="000000">
                      <a:alpha val="43137"/>
                    </a:srgbClr>
                  </a:outerShdw>
                </a:effectLst>
                <a:latin typeface="Arial Rounded MT Bold" panose="020F0704030504030204" pitchFamily="34" charset="0"/>
                <a:hlinkClick r:id="rId8"/>
              </a:rPr>
              <a:t>27:14</a:t>
            </a:r>
            <a:r>
              <a:rPr lang="en-US" sz="1500" dirty="0">
                <a:effectLst>
                  <a:outerShdw blurRad="38100" dist="38100" dir="2700000" algn="tl">
                    <a:srgbClr val="000000">
                      <a:alpha val="43137"/>
                    </a:srgbClr>
                  </a:outerShdw>
                </a:effectLst>
                <a:latin typeface="Arial Rounded MT Bold" panose="020F0704030504030204" pitchFamily="34" charset="0"/>
              </a:rPr>
              <a:t> –  Wait on the LORD: be of good courage, and He shall strengthen thine heart: wait, I say, on the LORD.</a:t>
            </a:r>
          </a:p>
          <a:p>
            <a:r>
              <a:rPr lang="en-US" sz="1500" dirty="0" smtClean="0">
                <a:effectLst>
                  <a:outerShdw blurRad="38100" dist="38100" dir="2700000" algn="tl">
                    <a:srgbClr val="000000">
                      <a:alpha val="43137"/>
                    </a:srgbClr>
                  </a:outerShdw>
                </a:effectLst>
                <a:latin typeface="Arial Rounded MT Bold" panose="020F0704030504030204" pitchFamily="34" charset="0"/>
                <a:hlinkClick r:id="rId9"/>
              </a:rPr>
              <a:t>Psa </a:t>
            </a:r>
            <a:r>
              <a:rPr lang="en-US" sz="1500" dirty="0">
                <a:effectLst>
                  <a:outerShdw blurRad="38100" dist="38100" dir="2700000" algn="tl">
                    <a:srgbClr val="000000">
                      <a:alpha val="43137"/>
                    </a:srgbClr>
                  </a:outerShdw>
                </a:effectLst>
                <a:latin typeface="Arial Rounded MT Bold" panose="020F0704030504030204" pitchFamily="34" charset="0"/>
                <a:hlinkClick r:id="rId9"/>
              </a:rPr>
              <a:t>31:22</a:t>
            </a:r>
            <a:r>
              <a:rPr lang="en-US" sz="1500" dirty="0">
                <a:effectLst>
                  <a:outerShdw blurRad="38100" dist="38100" dir="2700000" algn="tl">
                    <a:srgbClr val="000000">
                      <a:alpha val="43137"/>
                    </a:srgbClr>
                  </a:outerShdw>
                </a:effectLst>
                <a:latin typeface="Arial Rounded MT Bold" panose="020F0704030504030204" pitchFamily="34" charset="0"/>
              </a:rPr>
              <a:t>,</a:t>
            </a:r>
            <a:r>
              <a:rPr lang="en-US" sz="1500" dirty="0">
                <a:effectLst>
                  <a:outerShdw blurRad="38100" dist="38100" dir="2700000" algn="tl">
                    <a:srgbClr val="000000">
                      <a:alpha val="43137"/>
                    </a:srgbClr>
                  </a:outerShdw>
                </a:effectLst>
                <a:latin typeface="Arial Rounded MT Bold" panose="020F0704030504030204" pitchFamily="34" charset="0"/>
                <a:hlinkClick r:id="rId10"/>
              </a:rPr>
              <a:t>24</a:t>
            </a:r>
            <a:r>
              <a:rPr lang="en-US" sz="1500" dirty="0">
                <a:effectLst>
                  <a:outerShdw blurRad="38100" dist="38100" dir="2700000" algn="tl">
                    <a:srgbClr val="000000">
                      <a:alpha val="43137"/>
                    </a:srgbClr>
                  </a:outerShdw>
                </a:effectLst>
                <a:latin typeface="Arial Rounded MT Bold" panose="020F0704030504030204" pitchFamily="34" charset="0"/>
              </a:rPr>
              <a:t> – You heard my cry for mercy when I called to you for help… Be strong and take heart, all you who hope in the Lord.</a:t>
            </a:r>
          </a:p>
          <a:p>
            <a:r>
              <a:rPr lang="en-US" sz="1500" dirty="0" smtClean="0">
                <a:effectLst>
                  <a:outerShdw blurRad="38100" dist="38100" dir="2700000" algn="tl">
                    <a:srgbClr val="000000">
                      <a:alpha val="43137"/>
                    </a:srgbClr>
                  </a:outerShdw>
                </a:effectLst>
                <a:latin typeface="Arial Rounded MT Bold" panose="020F0704030504030204" pitchFamily="34" charset="0"/>
                <a:hlinkClick r:id="rId11"/>
              </a:rPr>
              <a:t>Psa </a:t>
            </a:r>
            <a:r>
              <a:rPr lang="en-US" sz="1500" dirty="0">
                <a:effectLst>
                  <a:outerShdw blurRad="38100" dist="38100" dir="2700000" algn="tl">
                    <a:srgbClr val="000000">
                      <a:alpha val="43137"/>
                    </a:srgbClr>
                  </a:outerShdw>
                </a:effectLst>
                <a:latin typeface="Arial Rounded MT Bold" panose="020F0704030504030204" pitchFamily="34" charset="0"/>
                <a:hlinkClick r:id="rId11"/>
              </a:rPr>
              <a:t>34:18</a:t>
            </a:r>
            <a:r>
              <a:rPr lang="en-US" sz="1500" dirty="0">
                <a:effectLst>
                  <a:outerShdw blurRad="38100" dist="38100" dir="2700000" algn="tl">
                    <a:srgbClr val="000000">
                      <a:alpha val="43137"/>
                    </a:srgbClr>
                  </a:outerShdw>
                </a:effectLst>
                <a:latin typeface="Arial Rounded MT Bold" panose="020F0704030504030204" pitchFamily="34" charset="0"/>
              </a:rPr>
              <a:t>, </a:t>
            </a:r>
            <a:r>
              <a:rPr lang="en-US" sz="1500" dirty="0">
                <a:effectLst>
                  <a:outerShdw blurRad="38100" dist="38100" dir="2700000" algn="tl">
                    <a:srgbClr val="000000">
                      <a:alpha val="43137"/>
                    </a:srgbClr>
                  </a:outerShdw>
                </a:effectLst>
                <a:latin typeface="Arial Rounded MT Bold" panose="020F0704030504030204" pitchFamily="34" charset="0"/>
                <a:hlinkClick r:id="rId12"/>
              </a:rPr>
              <a:t>19</a:t>
            </a:r>
            <a:r>
              <a:rPr lang="en-US" sz="1500" dirty="0">
                <a:effectLst>
                  <a:outerShdw blurRad="38100" dist="38100" dir="2700000" algn="tl">
                    <a:srgbClr val="000000">
                      <a:alpha val="43137"/>
                    </a:srgbClr>
                  </a:outerShdw>
                </a:effectLst>
                <a:latin typeface="Arial Rounded MT Bold" panose="020F0704030504030204" pitchFamily="34" charset="0"/>
              </a:rPr>
              <a:t> – The LORD is close to the brokenhearted and saves those who are crushed in spirit. (19) A righteous man may have many troubles, but the Lord delivers him from them all.</a:t>
            </a:r>
          </a:p>
          <a:p>
            <a:r>
              <a:rPr lang="en-US" sz="1500" dirty="0" smtClean="0">
                <a:effectLst>
                  <a:outerShdw blurRad="38100" dist="38100" dir="2700000" algn="tl">
                    <a:srgbClr val="000000">
                      <a:alpha val="43137"/>
                    </a:srgbClr>
                  </a:outerShdw>
                </a:effectLst>
                <a:latin typeface="Arial Rounded MT Bold" panose="020F0704030504030204" pitchFamily="34" charset="0"/>
                <a:hlinkClick r:id="rId13"/>
              </a:rPr>
              <a:t>Psa </a:t>
            </a:r>
            <a:r>
              <a:rPr lang="en-US" sz="1500" dirty="0">
                <a:effectLst>
                  <a:outerShdw blurRad="38100" dist="38100" dir="2700000" algn="tl">
                    <a:srgbClr val="000000">
                      <a:alpha val="43137"/>
                    </a:srgbClr>
                  </a:outerShdw>
                </a:effectLst>
                <a:latin typeface="Arial Rounded MT Bold" panose="020F0704030504030204" pitchFamily="34" charset="0"/>
                <a:hlinkClick r:id="rId13"/>
              </a:rPr>
              <a:t>37:23-24</a:t>
            </a:r>
            <a:r>
              <a:rPr lang="en-US" sz="1500" dirty="0">
                <a:effectLst>
                  <a:outerShdw blurRad="38100" dist="38100" dir="2700000" algn="tl">
                    <a:srgbClr val="000000">
                      <a:alpha val="43137"/>
                    </a:srgbClr>
                  </a:outerShdw>
                </a:effectLst>
                <a:latin typeface="Arial Rounded MT Bold" panose="020F0704030504030204" pitchFamily="34" charset="0"/>
              </a:rPr>
              <a:t> – If the Lord delights in a man’s way, he makes his steps firm; though he stumbles, he will not fall, for the Lord upholds him with his hand.</a:t>
            </a:r>
          </a:p>
          <a:p>
            <a:r>
              <a:rPr lang="en-US" sz="1500" dirty="0" smtClean="0">
                <a:effectLst>
                  <a:outerShdw blurRad="38100" dist="38100" dir="2700000" algn="tl">
                    <a:srgbClr val="000000">
                      <a:alpha val="43137"/>
                    </a:srgbClr>
                  </a:outerShdw>
                </a:effectLst>
                <a:latin typeface="Arial Rounded MT Bold" panose="020F0704030504030204" pitchFamily="34" charset="0"/>
                <a:hlinkClick r:id="rId14"/>
              </a:rPr>
              <a:t>Psa </a:t>
            </a:r>
            <a:r>
              <a:rPr lang="en-US" sz="1500" dirty="0">
                <a:effectLst>
                  <a:outerShdw blurRad="38100" dist="38100" dir="2700000" algn="tl">
                    <a:srgbClr val="000000">
                      <a:alpha val="43137"/>
                    </a:srgbClr>
                  </a:outerShdw>
                </a:effectLst>
                <a:latin typeface="Arial Rounded MT Bold" panose="020F0704030504030204" pitchFamily="34" charset="0"/>
                <a:hlinkClick r:id="rId14"/>
              </a:rPr>
              <a:t>43:5</a:t>
            </a:r>
            <a:r>
              <a:rPr lang="en-US" sz="1500" dirty="0">
                <a:effectLst>
                  <a:outerShdw blurRad="38100" dist="38100" dir="2700000" algn="tl">
                    <a:srgbClr val="000000">
                      <a:alpha val="43137"/>
                    </a:srgbClr>
                  </a:outerShdw>
                </a:effectLst>
                <a:latin typeface="Arial Rounded MT Bold" panose="020F0704030504030204" pitchFamily="34" charset="0"/>
              </a:rPr>
              <a:t> – Why are you downcast, O my soul? Why so disturbed within me? Put your hope in God.</a:t>
            </a:r>
          </a:p>
          <a:p>
            <a:r>
              <a:rPr lang="en-US" sz="1500" dirty="0" smtClean="0">
                <a:effectLst>
                  <a:outerShdw blurRad="38100" dist="38100" dir="2700000" algn="tl">
                    <a:srgbClr val="000000">
                      <a:alpha val="43137"/>
                    </a:srgbClr>
                  </a:outerShdw>
                </a:effectLst>
                <a:latin typeface="Arial Rounded MT Bold" panose="020F0704030504030204" pitchFamily="34" charset="0"/>
                <a:hlinkClick r:id="rId15"/>
              </a:rPr>
              <a:t>Psa </a:t>
            </a:r>
            <a:r>
              <a:rPr lang="en-US" sz="1500" dirty="0">
                <a:effectLst>
                  <a:outerShdw blurRad="38100" dist="38100" dir="2700000" algn="tl">
                    <a:srgbClr val="000000">
                      <a:alpha val="43137"/>
                    </a:srgbClr>
                  </a:outerShdw>
                </a:effectLst>
                <a:latin typeface="Arial Rounded MT Bold" panose="020F0704030504030204" pitchFamily="34" charset="0"/>
                <a:hlinkClick r:id="rId15"/>
              </a:rPr>
              <a:t>55:22</a:t>
            </a:r>
            <a:r>
              <a:rPr lang="en-US" sz="1500" dirty="0">
                <a:effectLst>
                  <a:outerShdw blurRad="38100" dist="38100" dir="2700000" algn="tl">
                    <a:srgbClr val="000000">
                      <a:alpha val="43137"/>
                    </a:srgbClr>
                  </a:outerShdw>
                </a:effectLst>
                <a:latin typeface="Arial Rounded MT Bold" panose="020F0704030504030204" pitchFamily="34" charset="0"/>
              </a:rPr>
              <a:t> – Cast your cares on the Lord and he will sustain you; he will never let the righteous fall.</a:t>
            </a:r>
          </a:p>
          <a:p>
            <a:r>
              <a:rPr lang="en-US" sz="1500" dirty="0">
                <a:effectLst>
                  <a:outerShdw blurRad="38100" dist="38100" dir="2700000" algn="tl">
                    <a:srgbClr val="000000">
                      <a:alpha val="43137"/>
                    </a:srgbClr>
                  </a:outerShdw>
                </a:effectLst>
                <a:latin typeface="Arial Rounded MT Bold" panose="020F0704030504030204" pitchFamily="34" charset="0"/>
                <a:hlinkClick r:id="rId16"/>
              </a:rPr>
              <a:t>Psalm 62:5</a:t>
            </a:r>
            <a:r>
              <a:rPr lang="en-US" sz="1500" dirty="0">
                <a:effectLst>
                  <a:outerShdw blurRad="38100" dist="38100" dir="2700000" algn="tl">
                    <a:srgbClr val="000000">
                      <a:alpha val="43137"/>
                    </a:srgbClr>
                  </a:outerShdw>
                </a:effectLst>
                <a:latin typeface="Arial Rounded MT Bold" panose="020F0704030504030204" pitchFamily="34" charset="0"/>
              </a:rPr>
              <a:t> – Find rest, O my soul, in God alone; my hope comes from him</a:t>
            </a:r>
          </a:p>
          <a:p>
            <a:pPr marL="0" indent="0">
              <a:buNone/>
            </a:pPr>
            <a:endParaRPr lang="en-US" sz="16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653832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Autofit/>
          </a:bodyPr>
          <a:lstStyle/>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2"/>
              </a:rPr>
              <a:t>Psalm 126:5</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Those who sow in tears will reap with songs of joy.</a:t>
            </a: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3"/>
              </a:rPr>
              <a:t>Psalm 143:7-8</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Answer me quickly, O Lord; my spirit fails. Do not hide your face from me or I will be like those who go down to the pit. Let the morning bring me word of your unfailing love, for I have put my trust in you. Show me the way I should go, for to you I’ll lift up my soul.</a:t>
            </a: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4"/>
              </a:rPr>
              <a:t>Psalm 147:3</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He heals the brokenhearted and binds up their wounds.</a:t>
            </a: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5"/>
              </a:rPr>
              <a:t>Psalm 145:14</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The LORD upholds all those who fall and lifts up all who are bowed down.</a:t>
            </a: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6"/>
              </a:rPr>
              <a:t>Proverbs 12:25</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Anxiety in a man’s heart weighs it down (depression), but a good word cheers it up.</a:t>
            </a: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7"/>
              </a:rPr>
              <a:t>Isaiah 26:3-4</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Thou wilt keep him in perfect peace, whose mind is stayed on Thee: because he trusts in Thee. Trust ye in the LORD for ever: for in the LORD JEHOVAH is everlasting strength. (Perfect means complete. If I keep my part of the promise by staying steadfastly focused on the Lord Jesus Christ, He will keep His promise to give me His perfect peace. See also </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8"/>
              </a:rPr>
              <a:t>Philippians 4:6-7</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below)</a:t>
            </a:r>
          </a:p>
          <a:p>
            <a:pPr marL="0" indent="0">
              <a:buNone/>
            </a:pP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0277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Part 2     </a:t>
            </a:r>
            <a:endParaRPr lang="en-US" dirty="0"/>
          </a:p>
        </p:txBody>
      </p:sp>
    </p:spTree>
    <p:extLst>
      <p:ext uri="{BB962C8B-B14F-4D97-AF65-F5344CB8AC3E}">
        <p14:creationId xmlns:p14="http://schemas.microsoft.com/office/powerpoint/2010/main" val="64340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2" cstate="print"/>
          <a:srcRect/>
          <a:stretch>
            <a:fillRect/>
          </a:stretch>
        </p:blipFill>
        <p:spPr bwMode="auto">
          <a:xfrm>
            <a:off x="1905000" y="2286000"/>
            <a:ext cx="4953000" cy="3733800"/>
          </a:xfrm>
          <a:prstGeom prst="rect">
            <a:avLst/>
          </a:prstGeom>
          <a:noFill/>
          <a:ln w="9525">
            <a:noFill/>
            <a:miter lim="800000"/>
            <a:headEnd/>
            <a:tailEnd/>
          </a:ln>
        </p:spPr>
      </p:pic>
      <p:sp>
        <p:nvSpPr>
          <p:cNvPr id="2" name="Title 1"/>
          <p:cNvSpPr>
            <a:spLocks noGrp="1"/>
          </p:cNvSpPr>
          <p:nvPr>
            <p:ph type="ctrTitle"/>
          </p:nvPr>
        </p:nvSpPr>
        <p:spPr>
          <a:xfrm>
            <a:off x="304800" y="0"/>
            <a:ext cx="8686800" cy="1470025"/>
          </a:xfrm>
        </p:spPr>
        <p:txBody>
          <a:bodyPr anchor="t">
            <a:normAutofit fontScale="90000"/>
          </a:bodyPr>
          <a:lstStyle/>
          <a:p>
            <a:pPr algn="l"/>
            <a:r>
              <a:rPr lang="en-US" sz="4000"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4000"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Lessons On Conquering Depression</a:t>
            </a:r>
            <a:endParaRPr lang="en-US" sz="4000"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458200" cy="3810000"/>
          </a:xfrm>
        </p:spPr>
        <p:txBody>
          <a:bodyPr>
            <a:normAutofit/>
          </a:bodyPr>
          <a:lstStyle/>
          <a:p>
            <a:pPr algn="l"/>
            <a:r>
              <a:rPr lang="en-US" sz="5400" b="1" dirty="0" smtClean="0">
                <a:solidFill>
                  <a:schemeClr val="tx1"/>
                </a:solidFill>
                <a:effectLst>
                  <a:outerShdw blurRad="38100" dist="38100" dir="2700000" algn="tl">
                    <a:srgbClr val="000000">
                      <a:alpha val="43137"/>
                    </a:srgbClr>
                  </a:outerShdw>
                </a:effectLst>
              </a:rPr>
              <a:t>                </a:t>
            </a:r>
            <a:r>
              <a:rPr lang="en-US" sz="6600" b="1" dirty="0" smtClean="0">
                <a:solidFill>
                  <a:schemeClr val="tx1"/>
                </a:solidFill>
                <a:effectLst>
                  <a:outerShdw blurRad="38100" dist="38100" dir="2700000" algn="tl">
                    <a:srgbClr val="000000">
                      <a:alpha val="43137"/>
                    </a:srgbClr>
                  </a:outerShdw>
                </a:effectLst>
              </a:rPr>
              <a:t>Finding</a:t>
            </a:r>
          </a:p>
          <a:p>
            <a:pPr algn="l"/>
            <a:r>
              <a:rPr lang="en-US" sz="9600" b="1" dirty="0" smtClean="0">
                <a:solidFill>
                  <a:srgbClr val="0070C0"/>
                </a:solidFill>
                <a:effectLst>
                  <a:outerShdw blurRad="38100" dist="38100" dir="2700000" algn="tl">
                    <a:srgbClr val="000000">
                      <a:alpha val="43137"/>
                    </a:srgbClr>
                  </a:outerShdw>
                </a:effectLst>
              </a:rPr>
              <a:t>    </a:t>
            </a:r>
            <a:r>
              <a:rPr lang="en-US" sz="12000" b="1" dirty="0" smtClean="0">
                <a:solidFill>
                  <a:srgbClr val="0070C0"/>
                </a:solidFill>
                <a:effectLst>
                  <a:outerShdw blurRad="38100" dist="38100" dir="2700000" algn="tl">
                    <a:srgbClr val="000000">
                      <a:alpha val="43137"/>
                    </a:srgbClr>
                  </a:outerShdw>
                </a:effectLst>
              </a:rPr>
              <a:t>Freedom !</a:t>
            </a:r>
            <a:endParaRPr lang="en-US" sz="1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32652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withEffect">
                                  <p:stCondLst>
                                    <p:cond delay="0"/>
                                  </p:stCondLst>
                                  <p:childTnLst>
                                    <p:anim calcmode="lin" valueType="num">
                                      <p:cBhvr>
                                        <p:cTn id="6" dur="3000"/>
                                        <p:tgtEl>
                                          <p:spTgt spid="6"/>
                                        </p:tgtEl>
                                        <p:attrNameLst>
                                          <p:attrName>ppt_w</p:attrName>
                                        </p:attrNameLst>
                                      </p:cBhvr>
                                      <p:tavLst>
                                        <p:tav tm="0">
                                          <p:val>
                                            <p:strVal val="ppt_w"/>
                                          </p:val>
                                        </p:tav>
                                        <p:tav tm="100000">
                                          <p:val>
                                            <p:fltVal val="0"/>
                                          </p:val>
                                        </p:tav>
                                      </p:tavLst>
                                    </p:anim>
                                    <p:anim calcmode="lin" valueType="num">
                                      <p:cBhvr>
                                        <p:cTn id="7" dur="3000"/>
                                        <p:tgtEl>
                                          <p:spTgt spid="6"/>
                                        </p:tgtEl>
                                        <p:attrNameLst>
                                          <p:attrName>ppt_h</p:attrName>
                                        </p:attrNameLst>
                                      </p:cBhvr>
                                      <p:tavLst>
                                        <p:tav tm="0">
                                          <p:val>
                                            <p:strVal val="ppt_h"/>
                                          </p:val>
                                        </p:tav>
                                        <p:tav tm="100000">
                                          <p:val>
                                            <p:strVal val="ppt_h"/>
                                          </p:val>
                                        </p:tav>
                                      </p:tavLst>
                                    </p:anim>
                                    <p:set>
                                      <p:cBhvr>
                                        <p:cTn id="8" dur="1" fill="hold">
                                          <p:stCondLst>
                                            <p:cond delay="2999"/>
                                          </p:stCondLst>
                                        </p:cTn>
                                        <p:tgtEl>
                                          <p:spTgt spid="6"/>
                                        </p:tgtEl>
                                        <p:attrNameLst>
                                          <p:attrName>style.visibility</p:attrName>
                                        </p:attrNameLst>
                                      </p:cBhvr>
                                      <p:to>
                                        <p:strVal val="hidden"/>
                                      </p:to>
                                    </p:set>
                                  </p:childTnLst>
                                </p:cTn>
                              </p:par>
                            </p:childTnLst>
                          </p:cTn>
                        </p:par>
                        <p:par>
                          <p:cTn id="9" fill="hold">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My Outlook is…</a:t>
            </a:r>
            <a:endParaRPr lang="en-US"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TextBox 5"/>
          <p:cNvSpPr txBox="1"/>
          <p:nvPr/>
        </p:nvSpPr>
        <p:spPr>
          <a:xfrm>
            <a:off x="4686300" y="2145140"/>
            <a:ext cx="3350117" cy="1477328"/>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latin typeface="Arial Rounded MT Bold" panose="020F0704030504030204" pitchFamily="34" charset="0"/>
              </a:rPr>
              <a:t>Attitude </a:t>
            </a:r>
            <a:r>
              <a:rPr lang="en-US" sz="3000" b="1" dirty="0" smtClean="0">
                <a:effectLst>
                  <a:outerShdw blurRad="38100" dist="38100" dir="2700000" algn="tl">
                    <a:srgbClr val="000000">
                      <a:alpha val="43137"/>
                    </a:srgbClr>
                  </a:outerShdw>
                </a:effectLst>
                <a:latin typeface="Arial Rounded MT Bold" panose="020F0704030504030204" pitchFamily="34" charset="0"/>
              </a:rPr>
              <a:t>of…      </a:t>
            </a:r>
          </a:p>
          <a:p>
            <a:r>
              <a:rPr lang="en-US" sz="3000" b="1" dirty="0">
                <a:effectLst>
                  <a:outerShdw blurRad="38100" dist="38100" dir="2700000" algn="tl">
                    <a:srgbClr val="000000">
                      <a:alpha val="43137"/>
                    </a:srgbClr>
                  </a:outerShdw>
                </a:effectLst>
                <a:latin typeface="Arial Rounded MT Bold" panose="020F0704030504030204" pitchFamily="34" charset="0"/>
              </a:rPr>
              <a:t> </a:t>
            </a:r>
            <a:r>
              <a:rPr lang="en-US" sz="3000" b="1" dirty="0" smtClean="0">
                <a:effectLst>
                  <a:outerShdw blurRad="38100" dist="38100" dir="2700000" algn="tl">
                    <a:srgbClr val="000000">
                      <a:alpha val="43137"/>
                    </a:srgbClr>
                  </a:outerShdw>
                </a:effectLst>
                <a:latin typeface="Arial Rounded MT Bold" panose="020F0704030504030204" pitchFamily="34" charset="0"/>
              </a:rPr>
              <a:t>    …Depression</a:t>
            </a:r>
            <a:endParaRPr lang="en-US" sz="3000" b="1" dirty="0">
              <a:effectLst>
                <a:outerShdw blurRad="38100" dist="38100" dir="2700000" algn="tl">
                  <a:srgbClr val="000000">
                    <a:alpha val="43137"/>
                  </a:srgbClr>
                </a:outerShdw>
              </a:effectLst>
              <a:latin typeface="Arial Rounded MT Bold" panose="020F0704030504030204" pitchFamily="34" charset="0"/>
            </a:endParaRPr>
          </a:p>
          <a:p>
            <a:r>
              <a:rPr lang="en-US" sz="3000" b="1" dirty="0">
                <a:effectLst>
                  <a:outerShdw blurRad="38100" dist="38100" dir="2700000" algn="tl">
                    <a:srgbClr val="000000">
                      <a:alpha val="43137"/>
                    </a:srgbClr>
                  </a:outerShdw>
                </a:effectLst>
                <a:latin typeface="Arial Rounded MT Bold" panose="020F0704030504030204" pitchFamily="34" charset="0"/>
              </a:rPr>
              <a:t>             </a:t>
            </a:r>
            <a:r>
              <a:rPr lang="en-US" sz="3000" b="1" dirty="0" smtClean="0">
                <a:effectLst>
                  <a:outerShdw blurRad="38100" dist="38100" dir="2700000" algn="tl">
                    <a:srgbClr val="000000">
                      <a:alpha val="43137"/>
                    </a:srgbClr>
                  </a:outerShdw>
                </a:effectLst>
                <a:latin typeface="Arial Rounded MT Bold" panose="020F0704030504030204" pitchFamily="34" charset="0"/>
              </a:rPr>
              <a:t>pt1</a:t>
            </a:r>
            <a:endParaRPr lang="en-US" sz="3000" b="1" dirty="0">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4953000" y="4648200"/>
            <a:ext cx="2514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1 Kings 19</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1314450" y="93849"/>
            <a:ext cx="26289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a:t>
            </a:r>
          </a:p>
        </p:txBody>
      </p:sp>
      <p:sp>
        <p:nvSpPr>
          <p:cNvPr id="9" name="TextBox 8"/>
          <p:cNvSpPr txBox="1"/>
          <p:nvPr/>
        </p:nvSpPr>
        <p:spPr>
          <a:xfrm>
            <a:off x="6667500" y="87868"/>
            <a:ext cx="1600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Jan </a:t>
            </a:r>
            <a:r>
              <a:rPr lang="en-US" b="1" dirty="0" smtClean="0">
                <a:effectLst>
                  <a:outerShdw blurRad="38100" dist="38100" dir="2700000" algn="tl">
                    <a:srgbClr val="000000">
                      <a:alpha val="43137"/>
                    </a:srgbClr>
                  </a:outerShdw>
                </a:effectLst>
              </a:rPr>
              <a:t>24, </a:t>
            </a:r>
            <a:r>
              <a:rPr lang="en-US" b="1" dirty="0">
                <a:effectLst>
                  <a:outerShdw blurRad="38100" dist="38100" dir="2700000" algn="tl">
                    <a:srgbClr val="000000">
                      <a:alpha val="43137"/>
                    </a:srgbClr>
                  </a:outerShdw>
                </a:effectLst>
              </a:rPr>
              <a:t>2016</a:t>
            </a:r>
          </a:p>
        </p:txBody>
      </p:sp>
      <p:pic>
        <p:nvPicPr>
          <p:cNvPr id="10" name="Picture 7" descr="http://a.abcnews.com/images/Politics/pd_prison_070627_ms.jpg"/>
          <p:cNvPicPr>
            <a:picLocks noChangeAspect="1" noChangeArrowheads="1"/>
          </p:cNvPicPr>
          <p:nvPr/>
        </p:nvPicPr>
        <p:blipFill>
          <a:blip r:embed="rId2" cstate="print"/>
          <a:srcRect/>
          <a:stretch>
            <a:fillRect/>
          </a:stretch>
        </p:blipFill>
        <p:spPr bwMode="auto">
          <a:xfrm>
            <a:off x="228600" y="1295400"/>
            <a:ext cx="4067459" cy="5410200"/>
          </a:xfrm>
          <a:prstGeom prst="rect">
            <a:avLst/>
          </a:prstGeom>
          <a:noFill/>
          <a:ln w="9525">
            <a:noFill/>
            <a:miter lim="800000"/>
            <a:headEnd/>
            <a:tailEnd/>
          </a:ln>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952" r="18095"/>
          <a:stretch/>
        </p:blipFill>
        <p:spPr>
          <a:xfrm>
            <a:off x="228601" y="1295400"/>
            <a:ext cx="4067458" cy="5540991"/>
          </a:xfrm>
          <a:prstGeom prst="rect">
            <a:avLst/>
          </a:prstGeom>
        </p:spPr>
      </p:pic>
    </p:spTree>
    <p:extLst>
      <p:ext uri="{BB962C8B-B14F-4D97-AF65-F5344CB8AC3E}">
        <p14:creationId xmlns:p14="http://schemas.microsoft.com/office/powerpoint/2010/main" val="384985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39" presetClass="entr" presetSubtype="0" accel="10000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2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6">
                                            <p:txEl>
                                              <p:pRg st="1" end="1"/>
                                            </p:txEl>
                                          </p:spTgt>
                                        </p:tgtEl>
                                        <p:attrNameLst>
                                          <p:attrName>ppt_y</p:attrName>
                                        </p:attrNameLst>
                                      </p:cBhvr>
                                      <p:tavLst>
                                        <p:tav tm="0">
                                          <p:val>
                                            <p:strVal val="#ppt_y"/>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1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plus(in)">
                                      <p:cBhvr>
                                        <p:cTn id="31" dur="2500"/>
                                        <p:tgtEl>
                                          <p:spTgt spid="10"/>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000" fill="hold"/>
                                        <p:tgtEl>
                                          <p:spTgt spid="7"/>
                                        </p:tgtEl>
                                        <p:attrNameLst>
                                          <p:attrName>ppt_x</p:attrName>
                                        </p:attrNameLst>
                                      </p:cBhvr>
                                      <p:tavLst>
                                        <p:tav tm="0">
                                          <p:val>
                                            <p:strVal val="#ppt_x"/>
                                          </p:val>
                                        </p:tav>
                                        <p:tav tm="100000">
                                          <p:val>
                                            <p:strVal val="#ppt_x"/>
                                          </p:val>
                                        </p:tav>
                                      </p:tavLst>
                                    </p:anim>
                                    <p:anim calcmode="lin" valueType="num">
                                      <p:cBhvr additive="base">
                                        <p:cTn id="35" dur="2000" fill="hold"/>
                                        <p:tgtEl>
                                          <p:spTgt spid="7"/>
                                        </p:tgtEl>
                                        <p:attrNameLst>
                                          <p:attrName>ppt_y</p:attrName>
                                        </p:attrNameLst>
                                      </p:cBhvr>
                                      <p:tavLst>
                                        <p:tav tm="0">
                                          <p:val>
                                            <p:strVal val="1+#ppt_h/2"/>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16" presetClass="entr" presetSubtype="21" fill="hold" nodeType="afterEffect">
                                  <p:stCondLst>
                                    <p:cond delay="200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http://a.abcnews.com/images/Politics/pd_prison_070627_ms.jpg"/>
          <p:cNvPicPr>
            <a:picLocks noChangeAspect="1" noChangeArrowheads="1"/>
          </p:cNvPicPr>
          <p:nvPr/>
        </p:nvPicPr>
        <p:blipFill>
          <a:blip r:embed="rId2" cstate="print"/>
          <a:srcRect/>
          <a:stretch>
            <a:fillRect/>
          </a:stretch>
        </p:blipFill>
        <p:spPr bwMode="auto">
          <a:xfrm>
            <a:off x="4114801" y="1371600"/>
            <a:ext cx="5029200" cy="5486400"/>
          </a:xfrm>
          <a:prstGeom prst="rect">
            <a:avLst/>
          </a:prstGeom>
          <a:noFill/>
          <a:ln w="9525">
            <a:noFill/>
            <a:miter lim="800000"/>
            <a:headEnd/>
            <a:tailEnd/>
          </a:ln>
        </p:spPr>
      </p:pic>
      <p:sp>
        <p:nvSpPr>
          <p:cNvPr id="2" name="Title 1"/>
          <p:cNvSpPr>
            <a:spLocks noGrp="1"/>
          </p:cNvSpPr>
          <p:nvPr>
            <p:ph type="ctrTitle"/>
          </p:nvPr>
        </p:nvSpPr>
        <p:spPr>
          <a:xfrm>
            <a:off x="533400" y="0"/>
            <a:ext cx="8305800" cy="1470025"/>
          </a:xfrm>
        </p:spPr>
        <p:txBody>
          <a:bodyPr>
            <a:normAutofit/>
          </a:bodyPr>
          <a:lstStyle/>
          <a:p>
            <a:pPr algn="l"/>
            <a:r>
              <a:rPr lang="en-US" sz="40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Provision </a:t>
            </a:r>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(5-8)</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“..lay and slept…Angel touched…”</a:t>
            </a:r>
            <a:endPar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534400" cy="4800600"/>
          </a:xfrm>
          <a:solidFill>
            <a:schemeClr val="bg1">
              <a:alpha val="80000"/>
            </a:schemeClr>
          </a:solidFill>
        </p:spPr>
        <p:txBody>
          <a:bodyPr anchor="t">
            <a:normAutofit/>
          </a:bodyPr>
          <a:lstStyle/>
          <a:p>
            <a:pPr marL="514350" indent="-514350" algn="l">
              <a:buClrTx/>
              <a:buSzPct val="99000"/>
              <a:buAutoNum type="arabicPeriod"/>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Recuperated -</a:t>
            </a: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Slept</a:t>
            </a:r>
          </a:p>
          <a:p>
            <a:pPr marL="457200" indent="-457200" algn="l">
              <a:buClrTx/>
              <a:buSzPct val="99000"/>
              <a:buAutoNum type="arabicPeriod"/>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Reenergized -</a:t>
            </a: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Ate</a:t>
            </a:r>
          </a:p>
          <a:p>
            <a:pPr marL="514350" indent="-514350">
              <a:buClrTx/>
              <a:buSzPct val="99000"/>
              <a:buAutoNum type="arabicPeriod"/>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Recuperated -</a:t>
            </a: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Slept</a:t>
            </a:r>
          </a:p>
          <a:p>
            <a:pPr marL="457200" indent="-457200">
              <a:buClrTx/>
              <a:buSzPct val="99000"/>
              <a:buFont typeface="Wingdings 2"/>
              <a:buAutoNum type="arabicPeriod"/>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Reenergized -</a:t>
            </a: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Ate</a:t>
            </a:r>
          </a:p>
          <a:p>
            <a:pPr marL="457200" indent="-457200">
              <a:buClrTx/>
              <a:buSzPct val="99000"/>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 was Restoring Him Physically </a:t>
            </a:r>
          </a:p>
          <a:p>
            <a:pPr marL="914400" lvl="1" indent="-457200">
              <a:spcBef>
                <a:spcPts val="0"/>
              </a:spcBef>
              <a:buClrTx/>
              <a:buSzPct val="99000"/>
              <a:buFont typeface="Arial" pitchFamily="34" charset="0"/>
              <a:buChar char="•"/>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Prepared His Food/ Gave Him Rest     </a:t>
            </a:r>
          </a:p>
          <a:p>
            <a:pPr marL="457200" indent="-457200">
              <a:buClrTx/>
              <a:buSzPct val="99000"/>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 was Restoring Him Spiritually  </a:t>
            </a:r>
          </a:p>
          <a:p>
            <a:pPr marL="914400" lvl="1" indent="-457200">
              <a:spcBef>
                <a:spcPts val="0"/>
              </a:spcBef>
              <a:buClrTx/>
              <a:buSzPct val="99000"/>
              <a:buFont typeface="Arial" pitchFamily="34" charset="0"/>
              <a:buChar char="•"/>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Propelled Him to Get to Mt. Horeb</a:t>
            </a:r>
            <a:endParaRPr lang="en-US" b="1" dirty="0">
              <a:effectLst>
                <a:outerShdw blurRad="38100" dist="38100" dir="2700000" algn="tl">
                  <a:srgbClr val="000000">
                    <a:alpha val="43137"/>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8" fill="hold">
                            <p:stCondLst>
                              <p:cond delay="500"/>
                            </p:stCondLst>
                            <p:childTnLst>
                              <p:par>
                                <p:cTn id="49" presetID="2" presetClass="entr" presetSubtype="1"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http://a.abcnews.com/images/Politics/pd_prison_070627_ms.jpg"/>
          <p:cNvPicPr>
            <a:picLocks noChangeAspect="1" noChangeArrowheads="1"/>
          </p:cNvPicPr>
          <p:nvPr/>
        </p:nvPicPr>
        <p:blipFill>
          <a:blip r:embed="rId2" cstate="print"/>
          <a:srcRect/>
          <a:stretch>
            <a:fillRect/>
          </a:stretch>
        </p:blipFill>
        <p:spPr bwMode="auto">
          <a:xfrm>
            <a:off x="4114801" y="1371600"/>
            <a:ext cx="5029200" cy="5486400"/>
          </a:xfrm>
          <a:prstGeom prst="rect">
            <a:avLst/>
          </a:prstGeom>
          <a:noFill/>
          <a:ln w="9525">
            <a:noFill/>
            <a:miter lim="800000"/>
            <a:headEnd/>
            <a:tailEnd/>
          </a:ln>
        </p:spPr>
      </p:pic>
      <p:sp>
        <p:nvSpPr>
          <p:cNvPr id="2" name="Title 1"/>
          <p:cNvSpPr>
            <a:spLocks noGrp="1"/>
          </p:cNvSpPr>
          <p:nvPr>
            <p:ph type="ctrTitle"/>
          </p:nvPr>
        </p:nvSpPr>
        <p:spPr>
          <a:xfrm>
            <a:off x="533400" y="0"/>
            <a:ext cx="8305800" cy="1470025"/>
          </a:xfrm>
        </p:spPr>
        <p:txBody>
          <a:bodyPr>
            <a:normAutofit/>
          </a:bodyPr>
          <a:lstStyle/>
          <a:p>
            <a:pPr algn="l"/>
            <a:r>
              <a:rPr lang="en-US" sz="40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Profession </a:t>
            </a:r>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(9-11) </a:t>
            </a:r>
            <a:b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Are You Doing Here”</a:t>
            </a:r>
            <a:endPar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534400" cy="4800600"/>
          </a:xfrm>
          <a:solidFill>
            <a:schemeClr val="bg1">
              <a:alpha val="80000"/>
            </a:schemeClr>
          </a:solidFill>
        </p:spPr>
        <p:txBody>
          <a:bodyPr anchor="t">
            <a:normAutofit/>
          </a:bodyPr>
          <a:lstStyle/>
          <a:p>
            <a:pPr algn="l"/>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Knew that He Needed to Unload…</a:t>
            </a:r>
          </a:p>
          <a:p>
            <a:pPr lvl="1" algn="l">
              <a:spcBef>
                <a:spcPts val="0"/>
              </a:spcBef>
              <a:buClrTx/>
              <a:buSzPct val="99000"/>
              <a:buFont typeface="Arial" pitchFamily="34" charset="0"/>
              <a:buChar char="•"/>
            </a:pP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Proper Person –</a:t>
            </a: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a:t>
            </a:r>
          </a:p>
          <a:p>
            <a:pPr lvl="1" algn="l">
              <a:buClrTx/>
              <a:buSzPct val="99000"/>
              <a:buFont typeface="Arial" pitchFamily="34" charset="0"/>
              <a:buChar char="•"/>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Proper Way – </a:t>
            </a: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Mt of God </a:t>
            </a:r>
          </a:p>
          <a:p>
            <a:pPr lvl="1" algn="l">
              <a:buClrTx/>
              <a:buSzPct val="99000"/>
              <a:buFont typeface="Arial" pitchFamily="34" charset="0"/>
              <a:buChar char="•"/>
            </a:pPr>
            <a:endPar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a:t>
            </a:r>
            <a:r>
              <a:rPr lang="en-US" b="1" i="1" baseline="300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t>
            </a: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Need to Talk to God About it!</a:t>
            </a:r>
          </a:p>
          <a:p>
            <a:pPr lvl="1" algn="l">
              <a:buClrTx/>
              <a:buSzPct val="99000"/>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Then…</a:t>
            </a:r>
          </a:p>
          <a:p>
            <a:pPr lvl="1" algn="l">
              <a:buClrTx/>
              <a:buSzPct val="99000"/>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Need to Find Somebody We Can Trust …</a:t>
            </a:r>
          </a:p>
          <a:p>
            <a:pPr lvl="1" algn="l">
              <a:buClrTx/>
              <a:buSzPct val="99000"/>
            </a:pPr>
            <a:r>
              <a:rPr lang="en-US"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Talk it Out!</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1"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7" descr="http://a.abcnews.com/images/Politics/pd_prison_070627_ms.jpg"/>
          <p:cNvPicPr>
            <a:picLocks noChangeAspect="1" noChangeArrowheads="1"/>
          </p:cNvPicPr>
          <p:nvPr/>
        </p:nvPicPr>
        <p:blipFill>
          <a:blip r:embed="rId3" cstate="print"/>
          <a:srcRect/>
          <a:stretch>
            <a:fillRect/>
          </a:stretch>
        </p:blipFill>
        <p:spPr bwMode="auto">
          <a:xfrm>
            <a:off x="4114801" y="1371600"/>
            <a:ext cx="5029200" cy="5486400"/>
          </a:xfrm>
          <a:prstGeom prst="rect">
            <a:avLst/>
          </a:prstGeom>
          <a:noFill/>
          <a:ln w="9525">
            <a:noFill/>
            <a:miter lim="800000"/>
            <a:headEnd/>
            <a:tailEnd/>
          </a:ln>
        </p:spPr>
      </p:pic>
      <p:sp>
        <p:nvSpPr>
          <p:cNvPr id="2" name="Title 1"/>
          <p:cNvSpPr>
            <a:spLocks noGrp="1"/>
          </p:cNvSpPr>
          <p:nvPr>
            <p:ph type="ctrTitle"/>
          </p:nvPr>
        </p:nvSpPr>
        <p:spPr>
          <a:xfrm>
            <a:off x="457200" y="0"/>
            <a:ext cx="8534400" cy="1470025"/>
          </a:xfrm>
        </p:spPr>
        <p:txBody>
          <a:bodyPr>
            <a:normAutofit fontScale="90000"/>
          </a:bodyPr>
          <a:lstStyle/>
          <a:p>
            <a:r>
              <a:rPr lang="en-US" sz="44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a:t>
            </a:r>
            <a:r>
              <a:rPr lang="en-US" sz="44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Perspective </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(11-14, 18)</a:t>
            </a:r>
            <a:r>
              <a:rPr lang="en-US" sz="36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36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000"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Doest Thou Here Elijah?”</a:t>
            </a:r>
            <a:r>
              <a:rPr lang="en-US" sz="4000" b="1" i="1" cap="none" dirty="0" smtClean="0"/>
              <a:t/>
            </a:r>
            <a:br>
              <a:rPr lang="en-US" sz="4000" b="1" i="1" cap="none" dirty="0" smtClean="0"/>
            </a:br>
            <a:endParaRPr lang="en-US" sz="4000" i="1" cap="none" dirty="0"/>
          </a:p>
        </p:txBody>
      </p:sp>
      <p:sp>
        <p:nvSpPr>
          <p:cNvPr id="3" name="Subtitle 2"/>
          <p:cNvSpPr>
            <a:spLocks noGrp="1"/>
          </p:cNvSpPr>
          <p:nvPr>
            <p:ph type="subTitle" idx="1"/>
          </p:nvPr>
        </p:nvSpPr>
        <p:spPr>
          <a:xfrm>
            <a:off x="304800" y="1676400"/>
            <a:ext cx="8153400" cy="4800600"/>
          </a:xfrm>
          <a:solidFill>
            <a:schemeClr val="bg1">
              <a:alpha val="80000"/>
            </a:schemeClr>
          </a:solidFill>
        </p:spPr>
        <p:txBody>
          <a:bodyPr anchor="t">
            <a:normAutofit/>
          </a:bodyPr>
          <a:lstStyle/>
          <a:p>
            <a:pPr marL="514350" indent="-514350" algn="l">
              <a:spcBef>
                <a:spcPts val="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Showed Him that He Does Not Always Communicate the Same Way</a:t>
            </a:r>
          </a:p>
          <a:p>
            <a:pPr marL="514350" indent="-514350" algn="l">
              <a:spcBef>
                <a:spcPts val="180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Showed Him that His Perspective…</a:t>
            </a:r>
          </a:p>
          <a:p>
            <a:pPr marL="514350" indent="-514350" algn="l">
              <a:spcBef>
                <a:spcPts val="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…was Wrong</a:t>
            </a:r>
          </a:p>
          <a:p>
            <a:pPr marL="514350" indent="-514350" algn="l">
              <a:spcBef>
                <a:spcPts val="180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Showed Him that He Still Had…</a:t>
            </a:r>
          </a:p>
          <a:p>
            <a:pPr marL="514350" indent="-514350" algn="l">
              <a:spcBef>
                <a:spcPts val="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Group of People He Could Trust</a:t>
            </a:r>
          </a:p>
          <a:p>
            <a:pPr marL="514350" indent="-514350" algn="l">
              <a:spcBef>
                <a:spcPts val="0"/>
              </a:spcBef>
            </a:pPr>
            <a:endPar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Realize There is More to It Than I See!</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534400" cy="1470025"/>
          </a:xfrm>
        </p:spPr>
        <p:txBody>
          <a:bodyPr>
            <a:normAutofit/>
          </a:bodyPr>
          <a:lstStyle/>
          <a:p>
            <a:pPr algn="l"/>
            <a:r>
              <a:rPr lang="en-US" sz="40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Purpose </a:t>
            </a:r>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(15-17)</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b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anoint…”</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676400"/>
            <a:ext cx="8153400" cy="4800600"/>
          </a:xfrm>
          <a:solidFill>
            <a:schemeClr val="bg1">
              <a:alpha val="80000"/>
            </a:schemeClr>
          </a:solidFill>
        </p:spPr>
        <p:txBody>
          <a:bodyPr anchor="t">
            <a:normAutofit/>
          </a:bodyPr>
          <a:lstStyle/>
          <a:p>
            <a:pPr marL="514350" indent="-514350" algn="l">
              <a:spcBef>
                <a:spcPts val="0"/>
              </a:spcBef>
              <a:buClrTx/>
              <a:buSzPct val="100000"/>
              <a:buFont typeface="Wingdings" pitchFamily="2" charset="2"/>
              <a:buChar char="Ø"/>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Take Care of Kingdom Work</a:t>
            </a:r>
          </a:p>
          <a:p>
            <a:pPr marL="971550" lvl="1" indent="-514350" algn="l">
              <a:spcBef>
                <a:spcPts val="0"/>
              </a:spcBef>
              <a:buClrTx/>
              <a:buSzPct val="100000"/>
              <a:buFont typeface="Arial" pitchFamily="34" charset="0"/>
              <a:buChar char="•"/>
            </a:pP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Physical</a:t>
            </a:r>
          </a:p>
          <a:p>
            <a:pPr marL="514350" indent="-514350" algn="l">
              <a:spcBef>
                <a:spcPts val="0"/>
              </a:spcBef>
              <a:buClrTx/>
              <a:buSzPct val="100000"/>
              <a:buFont typeface="Wingdings" pitchFamily="2" charset="2"/>
              <a:buChar char="Ø"/>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Take Care of My Work</a:t>
            </a:r>
          </a:p>
          <a:p>
            <a:pPr marL="971550" lvl="1" indent="-514350" algn="l">
              <a:spcBef>
                <a:spcPts val="0"/>
              </a:spcBef>
              <a:spcAft>
                <a:spcPts val="1200"/>
              </a:spcAft>
              <a:buClrTx/>
              <a:buSzPct val="100000"/>
              <a:buFont typeface="Arial" pitchFamily="34" charset="0"/>
              <a:buChar char="•"/>
            </a:pP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Spiritual</a:t>
            </a:r>
          </a:p>
          <a:p>
            <a:pPr marL="514350" indent="-514350" algn="l">
              <a:spcBef>
                <a:spcPts val="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Mentored Elisha 10 years</a:t>
            </a:r>
          </a:p>
          <a:p>
            <a:pPr marL="514350" indent="-514350" algn="l">
              <a:spcBef>
                <a:spcPts val="0"/>
              </a:spcBef>
            </a:pPr>
            <a:r>
              <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wasn’t Through with him !!!</a:t>
            </a:r>
          </a:p>
          <a:p>
            <a:pPr marL="514350" indent="-514350" algn="l">
              <a:spcBef>
                <a:spcPts val="0"/>
              </a:spcBef>
            </a:pPr>
            <a:endPar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is Not Through with You !!!</a:t>
            </a:r>
          </a:p>
        </p:txBody>
      </p:sp>
      <p:pic>
        <p:nvPicPr>
          <p:cNvPr id="4" name="Picture 5" descr="C:\Users\David\AppData\Local\Microsoft\Windows\Temporary Internet Files\Content.IE5\WL6198FK\MC900437523[1].wmf"/>
          <p:cNvPicPr>
            <a:picLocks noChangeAspect="1" noChangeArrowheads="1"/>
          </p:cNvPicPr>
          <p:nvPr/>
        </p:nvPicPr>
        <p:blipFill>
          <a:blip r:embed="rId2" cstate="print"/>
          <a:srcRect/>
          <a:stretch>
            <a:fillRect/>
          </a:stretch>
        </p:blipFill>
        <p:spPr bwMode="auto">
          <a:xfrm>
            <a:off x="6553200" y="2590800"/>
            <a:ext cx="25908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2000" fill="hold"/>
                                        <p:tgtEl>
                                          <p:spTgt spid="4"/>
                                        </p:tgtEl>
                                        <p:attrNameLst>
                                          <p:attrName>ppt_x</p:attrName>
                                        </p:attrNameLst>
                                      </p:cBhvr>
                                      <p:tavLst>
                                        <p:tav tm="0">
                                          <p:val>
                                            <p:strVal val="#ppt_x"/>
                                          </p:val>
                                        </p:tav>
                                        <p:tav tm="100000">
                                          <p:val>
                                            <p:strVal val="#ppt_x"/>
                                          </p:val>
                                        </p:tav>
                                      </p:tavLst>
                                    </p:anim>
                                    <p:anim calcmode="lin" valueType="num">
                                      <p:cBhvr additive="base">
                                        <p:cTn id="39" dur="20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Users\David\AppData\Local\Microsoft\Windows\Temporary Internet Files\Content.IE5\L6JA91K0\MP900341344[1].jpg"/>
          <p:cNvPicPr>
            <a:picLocks noChangeAspect="1" noChangeArrowheads="1"/>
          </p:cNvPicPr>
          <p:nvPr/>
        </p:nvPicPr>
        <p:blipFill>
          <a:blip r:embed="rId2" cstate="print"/>
          <a:srcRect/>
          <a:stretch>
            <a:fillRect/>
          </a:stretch>
        </p:blipFill>
        <p:spPr bwMode="auto">
          <a:xfrm>
            <a:off x="3352800" y="1600200"/>
            <a:ext cx="5791200" cy="5257800"/>
          </a:xfrm>
          <a:prstGeom prst="rect">
            <a:avLst/>
          </a:prstGeom>
          <a:noFill/>
        </p:spPr>
      </p:pic>
      <p:sp>
        <p:nvSpPr>
          <p:cNvPr id="2" name="Title 1"/>
          <p:cNvSpPr>
            <a:spLocks noGrp="1"/>
          </p:cNvSpPr>
          <p:nvPr>
            <p:ph type="ctrTitle"/>
          </p:nvPr>
        </p:nvSpPr>
        <p:spPr>
          <a:xfrm>
            <a:off x="457200" y="0"/>
            <a:ext cx="8534400" cy="1470025"/>
          </a:xfrm>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a:t>
            </a:r>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Purpose </a:t>
            </a:r>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(15-17)     </a:t>
            </a:r>
            <a:b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anoint…”</a:t>
            </a:r>
            <a:endParaRPr lang="en-US" sz="36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676400"/>
            <a:ext cx="8153400" cy="4800600"/>
          </a:xfrm>
          <a:solidFill>
            <a:schemeClr val="bg1">
              <a:alpha val="80000"/>
            </a:schemeClr>
          </a:solidFill>
        </p:spPr>
        <p:txBody>
          <a:bodyPr anchor="t">
            <a:normAutofit/>
          </a:bodyPr>
          <a:lstStyle/>
          <a:p>
            <a:pPr marL="514350" indent="-514350" algn="l">
              <a:spcBef>
                <a:spcPts val="0"/>
              </a:spcBef>
            </a:pP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Decide If You Get Back Up!</a:t>
            </a:r>
          </a:p>
          <a:p>
            <a:pPr marL="514350" indent="-514350" algn="l">
              <a:spcBef>
                <a:spcPts val="0"/>
              </a:spcBef>
            </a:pPr>
            <a:endPar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Decide If this is the Last Chapter</a:t>
            </a:r>
          </a:p>
          <a:p>
            <a:pPr marL="514350" indent="-514350" algn="l">
              <a:spcBef>
                <a:spcPts val="0"/>
              </a:spcBef>
            </a:pPr>
            <a:endPar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Don’t Have to Be Defined… </a:t>
            </a:r>
          </a:p>
          <a:p>
            <a:pPr marL="514350" indent="-514350" algn="l">
              <a:spcBef>
                <a:spcPts val="0"/>
              </a:spcBef>
            </a:pP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…By Your Depression</a:t>
            </a:r>
          </a:p>
          <a:p>
            <a:pPr marL="514350" indent="-514350" algn="l">
              <a:spcBef>
                <a:spcPts val="0"/>
              </a:spcBef>
            </a:pPr>
            <a:endPar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40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Get Back Up!!</a:t>
            </a:r>
            <a:r>
              <a:rPr lang="en-US" sz="3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514350" indent="-514350" algn="l">
              <a:spcBef>
                <a:spcPts val="0"/>
              </a:spcBef>
            </a:pPr>
            <a:endParaRPr lang="en-US" sz="32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6"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Second That Emotion!</a:t>
            </a:r>
            <a:endParaRPr lang="en-US"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TextBox 5"/>
          <p:cNvSpPr txBox="1"/>
          <p:nvPr/>
        </p:nvSpPr>
        <p:spPr>
          <a:xfrm>
            <a:off x="4724400" y="1524000"/>
            <a:ext cx="3886200" cy="1938992"/>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Overcoming   </a:t>
            </a:r>
          </a:p>
          <a:p>
            <a:r>
              <a:rPr lang="en-US" sz="4000" b="1" dirty="0" smtClean="0">
                <a:effectLst>
                  <a:outerShdw blurRad="38100" dist="38100" dir="2700000" algn="tl">
                    <a:srgbClr val="000000">
                      <a:alpha val="43137"/>
                    </a:srgbClr>
                  </a:outerShdw>
                </a:effectLst>
              </a:rPr>
              <a:t>       Depression</a:t>
            </a:r>
          </a:p>
          <a:p>
            <a:r>
              <a:rPr lang="en-US" sz="4000" b="1" dirty="0" smtClean="0">
                <a:effectLst>
                  <a:outerShdw blurRad="38100" dist="38100" dir="2700000" algn="tl">
                    <a:srgbClr val="000000">
                      <a:alpha val="43137"/>
                    </a:srgbClr>
                  </a:outerShdw>
                </a:effectLst>
              </a:rPr>
              <a:t>          pt1</a:t>
            </a:r>
            <a:endParaRPr lang="en-US" sz="4000" b="1" dirty="0">
              <a:effectLst>
                <a:outerShdw blurRad="38100" dist="38100" dir="2700000" algn="tl">
                  <a:srgbClr val="000000">
                    <a:alpha val="43137"/>
                  </a:srgbClr>
                </a:outerShdw>
              </a:effectLst>
            </a:endParaRPr>
          </a:p>
        </p:txBody>
      </p:sp>
      <p:sp>
        <p:nvSpPr>
          <p:cNvPr id="7" name="TextBox 6"/>
          <p:cNvSpPr txBox="1"/>
          <p:nvPr/>
        </p:nvSpPr>
        <p:spPr>
          <a:xfrm>
            <a:off x="5105400" y="3429000"/>
            <a:ext cx="3352800" cy="584775"/>
          </a:xfrm>
          <a:prstGeom prst="rect">
            <a:avLst/>
          </a:prstGeom>
          <a:solidFill>
            <a:schemeClr val="bg1">
              <a:alpha val="80000"/>
            </a:schemeClr>
          </a:solidFill>
        </p:spPr>
        <p:txBody>
          <a:bodyPr wrap="square" rtlCol="0">
            <a:spAutoFit/>
          </a:bodyPr>
          <a:lstStyle/>
          <a:p>
            <a:r>
              <a:rPr lang="en-US" sz="3200" b="1" dirty="0" smtClean="0">
                <a:effectLst>
                  <a:outerShdw blurRad="38100" dist="38100" dir="2700000" algn="tl">
                    <a:srgbClr val="000000">
                      <a:alpha val="43137"/>
                    </a:srgbClr>
                  </a:outerShdw>
                </a:effectLst>
              </a:rPr>
              <a:t>John 21, Luke 22</a:t>
            </a:r>
            <a:endParaRPr lang="en-US" sz="3200" b="1" dirty="0">
              <a:effectLst>
                <a:outerShdw blurRad="38100" dist="38100" dir="2700000" algn="tl">
                  <a:srgbClr val="000000">
                    <a:alpha val="43137"/>
                  </a:srgbClr>
                </a:outerShdw>
              </a:effectLst>
            </a:endParaRPr>
          </a:p>
        </p:txBody>
      </p:sp>
      <p:sp>
        <p:nvSpPr>
          <p:cNvPr id="8" name="TextBox 7"/>
          <p:cNvSpPr txBox="1"/>
          <p:nvPr/>
        </p:nvSpPr>
        <p:spPr>
          <a:xfrm>
            <a:off x="685800" y="0"/>
            <a:ext cx="3505200" cy="461665"/>
          </a:xfrm>
          <a:prstGeom prst="rect">
            <a:avLst/>
          </a:prstGeom>
          <a:solidFill>
            <a:schemeClr val="bg1">
              <a:alpha val="80000"/>
            </a:schemeClr>
          </a:solidFill>
        </p:spPr>
        <p:txBody>
          <a:bodyPr wrap="square" rtlCol="0">
            <a:spAutoFit/>
          </a:bodyPr>
          <a:lstStyle/>
          <a:p>
            <a:r>
              <a:rPr lang="en-US" sz="2400" dirty="0" smtClean="0">
                <a:effectLst>
                  <a:outerShdw blurRad="38100" dist="38100" dir="2700000" algn="tl">
                    <a:srgbClr val="000000">
                      <a:alpha val="43137"/>
                    </a:srgbClr>
                  </a:outerShdw>
                </a:effectLst>
              </a:rPr>
              <a:t>Edward Christian Church</a:t>
            </a:r>
            <a:endParaRPr lang="en-US" sz="2400" dirty="0">
              <a:effectLst>
                <a:outerShdw blurRad="38100" dist="38100" dir="2700000" algn="tl">
                  <a:srgbClr val="000000">
                    <a:alpha val="43137"/>
                  </a:srgbClr>
                </a:outerShdw>
              </a:effectLst>
            </a:endParaRPr>
          </a:p>
        </p:txBody>
      </p:sp>
      <p:sp>
        <p:nvSpPr>
          <p:cNvPr id="9" name="TextBox 8"/>
          <p:cNvSpPr txBox="1"/>
          <p:nvPr/>
        </p:nvSpPr>
        <p:spPr>
          <a:xfrm>
            <a:off x="6019800" y="0"/>
            <a:ext cx="2133600" cy="461665"/>
          </a:xfrm>
          <a:prstGeom prst="rect">
            <a:avLst/>
          </a:prstGeom>
          <a:solidFill>
            <a:schemeClr val="bg1">
              <a:alpha val="80000"/>
            </a:schemeClr>
          </a:solidFill>
        </p:spPr>
        <p:txBody>
          <a:bodyPr wrap="square" rtlCol="0">
            <a:spAutoFit/>
          </a:bodyPr>
          <a:lstStyle/>
          <a:p>
            <a:r>
              <a:rPr lang="en-US" sz="2400" dirty="0" smtClean="0">
                <a:effectLst>
                  <a:outerShdw blurRad="38100" dist="38100" dir="2700000" algn="tl">
                    <a:srgbClr val="000000">
                      <a:alpha val="43137"/>
                    </a:srgbClr>
                  </a:outerShdw>
                </a:effectLst>
              </a:rPr>
              <a:t>June 27, 2010</a:t>
            </a:r>
            <a:endParaRPr lang="en-US" sz="2400" dirty="0">
              <a:effectLst>
                <a:outerShdw blurRad="38100" dist="38100" dir="2700000" algn="tl">
                  <a:srgbClr val="000000">
                    <a:alpha val="43137"/>
                  </a:srgbClr>
                </a:outerShdw>
              </a:effectLst>
            </a:endParaRPr>
          </a:p>
        </p:txBody>
      </p:sp>
      <p:sp>
        <p:nvSpPr>
          <p:cNvPr id="10" name="Content Placeholder 9"/>
          <p:cNvSpPr>
            <a:spLocks noGrp="1"/>
          </p:cNvSpPr>
          <p:nvPr>
            <p:ph idx="1"/>
          </p:nvPr>
        </p:nvSpPr>
        <p:spPr/>
        <p:txBody>
          <a:bodyPr/>
          <a:lstStyle/>
          <a:p>
            <a:endParaRPr lang="en-US"/>
          </a:p>
        </p:txBody>
      </p:sp>
    </p:spTree>
    <p:extLst>
      <p:ext uri="{BB962C8B-B14F-4D97-AF65-F5344CB8AC3E}">
        <p14:creationId xmlns:p14="http://schemas.microsoft.com/office/powerpoint/2010/main" val="95268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39" presetClass="entr" presetSubtype="0" accel="10000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2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47" presetClass="entr" presetSubtype="0"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0" fill="hold"/>
                                        <p:tgtEl>
                                          <p:spTgt spid="7"/>
                                        </p:tgtEl>
                                        <p:attrNameLst>
                                          <p:attrName>ppt_x</p:attrName>
                                        </p:attrNameLst>
                                      </p:cBhvr>
                                      <p:tavLst>
                                        <p:tav tm="0">
                                          <p:val>
                                            <p:strVal val="#ppt_x"/>
                                          </p:val>
                                        </p:tav>
                                        <p:tav tm="100000">
                                          <p:val>
                                            <p:strVal val="#ppt_x"/>
                                          </p:val>
                                        </p:tav>
                                      </p:tavLst>
                                    </p:anim>
                                    <p:anim calcmode="lin" valueType="num">
                                      <p:cBhvr additive="base">
                                        <p:cTn id="4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chor="ctr">
            <a:normAutofit/>
          </a:bodyPr>
          <a:lstStyle/>
          <a:p>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t>
            </a:r>
            <a:endParaRPr lang="en-US" sz="4000"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295400"/>
            <a:ext cx="8610600" cy="3810000"/>
          </a:xfrm>
          <a:solidFill>
            <a:schemeClr val="bg1">
              <a:alpha val="79000"/>
            </a:schemeClr>
          </a:solidFill>
        </p:spPr>
        <p:txBody>
          <a:bodyPr>
            <a:normAutofit/>
          </a:bodyPr>
          <a:lstStyle/>
          <a:p>
            <a:pPr>
              <a:spcBef>
                <a:spcPts val="0"/>
              </a:spcBef>
              <a:spcAft>
                <a:spcPts val="1200"/>
              </a:spcAft>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Most People Have Felt Sad or Depressed at Times. </a:t>
            </a:r>
          </a:p>
          <a:p>
            <a:pPr>
              <a:spcAft>
                <a:spcPts val="1200"/>
              </a:spcAft>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Feeling Depressed can be a Normal Reaction to Loss, Life's Struggles, or an Injured Self-esteem.</a:t>
            </a:r>
          </a:p>
          <a:p>
            <a:pPr>
              <a:spcAft>
                <a:spcPts val="1200"/>
              </a:spcAft>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when Feelings of Intense Sadness -- including Feeling </a:t>
            </a:r>
            <a:r>
              <a:rPr lang="en-US" sz="28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Helpless, Hopeless, And Worthless</a:t>
            </a: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Last for Days to Weeks and Keep You from Functioning…</a:t>
            </a:r>
          </a:p>
          <a:p>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May Very Well Be Depression</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438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800" decel="100000"/>
                                        <p:tgtEl>
                                          <p:spTgt spid="3">
                                            <p:txEl>
                                              <p:pRg st="2" end="2"/>
                                            </p:txEl>
                                          </p:spTgt>
                                        </p:tgtEl>
                                      </p:cBhvr>
                                    </p:animEffect>
                                    <p:anim calcmode="lin" valueType="num">
                                      <p:cBhvr>
                                        <p:cTn id="3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800" decel="100000"/>
                                        <p:tgtEl>
                                          <p:spTgt spid="3">
                                            <p:txEl>
                                              <p:pRg st="3" end="3"/>
                                            </p:txEl>
                                          </p:spTgt>
                                        </p:tgtEl>
                                      </p:cBhvr>
                                    </p:animEffect>
                                    <p:anim calcmode="lin" valueType="num">
                                      <p:cBhvr>
                                        <p:cTn id="4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470025"/>
          </a:xfrm>
        </p:spPr>
        <p:txBody>
          <a:bodyPr anchor="ctr">
            <a:normAutofit/>
          </a:bodyPr>
          <a:lstStyle/>
          <a:p>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Symptoms of Depression</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457200" y="1219200"/>
            <a:ext cx="8305800" cy="5262979"/>
          </a:xfrm>
          <a:prstGeom prst="rect">
            <a:avLst/>
          </a:prstGeom>
          <a:solidFill>
            <a:schemeClr val="bg1">
              <a:alpha val="79000"/>
            </a:schemeClr>
          </a:solidFill>
        </p:spPr>
        <p:txBody>
          <a:bodyPr wrap="square" rtlCol="0">
            <a:spAutoFit/>
          </a:bodyPr>
          <a:lstStyle/>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Weight Loss or Weight Gain</a:t>
            </a:r>
          </a:p>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Loss of Sleep and Energy</a:t>
            </a:r>
          </a:p>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Lose Interest in Most or All… </a:t>
            </a:r>
          </a:p>
          <a:p>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…Pleasurable Activities</a:t>
            </a:r>
          </a:p>
          <a:p>
            <a:pPr>
              <a:lnSpc>
                <a:spcPct val="150000"/>
              </a:lnSpc>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Reduced Ability to Concentrate.</a:t>
            </a:r>
          </a:p>
          <a:p>
            <a:pPr>
              <a:lnSpc>
                <a:spcPct val="150000"/>
              </a:lnSpc>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Overcome w/ Feelings of Hopelessness…</a:t>
            </a:r>
          </a:p>
          <a:p>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…or Uselessness. </a:t>
            </a:r>
            <a:r>
              <a:rPr lang="en-US" sz="3200" dirty="0" smtClean="0"/>
              <a:t/>
            </a:r>
            <a:br>
              <a:rPr lang="en-US" sz="3200" dirty="0" smtClean="0"/>
            </a:b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88656617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800" decel="100000"/>
                                        <p:tgtEl>
                                          <p:spTgt spid="5">
                                            <p:bg/>
                                          </p:spTgt>
                                        </p:tgtEl>
                                      </p:cBhvr>
                                    </p:animEffect>
                                    <p:anim calcmode="lin" valueType="num">
                                      <p:cBhvr>
                                        <p:cTn id="8" dur="800" decel="100000" fill="hold"/>
                                        <p:tgtEl>
                                          <p:spTgt spid="5">
                                            <p:bg/>
                                          </p:spTgt>
                                        </p:tgtEl>
                                        <p:attrNameLst>
                                          <p:attrName>style.rotation</p:attrName>
                                        </p:attrNameLst>
                                      </p:cBhvr>
                                      <p:tavLst>
                                        <p:tav tm="0">
                                          <p:val>
                                            <p:fltVal val="-90"/>
                                          </p:val>
                                        </p:tav>
                                        <p:tav tm="100000">
                                          <p:val>
                                            <p:fltVal val="0"/>
                                          </p:val>
                                        </p:tav>
                                      </p:tavLst>
                                    </p:anim>
                                    <p:anim calcmode="lin" valueType="num">
                                      <p:cBhvr>
                                        <p:cTn id="9" dur="8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800" decel="100000"/>
                                        <p:tgtEl>
                                          <p:spTgt spid="5">
                                            <p:txEl>
                                              <p:pRg st="0" end="0"/>
                                            </p:txEl>
                                          </p:spTgt>
                                        </p:tgtEl>
                                      </p:cBhvr>
                                    </p:animEffect>
                                    <p:anim calcmode="lin" valueType="num">
                                      <p:cBhvr>
                                        <p:cTn id="16"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800" decel="100000"/>
                                        <p:tgtEl>
                                          <p:spTgt spid="5">
                                            <p:txEl>
                                              <p:pRg st="1" end="1"/>
                                            </p:txEl>
                                          </p:spTgt>
                                        </p:tgtEl>
                                      </p:cBhvr>
                                    </p:animEffect>
                                    <p:anim calcmode="lin" valueType="num">
                                      <p:cBhvr>
                                        <p:cTn id="2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800" decel="100000"/>
                                        <p:tgtEl>
                                          <p:spTgt spid="5">
                                            <p:txEl>
                                              <p:pRg st="2" end="2"/>
                                            </p:txEl>
                                          </p:spTgt>
                                        </p:tgtEl>
                                      </p:cBhvr>
                                    </p:animEffect>
                                    <p:anim calcmode="lin" valueType="num">
                                      <p:cBhvr>
                                        <p:cTn id="36"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30" presetClass="entr" presetSubtype="0" fill="hold" grpId="0" nodeType="after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800" decel="100000"/>
                                        <p:tgtEl>
                                          <p:spTgt spid="5">
                                            <p:txEl>
                                              <p:pRg st="3" end="3"/>
                                            </p:txEl>
                                          </p:spTgt>
                                        </p:tgtEl>
                                      </p:cBhvr>
                                    </p:animEffect>
                                    <p:anim calcmode="lin" valueType="num">
                                      <p:cBhvr>
                                        <p:cTn id="45"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800" decel="100000"/>
                                        <p:tgtEl>
                                          <p:spTgt spid="5">
                                            <p:txEl>
                                              <p:pRg st="4" end="4"/>
                                            </p:txEl>
                                          </p:spTgt>
                                        </p:tgtEl>
                                      </p:cBhvr>
                                    </p:animEffect>
                                    <p:anim calcmode="lin" valueType="num">
                                      <p:cBhvr>
                                        <p:cTn id="55"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800" decel="100000"/>
                                        <p:tgtEl>
                                          <p:spTgt spid="5">
                                            <p:txEl>
                                              <p:pRg st="5" end="5"/>
                                            </p:txEl>
                                          </p:spTgt>
                                        </p:tgtEl>
                                      </p:cBhvr>
                                    </p:animEffect>
                                    <p:anim calcmode="lin" valueType="num">
                                      <p:cBhvr>
                                        <p:cTn id="65"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par>
                          <p:cTn id="70" fill="hold">
                            <p:stCondLst>
                              <p:cond delay="1000"/>
                            </p:stCondLst>
                            <p:childTnLst>
                              <p:par>
                                <p:cTn id="71" presetID="30" presetClass="entr" presetSubtype="0" fill="hold" grpId="0" nodeType="after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800" decel="100000"/>
                                        <p:tgtEl>
                                          <p:spTgt spid="5">
                                            <p:txEl>
                                              <p:pRg st="6" end="6"/>
                                            </p:txEl>
                                          </p:spTgt>
                                        </p:tgtEl>
                                      </p:cBhvr>
                                    </p:animEffect>
                                    <p:anim calcmode="lin" valueType="num">
                                      <p:cBhvr>
                                        <p:cTn id="74" dur="8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470025"/>
          </a:xfrm>
        </p:spPr>
        <p:txBody>
          <a:bodyPr anchor="ctr">
            <a:normAutofit/>
          </a:bodyPr>
          <a:lstStyle/>
          <a:p>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and the Bible</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457200" y="1524000"/>
            <a:ext cx="8305800" cy="3785652"/>
          </a:xfrm>
          <a:prstGeom prst="rect">
            <a:avLst/>
          </a:prstGeom>
          <a:solidFill>
            <a:schemeClr val="bg1">
              <a:alpha val="79000"/>
            </a:schemeClr>
          </a:solidFill>
        </p:spPr>
        <p:txBody>
          <a:bodyPr wrap="square" rtlCol="0">
            <a:spAutoFit/>
          </a:bodyPr>
          <a:lstStyle/>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Moses – Numbers 11:1-15</a:t>
            </a:r>
          </a:p>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 Psalms 31:9-13</a:t>
            </a:r>
          </a:p>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Job – 7:2-3</a:t>
            </a:r>
          </a:p>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Jeremiah – 20:14-18</a:t>
            </a:r>
          </a:p>
          <a:p>
            <a:pPr marL="514350" indent="-514350">
              <a:lnSpc>
                <a:spcPct val="150000"/>
              </a:lnSpc>
              <a:buAutoNum type="arabicPeriod"/>
            </a:pP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–I Kings 19</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6683930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800" decel="100000"/>
                                        <p:tgtEl>
                                          <p:spTgt spid="5">
                                            <p:bg/>
                                          </p:spTgt>
                                        </p:tgtEl>
                                      </p:cBhvr>
                                    </p:animEffect>
                                    <p:anim calcmode="lin" valueType="num">
                                      <p:cBhvr>
                                        <p:cTn id="8" dur="800" decel="100000" fill="hold"/>
                                        <p:tgtEl>
                                          <p:spTgt spid="5">
                                            <p:bg/>
                                          </p:spTgt>
                                        </p:tgtEl>
                                        <p:attrNameLst>
                                          <p:attrName>style.rotation</p:attrName>
                                        </p:attrNameLst>
                                      </p:cBhvr>
                                      <p:tavLst>
                                        <p:tav tm="0">
                                          <p:val>
                                            <p:fltVal val="-90"/>
                                          </p:val>
                                        </p:tav>
                                        <p:tav tm="100000">
                                          <p:val>
                                            <p:fltVal val="0"/>
                                          </p:val>
                                        </p:tav>
                                      </p:tavLst>
                                    </p:anim>
                                    <p:anim calcmode="lin" valueType="num">
                                      <p:cBhvr>
                                        <p:cTn id="9" dur="8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800" decel="100000"/>
                                        <p:tgtEl>
                                          <p:spTgt spid="5">
                                            <p:txEl>
                                              <p:pRg st="0" end="0"/>
                                            </p:txEl>
                                          </p:spTgt>
                                        </p:tgtEl>
                                      </p:cBhvr>
                                    </p:animEffect>
                                    <p:anim calcmode="lin" valueType="num">
                                      <p:cBhvr>
                                        <p:cTn id="16"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800" decel="100000"/>
                                        <p:tgtEl>
                                          <p:spTgt spid="5">
                                            <p:txEl>
                                              <p:pRg st="1" end="1"/>
                                            </p:txEl>
                                          </p:spTgt>
                                        </p:tgtEl>
                                      </p:cBhvr>
                                    </p:animEffect>
                                    <p:anim calcmode="lin" valueType="num">
                                      <p:cBhvr>
                                        <p:cTn id="2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800" decel="100000"/>
                                        <p:tgtEl>
                                          <p:spTgt spid="5">
                                            <p:txEl>
                                              <p:pRg st="2" end="2"/>
                                            </p:txEl>
                                          </p:spTgt>
                                        </p:tgtEl>
                                      </p:cBhvr>
                                    </p:animEffect>
                                    <p:anim calcmode="lin" valueType="num">
                                      <p:cBhvr>
                                        <p:cTn id="36"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800" decel="100000"/>
                                        <p:tgtEl>
                                          <p:spTgt spid="5">
                                            <p:txEl>
                                              <p:pRg st="3" end="3"/>
                                            </p:txEl>
                                          </p:spTgt>
                                        </p:tgtEl>
                                      </p:cBhvr>
                                    </p:animEffect>
                                    <p:anim calcmode="lin" valueType="num">
                                      <p:cBhvr>
                                        <p:cTn id="46"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800" decel="100000"/>
                                        <p:tgtEl>
                                          <p:spTgt spid="5">
                                            <p:txEl>
                                              <p:pRg st="4" end="4"/>
                                            </p:txEl>
                                          </p:spTgt>
                                        </p:tgtEl>
                                      </p:cBhvr>
                                    </p:animEffect>
                                    <p:anim calcmode="lin" valueType="num">
                                      <p:cBhvr>
                                        <p:cTn id="56"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72400" cy="4857750"/>
          </a:xfrm>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Attitude Provides…</a:t>
            </a:r>
          </a:p>
          <a:p>
            <a:pPr lvl="1">
              <a:lnSpc>
                <a:spcPct val="100000"/>
              </a:lnSpc>
              <a:buClrTx/>
              <a:buSzPct val="100000"/>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Perspective </a:t>
            </a:r>
          </a:p>
          <a:p>
            <a:pPr lvl="1">
              <a:lnSpc>
                <a:spcPct val="100000"/>
              </a:lnSpc>
              <a:spcBef>
                <a:spcPts val="1200"/>
              </a:spcBef>
              <a:buClrTx/>
              <a:buSzPct val="100000"/>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Power</a:t>
            </a:r>
          </a:p>
          <a:p>
            <a:pPr lvl="2">
              <a:spcBef>
                <a:spcPts val="0"/>
              </a:spcBef>
              <a:spcAft>
                <a:spcPts val="225"/>
              </a:spcAft>
              <a:buClrTx/>
              <a:buSzPct val="100000"/>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Mirror-</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i="1" dirty="0" smtClean="0">
                <a:effectLst>
                  <a:outerShdw blurRad="38100" dist="38100" dir="2700000" algn="tl">
                    <a:srgbClr val="000000">
                      <a:alpha val="43137"/>
                    </a:srgbClr>
                  </a:outerShdw>
                </a:effectLst>
                <a:latin typeface="Arial Rounded MT Bold" panose="020F0704030504030204" pitchFamily="34" charset="0"/>
              </a:rPr>
              <a:t>How We See Ourselves </a:t>
            </a:r>
          </a:p>
          <a:p>
            <a:pPr lvl="2">
              <a:spcBef>
                <a:spcPts val="0"/>
              </a:spcBef>
              <a:spcAft>
                <a:spcPts val="225"/>
              </a:spcAft>
              <a:buClrTx/>
              <a:buSzPct val="100000"/>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Lens-</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i="1" dirty="0" smtClean="0">
                <a:effectLst>
                  <a:outerShdw blurRad="38100" dist="38100" dir="2700000" algn="tl">
                    <a:srgbClr val="000000">
                      <a:alpha val="43137"/>
                    </a:srgbClr>
                  </a:outerShdw>
                </a:effectLst>
                <a:latin typeface="Arial Rounded MT Bold" panose="020F0704030504030204" pitchFamily="34" charset="0"/>
              </a:rPr>
              <a:t>How We </a:t>
            </a:r>
            <a:r>
              <a:rPr lang="en-US" sz="2800" i="1" dirty="0" smtClean="0">
                <a:effectLst>
                  <a:outerShdw blurRad="38100" dist="38100" dir="2700000" algn="tl">
                    <a:srgbClr val="000000">
                      <a:alpha val="43137"/>
                    </a:srgbClr>
                  </a:outerShdw>
                </a:effectLst>
                <a:latin typeface="Arial Rounded MT Bold" panose="020F0704030504030204" pitchFamily="34" charset="0"/>
              </a:rPr>
              <a:t>See Others</a:t>
            </a:r>
            <a:r>
              <a:rPr lang="en-US" sz="2800" i="1" dirty="0" smtClean="0">
                <a:effectLst>
                  <a:outerShdw blurRad="38100" dist="38100" dir="2700000" algn="tl">
                    <a:srgbClr val="000000">
                      <a:alpha val="43137"/>
                    </a:srgbClr>
                  </a:outerShdw>
                </a:effectLst>
                <a:latin typeface="Arial Rounded MT Bold" panose="020F0704030504030204" pitchFamily="34" charset="0"/>
              </a:rPr>
              <a:t>/ Situations</a:t>
            </a:r>
          </a:p>
          <a:p>
            <a:pPr lvl="2">
              <a:spcBef>
                <a:spcPts val="0"/>
              </a:spcBef>
              <a:spcAft>
                <a:spcPts val="225"/>
              </a:spcAft>
              <a:buClrTx/>
              <a:buSzPct val="100000"/>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Map-</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i="1" dirty="0" smtClean="0">
                <a:effectLst>
                  <a:outerShdw blurRad="38100" dist="38100" dir="2700000" algn="tl">
                    <a:srgbClr val="000000">
                      <a:alpha val="43137"/>
                    </a:srgbClr>
                  </a:outerShdw>
                </a:effectLst>
                <a:latin typeface="Arial Rounded MT Bold" panose="020F0704030504030204" pitchFamily="34" charset="0"/>
              </a:rPr>
              <a:t>How We Choose Our Paths</a:t>
            </a:r>
          </a:p>
          <a:p>
            <a:pPr lvl="1">
              <a:spcBef>
                <a:spcPts val="1200"/>
              </a:spcBef>
              <a:buClrTx/>
              <a:buSzPct val="10000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Rounded MT Bold" panose="020F0704030504030204" pitchFamily="34" charset="0"/>
              </a:rPr>
              <a:t>Persuasion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spcAft>
                <a:spcPts val="225"/>
              </a:spcAft>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Steers</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direction</a:t>
            </a:r>
            <a:r>
              <a:rPr lang="en-US" sz="2800" dirty="0">
                <a:effectLst>
                  <a:outerShdw blurRad="38100" dist="38100" dir="2700000" algn="tl">
                    <a:srgbClr val="000000">
                      <a:alpha val="43137"/>
                    </a:srgbClr>
                  </a:outerShdw>
                </a:effectLst>
                <a:latin typeface="Arial Rounded MT Bold" panose="020F0704030504030204" pitchFamily="34" charset="0"/>
              </a:rPr>
              <a:t>)</a:t>
            </a:r>
          </a:p>
          <a:p>
            <a:pPr lvl="2">
              <a:spcBef>
                <a:spcPts val="0"/>
              </a:spcBef>
              <a:spcAft>
                <a:spcPts val="225"/>
              </a:spcAft>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Stations</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starts, hinders, stops</a:t>
            </a:r>
            <a:r>
              <a:rPr lang="en-US" sz="2800" dirty="0">
                <a:effectLst>
                  <a:outerShdw blurRad="38100" dist="38100" dir="2700000" algn="tl">
                    <a:srgbClr val="000000">
                      <a:alpha val="43137"/>
                    </a:srgbClr>
                  </a:outerShdw>
                </a:effectLst>
                <a:latin typeface="Arial Rounded MT Bold" panose="020F0704030504030204" pitchFamily="34" charset="0"/>
              </a:rPr>
              <a:t>)</a:t>
            </a:r>
          </a:p>
          <a:p>
            <a:pPr lvl="2">
              <a:lnSpc>
                <a:spcPct val="100000"/>
              </a:lnSpc>
              <a:buSzPct val="100000"/>
              <a:buFont typeface="Courier New" panose="02070309020205020404" pitchFamily="49" charset="0"/>
              <a:buChar char="o"/>
            </a:pPr>
            <a:endParaRPr lang="en-US" sz="21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txBox="1">
            <a:spLocks/>
          </p:cNvSpPr>
          <p:nvPr/>
        </p:nvSpPr>
        <p:spPr>
          <a:xfrm>
            <a:off x="1657350" y="304800"/>
            <a:ext cx="5829300" cy="74295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Attitude </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6562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37"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2000"/>
                                        <p:tgtEl>
                                          <p:spTgt spid="3">
                                            <p:txEl>
                                              <p:pRg st="1" end="1"/>
                                            </p:txEl>
                                          </p:spTgt>
                                        </p:tgtEl>
                                      </p:cBhvr>
                                    </p:animEffect>
                                  </p:childTnLst>
                                </p:cTn>
                              </p:par>
                            </p:childTnLst>
                          </p:cTn>
                        </p:par>
                        <p:par>
                          <p:cTn id="12" fill="hold">
                            <p:stCondLst>
                              <p:cond delay="5000"/>
                            </p:stCondLst>
                            <p:childTnLst>
                              <p:par>
                                <p:cTn id="13" presetID="16" presetClass="entr" presetSubtype="21"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7500"/>
                            </p:stCondLst>
                            <p:childTnLst>
                              <p:par>
                                <p:cTn id="17" presetID="16" presetClass="entr" presetSubtype="37"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2000"/>
                                        <p:tgtEl>
                                          <p:spTgt spid="3">
                                            <p:txEl>
                                              <p:pRg st="3" end="3"/>
                                            </p:txEl>
                                          </p:spTgt>
                                        </p:tgtEl>
                                      </p:cBhvr>
                                    </p:animEffect>
                                  </p:childTnLst>
                                </p:cTn>
                              </p:par>
                            </p:childTnLst>
                          </p:cTn>
                        </p:par>
                        <p:par>
                          <p:cTn id="20" fill="hold">
                            <p:stCondLst>
                              <p:cond delay="10000"/>
                            </p:stCondLst>
                            <p:childTnLst>
                              <p:par>
                                <p:cTn id="21" presetID="16" presetClass="entr" presetSubtype="21"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2500"/>
                            </p:stCondLst>
                            <p:childTnLst>
                              <p:par>
                                <p:cTn id="25" presetID="16" presetClass="entr" presetSubtype="37"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2000"/>
                                        <p:tgtEl>
                                          <p:spTgt spid="3">
                                            <p:txEl>
                                              <p:pRg st="5" end="5"/>
                                            </p:txEl>
                                          </p:spTgt>
                                        </p:tgtEl>
                                      </p:cBhvr>
                                    </p:animEffect>
                                  </p:childTnLst>
                                </p:cTn>
                              </p:par>
                            </p:childTnLst>
                          </p:cTn>
                        </p:par>
                        <p:par>
                          <p:cTn id="28" fill="hold">
                            <p:stCondLst>
                              <p:cond delay="15000"/>
                            </p:stCondLst>
                            <p:childTnLst>
                              <p:par>
                                <p:cTn id="29" presetID="16" presetClass="entr" presetSubtype="21"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2000"/>
                                        <p:tgtEl>
                                          <p:spTgt spid="3">
                                            <p:txEl>
                                              <p:pRg st="6" end="6"/>
                                            </p:txEl>
                                          </p:spTgt>
                                        </p:tgtEl>
                                      </p:cBhvr>
                                    </p:animEffect>
                                  </p:childTnLst>
                                </p:cTn>
                              </p:par>
                            </p:childTnLst>
                          </p:cTn>
                        </p:par>
                        <p:par>
                          <p:cTn id="32" fill="hold">
                            <p:stCondLst>
                              <p:cond delay="17500"/>
                            </p:stCondLst>
                            <p:childTnLst>
                              <p:par>
                                <p:cTn id="33" presetID="16" presetClass="entr" presetSubtype="37"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outVertical)">
                                      <p:cBhvr>
                                        <p:cTn id="35" dur="2000"/>
                                        <p:tgtEl>
                                          <p:spTgt spid="3">
                                            <p:txEl>
                                              <p:pRg st="7" end="7"/>
                                            </p:txEl>
                                          </p:spTgt>
                                        </p:tgtEl>
                                      </p:cBhvr>
                                    </p:animEffect>
                                  </p:childTnLst>
                                </p:cTn>
                              </p:par>
                            </p:childTnLst>
                          </p:cTn>
                        </p:par>
                        <p:par>
                          <p:cTn id="36" fill="hold">
                            <p:stCondLst>
                              <p:cond delay="20000"/>
                            </p:stCondLst>
                            <p:childTnLst>
                              <p:par>
                                <p:cTn id="37" presetID="16" presetClass="entr" presetSubtype="21"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Does God Confront?</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371600"/>
            <a:ext cx="8458200" cy="5075238"/>
          </a:xfrm>
        </p:spPr>
        <p:txBody>
          <a:bodyPr>
            <a:normAutofit fontScale="62500" lnSpcReduction="20000"/>
          </a:bodyPr>
          <a:lstStyle/>
          <a:p>
            <a:pPr>
              <a:buNone/>
            </a:pPr>
            <a:r>
              <a:rPr lang="en-US" dirty="0" smtClean="0">
                <a:solidFill>
                  <a:schemeClr val="tx1"/>
                </a:solidFill>
              </a:rPr>
              <a:t>#1-  </a:t>
            </a:r>
            <a:r>
              <a:rPr lang="en-US" b="1" u="sng" dirty="0" smtClean="0">
                <a:solidFill>
                  <a:schemeClr val="tx1"/>
                </a:solidFill>
              </a:rPr>
              <a:t>God Confronted His Actions</a:t>
            </a:r>
            <a:r>
              <a:rPr lang="en-US" dirty="0" smtClean="0">
                <a:solidFill>
                  <a:schemeClr val="tx1"/>
                </a:solidFill>
              </a:rPr>
              <a:t> –v. 9  God did not call Elijah to live in a cave, but to stand up for the Lord.  By the way, God did not save you for you to be discouraged and defeated.  He saved you to experience His peace and His joy, </a:t>
            </a:r>
            <a:r>
              <a:rPr lang="en-US" b="1" dirty="0" smtClean="0">
                <a:solidFill>
                  <a:schemeClr val="tx1"/>
                </a:solidFill>
              </a:rPr>
              <a:t>Phil. 4:6; 1 Pet. 1:8</a:t>
            </a:r>
            <a:r>
              <a:rPr lang="en-US" dirty="0" smtClean="0">
                <a:solidFill>
                  <a:schemeClr val="tx1"/>
                </a:solidFill>
              </a:rPr>
              <a:t>.</a:t>
            </a:r>
          </a:p>
          <a:p>
            <a:pPr>
              <a:buNone/>
            </a:pPr>
            <a:r>
              <a:rPr lang="en-US" dirty="0" smtClean="0">
                <a:solidFill>
                  <a:schemeClr val="tx1"/>
                </a:solidFill>
              </a:rPr>
              <a:t>#2-  </a:t>
            </a:r>
            <a:r>
              <a:rPr lang="en-US" b="1" u="sng" dirty="0" smtClean="0">
                <a:solidFill>
                  <a:schemeClr val="tx1"/>
                </a:solidFill>
              </a:rPr>
              <a:t>God Confronted His Attitude</a:t>
            </a:r>
            <a:r>
              <a:rPr lang="en-US" dirty="0" smtClean="0">
                <a:solidFill>
                  <a:schemeClr val="tx1"/>
                </a:solidFill>
              </a:rPr>
              <a:t> –v. 11-13  Elijah wanted to see the spectacular and the majestic.  God had to teach him to look at the little things.  (Ill. Too often, we get defeated when God does not do the big things in our lives.  If we would learn to praise Him for the little things, we would have plenty to praise Him for!  We need to remember that God’s greatest work is the work that moves the heart!)</a:t>
            </a:r>
          </a:p>
          <a:p>
            <a:pPr>
              <a:buNone/>
            </a:pPr>
            <a:r>
              <a:rPr lang="en-US" dirty="0" smtClean="0">
                <a:solidFill>
                  <a:schemeClr val="tx1"/>
                </a:solidFill>
              </a:rPr>
              <a:t>#3- </a:t>
            </a:r>
            <a:r>
              <a:rPr lang="en-US" b="1" u="sng" dirty="0" smtClean="0">
                <a:solidFill>
                  <a:schemeClr val="tx1"/>
                </a:solidFill>
              </a:rPr>
              <a:t>God Confronted His Assumptions</a:t>
            </a:r>
            <a:r>
              <a:rPr lang="en-US" dirty="0" smtClean="0">
                <a:solidFill>
                  <a:schemeClr val="tx1"/>
                </a:solidFill>
              </a:rPr>
              <a:t> –v. 14-18  Elijah made two foolish assumptions and became defeated as a result.</a:t>
            </a:r>
          </a:p>
          <a:p>
            <a:pPr>
              <a:buNone/>
            </a:pPr>
            <a:r>
              <a:rPr lang="en-US" dirty="0" smtClean="0">
                <a:solidFill>
                  <a:schemeClr val="tx1"/>
                </a:solidFill>
              </a:rPr>
              <a:t>		1.  v. 14, 18  </a:t>
            </a:r>
            <a:r>
              <a:rPr lang="en-US" b="1" dirty="0" smtClean="0">
                <a:solidFill>
                  <a:schemeClr val="tx1"/>
                </a:solidFill>
              </a:rPr>
              <a:t>Elijah Assumed That He Was Forsaken</a:t>
            </a:r>
            <a:r>
              <a:rPr lang="en-US" dirty="0" smtClean="0">
                <a:solidFill>
                  <a:schemeClr val="tx1"/>
                </a:solidFill>
              </a:rPr>
              <a:t> – God reminded him that he still had 7,000 pure hearts in Israel.</a:t>
            </a:r>
          </a:p>
          <a:p>
            <a:pPr>
              <a:buNone/>
            </a:pPr>
            <a:r>
              <a:rPr lang="en-US" dirty="0" smtClean="0">
                <a:solidFill>
                  <a:schemeClr val="tx1"/>
                </a:solidFill>
              </a:rPr>
              <a:t>		2.  v. 15-17 </a:t>
            </a:r>
            <a:r>
              <a:rPr lang="en-US" b="1" dirty="0" smtClean="0">
                <a:solidFill>
                  <a:schemeClr val="tx1"/>
                </a:solidFill>
              </a:rPr>
              <a:t>Elijah Assumed That He Was Finished</a:t>
            </a:r>
            <a:r>
              <a:rPr lang="en-US" dirty="0" smtClean="0">
                <a:solidFill>
                  <a:schemeClr val="tx1"/>
                </a:solidFill>
              </a:rPr>
              <a:t> – Elijah thought his life and ministry were over, and he was ready to die.  God reminded him that he still had big plans for Elijah’s tomorrow.</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How to Get Depressed in 3 Easy Steps</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371600"/>
            <a:ext cx="8458200" cy="5075238"/>
          </a:xfrm>
        </p:spPr>
        <p:txBody>
          <a:bodyPr>
            <a:noAutofit/>
          </a:bodyPr>
          <a:lstStyle/>
          <a:p>
            <a:pPr marL="514350" indent="-514350">
              <a:buNone/>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Find a Place By Yourself. </a:t>
            </a:r>
            <a:r>
              <a:rPr lang="en-US" sz="28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shuts out the thing we need most: people. Don’t want to face people. </a:t>
            </a:r>
          </a:p>
          <a:p>
            <a:pPr marL="514350" indent="-514350">
              <a:buNone/>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Focus on the Negative. </a:t>
            </a:r>
            <a:r>
              <a:rPr lang="en-US" sz="28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all have negative times in our lives, but when we make little things in to big things and let them overwhelm us</a:t>
            </a:r>
          </a:p>
          <a:p>
            <a:pPr marL="514350" indent="-514350">
              <a:buNone/>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Forget God’s Provision.</a:t>
            </a:r>
          </a:p>
          <a:p>
            <a:pPr marL="514350" indent="-514350">
              <a:spcBef>
                <a:spcPts val="0"/>
              </a:spcBef>
              <a:buNone/>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provided through a widow who had nothing. Called down fire from heaven, saw one of the greatest revivals in Israel. God had never failed Elijah. Has God ever failed you? </a:t>
            </a:r>
            <a:endParaRPr lang="en-US" sz="2800"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Does God Use Broken People?</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371600"/>
            <a:ext cx="8458200" cy="5075238"/>
          </a:xfrm>
        </p:spPr>
        <p:txBody>
          <a:bodyPr>
            <a:normAutofit/>
          </a:bodyPr>
          <a:lstStyle/>
          <a:p>
            <a:pPr marL="914400" lvl="1" indent="-514350">
              <a:buNone/>
            </a:pPr>
            <a:r>
              <a:rPr lang="en-US"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To Point to Power of the Cross…</a:t>
            </a:r>
          </a:p>
          <a:p>
            <a:pPr marL="1771650" lvl="3" indent="-514350">
              <a:spcBef>
                <a:spcPts val="0"/>
              </a:spcBef>
              <a:buClrTx/>
              <a:buSzPct val="99000"/>
              <a:buFont typeface="Arial" pitchFamily="34" charset="0"/>
              <a:buChar char="•"/>
            </a:pPr>
            <a:r>
              <a:rPr lang="en-US" sz="28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All Need His Help</a:t>
            </a:r>
          </a:p>
          <a:p>
            <a:pPr marL="914400" lvl="1" indent="-514350">
              <a:spcBef>
                <a:spcPts val="1200"/>
              </a:spcBef>
              <a:buNone/>
            </a:pPr>
            <a:r>
              <a:rPr lang="en-US"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To Bring Message of Grace/ Mercy to Life        </a:t>
            </a:r>
          </a:p>
          <a:p>
            <a:pPr marL="1771650" lvl="3" indent="-514350">
              <a:spcBef>
                <a:spcPts val="0"/>
              </a:spcBef>
              <a:buClrTx/>
              <a:buSzPct val="99000"/>
              <a:buFont typeface="Arial" pitchFamily="34" charset="0"/>
              <a:buChar char="•"/>
            </a:pPr>
            <a:r>
              <a:rPr lang="en-US" sz="28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It’s Personal</a:t>
            </a:r>
          </a:p>
          <a:p>
            <a:pPr marL="914400" lvl="1" indent="-514350">
              <a:spcBef>
                <a:spcPts val="1200"/>
              </a:spcBef>
              <a:buNone/>
            </a:pPr>
            <a:r>
              <a:rPr lang="en-US"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To Prompt Reliance upon Him/ Others</a:t>
            </a:r>
          </a:p>
          <a:p>
            <a:pPr marL="1771650" lvl="3" indent="-514350">
              <a:spcBef>
                <a:spcPts val="0"/>
              </a:spcBef>
              <a:buClrTx/>
              <a:buSzPct val="99000"/>
              <a:buFont typeface="Arial" pitchFamily="34" charset="0"/>
              <a:buChar char="•"/>
            </a:pPr>
            <a:r>
              <a:rPr lang="en-US" sz="28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Can’t Do It Alone</a:t>
            </a:r>
          </a:p>
          <a:p>
            <a:pPr marL="914400" lvl="1" indent="-514350">
              <a:spcBef>
                <a:spcPts val="1200"/>
              </a:spcBef>
              <a:buNone/>
            </a:pPr>
            <a:r>
              <a:rPr lang="en-US"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To Show Us/ Others We Can Still Be Used…</a:t>
            </a:r>
          </a:p>
          <a:p>
            <a:pPr marL="1771650" lvl="3" indent="-514350">
              <a:spcBef>
                <a:spcPts val="0"/>
              </a:spcBef>
              <a:buClrTx/>
              <a:buSzPct val="99000"/>
              <a:buFont typeface="Arial" pitchFamily="34" charset="0"/>
              <a:buChar char="•"/>
            </a:pPr>
            <a:r>
              <a:rPr lang="en-US" sz="28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Even in the Worst of Situations</a:t>
            </a:r>
          </a:p>
          <a:p>
            <a:pPr marL="914400" lvl="1" indent="-514350">
              <a:lnSpc>
                <a:spcPct val="150000"/>
              </a:lnSpc>
              <a:spcBef>
                <a:spcPts val="0"/>
              </a:spcBef>
              <a:buClrTx/>
              <a:buSzPct val="99000"/>
              <a:buNone/>
            </a:pPr>
            <a:r>
              <a:rPr lang="en-US" sz="32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 Beyond Guilt to Usefulness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800" decel="100000"/>
                                        <p:tgtEl>
                                          <p:spTgt spid="3">
                                            <p:txEl>
                                              <p:pRg st="2" end="2"/>
                                            </p:txEl>
                                          </p:spTgt>
                                        </p:tgtEl>
                                      </p:cBhvr>
                                    </p:animEffect>
                                    <p:anim calcmode="lin" valueType="num">
                                      <p:cBhvr>
                                        <p:cTn id="2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30"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800" decel="100000"/>
                                        <p:tgtEl>
                                          <p:spTgt spid="3">
                                            <p:txEl>
                                              <p:pRg st="3" end="3"/>
                                            </p:txEl>
                                          </p:spTgt>
                                        </p:tgtEl>
                                      </p:cBhvr>
                                    </p:animEffect>
                                    <p:anim calcmode="lin" valueType="num">
                                      <p:cBhvr>
                                        <p:cTn id="3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800" decel="100000"/>
                                        <p:tgtEl>
                                          <p:spTgt spid="3">
                                            <p:txEl>
                                              <p:pRg st="4" end="4"/>
                                            </p:txEl>
                                          </p:spTgt>
                                        </p:tgtEl>
                                      </p:cBhvr>
                                    </p:animEffect>
                                    <p:anim calcmode="lin" valueType="num">
                                      <p:cBhvr>
                                        <p:cTn id="46"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30" presetClass="entr" presetSubtype="0" fill="hold" grpId="0"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800" decel="100000"/>
                                        <p:tgtEl>
                                          <p:spTgt spid="3">
                                            <p:txEl>
                                              <p:pRg st="5" end="5"/>
                                            </p:txEl>
                                          </p:spTgt>
                                        </p:tgtEl>
                                      </p:cBhvr>
                                    </p:animEffect>
                                    <p:anim calcmode="lin" valueType="num">
                                      <p:cBhvr>
                                        <p:cTn id="55"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800" decel="100000"/>
                                        <p:tgtEl>
                                          <p:spTgt spid="3">
                                            <p:txEl>
                                              <p:pRg st="6" end="6"/>
                                            </p:txEl>
                                          </p:spTgt>
                                        </p:tgtEl>
                                      </p:cBhvr>
                                    </p:animEffect>
                                    <p:anim calcmode="lin" valueType="num">
                                      <p:cBhvr>
                                        <p:cTn id="65"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70" fill="hold">
                            <p:stCondLst>
                              <p:cond delay="1000"/>
                            </p:stCondLst>
                            <p:childTnLst>
                              <p:par>
                                <p:cTn id="71" presetID="30" presetClass="entr" presetSubtype="0" fill="hold" grpId="0" nodeType="after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800" decel="100000"/>
                                        <p:tgtEl>
                                          <p:spTgt spid="3">
                                            <p:txEl>
                                              <p:pRg st="7" end="7"/>
                                            </p:txEl>
                                          </p:spTgt>
                                        </p:tgtEl>
                                      </p:cBhvr>
                                    </p:animEffect>
                                    <p:anim calcmode="lin" valueType="num">
                                      <p:cBhvr>
                                        <p:cTn id="7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 calcmode="lin" valueType="num">
                                      <p:cBhvr additive="base">
                                        <p:cTn id="82" dur="3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3" dur="3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pic>
        <p:nvPicPr>
          <p:cNvPr id="3076" name="Picture 4" descr="http://oneyearbibleimages.com/guilt.jpg"/>
          <p:cNvPicPr>
            <a:picLocks noChangeAspect="1" noChangeArrowheads="1"/>
          </p:cNvPicPr>
          <p:nvPr/>
        </p:nvPicPr>
        <p:blipFill>
          <a:blip r:embed="rId2" cstate="print"/>
          <a:srcRect/>
          <a:stretch>
            <a:fillRect/>
          </a:stretch>
        </p:blipFill>
        <p:spPr bwMode="auto">
          <a:xfrm>
            <a:off x="381000" y="2438400"/>
            <a:ext cx="4067175" cy="33909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descr="Prison action"/>
          <p:cNvPicPr>
            <a:picLocks noGrp="1" noChangeAspect="1" noChangeArrowheads="1"/>
          </p:cNvPicPr>
          <p:nvPr>
            <p:ph idx="1"/>
          </p:nvPr>
        </p:nvPicPr>
        <p:blipFill>
          <a:blip r:embed="rId2" cstate="print"/>
          <a:stretch>
            <a:fillRect/>
          </a:stretch>
        </p:blipFill>
        <p:spPr bwMode="auto">
          <a:xfrm>
            <a:off x="3450336" y="2445544"/>
            <a:ext cx="2395728" cy="2743200"/>
          </a:xfrm>
          <a:prstGeom prst="rect">
            <a:avLst/>
          </a:prstGeom>
          <a:noFill/>
          <a:ln w="9525">
            <a:noFill/>
            <a:miter lim="800000"/>
            <a:headEnd/>
            <a:tailEnd/>
          </a:ln>
        </p:spPr>
      </p:pic>
      <p:pic>
        <p:nvPicPr>
          <p:cNvPr id="4" name="Picture 7" descr="http://a.abcnews.com/images/Politics/pd_prison_070627_ms.jpg"/>
          <p:cNvPicPr>
            <a:picLocks noChangeAspect="1" noChangeArrowheads="1"/>
          </p:cNvPicPr>
          <p:nvPr/>
        </p:nvPicPr>
        <p:blipFill>
          <a:blip r:embed="rId3" cstate="print"/>
          <a:srcRect/>
          <a:stretch>
            <a:fillRect/>
          </a:stretch>
        </p:blipFill>
        <p:spPr bwMode="auto">
          <a:xfrm>
            <a:off x="762000" y="3505200"/>
            <a:ext cx="3933825" cy="2952750"/>
          </a:xfrm>
          <a:prstGeom prst="rect">
            <a:avLst/>
          </a:prstGeom>
          <a:noFill/>
          <a:ln w="9525">
            <a:noFill/>
            <a:miter lim="800000"/>
            <a:headEnd/>
            <a:tailEnd/>
          </a:ln>
        </p:spPr>
      </p:pic>
      <p:pic>
        <p:nvPicPr>
          <p:cNvPr id="6" name="Picture 5" descr="hands on prison bars"/>
          <p:cNvPicPr>
            <a:picLocks noChangeAspect="1" noChangeArrowheads="1"/>
          </p:cNvPicPr>
          <p:nvPr/>
        </p:nvPicPr>
        <p:blipFill>
          <a:blip r:embed="rId4" cstate="print"/>
          <a:srcRect/>
          <a:stretch>
            <a:fillRect/>
          </a:stretch>
        </p:blipFill>
        <p:spPr bwMode="auto">
          <a:xfrm>
            <a:off x="4038600" y="304800"/>
            <a:ext cx="4762500" cy="2895600"/>
          </a:xfrm>
          <a:prstGeom prst="rect">
            <a:avLst/>
          </a:prstGeom>
          <a:noFill/>
          <a:ln w="9525">
            <a:noFill/>
            <a:miter lim="800000"/>
            <a:headEnd/>
            <a:tailEnd/>
          </a:ln>
        </p:spPr>
      </p:pic>
      <p:pic>
        <p:nvPicPr>
          <p:cNvPr id="3074" name="Picture 2" descr="http://arthritisfoundationwpa.files.wordpress.com/2010/04/guilt.jpg"/>
          <p:cNvPicPr>
            <a:picLocks noChangeAspect="1" noChangeArrowheads="1"/>
          </p:cNvPicPr>
          <p:nvPr/>
        </p:nvPicPr>
        <p:blipFill>
          <a:blip r:embed="rId5" cstate="print"/>
          <a:srcRect/>
          <a:stretch>
            <a:fillRect/>
          </a:stretch>
        </p:blipFill>
        <p:spPr bwMode="auto">
          <a:xfrm>
            <a:off x="685800" y="152400"/>
            <a:ext cx="2857500" cy="28479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7" descr="http://a.abcnews.com/images/Politics/pd_prison_070627_ms.jpg"/>
          <p:cNvPicPr>
            <a:picLocks noChangeAspect="1" noChangeArrowheads="1"/>
          </p:cNvPicPr>
          <p:nvPr/>
        </p:nvPicPr>
        <p:blipFill>
          <a:blip r:embed="rId2" cstate="print"/>
          <a:srcRect/>
          <a:stretch>
            <a:fillRect/>
          </a:stretch>
        </p:blipFill>
        <p:spPr bwMode="auto">
          <a:xfrm>
            <a:off x="4114801" y="1371600"/>
            <a:ext cx="5029200" cy="5486400"/>
          </a:xfrm>
          <a:prstGeom prst="rect">
            <a:avLst/>
          </a:prstGeom>
          <a:noFill/>
          <a:ln w="9525">
            <a:noFill/>
            <a:miter lim="800000"/>
            <a:headEnd/>
            <a:tailEnd/>
          </a:ln>
        </p:spPr>
      </p:pic>
      <p:sp>
        <p:nvSpPr>
          <p:cNvPr id="2" name="Title 1"/>
          <p:cNvSpPr>
            <a:spLocks noGrp="1"/>
          </p:cNvSpPr>
          <p:nvPr>
            <p:ph type="ctrTitle"/>
          </p:nvPr>
        </p:nvSpPr>
        <p:spPr>
          <a:xfrm>
            <a:off x="533400" y="0"/>
            <a:ext cx="8305800" cy="1470025"/>
          </a:xfrm>
        </p:spPr>
        <p:txBody>
          <a:bodyPr>
            <a:normAutofit/>
          </a:bodyPr>
          <a:lstStyle/>
          <a:p>
            <a:pPr algn="l"/>
            <a: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Key To Elijah’s Depression (3)</a:t>
            </a:r>
            <a:br>
              <a:rPr lang="en-US"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He Saw That ….”</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457200" y="1676400"/>
            <a:ext cx="8229600" cy="4800600"/>
          </a:xfrm>
          <a:solidFill>
            <a:schemeClr val="bg2">
              <a:alpha val="80000"/>
            </a:schemeClr>
          </a:solidFill>
        </p:spPr>
        <p:txBody>
          <a:bodyPr anchor="t">
            <a:normAutofit fontScale="70000" lnSpcReduction="20000"/>
          </a:bodyPr>
          <a:lstStyle/>
          <a:p>
            <a:r>
              <a:rPr lang="en-US" sz="4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a:t>
            </a:r>
            <a:r>
              <a:rPr lang="en-US" sz="4600" b="1" u="sng"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Saw The Wrong Things</a:t>
            </a:r>
            <a:r>
              <a:rPr lang="en-US" sz="4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51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v3a </a:t>
            </a:r>
          </a:p>
          <a:p>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Focus fr. Eternal to Temporal  </a:t>
            </a:r>
          </a:p>
          <a:p>
            <a:r>
              <a:rPr lang="en-US" sz="4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a:t>
            </a:r>
            <a:r>
              <a:rPr lang="en-US" sz="4600" b="1" u="sng"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Sought The Wrong Things</a:t>
            </a:r>
            <a:r>
              <a:rPr lang="en-US" sz="4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–v3b-4a </a:t>
            </a:r>
          </a:p>
          <a:p>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Force –from Boldness to fear</a:t>
            </a:r>
          </a:p>
          <a:p>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a:t>
            </a:r>
            <a:r>
              <a:rPr lang="en-US" sz="45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went for his life,</a:t>
            </a:r>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yet he “</a:t>
            </a:r>
            <a:r>
              <a:rPr lang="en-US" sz="45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requested for himself that he might die.</a:t>
            </a:r>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r>
              <a:rPr lang="en-US" sz="4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a:t>
            </a:r>
            <a:r>
              <a:rPr lang="en-US" sz="4600" b="1" u="sng"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Said The Wrong Things</a:t>
            </a:r>
            <a:r>
              <a:rPr lang="en-US" sz="46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–v4b </a:t>
            </a:r>
          </a:p>
          <a:p>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Feelings</a:t>
            </a:r>
          </a:p>
          <a:p>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said, “</a:t>
            </a:r>
            <a:r>
              <a:rPr lang="en-US" sz="45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am not better than my fathers.</a:t>
            </a:r>
            <a:r>
              <a:rPr lang="en-US" sz="45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229600" cy="1470025"/>
          </a:xfrm>
        </p:spPr>
        <p:txBody>
          <a:bodyPr>
            <a:normAutofit/>
          </a:bodyPr>
          <a:lstStyle/>
          <a:p>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TextBox 5"/>
          <p:cNvSpPr txBox="1"/>
          <p:nvPr/>
        </p:nvSpPr>
        <p:spPr>
          <a:xfrm>
            <a:off x="685800" y="914400"/>
            <a:ext cx="7772400" cy="5262979"/>
          </a:xfrm>
          <a:prstGeom prst="rect">
            <a:avLst/>
          </a:prstGeom>
          <a:solidFill>
            <a:schemeClr val="bg1">
              <a:alpha val="80000"/>
            </a:schemeClr>
          </a:solidFill>
        </p:spPr>
        <p:txBody>
          <a:bodyPr wrap="square" rtlCol="0">
            <a:spAutoFit/>
          </a:bodyPr>
          <a:lstStyle/>
          <a:p>
            <a:r>
              <a:rPr lang="en-US" sz="2800" b="1" dirty="0" smtClean="0">
                <a:latin typeface="Arial Unicode MS" pitchFamily="34" charset="-128"/>
                <a:ea typeface="Arial Unicode MS" pitchFamily="34" charset="-128"/>
                <a:cs typeface="Arial Unicode MS" pitchFamily="34" charset="-128"/>
              </a:rPr>
              <a:t>1.His depression came after a time of intense ministry output.</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2. After relational conflict</a:t>
            </a:r>
            <a:r>
              <a:rPr lang="en-US" sz="2800" dirty="0" smtClean="0">
                <a:latin typeface="Arial Unicode MS" pitchFamily="34" charset="-128"/>
                <a:ea typeface="Arial Unicode MS" pitchFamily="34" charset="-128"/>
                <a:cs typeface="Arial Unicode MS" pitchFamily="34" charset="-128"/>
              </a:rPr>
              <a:t>. Problem with boss, breaking up with boyfriend, argument with wife. </a:t>
            </a:r>
            <a:br>
              <a:rPr lang="en-US" sz="2800" dirty="0" smtClean="0">
                <a:latin typeface="Arial Unicode MS" pitchFamily="34" charset="-128"/>
                <a:ea typeface="Arial Unicode MS" pitchFamily="34" charset="-128"/>
                <a:cs typeface="Arial Unicode MS" pitchFamily="34" charset="-128"/>
              </a:rPr>
            </a:br>
            <a:r>
              <a:rPr lang="en-US" sz="2800" dirty="0" smtClean="0">
                <a:latin typeface="Arial Unicode MS" pitchFamily="34" charset="-128"/>
                <a:ea typeface="Arial Unicode MS" pitchFamily="34" charset="-128"/>
                <a:cs typeface="Arial Unicode MS" pitchFamily="34" charset="-128"/>
              </a:rPr>
              <a:t>3.</a:t>
            </a:r>
            <a:r>
              <a:rPr lang="en-US" sz="2800" b="1" dirty="0" smtClean="0">
                <a:latin typeface="Arial Unicode MS" pitchFamily="34" charset="-128"/>
                <a:ea typeface="Arial Unicode MS" pitchFamily="34" charset="-128"/>
                <a:cs typeface="Arial Unicode MS" pitchFamily="34" charset="-128"/>
              </a:rPr>
              <a:t>After physical exhaustion</a:t>
            </a:r>
            <a:r>
              <a:rPr lang="en-US" sz="2800" dirty="0" smtClean="0">
                <a:latin typeface="Arial Unicode MS" pitchFamily="34" charset="-128"/>
                <a:ea typeface="Arial Unicode MS" pitchFamily="34" charset="-128"/>
                <a:cs typeface="Arial Unicode MS" pitchFamily="34" charset="-128"/>
              </a:rPr>
              <a:t>. Just killed 450 false prophets. Prayed intensely for rain, and then in the power of the Holy Spirit ran for over 20 miles. </a:t>
            </a:r>
            <a:br>
              <a:rPr lang="en-US" sz="2800"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4. After a major victory</a:t>
            </a:r>
            <a:r>
              <a:rPr lang="en-US" sz="2800" dirty="0" smtClean="0">
                <a:latin typeface="Arial Unicode MS" pitchFamily="34" charset="-128"/>
                <a:ea typeface="Arial Unicode MS" pitchFamily="34" charset="-128"/>
                <a:cs typeface="Arial Unicode MS" pitchFamily="34" charset="-128"/>
              </a:rPr>
              <a:t>. He saw the whole nation of Israel come to revival all at once. </a:t>
            </a:r>
            <a:br>
              <a:rPr lang="en-US" sz="2800"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5. After a huge disappointment</a:t>
            </a:r>
            <a:r>
              <a:rPr lang="en-US" sz="2800" dirty="0" smtClean="0">
                <a:latin typeface="Arial Unicode MS" pitchFamily="34" charset="-128"/>
                <a:ea typeface="Arial Unicode MS" pitchFamily="34" charset="-128"/>
                <a:cs typeface="Arial Unicode MS" pitchFamily="34" charset="-128"/>
              </a:rPr>
              <a:t>. He expectations may have been for repentance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p:txBody>
          <a:bodyPr>
            <a:normAutofit lnSpcReduction="10000"/>
          </a:bodyPr>
          <a:lstStyle/>
          <a:p>
            <a:pPr eaLnBrk="1" hangingPunct="1">
              <a:lnSpc>
                <a:spcPct val="90000"/>
              </a:lnSpc>
              <a:buFontTx/>
              <a:buNone/>
              <a:defRPr/>
            </a:pPr>
            <a:r>
              <a:rPr lang="en-US" b="1" dirty="0" smtClean="0">
                <a:solidFill>
                  <a:schemeClr val="tx1"/>
                </a:solidFill>
                <a:effectLst>
                  <a:outerShdw blurRad="38100" dist="38100" dir="2700000" algn="tl">
                    <a:srgbClr val="000000">
                      <a:alpha val="43137"/>
                    </a:srgbClr>
                  </a:outerShdw>
                </a:effectLst>
              </a:rPr>
              <a:t>John 16:33</a:t>
            </a:r>
            <a:r>
              <a:rPr lang="en-US" dirty="0" smtClean="0">
                <a:solidFill>
                  <a:schemeClr val="tx1"/>
                </a:solidFill>
                <a:effectLst>
                  <a:outerShdw blurRad="38100" dist="38100" dir="2700000" algn="tl">
                    <a:srgbClr val="000000">
                      <a:alpha val="43137"/>
                    </a:srgbClr>
                  </a:outerShdw>
                </a:effectLst>
              </a:rPr>
              <a:t>, </a:t>
            </a:r>
            <a:r>
              <a:rPr lang="en-US" i="1" dirty="0" smtClean="0">
                <a:solidFill>
                  <a:schemeClr val="tx1"/>
                </a:solidFill>
                <a:effectLst>
                  <a:outerShdw blurRad="38100" dist="38100" dir="2700000" algn="tl">
                    <a:srgbClr val="000000">
                      <a:alpha val="43137"/>
                    </a:srgbClr>
                  </a:outerShdw>
                </a:effectLst>
              </a:rPr>
              <a:t>“in this world...tribulation.</a:t>
            </a:r>
          </a:p>
          <a:p>
            <a:pPr eaLnBrk="1" hangingPunct="1">
              <a:lnSpc>
                <a:spcPct val="90000"/>
              </a:lnSpc>
              <a:buFontTx/>
              <a:buNone/>
              <a:defRPr/>
            </a:pPr>
            <a:r>
              <a:rPr lang="en-US" i="1" dirty="0" smtClean="0">
                <a:solidFill>
                  <a:schemeClr val="tx1"/>
                </a:solidFill>
                <a:effectLst>
                  <a:outerShdw blurRad="38100" dist="38100" dir="2700000" algn="tl">
                    <a:srgbClr val="000000">
                      <a:alpha val="43137"/>
                    </a:srgbClr>
                  </a:outerShdw>
                </a:effectLst>
              </a:rPr>
              <a:t>              ...be of good cheer...overcome world”</a:t>
            </a:r>
          </a:p>
          <a:p>
            <a:pPr eaLnBrk="1" hangingPunct="1">
              <a:lnSpc>
                <a:spcPct val="90000"/>
              </a:lnSpc>
              <a:buFontTx/>
              <a:buNone/>
              <a:defRPr/>
            </a:pPr>
            <a:r>
              <a:rPr lang="en-US" sz="3200" b="1" dirty="0" smtClean="0">
                <a:solidFill>
                  <a:schemeClr val="tx1"/>
                </a:solidFill>
                <a:effectLst>
                  <a:outerShdw blurRad="38100" dist="38100" dir="2700000" algn="tl">
                    <a:srgbClr val="000000">
                      <a:alpha val="43137"/>
                    </a:srgbClr>
                  </a:outerShdw>
                </a:effectLst>
              </a:rPr>
              <a:t>#1  The Problem</a:t>
            </a:r>
          </a:p>
          <a:p>
            <a:pPr lvl="1" eaLnBrk="1" hangingPunct="1">
              <a:lnSpc>
                <a:spcPct val="90000"/>
              </a:lnSpc>
              <a:defRPr/>
            </a:pPr>
            <a:r>
              <a:rPr lang="en-US" i="1" dirty="0" smtClean="0">
                <a:solidFill>
                  <a:schemeClr val="tx1"/>
                </a:solidFill>
                <a:effectLst>
                  <a:outerShdw blurRad="38100" dist="38100" dir="2700000" algn="tl">
                    <a:srgbClr val="000000">
                      <a:alpha val="43137"/>
                    </a:srgbClr>
                  </a:outerShdw>
                </a:effectLst>
              </a:rPr>
              <a:t>“in this world”</a:t>
            </a:r>
            <a:r>
              <a:rPr lang="en-US" dirty="0" smtClean="0">
                <a:solidFill>
                  <a:schemeClr val="tx1"/>
                </a:solidFill>
                <a:effectLst>
                  <a:outerShdw blurRad="38100" dist="38100" dir="2700000" algn="tl">
                    <a:srgbClr val="000000">
                      <a:alpha val="43137"/>
                    </a:srgbClr>
                  </a:outerShdw>
                </a:effectLst>
              </a:rPr>
              <a:t> (</a:t>
            </a:r>
            <a:r>
              <a:rPr lang="en-US" i="1" dirty="0" smtClean="0">
                <a:solidFill>
                  <a:schemeClr val="tx1"/>
                </a:solidFill>
                <a:effectLst>
                  <a:outerShdw blurRad="38100" dist="38100" dir="2700000" algn="tl">
                    <a:srgbClr val="000000">
                      <a:alpha val="43137"/>
                    </a:srgbClr>
                  </a:outerShdw>
                </a:effectLst>
              </a:rPr>
              <a:t>we are here</a:t>
            </a:r>
            <a:r>
              <a:rPr lang="en-US" dirty="0" smtClean="0">
                <a:solidFill>
                  <a:schemeClr val="tx1"/>
                </a:solidFill>
                <a:effectLst>
                  <a:outerShdw blurRad="38100" dist="38100" dir="2700000" algn="tl">
                    <a:srgbClr val="000000">
                      <a:alpha val="43137"/>
                    </a:srgbClr>
                  </a:outerShdw>
                </a:effectLst>
              </a:rPr>
              <a:t>)</a:t>
            </a:r>
          </a:p>
          <a:p>
            <a:pPr lvl="1" eaLnBrk="1" hangingPunct="1">
              <a:lnSpc>
                <a:spcPct val="90000"/>
              </a:lnSpc>
              <a:defRPr/>
            </a:pPr>
            <a:r>
              <a:rPr lang="en-US" i="1" dirty="0" smtClean="0">
                <a:solidFill>
                  <a:schemeClr val="tx1"/>
                </a:solidFill>
                <a:effectLst>
                  <a:outerShdw blurRad="38100" dist="38100" dir="2700000" algn="tl">
                    <a:srgbClr val="000000">
                      <a:alpha val="43137"/>
                    </a:srgbClr>
                  </a:outerShdw>
                </a:effectLst>
              </a:rPr>
              <a:t>“tribulation”</a:t>
            </a:r>
            <a:r>
              <a:rPr lang="en-US" dirty="0" smtClean="0">
                <a:solidFill>
                  <a:schemeClr val="tx1"/>
                </a:solidFill>
                <a:effectLst>
                  <a:outerShdw blurRad="38100" dist="38100" dir="2700000" algn="tl">
                    <a:srgbClr val="000000">
                      <a:alpha val="43137"/>
                    </a:srgbClr>
                  </a:outerShdw>
                </a:effectLst>
              </a:rPr>
              <a:t> (</a:t>
            </a:r>
            <a:r>
              <a:rPr lang="en-US" i="1" dirty="0" smtClean="0">
                <a:solidFill>
                  <a:schemeClr val="tx1"/>
                </a:solidFill>
                <a:effectLst>
                  <a:outerShdw blurRad="38100" dist="38100" dir="2700000" algn="tl">
                    <a:srgbClr val="000000">
                      <a:alpha val="43137"/>
                    </a:srgbClr>
                  </a:outerShdw>
                </a:effectLst>
              </a:rPr>
              <a:t>stress; pressure</a:t>
            </a:r>
            <a:r>
              <a:rPr lang="en-US" dirty="0" smtClean="0">
                <a:solidFill>
                  <a:schemeClr val="tx1"/>
                </a:solidFill>
                <a:effectLst>
                  <a:outerShdw blurRad="38100" dist="38100" dir="2700000" algn="tl">
                    <a:srgbClr val="000000">
                      <a:alpha val="43137"/>
                    </a:srgbClr>
                  </a:outerShdw>
                </a:effectLst>
              </a:rPr>
              <a:t>)</a:t>
            </a:r>
          </a:p>
          <a:p>
            <a:pPr lvl="3" eaLnBrk="1" hangingPunct="1">
              <a:lnSpc>
                <a:spcPct val="90000"/>
              </a:lnSpc>
              <a:buFontTx/>
              <a:buNone/>
              <a:defRPr/>
            </a:pPr>
            <a:r>
              <a:rPr lang="en-US" dirty="0" smtClean="0">
                <a:solidFill>
                  <a:schemeClr val="tx1"/>
                </a:solidFill>
                <a:effectLst>
                  <a:outerShdw blurRad="38100" dist="38100" dir="2700000" algn="tl">
                    <a:srgbClr val="000000">
                      <a:alpha val="43137"/>
                    </a:srgbClr>
                  </a:outerShdw>
                </a:effectLst>
              </a:rPr>
              <a:t>Opportunity to be depressed</a:t>
            </a:r>
          </a:p>
          <a:p>
            <a:pPr eaLnBrk="1" hangingPunct="1">
              <a:lnSpc>
                <a:spcPct val="90000"/>
              </a:lnSpc>
              <a:buFontTx/>
              <a:buNone/>
              <a:defRPr/>
            </a:pPr>
            <a:r>
              <a:rPr lang="en-US" sz="3200" b="1" dirty="0" smtClean="0">
                <a:solidFill>
                  <a:schemeClr val="tx1"/>
                </a:solidFill>
                <a:effectLst>
                  <a:outerShdw blurRad="38100" dist="38100" dir="2700000" algn="tl">
                    <a:srgbClr val="000000">
                      <a:alpha val="43137"/>
                    </a:srgbClr>
                  </a:outerShdw>
                </a:effectLst>
              </a:rPr>
              <a:t>#2  The Push</a:t>
            </a:r>
            <a:r>
              <a:rPr lang="en-US" dirty="0" smtClean="0">
                <a:solidFill>
                  <a:schemeClr val="tx1"/>
                </a:solidFill>
                <a:effectLst>
                  <a:outerShdw blurRad="38100" dist="38100" dir="2700000" algn="tl">
                    <a:srgbClr val="000000">
                      <a:alpha val="43137"/>
                    </a:srgbClr>
                  </a:outerShdw>
                </a:effectLst>
              </a:rPr>
              <a:t> </a:t>
            </a:r>
          </a:p>
          <a:p>
            <a:pPr lvl="1" eaLnBrk="1" hangingPunct="1">
              <a:lnSpc>
                <a:spcPct val="90000"/>
              </a:lnSpc>
              <a:defRPr/>
            </a:pPr>
            <a:r>
              <a:rPr lang="en-US" dirty="0" smtClean="0">
                <a:solidFill>
                  <a:schemeClr val="tx1"/>
                </a:solidFill>
                <a:effectLst>
                  <a:outerShdw blurRad="38100" dist="38100" dir="2700000" algn="tl">
                    <a:srgbClr val="000000">
                      <a:alpha val="43137"/>
                    </a:srgbClr>
                  </a:outerShdw>
                </a:effectLst>
              </a:rPr>
              <a:t>“</a:t>
            </a:r>
            <a:r>
              <a:rPr lang="en-US" i="1" dirty="0" smtClean="0">
                <a:solidFill>
                  <a:schemeClr val="tx1"/>
                </a:solidFill>
                <a:effectLst>
                  <a:outerShdw blurRad="38100" dist="38100" dir="2700000" algn="tl">
                    <a:srgbClr val="000000">
                      <a:alpha val="43137"/>
                    </a:srgbClr>
                  </a:outerShdw>
                </a:effectLst>
              </a:rPr>
              <a:t>I have told you” </a:t>
            </a:r>
            <a:r>
              <a:rPr lang="en-US" dirty="0" smtClean="0">
                <a:solidFill>
                  <a:schemeClr val="tx1"/>
                </a:solidFill>
                <a:effectLst>
                  <a:outerShdw blurRad="38100" dist="38100" dir="2700000" algn="tl">
                    <a:srgbClr val="000000">
                      <a:alpha val="43137"/>
                    </a:srgbClr>
                  </a:outerShdw>
                </a:effectLst>
              </a:rPr>
              <a:t>(He already knows)</a:t>
            </a:r>
          </a:p>
          <a:p>
            <a:pPr lvl="1" eaLnBrk="1" hangingPunct="1">
              <a:lnSpc>
                <a:spcPct val="90000"/>
              </a:lnSpc>
              <a:defRPr/>
            </a:pPr>
            <a:r>
              <a:rPr lang="en-US" dirty="0" smtClean="0">
                <a:solidFill>
                  <a:schemeClr val="tx1"/>
                </a:solidFill>
                <a:effectLst>
                  <a:outerShdw blurRad="38100" dist="38100" dir="2700000" algn="tl">
                    <a:srgbClr val="000000">
                      <a:alpha val="43137"/>
                    </a:srgbClr>
                  </a:outerShdw>
                </a:effectLst>
              </a:rPr>
              <a:t>“</a:t>
            </a:r>
            <a:r>
              <a:rPr lang="en-US" i="1" dirty="0" smtClean="0">
                <a:solidFill>
                  <a:schemeClr val="tx1"/>
                </a:solidFill>
                <a:effectLst>
                  <a:outerShdw blurRad="38100" dist="38100" dir="2700000" algn="tl">
                    <a:srgbClr val="000000">
                      <a:alpha val="43137"/>
                    </a:srgbClr>
                  </a:outerShdw>
                </a:effectLst>
              </a:rPr>
              <a:t>Be of good cheer...” </a:t>
            </a:r>
            <a:r>
              <a:rPr lang="en-US" dirty="0" smtClean="0">
                <a:solidFill>
                  <a:schemeClr val="tx1"/>
                </a:solidFill>
                <a:effectLst>
                  <a:outerShdw blurRad="38100" dist="38100" dir="2700000" algn="tl">
                    <a:srgbClr val="000000">
                      <a:alpha val="43137"/>
                    </a:srgbClr>
                  </a:outerShdw>
                </a:effectLst>
              </a:rPr>
              <a:t>(attitude)</a:t>
            </a:r>
          </a:p>
          <a:p>
            <a:pPr lvl="1" eaLnBrk="1" hangingPunct="1">
              <a:lnSpc>
                <a:spcPct val="90000"/>
              </a:lnSpc>
              <a:defRPr/>
            </a:pPr>
            <a:r>
              <a:rPr lang="en-US" dirty="0" smtClean="0">
                <a:solidFill>
                  <a:schemeClr val="tx1"/>
                </a:solidFill>
                <a:effectLst>
                  <a:outerShdw blurRad="38100" dist="38100" dir="2700000" algn="tl">
                    <a:srgbClr val="000000">
                      <a:alpha val="43137"/>
                    </a:srgbClr>
                  </a:outerShdw>
                </a:effectLst>
              </a:rPr>
              <a:t>Deal with it; go forward (action)</a:t>
            </a:r>
          </a:p>
        </p:txBody>
      </p:sp>
      <p:sp>
        <p:nvSpPr>
          <p:cNvPr id="5"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smtClean="0">
                <a:effectLst>
                  <a:outerShdw blurRad="38100" dist="38100" dir="2700000" algn="tl">
                    <a:srgbClr val="000000">
                      <a:alpha val="43137"/>
                    </a:srgbClr>
                  </a:outerShdw>
                </a:effectLst>
              </a:rPr>
              <a:t>Have You Been Hurt?</a:t>
            </a:r>
          </a:p>
        </p:txBody>
      </p:sp>
    </p:spTree>
    <p:extLst>
      <p:ext uri="{BB962C8B-B14F-4D97-AF65-F5344CB8AC3E}">
        <p14:creationId xmlns:p14="http://schemas.microsoft.com/office/powerpoint/2010/main" val="285577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fade">
                                      <p:cBhvr>
                                        <p:cTn id="12" dur="500"/>
                                        <p:tgtEl>
                                          <p:spTgt spid="130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fade">
                                      <p:cBhvr>
                                        <p:cTn id="17" dur="500"/>
                                        <p:tgtEl>
                                          <p:spTgt spid="130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fade">
                                      <p:cBhvr>
                                        <p:cTn id="22" dur="500"/>
                                        <p:tgtEl>
                                          <p:spTgt spid="130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fade">
                                      <p:cBhvr>
                                        <p:cTn id="27" dur="500"/>
                                        <p:tgtEl>
                                          <p:spTgt spid="1300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fade">
                                      <p:cBhvr>
                                        <p:cTn id="32" dur="500"/>
                                        <p:tgtEl>
                                          <p:spTgt spid="1300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fade">
                                      <p:cBhvr>
                                        <p:cTn id="37" dur="500"/>
                                        <p:tgtEl>
                                          <p:spTgt spid="1300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0051">
                                            <p:txEl>
                                              <p:pRg st="7" end="7"/>
                                            </p:txEl>
                                          </p:spTgt>
                                        </p:tgtEl>
                                        <p:attrNameLst>
                                          <p:attrName>style.visibility</p:attrName>
                                        </p:attrNameLst>
                                      </p:cBhvr>
                                      <p:to>
                                        <p:strVal val="visible"/>
                                      </p:to>
                                    </p:set>
                                    <p:animEffect transition="in" filter="fade">
                                      <p:cBhvr>
                                        <p:cTn id="42" dur="500"/>
                                        <p:tgtEl>
                                          <p:spTgt spid="1300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0051">
                                            <p:txEl>
                                              <p:pRg st="8" end="8"/>
                                            </p:txEl>
                                          </p:spTgt>
                                        </p:tgtEl>
                                        <p:attrNameLst>
                                          <p:attrName>style.visibility</p:attrName>
                                        </p:attrNameLst>
                                      </p:cBhvr>
                                      <p:to>
                                        <p:strVal val="visible"/>
                                      </p:to>
                                    </p:set>
                                    <p:animEffect transition="in" filter="fade">
                                      <p:cBhvr>
                                        <p:cTn id="47" dur="500"/>
                                        <p:tgtEl>
                                          <p:spTgt spid="13005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0051">
                                            <p:txEl>
                                              <p:pRg st="9" end="9"/>
                                            </p:txEl>
                                          </p:spTgt>
                                        </p:tgtEl>
                                        <p:attrNameLst>
                                          <p:attrName>style.visibility</p:attrName>
                                        </p:attrNameLst>
                                      </p:cBhvr>
                                      <p:to>
                                        <p:strVal val="visible"/>
                                      </p:to>
                                    </p:set>
                                    <p:animEffect transition="in" filter="fade">
                                      <p:cBhvr>
                                        <p:cTn id="52" dur="500"/>
                                        <p:tgtEl>
                                          <p:spTgt spid="130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p:txBody>
          <a:bodyPr/>
          <a:lstStyle/>
          <a:p>
            <a:pPr eaLnBrk="1" hangingPunct="1">
              <a:buFontTx/>
              <a:buNone/>
              <a:defRPr/>
            </a:pPr>
            <a:r>
              <a:rPr lang="en-US" sz="3200" b="1" dirty="0" smtClean="0">
                <a:solidFill>
                  <a:schemeClr val="tx1"/>
                </a:solidFill>
                <a:effectLst>
                  <a:outerShdw blurRad="38100" dist="38100" dir="2700000" algn="tl">
                    <a:srgbClr val="000000">
                      <a:alpha val="43137"/>
                    </a:srgbClr>
                  </a:outerShdw>
                </a:effectLst>
              </a:rPr>
              <a:t>#3- The Promise</a:t>
            </a:r>
          </a:p>
          <a:p>
            <a:pPr lvl="1" eaLnBrk="1" hangingPunct="1">
              <a:defRPr/>
            </a:pPr>
            <a:r>
              <a:rPr lang="en-US" sz="3200" dirty="0" smtClean="0">
                <a:solidFill>
                  <a:schemeClr val="tx1"/>
                </a:solidFill>
                <a:effectLst>
                  <a:outerShdw blurRad="38100" dist="38100" dir="2700000" algn="tl">
                    <a:srgbClr val="000000">
                      <a:alpha val="43137"/>
                    </a:srgbClr>
                  </a:outerShdw>
                </a:effectLst>
              </a:rPr>
              <a:t>“</a:t>
            </a:r>
            <a:r>
              <a:rPr lang="en-US" sz="3200" i="1" dirty="0" smtClean="0">
                <a:solidFill>
                  <a:schemeClr val="tx1"/>
                </a:solidFill>
                <a:effectLst>
                  <a:outerShdw blurRad="38100" dist="38100" dir="2700000" algn="tl">
                    <a:srgbClr val="000000">
                      <a:alpha val="43137"/>
                    </a:srgbClr>
                  </a:outerShdw>
                </a:effectLst>
              </a:rPr>
              <a:t>I have overcome the world </a:t>
            </a:r>
            <a:r>
              <a:rPr lang="en-US" sz="3200" dirty="0" smtClean="0">
                <a:solidFill>
                  <a:schemeClr val="tx1"/>
                </a:solidFill>
                <a:effectLst>
                  <a:outerShdw blurRad="38100" dist="38100" dir="2700000" algn="tl">
                    <a:srgbClr val="000000">
                      <a:alpha val="43137"/>
                    </a:srgbClr>
                  </a:outerShdw>
                </a:effectLst>
              </a:rPr>
              <a:t>”</a:t>
            </a:r>
            <a:endParaRPr lang="en-US" sz="3200" i="1" dirty="0" smtClean="0">
              <a:solidFill>
                <a:schemeClr val="tx1"/>
              </a:solidFill>
              <a:effectLst>
                <a:outerShdw blurRad="38100" dist="38100" dir="2700000" algn="tl">
                  <a:srgbClr val="000000">
                    <a:alpha val="43137"/>
                  </a:srgbClr>
                </a:outerShdw>
              </a:effectLst>
            </a:endParaRPr>
          </a:p>
          <a:p>
            <a:pPr lvl="1" eaLnBrk="1" hangingPunct="1">
              <a:defRPr/>
            </a:pPr>
            <a:r>
              <a:rPr lang="en-US" sz="3200" dirty="0" smtClean="0">
                <a:solidFill>
                  <a:schemeClr val="tx1"/>
                </a:solidFill>
                <a:effectLst>
                  <a:outerShdw blurRad="38100" dist="38100" dir="2700000" algn="tl">
                    <a:srgbClr val="000000">
                      <a:alpha val="43137"/>
                    </a:srgbClr>
                  </a:outerShdw>
                </a:effectLst>
              </a:rPr>
              <a:t>Lean on Me </a:t>
            </a:r>
          </a:p>
          <a:p>
            <a:pPr lvl="1" eaLnBrk="1" hangingPunct="1">
              <a:defRPr/>
            </a:pPr>
            <a:r>
              <a:rPr lang="en-US" sz="3200" dirty="0" smtClean="0">
                <a:solidFill>
                  <a:schemeClr val="tx1"/>
                </a:solidFill>
                <a:effectLst>
                  <a:outerShdw blurRad="38100" dist="38100" dir="2700000" algn="tl">
                    <a:srgbClr val="000000">
                      <a:alpha val="43137"/>
                    </a:srgbClr>
                  </a:outerShdw>
                </a:effectLst>
              </a:rPr>
              <a:t>Draw strength from Me </a:t>
            </a:r>
          </a:p>
          <a:p>
            <a:pPr eaLnBrk="1" hangingPunct="1">
              <a:buFontTx/>
              <a:buNone/>
              <a:defRPr/>
            </a:pPr>
            <a:endParaRPr lang="en-US" sz="3200" dirty="0" smtClean="0">
              <a:solidFill>
                <a:schemeClr val="tx1"/>
              </a:solidFill>
              <a:effectLst>
                <a:outerShdw blurRad="38100" dist="38100" dir="2700000" algn="tl">
                  <a:srgbClr val="000000">
                    <a:alpha val="43137"/>
                  </a:srgbClr>
                </a:outerShdw>
              </a:effectLst>
            </a:endParaRPr>
          </a:p>
          <a:p>
            <a:pPr eaLnBrk="1" hangingPunct="1">
              <a:buFontTx/>
              <a:buNone/>
              <a:defRPr/>
            </a:pPr>
            <a:r>
              <a:rPr lang="en-US" sz="3200" dirty="0" smtClean="0">
                <a:solidFill>
                  <a:schemeClr val="tx1"/>
                </a:solidFill>
                <a:effectLst>
                  <a:outerShdw blurRad="38100" dist="38100" dir="2700000" algn="tl">
                    <a:srgbClr val="000000">
                      <a:alpha val="43137"/>
                    </a:srgbClr>
                  </a:outerShdw>
                </a:effectLst>
              </a:rPr>
              <a:t>Realize that you are not the only one.</a:t>
            </a:r>
          </a:p>
          <a:p>
            <a:pPr eaLnBrk="1" hangingPunct="1">
              <a:buFontTx/>
              <a:buNone/>
              <a:defRPr/>
            </a:pPr>
            <a:r>
              <a:rPr lang="en-US" sz="3200" dirty="0" smtClean="0">
                <a:solidFill>
                  <a:schemeClr val="tx1"/>
                </a:solidFill>
                <a:effectLst>
                  <a:outerShdw blurRad="38100" dist="38100" dir="2700000" algn="tl">
                    <a:srgbClr val="000000">
                      <a:alpha val="43137"/>
                    </a:srgbClr>
                  </a:outerShdw>
                </a:effectLst>
              </a:rPr>
              <a:t>Others have faced depression too!</a:t>
            </a:r>
          </a:p>
        </p:txBody>
      </p:sp>
      <p:sp>
        <p:nvSpPr>
          <p:cNvPr id="5"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smtClean="0">
                <a:effectLst>
                  <a:outerShdw blurRad="38100" dist="38100" dir="2700000" algn="tl">
                    <a:srgbClr val="000000">
                      <a:alpha val="43137"/>
                    </a:srgbClr>
                  </a:outerShdw>
                </a:effectLst>
              </a:rPr>
              <a:t>Have You Been Hurt?</a:t>
            </a:r>
          </a:p>
        </p:txBody>
      </p:sp>
    </p:spTree>
    <p:extLst>
      <p:ext uri="{BB962C8B-B14F-4D97-AF65-F5344CB8AC3E}">
        <p14:creationId xmlns:p14="http://schemas.microsoft.com/office/powerpoint/2010/main" val="255703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fade">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fade">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fade">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1075">
                                            <p:txEl>
                                              <p:pRg st="5" end="5"/>
                                            </p:txEl>
                                          </p:spTgt>
                                        </p:tgtEl>
                                        <p:attrNameLst>
                                          <p:attrName>style.visibility</p:attrName>
                                        </p:attrNameLst>
                                      </p:cBhvr>
                                      <p:to>
                                        <p:strVal val="visible"/>
                                      </p:to>
                                    </p:set>
                                    <p:animEffect transition="in" filter="fade">
                                      <p:cBhvr>
                                        <p:cTn id="27" dur="500"/>
                                        <p:tgtEl>
                                          <p:spTgt spid="13107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1075">
                                            <p:txEl>
                                              <p:pRg st="6" end="6"/>
                                            </p:txEl>
                                          </p:spTgt>
                                        </p:tgtEl>
                                        <p:attrNameLst>
                                          <p:attrName>style.visibility</p:attrName>
                                        </p:attrNameLst>
                                      </p:cBhvr>
                                      <p:to>
                                        <p:strVal val="visible"/>
                                      </p:to>
                                    </p:set>
                                    <p:animEffect transition="in" filter="fade">
                                      <p:cBhvr>
                                        <p:cTn id="32" dur="500"/>
                                        <p:tgtEl>
                                          <p:spTgt spid="131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cap="none" dirty="0" smtClean="0">
                <a:solidFill>
                  <a:schemeClr val="tx1"/>
                </a:solidFill>
                <a:effectLst>
                  <a:outerShdw blurRad="38100" dist="38100" dir="2700000" algn="tl">
                    <a:srgbClr val="000000">
                      <a:alpha val="43137"/>
                    </a:srgbClr>
                  </a:outerShdw>
                </a:effectLst>
              </a:rPr>
              <a:t>Have You Been Hurt?</a:t>
            </a:r>
          </a:p>
        </p:txBody>
      </p:sp>
      <p:sp>
        <p:nvSpPr>
          <p:cNvPr id="107523" name="Rectangle 3"/>
          <p:cNvSpPr>
            <a:spLocks noGrp="1" noChangeArrowheads="1"/>
          </p:cNvSpPr>
          <p:nvPr>
            <p:ph type="body" idx="1"/>
          </p:nvPr>
        </p:nvSpPr>
        <p:spPr>
          <a:xfrm>
            <a:off x="533400" y="1295400"/>
            <a:ext cx="8153400" cy="4953000"/>
          </a:xfrm>
        </p:spPr>
        <p:txBody>
          <a:bodyPr/>
          <a:lstStyle/>
          <a:p>
            <a:pPr eaLnBrk="1" hangingPunct="1">
              <a:buFontTx/>
              <a:buNone/>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God Uses Hurt People…</a:t>
            </a:r>
          </a:p>
          <a:p>
            <a:pPr eaLnBrk="1" hangingPunct="1">
              <a:buFontTx/>
              <a:buNone/>
              <a:defRPr/>
            </a:pP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…to Help </a:t>
            </a: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Hurting </a:t>
            </a: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People</a:t>
            </a:r>
          </a:p>
          <a:p>
            <a:pPr eaLnBrk="1" hangingPunct="1">
              <a:buFontTx/>
              <a:buNone/>
              <a:defRPr/>
            </a:pPr>
            <a:endPar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FontTx/>
              <a:buNone/>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Hurt (</a:t>
            </a:r>
            <a:r>
              <a:rPr lang="en-US" sz="32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past tense</a:t>
            </a: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p>
          <a:p>
            <a:pPr>
              <a:buSzPct val="120000"/>
              <a:buBlip>
                <a:blip r:embed="rId2"/>
              </a:buBlip>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Been through Pain, Grief, Stress, Loss</a:t>
            </a:r>
          </a:p>
          <a:p>
            <a:pPr eaLnBrk="1" hangingPunct="1">
              <a:buFontTx/>
              <a:buNone/>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and </a:t>
            </a:r>
          </a:p>
          <a:p>
            <a:pPr lvl="1">
              <a:buSzPct val="120000"/>
              <a:buBlip>
                <a:blip r:embed="rId3"/>
              </a:buBlip>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Came Out on the Other </a:t>
            </a: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Side</a:t>
            </a:r>
          </a:p>
          <a:p>
            <a:pPr lvl="1">
              <a:buSzPct val="120000"/>
              <a:buBlip>
                <a:blip r:embed="rId3"/>
              </a:buBlip>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Became a “Wounded Healer”</a:t>
            </a:r>
            <a:endPar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4" descr="http://blackchristiannews.com/news/depressed-pas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0"/>
            <a:ext cx="2819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88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Effect transition="in" filter="fade">
                                      <p:cBhvr>
                                        <p:cTn id="12" dur="2000"/>
                                        <p:tgtEl>
                                          <p:spTgt spid="107523">
                                            <p:txEl>
                                              <p:pRg st="0" end="0"/>
                                            </p:txEl>
                                          </p:spTgt>
                                        </p:tgtEl>
                                      </p:cBhvr>
                                    </p:animEffect>
                                  </p:childTnLst>
                                </p:cTn>
                              </p:par>
                            </p:childTnLst>
                          </p:cTn>
                        </p:par>
                        <p:par>
                          <p:cTn id="13" fill="hold" nodeType="afterGroup">
                            <p:stCondLst>
                              <p:cond delay="2000"/>
                            </p:stCondLst>
                            <p:childTnLst>
                              <p:par>
                                <p:cTn id="14" presetID="47" presetClass="entr" presetSubtype="0" fill="hold" nodeType="afterEffect">
                                  <p:stCondLst>
                                    <p:cond delay="0"/>
                                  </p:stCondLst>
                                  <p:childTnLst>
                                    <p:set>
                                      <p:cBhvr>
                                        <p:cTn id="15" dur="1" fill="hold">
                                          <p:stCondLst>
                                            <p:cond delay="0"/>
                                          </p:stCondLst>
                                        </p:cTn>
                                        <p:tgtEl>
                                          <p:spTgt spid="107523">
                                            <p:txEl>
                                              <p:pRg st="1" end="1"/>
                                            </p:txEl>
                                          </p:spTgt>
                                        </p:tgtEl>
                                        <p:attrNameLst>
                                          <p:attrName>style.visibility</p:attrName>
                                        </p:attrNameLst>
                                      </p:cBhvr>
                                      <p:to>
                                        <p:strVal val="visible"/>
                                      </p:to>
                                    </p:set>
                                    <p:animEffect transition="in" filter="fade">
                                      <p:cBhvr>
                                        <p:cTn id="16" dur="2000"/>
                                        <p:tgtEl>
                                          <p:spTgt spid="107523">
                                            <p:txEl>
                                              <p:pRg st="1" end="1"/>
                                            </p:txEl>
                                          </p:spTgt>
                                        </p:tgtEl>
                                      </p:cBhvr>
                                    </p:animEffect>
                                    <p:anim calcmode="lin" valueType="num">
                                      <p:cBhvr>
                                        <p:cTn id="17" dur="20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1075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7523">
                                            <p:txEl>
                                              <p:pRg st="3" end="3"/>
                                            </p:txEl>
                                          </p:spTgt>
                                        </p:tgtEl>
                                        <p:attrNameLst>
                                          <p:attrName>style.visibility</p:attrName>
                                        </p:attrNameLst>
                                      </p:cBhvr>
                                      <p:to>
                                        <p:strVal val="visible"/>
                                      </p:to>
                                    </p:set>
                                    <p:animEffect transition="in" filter="fade">
                                      <p:cBhvr>
                                        <p:cTn id="23" dur="500"/>
                                        <p:tgtEl>
                                          <p:spTgt spid="10752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500"/>
                                  </p:stCondLst>
                                  <p:childTnLst>
                                    <p:set>
                                      <p:cBhvr>
                                        <p:cTn id="27" dur="1" fill="hold">
                                          <p:stCondLst>
                                            <p:cond delay="0"/>
                                          </p:stCondLst>
                                        </p:cTn>
                                        <p:tgtEl>
                                          <p:spTgt spid="107523">
                                            <p:txEl>
                                              <p:pRg st="4" end="4"/>
                                            </p:txEl>
                                          </p:spTgt>
                                        </p:tgtEl>
                                        <p:attrNameLst>
                                          <p:attrName>style.visibility</p:attrName>
                                        </p:attrNameLst>
                                      </p:cBhvr>
                                      <p:to>
                                        <p:strVal val="visible"/>
                                      </p:to>
                                    </p:set>
                                    <p:animEffect transition="in" filter="fade">
                                      <p:cBhvr>
                                        <p:cTn id="28" dur="2000"/>
                                        <p:tgtEl>
                                          <p:spTgt spid="107523">
                                            <p:txEl>
                                              <p:pRg st="4" end="4"/>
                                            </p:txEl>
                                          </p:spTgt>
                                        </p:tgtEl>
                                      </p:cBhvr>
                                    </p:animEffect>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Effect transition="in" filter="fade">
                                      <p:cBhvr>
                                        <p:cTn id="32" dur="500"/>
                                        <p:tgtEl>
                                          <p:spTgt spid="107523">
                                            <p:txEl>
                                              <p:pRg st="5" end="5"/>
                                            </p:txEl>
                                          </p:spTgt>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07523">
                                            <p:txEl>
                                              <p:pRg st="6" end="6"/>
                                            </p:txEl>
                                          </p:spTgt>
                                        </p:tgtEl>
                                        <p:attrNameLst>
                                          <p:attrName>style.visibility</p:attrName>
                                        </p:attrNameLst>
                                      </p:cBhvr>
                                      <p:to>
                                        <p:strVal val="visible"/>
                                      </p:to>
                                    </p:set>
                                    <p:animEffect transition="in" filter="fade">
                                      <p:cBhvr>
                                        <p:cTn id="35" dur="2000"/>
                                        <p:tgtEl>
                                          <p:spTgt spid="107523">
                                            <p:txEl>
                                              <p:pRg st="6" end="6"/>
                                            </p:txEl>
                                          </p:spTgt>
                                        </p:tgtEl>
                                      </p:cBhvr>
                                    </p:animEffect>
                                  </p:childTnLst>
                                </p:cTn>
                              </p:par>
                            </p:childTnLst>
                          </p:cTn>
                        </p:par>
                        <p:par>
                          <p:cTn id="36" fill="hold">
                            <p:stCondLst>
                              <p:cond delay="5500"/>
                            </p:stCondLst>
                            <p:childTnLst>
                              <p:par>
                                <p:cTn id="37" presetID="10" presetClass="entr" presetSubtype="0" fill="hold" grpId="0" nodeType="afterEffect">
                                  <p:stCondLst>
                                    <p:cond delay="500"/>
                                  </p:stCondLst>
                                  <p:childTnLst>
                                    <p:set>
                                      <p:cBhvr>
                                        <p:cTn id="38" dur="1" fill="hold">
                                          <p:stCondLst>
                                            <p:cond delay="0"/>
                                          </p:stCondLst>
                                        </p:cTn>
                                        <p:tgtEl>
                                          <p:spTgt spid="107523">
                                            <p:txEl>
                                              <p:pRg st="7" end="7"/>
                                            </p:txEl>
                                          </p:spTgt>
                                        </p:tgtEl>
                                        <p:attrNameLst>
                                          <p:attrName>style.visibility</p:attrName>
                                        </p:attrNameLst>
                                      </p:cBhvr>
                                      <p:to>
                                        <p:strVal val="visible"/>
                                      </p:to>
                                    </p:set>
                                    <p:animEffect transition="in" filter="fade">
                                      <p:cBhvr>
                                        <p:cTn id="39" dur="20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chor="ctr">
            <a:normAutofit/>
          </a:bodyPr>
          <a:lstStyle/>
          <a:p>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t>
            </a:r>
            <a:endParaRPr lang="en-US" sz="4000"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295400"/>
            <a:ext cx="8610600" cy="3810000"/>
          </a:xfrm>
          <a:solidFill>
            <a:schemeClr val="bg1">
              <a:alpha val="79000"/>
            </a:schemeClr>
          </a:solidFill>
        </p:spPr>
        <p:txBody>
          <a:bodyPr>
            <a:normAutofit/>
          </a:bodyPr>
          <a:lstStyle/>
          <a:p>
            <a:pPr>
              <a:spcBef>
                <a:spcPts val="0"/>
              </a:spcBef>
              <a:spcAft>
                <a:spcPts val="1200"/>
              </a:spcAft>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Most People Have Felt Sad or Depressed at Times. </a:t>
            </a:r>
          </a:p>
          <a:p>
            <a:pPr>
              <a:spcAft>
                <a:spcPts val="1200"/>
              </a:spcAft>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Feeling Depressed can be a Normal Reaction to Loss, Life's Struggles, or an Injured Self-esteem.</a:t>
            </a:r>
          </a:p>
          <a:p>
            <a:pPr>
              <a:spcAft>
                <a:spcPts val="1200"/>
              </a:spcAft>
            </a:pP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when Feelings of Intense Sadness -- including Feeling </a:t>
            </a:r>
            <a:r>
              <a:rPr lang="en-US" sz="2800" b="1" i="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Helpless, Hopeless, And Worthless</a:t>
            </a:r>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Last for Days to Weeks and Keep You from Functioning…</a:t>
            </a:r>
          </a:p>
          <a:p>
            <a:r>
              <a:rPr lang="en-US" sz="2800" b="1"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May Very Well Be Depression</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800" decel="100000"/>
                                        <p:tgtEl>
                                          <p:spTgt spid="3">
                                            <p:txEl>
                                              <p:pRg st="2" end="2"/>
                                            </p:txEl>
                                          </p:spTgt>
                                        </p:tgtEl>
                                      </p:cBhvr>
                                    </p:animEffect>
                                    <p:anim calcmode="lin" valueType="num">
                                      <p:cBhvr>
                                        <p:cTn id="3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800" decel="100000"/>
                                        <p:tgtEl>
                                          <p:spTgt spid="3">
                                            <p:txEl>
                                              <p:pRg st="3" end="3"/>
                                            </p:txEl>
                                          </p:spTgt>
                                        </p:tgtEl>
                                      </p:cBhvr>
                                    </p:animEffect>
                                    <p:anim calcmode="lin" valueType="num">
                                      <p:cBhvr>
                                        <p:cTn id="4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304800"/>
            <a:ext cx="7772400" cy="685800"/>
          </a:xfrm>
        </p:spPr>
        <p:txBody>
          <a:bodyPr/>
          <a:lstStyle/>
          <a:p>
            <a:pPr eaLnBrk="1" hangingPunct="1"/>
            <a:r>
              <a:rPr lang="en-US" altLang="en-US" sz="3600" b="1" smtClean="0"/>
              <a:t>Have You Been Hurt?</a:t>
            </a:r>
          </a:p>
        </p:txBody>
      </p:sp>
      <p:sp>
        <p:nvSpPr>
          <p:cNvPr id="132099" name="Rectangle 3"/>
          <p:cNvSpPr>
            <a:spLocks noGrp="1" noChangeArrowheads="1"/>
          </p:cNvSpPr>
          <p:nvPr>
            <p:ph type="body" idx="1"/>
          </p:nvPr>
        </p:nvSpPr>
        <p:spPr/>
        <p:txBody>
          <a:bodyPr/>
          <a:lstStyle/>
          <a:p>
            <a:pPr eaLnBrk="1" hangingPunct="1">
              <a:defRPr/>
            </a:pPr>
            <a:r>
              <a:rPr lang="en-US" sz="3200" b="1" dirty="0" smtClean="0">
                <a:effectLst>
                  <a:outerShdw blurRad="38100" dist="38100" dir="2700000" algn="tl">
                    <a:srgbClr val="000000">
                      <a:alpha val="43137"/>
                    </a:srgbClr>
                  </a:outerShdw>
                </a:effectLst>
              </a:rPr>
              <a:t>Moses</a:t>
            </a:r>
          </a:p>
          <a:p>
            <a:pPr eaLnBrk="1" hangingPunct="1">
              <a:defRPr/>
            </a:pPr>
            <a:r>
              <a:rPr lang="en-US" sz="3200" b="1" dirty="0" smtClean="0">
                <a:effectLst>
                  <a:outerShdw blurRad="38100" dist="38100" dir="2700000" algn="tl">
                    <a:srgbClr val="000000">
                      <a:alpha val="43137"/>
                    </a:srgbClr>
                  </a:outerShdw>
                </a:effectLst>
              </a:rPr>
              <a:t>Job</a:t>
            </a:r>
          </a:p>
          <a:p>
            <a:pPr eaLnBrk="1" hangingPunct="1">
              <a:defRPr/>
            </a:pPr>
            <a:r>
              <a:rPr lang="en-US" sz="3200" b="1" dirty="0" smtClean="0">
                <a:effectLst>
                  <a:outerShdw blurRad="38100" dist="38100" dir="2700000" algn="tl">
                    <a:srgbClr val="000000">
                      <a:alpha val="43137"/>
                    </a:srgbClr>
                  </a:outerShdw>
                </a:effectLst>
              </a:rPr>
              <a:t>Elijah</a:t>
            </a:r>
          </a:p>
          <a:p>
            <a:pPr eaLnBrk="1" hangingPunct="1">
              <a:defRPr/>
            </a:pPr>
            <a:r>
              <a:rPr lang="en-US" sz="3200" b="1" dirty="0" smtClean="0">
                <a:effectLst>
                  <a:outerShdw blurRad="38100" dist="38100" dir="2700000" algn="tl">
                    <a:srgbClr val="000000">
                      <a:alpha val="43137"/>
                    </a:srgbClr>
                  </a:outerShdw>
                </a:effectLst>
              </a:rPr>
              <a:t>Jonah</a:t>
            </a:r>
          </a:p>
          <a:p>
            <a:pPr eaLnBrk="1" hangingPunct="1">
              <a:defRPr/>
            </a:pPr>
            <a:r>
              <a:rPr lang="en-US" sz="3200" b="1" dirty="0" smtClean="0">
                <a:effectLst>
                  <a:outerShdw blurRad="38100" dist="38100" dir="2700000" algn="tl">
                    <a:srgbClr val="000000">
                      <a:alpha val="43137"/>
                    </a:srgbClr>
                  </a:outerShdw>
                </a:effectLst>
              </a:rPr>
              <a:t>Saul</a:t>
            </a:r>
          </a:p>
          <a:p>
            <a:pPr eaLnBrk="1" hangingPunct="1">
              <a:defRPr/>
            </a:pPr>
            <a:r>
              <a:rPr lang="en-US" sz="3200" b="1" dirty="0" smtClean="0">
                <a:effectLst>
                  <a:outerShdw blurRad="38100" dist="38100" dir="2700000" algn="tl">
                    <a:srgbClr val="000000">
                      <a:alpha val="43137"/>
                    </a:srgbClr>
                  </a:outerShdw>
                </a:effectLst>
              </a:rPr>
              <a:t>David</a:t>
            </a:r>
          </a:p>
          <a:p>
            <a:pPr eaLnBrk="1" hangingPunct="1">
              <a:defRPr/>
            </a:pPr>
            <a:r>
              <a:rPr lang="en-US" sz="3200" b="1" dirty="0" smtClean="0">
                <a:effectLst>
                  <a:outerShdw blurRad="38100" dist="38100" dir="2700000" algn="tl">
                    <a:srgbClr val="000000">
                      <a:alpha val="43137"/>
                    </a:srgbClr>
                  </a:outerShdw>
                </a:effectLst>
              </a:rPr>
              <a:t>Jesus in the Garden</a:t>
            </a:r>
          </a:p>
        </p:txBody>
      </p:sp>
      <p:pic>
        <p:nvPicPr>
          <p:cNvPr id="4" name="Picture 6" descr="http://th01.deviantart.net/fs17/PRE/f/2007/124/e/3/Depressed_Eric_Draven_by_BrandonLeeFanCl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200"/>
            <a:ext cx="3352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4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4" presetClass="entr" presetSubtype="0" fill="hold" grpId="0" nodeType="afterEffect">
                                  <p:stCondLst>
                                    <p:cond delay="0"/>
                                  </p:stCondLst>
                                  <p:childTnLst>
                                    <p:set>
                                      <p:cBhvr>
                                        <p:cTn id="12" dur="1" fill="hold">
                                          <p:stCondLst>
                                            <p:cond delay="0"/>
                                          </p:stCondLst>
                                        </p:cTn>
                                        <p:tgtEl>
                                          <p:spTgt spid="132099">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132099">
                                            <p:txEl>
                                              <p:pRg st="0" end="0"/>
                                            </p:txEl>
                                          </p:spTgt>
                                        </p:tgtEl>
                                        <p:attrNameLst>
                                          <p:attrName>ppt_x</p:attrName>
                                        </p:attrNameLst>
                                      </p:cBhvr>
                                    </p:anim>
                                    <p:anim from="0" to="-1.0" calcmode="lin" valueType="num">
                                      <p:cBhvr>
                                        <p:cTn id="14" dur="200" decel="50000" autoRev="1" fill="hold">
                                          <p:stCondLst>
                                            <p:cond delay="600"/>
                                          </p:stCondLst>
                                        </p:cTn>
                                        <p:tgtEl>
                                          <p:spTgt spid="132099">
                                            <p:txEl>
                                              <p:pRg st="0" end="0"/>
                                            </p:txEl>
                                          </p:spTgt>
                                        </p:tgtEl>
                                        <p:attrNameLst>
                                          <p:attrName>xshear</p:attrName>
                                        </p:attrNameLst>
                                      </p:cBhvr>
                                    </p:anim>
                                    <p:animScale>
                                      <p:cBhvr>
                                        <p:cTn id="15" dur="200" decel="100000" autoRev="1" fill="hold">
                                          <p:stCondLst>
                                            <p:cond delay="600"/>
                                          </p:stCondLst>
                                        </p:cTn>
                                        <p:tgtEl>
                                          <p:spTgt spid="132099">
                                            <p:txEl>
                                              <p:pRg st="0" end="0"/>
                                            </p:txEl>
                                          </p:spTgt>
                                        </p:tgtEl>
                                      </p:cBhvr>
                                      <p:from x="100000" y="100000"/>
                                      <p:to x="80000" y="100000"/>
                                    </p:animScale>
                                    <p:anim by="(#ppt_h/3+#ppt_w*0.1)" calcmode="lin" valueType="num">
                                      <p:cBhvr additive="sum">
                                        <p:cTn id="16" dur="200" decel="100000" autoRev="1" fill="hold">
                                          <p:stCondLst>
                                            <p:cond delay="600"/>
                                          </p:stCondLst>
                                        </p:cTn>
                                        <p:tgtEl>
                                          <p:spTgt spid="132099">
                                            <p:txEl>
                                              <p:pRg st="0" end="0"/>
                                            </p:txEl>
                                          </p:spTgt>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32099">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132099">
                                            <p:txEl>
                                              <p:pRg st="1" end="1"/>
                                            </p:txEl>
                                          </p:spTgt>
                                        </p:tgtEl>
                                        <p:attrNameLst>
                                          <p:attrName>ppt_x</p:attrName>
                                        </p:attrNameLst>
                                      </p:cBhvr>
                                    </p:anim>
                                    <p:anim from="0" to="-1.0" calcmode="lin" valueType="num">
                                      <p:cBhvr>
                                        <p:cTn id="22" dur="200" decel="50000" autoRev="1" fill="hold">
                                          <p:stCondLst>
                                            <p:cond delay="600"/>
                                          </p:stCondLst>
                                        </p:cTn>
                                        <p:tgtEl>
                                          <p:spTgt spid="132099">
                                            <p:txEl>
                                              <p:pRg st="1" end="1"/>
                                            </p:txEl>
                                          </p:spTgt>
                                        </p:tgtEl>
                                        <p:attrNameLst>
                                          <p:attrName>xshear</p:attrName>
                                        </p:attrNameLst>
                                      </p:cBhvr>
                                    </p:anim>
                                    <p:animScale>
                                      <p:cBhvr>
                                        <p:cTn id="23" dur="200" decel="100000" autoRev="1" fill="hold">
                                          <p:stCondLst>
                                            <p:cond delay="600"/>
                                          </p:stCondLst>
                                        </p:cTn>
                                        <p:tgtEl>
                                          <p:spTgt spid="132099">
                                            <p:txEl>
                                              <p:pRg st="1" end="1"/>
                                            </p:txEl>
                                          </p:spTgt>
                                        </p:tgtEl>
                                      </p:cBhvr>
                                      <p:from x="100000" y="100000"/>
                                      <p:to x="80000" y="100000"/>
                                    </p:animScale>
                                    <p:anim by="(#ppt_h/3+#ppt_w*0.1)" calcmode="lin" valueType="num">
                                      <p:cBhvr additive="sum">
                                        <p:cTn id="24" dur="200" decel="100000" autoRev="1" fill="hold">
                                          <p:stCondLst>
                                            <p:cond delay="600"/>
                                          </p:stCondLst>
                                        </p:cTn>
                                        <p:tgtEl>
                                          <p:spTgt spid="132099">
                                            <p:txEl>
                                              <p:pRg st="1" end="1"/>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132099">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132099">
                                            <p:txEl>
                                              <p:pRg st="2" end="2"/>
                                            </p:txEl>
                                          </p:spTgt>
                                        </p:tgtEl>
                                        <p:attrNameLst>
                                          <p:attrName>ppt_x</p:attrName>
                                        </p:attrNameLst>
                                      </p:cBhvr>
                                    </p:anim>
                                    <p:anim from="0" to="-1.0" calcmode="lin" valueType="num">
                                      <p:cBhvr>
                                        <p:cTn id="30" dur="200" decel="50000" autoRev="1" fill="hold">
                                          <p:stCondLst>
                                            <p:cond delay="600"/>
                                          </p:stCondLst>
                                        </p:cTn>
                                        <p:tgtEl>
                                          <p:spTgt spid="132099">
                                            <p:txEl>
                                              <p:pRg st="2" end="2"/>
                                            </p:txEl>
                                          </p:spTgt>
                                        </p:tgtEl>
                                        <p:attrNameLst>
                                          <p:attrName>xshear</p:attrName>
                                        </p:attrNameLst>
                                      </p:cBhvr>
                                    </p:anim>
                                    <p:animScale>
                                      <p:cBhvr>
                                        <p:cTn id="31" dur="200" decel="100000" autoRev="1" fill="hold">
                                          <p:stCondLst>
                                            <p:cond delay="600"/>
                                          </p:stCondLst>
                                        </p:cTn>
                                        <p:tgtEl>
                                          <p:spTgt spid="132099">
                                            <p:txEl>
                                              <p:pRg st="2" end="2"/>
                                            </p:txEl>
                                          </p:spTgt>
                                        </p:tgtEl>
                                      </p:cBhvr>
                                      <p:from x="100000" y="100000"/>
                                      <p:to x="80000" y="100000"/>
                                    </p:animScale>
                                    <p:anim by="(#ppt_h/3+#ppt_w*0.1)" calcmode="lin" valueType="num">
                                      <p:cBhvr additive="sum">
                                        <p:cTn id="32" dur="200" decel="100000" autoRev="1" fill="hold">
                                          <p:stCondLst>
                                            <p:cond delay="600"/>
                                          </p:stCondLst>
                                        </p:cTn>
                                        <p:tgtEl>
                                          <p:spTgt spid="132099">
                                            <p:txEl>
                                              <p:pRg st="2" end="2"/>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32099">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132099">
                                            <p:txEl>
                                              <p:pRg st="3" end="3"/>
                                            </p:txEl>
                                          </p:spTgt>
                                        </p:tgtEl>
                                        <p:attrNameLst>
                                          <p:attrName>ppt_x</p:attrName>
                                        </p:attrNameLst>
                                      </p:cBhvr>
                                    </p:anim>
                                    <p:anim from="0" to="-1.0" calcmode="lin" valueType="num">
                                      <p:cBhvr>
                                        <p:cTn id="38" dur="200" decel="50000" autoRev="1" fill="hold">
                                          <p:stCondLst>
                                            <p:cond delay="600"/>
                                          </p:stCondLst>
                                        </p:cTn>
                                        <p:tgtEl>
                                          <p:spTgt spid="132099">
                                            <p:txEl>
                                              <p:pRg st="3" end="3"/>
                                            </p:txEl>
                                          </p:spTgt>
                                        </p:tgtEl>
                                        <p:attrNameLst>
                                          <p:attrName>xshear</p:attrName>
                                        </p:attrNameLst>
                                      </p:cBhvr>
                                    </p:anim>
                                    <p:animScale>
                                      <p:cBhvr>
                                        <p:cTn id="39" dur="200" decel="100000" autoRev="1" fill="hold">
                                          <p:stCondLst>
                                            <p:cond delay="600"/>
                                          </p:stCondLst>
                                        </p:cTn>
                                        <p:tgtEl>
                                          <p:spTgt spid="132099">
                                            <p:txEl>
                                              <p:pRg st="3" end="3"/>
                                            </p:txEl>
                                          </p:spTgt>
                                        </p:tgtEl>
                                      </p:cBhvr>
                                      <p:from x="100000" y="100000"/>
                                      <p:to x="80000" y="100000"/>
                                    </p:animScale>
                                    <p:anim by="(#ppt_h/3+#ppt_w*0.1)" calcmode="lin" valueType="num">
                                      <p:cBhvr additive="sum">
                                        <p:cTn id="40" dur="200" decel="100000" autoRev="1" fill="hold">
                                          <p:stCondLst>
                                            <p:cond delay="600"/>
                                          </p:stCondLst>
                                        </p:cTn>
                                        <p:tgtEl>
                                          <p:spTgt spid="132099">
                                            <p:txEl>
                                              <p:pRg st="3" end="3"/>
                                            </p:txEl>
                                          </p:spTgt>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132099">
                                            <p:txEl>
                                              <p:pRg st="4" end="4"/>
                                            </p:txEl>
                                          </p:spTgt>
                                        </p:tgtEl>
                                        <p:attrNameLst>
                                          <p:attrName>style.visibility</p:attrName>
                                        </p:attrNameLst>
                                      </p:cBhvr>
                                      <p:to>
                                        <p:strVal val="visible"/>
                                      </p:to>
                                    </p:set>
                                    <p:anim from="(-#ppt_w/2)" to="(#ppt_x)" calcmode="lin" valueType="num">
                                      <p:cBhvr>
                                        <p:cTn id="45" dur="600" fill="hold">
                                          <p:stCondLst>
                                            <p:cond delay="0"/>
                                          </p:stCondLst>
                                        </p:cTn>
                                        <p:tgtEl>
                                          <p:spTgt spid="132099">
                                            <p:txEl>
                                              <p:pRg st="4" end="4"/>
                                            </p:txEl>
                                          </p:spTgt>
                                        </p:tgtEl>
                                        <p:attrNameLst>
                                          <p:attrName>ppt_x</p:attrName>
                                        </p:attrNameLst>
                                      </p:cBhvr>
                                    </p:anim>
                                    <p:anim from="0" to="-1.0" calcmode="lin" valueType="num">
                                      <p:cBhvr>
                                        <p:cTn id="46" dur="200" decel="50000" autoRev="1" fill="hold">
                                          <p:stCondLst>
                                            <p:cond delay="600"/>
                                          </p:stCondLst>
                                        </p:cTn>
                                        <p:tgtEl>
                                          <p:spTgt spid="132099">
                                            <p:txEl>
                                              <p:pRg st="4" end="4"/>
                                            </p:txEl>
                                          </p:spTgt>
                                        </p:tgtEl>
                                        <p:attrNameLst>
                                          <p:attrName>xshear</p:attrName>
                                        </p:attrNameLst>
                                      </p:cBhvr>
                                    </p:anim>
                                    <p:animScale>
                                      <p:cBhvr>
                                        <p:cTn id="47" dur="200" decel="100000" autoRev="1" fill="hold">
                                          <p:stCondLst>
                                            <p:cond delay="600"/>
                                          </p:stCondLst>
                                        </p:cTn>
                                        <p:tgtEl>
                                          <p:spTgt spid="132099">
                                            <p:txEl>
                                              <p:pRg st="4" end="4"/>
                                            </p:txEl>
                                          </p:spTgt>
                                        </p:tgtEl>
                                      </p:cBhvr>
                                      <p:from x="100000" y="100000"/>
                                      <p:to x="80000" y="100000"/>
                                    </p:animScale>
                                    <p:anim by="(#ppt_h/3+#ppt_w*0.1)" calcmode="lin" valueType="num">
                                      <p:cBhvr additive="sum">
                                        <p:cTn id="48" dur="200" decel="100000" autoRev="1" fill="hold">
                                          <p:stCondLst>
                                            <p:cond delay="600"/>
                                          </p:stCondLst>
                                        </p:cTn>
                                        <p:tgtEl>
                                          <p:spTgt spid="132099">
                                            <p:txEl>
                                              <p:pRg st="4" end="4"/>
                                            </p:txEl>
                                          </p:spTgt>
                                        </p:tgtEl>
                                        <p:attrNameLst>
                                          <p:attrName>ppt_x</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132099">
                                            <p:txEl>
                                              <p:pRg st="5" end="5"/>
                                            </p:txEl>
                                          </p:spTgt>
                                        </p:tgtEl>
                                        <p:attrNameLst>
                                          <p:attrName>style.visibility</p:attrName>
                                        </p:attrNameLst>
                                      </p:cBhvr>
                                      <p:to>
                                        <p:strVal val="visible"/>
                                      </p:to>
                                    </p:set>
                                    <p:anim from="(-#ppt_w/2)" to="(#ppt_x)" calcmode="lin" valueType="num">
                                      <p:cBhvr>
                                        <p:cTn id="53" dur="600" fill="hold">
                                          <p:stCondLst>
                                            <p:cond delay="0"/>
                                          </p:stCondLst>
                                        </p:cTn>
                                        <p:tgtEl>
                                          <p:spTgt spid="132099">
                                            <p:txEl>
                                              <p:pRg st="5" end="5"/>
                                            </p:txEl>
                                          </p:spTgt>
                                        </p:tgtEl>
                                        <p:attrNameLst>
                                          <p:attrName>ppt_x</p:attrName>
                                        </p:attrNameLst>
                                      </p:cBhvr>
                                    </p:anim>
                                    <p:anim from="0" to="-1.0" calcmode="lin" valueType="num">
                                      <p:cBhvr>
                                        <p:cTn id="54" dur="200" decel="50000" autoRev="1" fill="hold">
                                          <p:stCondLst>
                                            <p:cond delay="600"/>
                                          </p:stCondLst>
                                        </p:cTn>
                                        <p:tgtEl>
                                          <p:spTgt spid="132099">
                                            <p:txEl>
                                              <p:pRg st="5" end="5"/>
                                            </p:txEl>
                                          </p:spTgt>
                                        </p:tgtEl>
                                        <p:attrNameLst>
                                          <p:attrName>xshear</p:attrName>
                                        </p:attrNameLst>
                                      </p:cBhvr>
                                    </p:anim>
                                    <p:animScale>
                                      <p:cBhvr>
                                        <p:cTn id="55" dur="200" decel="100000" autoRev="1" fill="hold">
                                          <p:stCondLst>
                                            <p:cond delay="600"/>
                                          </p:stCondLst>
                                        </p:cTn>
                                        <p:tgtEl>
                                          <p:spTgt spid="132099">
                                            <p:txEl>
                                              <p:pRg st="5" end="5"/>
                                            </p:txEl>
                                          </p:spTgt>
                                        </p:tgtEl>
                                      </p:cBhvr>
                                      <p:from x="100000" y="100000"/>
                                      <p:to x="80000" y="100000"/>
                                    </p:animScale>
                                    <p:anim by="(#ppt_h/3+#ppt_w*0.1)" calcmode="lin" valueType="num">
                                      <p:cBhvr additive="sum">
                                        <p:cTn id="56" dur="200" decel="100000" autoRev="1" fill="hold">
                                          <p:stCondLst>
                                            <p:cond delay="600"/>
                                          </p:stCondLst>
                                        </p:cTn>
                                        <p:tgtEl>
                                          <p:spTgt spid="132099">
                                            <p:txEl>
                                              <p:pRg st="5" end="5"/>
                                            </p:txEl>
                                          </p:spTgt>
                                        </p:tgtEl>
                                        <p:attrNameLst>
                                          <p:attrName>ppt_x</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132099">
                                            <p:txEl>
                                              <p:pRg st="6" end="6"/>
                                            </p:txEl>
                                          </p:spTgt>
                                        </p:tgtEl>
                                        <p:attrNameLst>
                                          <p:attrName>style.visibility</p:attrName>
                                        </p:attrNameLst>
                                      </p:cBhvr>
                                      <p:to>
                                        <p:strVal val="visible"/>
                                      </p:to>
                                    </p:set>
                                    <p:anim from="(-#ppt_w/2)" to="(#ppt_x)" calcmode="lin" valueType="num">
                                      <p:cBhvr>
                                        <p:cTn id="61" dur="600" fill="hold">
                                          <p:stCondLst>
                                            <p:cond delay="0"/>
                                          </p:stCondLst>
                                        </p:cTn>
                                        <p:tgtEl>
                                          <p:spTgt spid="132099">
                                            <p:txEl>
                                              <p:pRg st="6" end="6"/>
                                            </p:txEl>
                                          </p:spTgt>
                                        </p:tgtEl>
                                        <p:attrNameLst>
                                          <p:attrName>ppt_x</p:attrName>
                                        </p:attrNameLst>
                                      </p:cBhvr>
                                    </p:anim>
                                    <p:anim from="0" to="-1.0" calcmode="lin" valueType="num">
                                      <p:cBhvr>
                                        <p:cTn id="62" dur="200" decel="50000" autoRev="1" fill="hold">
                                          <p:stCondLst>
                                            <p:cond delay="600"/>
                                          </p:stCondLst>
                                        </p:cTn>
                                        <p:tgtEl>
                                          <p:spTgt spid="132099">
                                            <p:txEl>
                                              <p:pRg st="6" end="6"/>
                                            </p:txEl>
                                          </p:spTgt>
                                        </p:tgtEl>
                                        <p:attrNameLst>
                                          <p:attrName>xshear</p:attrName>
                                        </p:attrNameLst>
                                      </p:cBhvr>
                                    </p:anim>
                                    <p:animScale>
                                      <p:cBhvr>
                                        <p:cTn id="63" dur="200" decel="100000" autoRev="1" fill="hold">
                                          <p:stCondLst>
                                            <p:cond delay="600"/>
                                          </p:stCondLst>
                                        </p:cTn>
                                        <p:tgtEl>
                                          <p:spTgt spid="132099">
                                            <p:txEl>
                                              <p:pRg st="6" end="6"/>
                                            </p:txEl>
                                          </p:spTgt>
                                        </p:tgtEl>
                                      </p:cBhvr>
                                      <p:from x="100000" y="100000"/>
                                      <p:to x="80000" y="100000"/>
                                    </p:animScale>
                                    <p:anim by="(#ppt_h/3+#ppt_w*0.1)" calcmode="lin" valueType="num">
                                      <p:cBhvr additive="sum">
                                        <p:cTn id="64" dur="200" decel="100000" autoRev="1" fill="hold">
                                          <p:stCondLst>
                                            <p:cond delay="600"/>
                                          </p:stCondLst>
                                        </p:cTn>
                                        <p:tgtEl>
                                          <p:spTgt spid="132099">
                                            <p:txEl>
                                              <p:pRg st="6" end="6"/>
                                            </p:txEl>
                                          </p:spTgt>
                                        </p:tgtEl>
                                        <p:attrNameLst>
                                          <p:attrName>ppt_x</p:attrName>
                                        </p:attrNameLst>
                                      </p:cBhvr>
                                    </p:anim>
                                  </p:childTnLst>
                                </p:cTn>
                              </p:par>
                            </p:childTnLst>
                          </p:cTn>
                        </p:par>
                        <p:par>
                          <p:cTn id="65" fill="hold" nodeType="afterGroup">
                            <p:stCondLst>
                              <p:cond delay="1000"/>
                            </p:stCondLst>
                            <p:childTnLst>
                              <p:par>
                                <p:cTn id="66" presetID="9"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dissolve">
                                      <p:cBhvr>
                                        <p:cTn id="68"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304800"/>
            <a:ext cx="7772400" cy="685800"/>
          </a:xfrm>
        </p:spPr>
        <p:txBody>
          <a:bodyPr>
            <a:noAutofit/>
          </a:bodyPr>
          <a:lstStyle/>
          <a:p>
            <a:pPr eaLnBrk="1" hangingPunct="1">
              <a:defRPr/>
            </a:pPr>
            <a:r>
              <a:rPr lang="en-US" sz="4400" b="1" cap="none" dirty="0" smtClean="0">
                <a:effectLst>
                  <a:outerShdw blurRad="38100" dist="38100" dir="2700000" algn="tl">
                    <a:srgbClr val="000000">
                      <a:alpha val="43137"/>
                    </a:srgbClr>
                  </a:outerShdw>
                </a:effectLst>
              </a:rPr>
              <a:t>Have You Been Hurt?</a:t>
            </a:r>
          </a:p>
        </p:txBody>
      </p:sp>
      <p:sp>
        <p:nvSpPr>
          <p:cNvPr id="123907" name="Rectangle 3"/>
          <p:cNvSpPr>
            <a:spLocks noGrp="1" noChangeArrowheads="1"/>
          </p:cNvSpPr>
          <p:nvPr>
            <p:ph type="body" idx="1"/>
          </p:nvPr>
        </p:nvSpPr>
        <p:spPr>
          <a:xfrm>
            <a:off x="990600" y="990600"/>
            <a:ext cx="7696200" cy="5715000"/>
          </a:xfrm>
        </p:spPr>
        <p:txBody>
          <a:bodyPr>
            <a:noAutofit/>
          </a:bodyPr>
          <a:lstStyle/>
          <a:p>
            <a:pPr marL="0" indent="0" eaLnBrk="1" hangingPunct="1">
              <a:buFontTx/>
              <a:buNone/>
              <a:defRPr/>
            </a:pPr>
            <a:r>
              <a:rPr lang="en-US" b="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Hurt People </a:t>
            </a:r>
          </a:p>
          <a:p>
            <a:pPr marL="0" indent="0" eaLnBrk="1" hangingPunct="1">
              <a:buFontTx/>
              <a:buNone/>
              <a:defRPr/>
            </a:pPr>
            <a:r>
              <a:rPr lang="en-US" b="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     …Hurt People</a:t>
            </a:r>
          </a:p>
          <a:p>
            <a:pPr marL="0" indent="0" eaLnBrk="1" hangingPunct="1">
              <a:buFontTx/>
              <a:buNone/>
              <a:defRPr/>
            </a:pPr>
            <a:r>
              <a:rPr lang="en-US" b="1" dirty="0" smtClean="0">
                <a:effectLst>
                  <a:outerShdw blurRad="38100" dist="38100" dir="2700000" algn="tl">
                    <a:srgbClr val="000000">
                      <a:alpha val="43137"/>
                    </a:srgbClr>
                  </a:outerShdw>
                </a:effectLst>
                <a:latin typeface="Arial Rounded MT Bold" panose="020F0704030504030204" pitchFamily="34" charset="0"/>
              </a:rPr>
              <a:t>There’s a Big Difference Between:</a:t>
            </a:r>
          </a:p>
          <a:p>
            <a:pPr eaLnBrk="1" hangingPunct="1">
              <a:buFont typeface="Wingdings" panose="05000000000000000000" pitchFamily="2" charset="2"/>
              <a:buChar char="§"/>
              <a:defRPr/>
            </a:pPr>
            <a:r>
              <a:rPr lang="en-US" b="1" dirty="0" smtClean="0">
                <a:effectLst>
                  <a:outerShdw blurRad="38100" dist="38100" dir="2700000" algn="tl">
                    <a:srgbClr val="000000">
                      <a:alpha val="43137"/>
                    </a:srgbClr>
                  </a:outerShdw>
                </a:effectLst>
                <a:latin typeface="Arial Rounded MT Bold" panose="020F0704030504030204" pitchFamily="34" charset="0"/>
              </a:rPr>
              <a:t>Pain that’s Been…</a:t>
            </a:r>
          </a:p>
          <a:p>
            <a:pPr lvl="2">
              <a:spcBef>
                <a:spcPts val="0"/>
              </a:spcBef>
              <a:buSzPct val="120000"/>
              <a:buBlip>
                <a:blip r:embed="rId2"/>
              </a:buBlip>
              <a:defRPr/>
            </a:pPr>
            <a:r>
              <a:rPr lang="en-US" sz="3200" b="1" dirty="0" smtClean="0">
                <a:effectLst>
                  <a:outerShdw blurRad="38100" dist="38100" dir="2700000" algn="tl">
                    <a:srgbClr val="000000">
                      <a:alpha val="43137"/>
                    </a:srgbClr>
                  </a:outerShdw>
                </a:effectLst>
                <a:latin typeface="Arial Rounded MT Bold" panose="020F0704030504030204" pitchFamily="34" charset="0"/>
              </a:rPr>
              <a:t> Dealt With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buSzPct val="130000"/>
              <a:buBlip>
                <a:blip r:embed="rId3"/>
              </a:buBlip>
              <a:defRPr/>
            </a:pPr>
            <a:r>
              <a:rPr lang="en-US" sz="3200" b="1" smtClean="0">
                <a:effectLst>
                  <a:outerShdw blurRad="38100" dist="38100" dir="2700000" algn="tl">
                    <a:srgbClr val="000000">
                      <a:alpha val="43137"/>
                    </a:srgbClr>
                  </a:outerShdw>
                </a:effectLst>
                <a:latin typeface="Arial Rounded MT Bold" panose="020F0704030504030204" pitchFamily="34" charset="0"/>
              </a:rPr>
              <a:t> Pushed </a:t>
            </a:r>
            <a:r>
              <a:rPr lang="en-US" sz="3200" b="1" dirty="0" smtClean="0">
                <a:effectLst>
                  <a:outerShdw blurRad="38100" dist="38100" dir="2700000" algn="tl">
                    <a:srgbClr val="000000">
                      <a:alpha val="43137"/>
                    </a:srgbClr>
                  </a:outerShdw>
                </a:effectLst>
                <a:latin typeface="Arial Rounded MT Bold" panose="020F0704030504030204" pitchFamily="34" charset="0"/>
              </a:rPr>
              <a:t>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eaLnBrk="1" hangingPunct="1">
              <a:spcBef>
                <a:spcPts val="1200"/>
              </a:spcBef>
              <a:buFont typeface="Wingdings" panose="05000000000000000000" pitchFamily="2" charset="2"/>
              <a:buChar char="§"/>
              <a:defRPr/>
            </a:pPr>
            <a:r>
              <a:rPr lang="en-US" b="1" dirty="0" smtClean="0">
                <a:effectLst>
                  <a:outerShdw blurRad="38100" dist="38100" dir="2700000" algn="tl">
                    <a:srgbClr val="000000">
                      <a:alpha val="43137"/>
                    </a:srgbClr>
                  </a:outerShdw>
                </a:effectLst>
                <a:latin typeface="Arial Rounded MT Bold" panose="020F0704030504030204" pitchFamily="34" charset="0"/>
              </a:rPr>
              <a:t>One Leads to… </a:t>
            </a:r>
          </a:p>
          <a:p>
            <a:pPr lvl="2">
              <a:spcBef>
                <a:spcPct val="0"/>
              </a:spcBef>
              <a:buFont typeface="Courier New" panose="02070309020205020404" pitchFamily="49" charset="0"/>
              <a:buChar char="o"/>
              <a:defRPr/>
            </a:pPr>
            <a:r>
              <a:rPr lang="en-US" sz="3200" b="1" dirty="0" smtClean="0">
                <a:effectLst>
                  <a:outerShdw blurRad="38100" dist="38100" dir="2700000" algn="tl">
                    <a:srgbClr val="000000">
                      <a:alpha val="43137"/>
                    </a:srgbClr>
                  </a:outerShdw>
                </a:effectLst>
                <a:latin typeface="Arial Rounded MT Bold" panose="020F0704030504030204" pitchFamily="34" charset="0"/>
              </a:rPr>
              <a:t>Development (</a:t>
            </a:r>
            <a:r>
              <a:rPr lang="en-US" sz="3200" i="1" dirty="0" smtClean="0">
                <a:effectLst>
                  <a:outerShdw blurRad="38100" dist="38100" dir="2700000" algn="tl">
                    <a:srgbClr val="000000">
                      <a:alpha val="43137"/>
                    </a:srgbClr>
                  </a:outerShdw>
                </a:effectLst>
                <a:latin typeface="Arial Rounded MT Bold" panose="020F0704030504030204" pitchFamily="34" charset="0"/>
              </a:rPr>
              <a:t>fresh</a:t>
            </a:r>
            <a:r>
              <a:rPr lang="en-US" sz="3200" b="1" dirty="0" smtClean="0">
                <a:effectLst>
                  <a:outerShdw blurRad="38100" dist="38100" dir="2700000" algn="tl">
                    <a:srgbClr val="000000">
                      <a:alpha val="43137"/>
                    </a:srgbClr>
                  </a:outerShdw>
                </a:effectLst>
                <a:latin typeface="Arial Rounded MT Bold" panose="020F0704030504030204" pitchFamily="34" charset="0"/>
              </a:rPr>
              <a:t>)</a:t>
            </a:r>
          </a:p>
          <a:p>
            <a:pPr lvl="2">
              <a:spcBef>
                <a:spcPct val="0"/>
              </a:spcBef>
              <a:buFont typeface="Courier New" panose="02070309020205020404" pitchFamily="49" charset="0"/>
              <a:buChar char="o"/>
              <a:defRPr/>
            </a:pPr>
            <a:r>
              <a:rPr lang="en-US" sz="3200" b="1" dirty="0" smtClean="0">
                <a:effectLst>
                  <a:outerShdw blurRad="38100" dist="38100" dir="2700000" algn="tl">
                    <a:srgbClr val="000000">
                      <a:alpha val="43137"/>
                    </a:srgbClr>
                  </a:outerShdw>
                </a:effectLst>
                <a:latin typeface="Arial Rounded MT Bold" panose="020F0704030504030204" pitchFamily="34" charset="0"/>
              </a:rPr>
              <a:t>Depression (</a:t>
            </a:r>
            <a:r>
              <a:rPr lang="en-US" sz="3200" i="1" dirty="0" smtClean="0">
                <a:effectLst>
                  <a:outerShdw blurRad="38100" dist="38100" dir="2700000" algn="tl">
                    <a:srgbClr val="000000">
                      <a:alpha val="43137"/>
                    </a:srgbClr>
                  </a:outerShdw>
                </a:effectLst>
                <a:latin typeface="Arial Rounded MT Bold" panose="020F0704030504030204" pitchFamily="34" charset="0"/>
              </a:rPr>
              <a:t>stagnant</a:t>
            </a:r>
            <a:r>
              <a:rPr lang="en-US" sz="3200" b="1" dirty="0" smtClean="0">
                <a:effectLst>
                  <a:outerShdw blurRad="38100" dist="38100" dir="2700000" algn="tl">
                    <a:srgbClr val="000000">
                      <a:alpha val="43137"/>
                    </a:srgbClr>
                  </a:outerShdw>
                </a:effectLst>
                <a:latin typeface="Arial Rounded MT Bold" panose="020F0704030504030204" pitchFamily="34" charset="0"/>
              </a:rPr>
              <a:t>)</a:t>
            </a:r>
          </a:p>
        </p:txBody>
      </p:sp>
      <p:pic>
        <p:nvPicPr>
          <p:cNvPr id="4" name="Picture 8" descr="http://images.paraorkut.com/img/pics/images/d/depression-13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612111"/>
      </p:ext>
    </p:extLst>
  </p:cSld>
  <p:clrMapOvr>
    <a:masterClrMapping/>
  </p:clrMapOvr>
  <mc:AlternateContent xmlns:mc="http://schemas.openxmlformats.org/markup-compatibility/2006" xmlns:p14="http://schemas.microsoft.com/office/powerpoint/2010/main">
    <mc:Choice Requires="p14">
      <p:transition spd="slow" p14:dur="3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fade">
                                      <p:cBhvr>
                                        <p:cTn id="11" dur="2000"/>
                                        <p:tgtEl>
                                          <p:spTgt spid="123907">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3907">
                                            <p:txEl>
                                              <p:pRg st="1" end="1"/>
                                            </p:txEl>
                                          </p:spTgt>
                                        </p:tgtEl>
                                        <p:attrNameLst>
                                          <p:attrName>style.visibility</p:attrName>
                                        </p:attrNameLst>
                                      </p:cBhvr>
                                      <p:to>
                                        <p:strVal val="visible"/>
                                      </p:to>
                                    </p:set>
                                    <p:animEffect transition="in" filter="fade">
                                      <p:cBhvr>
                                        <p:cTn id="15" dur="2000"/>
                                        <p:tgtEl>
                                          <p:spTgt spid="12390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907">
                                            <p:txEl>
                                              <p:pRg st="2" end="2"/>
                                            </p:txEl>
                                          </p:spTgt>
                                        </p:tgtEl>
                                        <p:attrNameLst>
                                          <p:attrName>style.visibility</p:attrName>
                                        </p:attrNameLst>
                                      </p:cBhvr>
                                      <p:to>
                                        <p:strVal val="visible"/>
                                      </p:to>
                                    </p:set>
                                    <p:animEffect transition="in" filter="fade">
                                      <p:cBhvr>
                                        <p:cTn id="20" dur="2000"/>
                                        <p:tgtEl>
                                          <p:spTgt spid="123907">
                                            <p:txEl>
                                              <p:pRg st="2" end="2"/>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3907">
                                            <p:txEl>
                                              <p:pRg st="3" end="3"/>
                                            </p:txEl>
                                          </p:spTgt>
                                        </p:tgtEl>
                                        <p:attrNameLst>
                                          <p:attrName>style.visibility</p:attrName>
                                        </p:attrNameLst>
                                      </p:cBhvr>
                                      <p:to>
                                        <p:strVal val="visible"/>
                                      </p:to>
                                    </p:set>
                                    <p:animEffect transition="in" filter="fade">
                                      <p:cBhvr>
                                        <p:cTn id="24" dur="2000"/>
                                        <p:tgtEl>
                                          <p:spTgt spid="123907">
                                            <p:txEl>
                                              <p:pRg st="3" end="3"/>
                                            </p:txEl>
                                          </p:spTgt>
                                        </p:tgtEl>
                                      </p:cBhvr>
                                    </p:animEffect>
                                  </p:childTnLst>
                                </p:cTn>
                              </p:par>
                            </p:childTnLst>
                          </p:cTn>
                        </p:par>
                        <p:par>
                          <p:cTn id="25" fill="hold">
                            <p:stCondLst>
                              <p:cond delay="4000"/>
                            </p:stCondLst>
                            <p:childTnLst>
                              <p:par>
                                <p:cTn id="26" presetID="10" presetClass="entr" presetSubtype="0" fill="hold" grpId="0" nodeType="afterEffect">
                                  <p:stCondLst>
                                    <p:cond delay="500"/>
                                  </p:stCondLst>
                                  <p:childTnLst>
                                    <p:set>
                                      <p:cBhvr>
                                        <p:cTn id="27" dur="1" fill="hold">
                                          <p:stCondLst>
                                            <p:cond delay="0"/>
                                          </p:stCondLst>
                                        </p:cTn>
                                        <p:tgtEl>
                                          <p:spTgt spid="123907">
                                            <p:txEl>
                                              <p:pRg st="4" end="4"/>
                                            </p:txEl>
                                          </p:spTgt>
                                        </p:tgtEl>
                                        <p:attrNameLst>
                                          <p:attrName>style.visibility</p:attrName>
                                        </p:attrNameLst>
                                      </p:cBhvr>
                                      <p:to>
                                        <p:strVal val="visible"/>
                                      </p:to>
                                    </p:set>
                                    <p:animEffect transition="in" filter="fade">
                                      <p:cBhvr>
                                        <p:cTn id="28" dur="2000"/>
                                        <p:tgtEl>
                                          <p:spTgt spid="123907">
                                            <p:txEl>
                                              <p:pRg st="4" end="4"/>
                                            </p:txEl>
                                          </p:spTgt>
                                        </p:tgtEl>
                                      </p:cBhvr>
                                    </p:animEffect>
                                  </p:childTnLst>
                                </p:cTn>
                              </p:par>
                            </p:childTnLst>
                          </p:cTn>
                        </p:par>
                        <p:par>
                          <p:cTn id="29" fill="hold">
                            <p:stCondLst>
                              <p:cond delay="6500"/>
                            </p:stCondLst>
                            <p:childTnLst>
                              <p:par>
                                <p:cTn id="30" presetID="10" presetClass="entr" presetSubtype="0" fill="hold" grpId="0" nodeType="afterEffect">
                                  <p:stCondLst>
                                    <p:cond delay="1000"/>
                                  </p:stCondLst>
                                  <p:childTnLst>
                                    <p:set>
                                      <p:cBhvr>
                                        <p:cTn id="31" dur="1" fill="hold">
                                          <p:stCondLst>
                                            <p:cond delay="0"/>
                                          </p:stCondLst>
                                        </p:cTn>
                                        <p:tgtEl>
                                          <p:spTgt spid="123907">
                                            <p:txEl>
                                              <p:pRg st="5" end="5"/>
                                            </p:txEl>
                                          </p:spTgt>
                                        </p:tgtEl>
                                        <p:attrNameLst>
                                          <p:attrName>style.visibility</p:attrName>
                                        </p:attrNameLst>
                                      </p:cBhvr>
                                      <p:to>
                                        <p:strVal val="visible"/>
                                      </p:to>
                                    </p:set>
                                    <p:animEffect transition="in" filter="fade">
                                      <p:cBhvr>
                                        <p:cTn id="32" dur="2000"/>
                                        <p:tgtEl>
                                          <p:spTgt spid="1239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3907">
                                            <p:txEl>
                                              <p:pRg st="6" end="6"/>
                                            </p:txEl>
                                          </p:spTgt>
                                        </p:tgtEl>
                                        <p:attrNameLst>
                                          <p:attrName>style.visibility</p:attrName>
                                        </p:attrNameLst>
                                      </p:cBhvr>
                                      <p:to>
                                        <p:strVal val="visible"/>
                                      </p:to>
                                    </p:set>
                                    <p:animEffect transition="in" filter="fade">
                                      <p:cBhvr>
                                        <p:cTn id="37" dur="2000"/>
                                        <p:tgtEl>
                                          <p:spTgt spid="123907">
                                            <p:txEl>
                                              <p:pRg st="6" end="6"/>
                                            </p:txEl>
                                          </p:spTgt>
                                        </p:tgtEl>
                                      </p:cBhvr>
                                    </p:animEffect>
                                  </p:childTnLst>
                                </p:cTn>
                              </p:par>
                            </p:childTnLst>
                          </p:cTn>
                        </p:par>
                        <p:par>
                          <p:cTn id="38" fill="hold">
                            <p:stCondLst>
                              <p:cond delay="2000"/>
                            </p:stCondLst>
                            <p:childTnLst>
                              <p:par>
                                <p:cTn id="39" presetID="10" presetClass="entr" presetSubtype="0" fill="hold" grpId="0" nodeType="afterEffect">
                                  <p:stCondLst>
                                    <p:cond delay="500"/>
                                  </p:stCondLst>
                                  <p:childTnLst>
                                    <p:set>
                                      <p:cBhvr>
                                        <p:cTn id="40" dur="1" fill="hold">
                                          <p:stCondLst>
                                            <p:cond delay="0"/>
                                          </p:stCondLst>
                                        </p:cTn>
                                        <p:tgtEl>
                                          <p:spTgt spid="123907">
                                            <p:txEl>
                                              <p:pRg st="7" end="7"/>
                                            </p:txEl>
                                          </p:spTgt>
                                        </p:tgtEl>
                                        <p:attrNameLst>
                                          <p:attrName>style.visibility</p:attrName>
                                        </p:attrNameLst>
                                      </p:cBhvr>
                                      <p:to>
                                        <p:strVal val="visible"/>
                                      </p:to>
                                    </p:set>
                                    <p:animEffect transition="in" filter="fade">
                                      <p:cBhvr>
                                        <p:cTn id="41" dur="2000"/>
                                        <p:tgtEl>
                                          <p:spTgt spid="123907">
                                            <p:txEl>
                                              <p:pRg st="7" end="7"/>
                                            </p:txEl>
                                          </p:spTgt>
                                        </p:tgtEl>
                                      </p:cBhvr>
                                    </p:animEffect>
                                  </p:childTnLst>
                                </p:cTn>
                              </p:par>
                            </p:childTnLst>
                          </p:cTn>
                        </p:par>
                        <p:par>
                          <p:cTn id="42" fill="hold">
                            <p:stCondLst>
                              <p:cond delay="4500"/>
                            </p:stCondLst>
                            <p:childTnLst>
                              <p:par>
                                <p:cTn id="43" presetID="10" presetClass="entr" presetSubtype="0" fill="hold" grpId="0" nodeType="afterEffect">
                                  <p:stCondLst>
                                    <p:cond delay="1000"/>
                                  </p:stCondLst>
                                  <p:childTnLst>
                                    <p:set>
                                      <p:cBhvr>
                                        <p:cTn id="44" dur="1" fill="hold">
                                          <p:stCondLst>
                                            <p:cond delay="0"/>
                                          </p:stCondLst>
                                        </p:cTn>
                                        <p:tgtEl>
                                          <p:spTgt spid="123907">
                                            <p:txEl>
                                              <p:pRg st="8" end="8"/>
                                            </p:txEl>
                                          </p:spTgt>
                                        </p:tgtEl>
                                        <p:attrNameLst>
                                          <p:attrName>style.visibility</p:attrName>
                                        </p:attrNameLst>
                                      </p:cBhvr>
                                      <p:to>
                                        <p:strVal val="visible"/>
                                      </p:to>
                                    </p:set>
                                    <p:animEffect transition="in" filter="fade">
                                      <p:cBhvr>
                                        <p:cTn id="45" dur="2000"/>
                                        <p:tgtEl>
                                          <p:spTgt spid="1239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0" y="1295400"/>
            <a:ext cx="9144000" cy="5562600"/>
          </a:xfrm>
        </p:spPr>
        <p:txBody>
          <a:bodyPr>
            <a:noAutofit/>
          </a:bodyPr>
          <a:lstStyle/>
          <a:p>
            <a:pPr eaLnBrk="1" hangingPunct="1">
              <a:buFontTx/>
              <a:buNone/>
              <a:defRPr/>
            </a:pPr>
            <a:r>
              <a:rPr lang="en-US" sz="28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John 16:33</a:t>
            </a:r>
            <a:r>
              <a:rPr lang="en-US" sz="28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“in this world...tribulation…</a:t>
            </a:r>
          </a:p>
          <a:p>
            <a:pPr eaLnBrk="1" hangingPunct="1">
              <a:spcBef>
                <a:spcPts val="0"/>
              </a:spcBef>
              <a:buFontTx/>
              <a:buNone/>
              <a:defRPr/>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2800" i="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...be of good cheer...overcome world”</a:t>
            </a:r>
          </a:p>
          <a:p>
            <a:pPr lvl="1" eaLnBrk="1" hangingPunct="1">
              <a:spcAft>
                <a:spcPts val="600"/>
              </a:spcAft>
              <a:buSzPct val="100000"/>
              <a:defRPr/>
            </a:pPr>
            <a:r>
              <a:rPr lang="en-US" sz="3200" i="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Tribulation</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i="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stress; pressure</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Affect</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en-US" sz="2800" dirty="0" smtClean="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eaLnBrk="1" hangingPunct="1">
              <a:buSzPct val="100000"/>
              <a:defRPr/>
            </a:pP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Be of Good </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Cheer (</a:t>
            </a:r>
            <a:r>
              <a:rPr lang="en-US" i="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Courage</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Attitude</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p>
          <a:p>
            <a:pPr lvl="2">
              <a:spcBef>
                <a:spcPts val="0"/>
              </a:spcBef>
              <a:buSzPct val="100000"/>
              <a:defRPr/>
            </a:pPr>
            <a:r>
              <a:rPr lang="en-US" sz="28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Deal with It; Go Forward (</a:t>
            </a:r>
            <a:r>
              <a:rPr lang="en-US" sz="28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Action</a:t>
            </a:r>
            <a:r>
              <a:rPr lang="en-US" sz="28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p>
          <a:p>
            <a:pPr lvl="1" eaLnBrk="1" hangingPunct="1">
              <a:spcAft>
                <a:spcPts val="600"/>
              </a:spcAft>
              <a:buSzPct val="100000"/>
              <a:defRPr/>
            </a:pP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I Have Already Overcome </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r>
              <a:rPr lang="en-US"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Achieved-Acquired</a:t>
            </a:r>
            <a:r>
              <a:rPr lang="en-US"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p>
          <a:p>
            <a:pPr marL="0" indent="0" algn="just">
              <a:spcBef>
                <a:spcPts val="1800"/>
              </a:spcBef>
              <a:buNone/>
              <a:defRPr/>
            </a:pPr>
            <a:r>
              <a:rPr lang="en-US" sz="2800" b="1" dirty="0" smtClean="0">
                <a:solidFill>
                  <a:schemeClr val="tx1"/>
                </a:solidFill>
                <a:effectLst>
                  <a:outerShdw blurRad="38100" dist="38100" dir="2700000" algn="tl">
                    <a:srgbClr val="000000">
                      <a:alpha val="43137"/>
                    </a:srgbClr>
                  </a:outerShdw>
                </a:effectLst>
              </a:rPr>
              <a:t>John </a:t>
            </a:r>
            <a:r>
              <a:rPr lang="en-US" sz="2800" b="1" dirty="0">
                <a:solidFill>
                  <a:schemeClr val="tx1"/>
                </a:solidFill>
                <a:effectLst>
                  <a:outerShdw blurRad="38100" dist="38100" dir="2700000" algn="tl">
                    <a:srgbClr val="000000">
                      <a:alpha val="43137"/>
                    </a:srgbClr>
                  </a:outerShdw>
                </a:effectLst>
              </a:rPr>
              <a:t>16:33 (</a:t>
            </a:r>
            <a:r>
              <a:rPr lang="en-US" sz="2800" b="1" dirty="0" smtClean="0">
                <a:solidFill>
                  <a:schemeClr val="tx1"/>
                </a:solidFill>
                <a:effectLst>
                  <a:outerShdw blurRad="38100" dist="38100" dir="2700000" algn="tl">
                    <a:srgbClr val="000000">
                      <a:alpha val="43137"/>
                    </a:srgbClr>
                  </a:outerShdw>
                </a:effectLst>
              </a:rPr>
              <a:t>MSG)</a:t>
            </a:r>
            <a:r>
              <a:rPr lang="en-US" sz="2800" dirty="0">
                <a:solidFill>
                  <a:schemeClr val="tx1"/>
                </a:solidFill>
                <a:effectLst>
                  <a:outerShdw blurRad="38100" dist="38100" dir="2700000" algn="tl">
                    <a:srgbClr val="000000">
                      <a:alpha val="43137"/>
                    </a:srgbClr>
                  </a:outerShdw>
                </a:effectLst>
              </a:rPr>
              <a:t> </a:t>
            </a:r>
            <a:r>
              <a:rPr lang="en-US" sz="2800" i="1" dirty="0">
                <a:solidFill>
                  <a:schemeClr val="tx1"/>
                </a:solidFill>
                <a:effectLst>
                  <a:outerShdw blurRad="38100" dist="38100" dir="2700000" algn="tl">
                    <a:srgbClr val="000000">
                      <a:alpha val="43137"/>
                    </a:srgbClr>
                  </a:outerShdw>
                </a:effectLst>
              </a:rPr>
              <a:t>I've told you all this so that trusting me, you will be unshakable and assured, deeply at peace. In this godless world you will continue to experience difficulties. But take heart! I've conquered the world." </a:t>
            </a:r>
            <a:r>
              <a:rPr lang="en-US" i="1" dirty="0">
                <a:effectLst>
                  <a:outerShdw blurRad="38100" dist="38100" dir="2700000" algn="tl">
                    <a:srgbClr val="000000">
                      <a:alpha val="43137"/>
                    </a:srgbClr>
                  </a:outerShdw>
                </a:effectLst>
              </a:rPr>
              <a:t/>
            </a:r>
            <a:br>
              <a:rPr lang="en-US" i="1" dirty="0">
                <a:effectLst>
                  <a:outerShdw blurRad="38100" dist="38100" dir="2700000" algn="tl">
                    <a:srgbClr val="000000">
                      <a:alpha val="43137"/>
                    </a:srgbClr>
                  </a:outerShdw>
                </a:effectLst>
              </a:rPr>
            </a:br>
            <a:endParaRPr lang="en-US" i="1" dirty="0" smtClean="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smtClean="0">
                <a:effectLst>
                  <a:outerShdw blurRad="38100" dist="38100" dir="2700000" algn="tl">
                    <a:srgbClr val="000000">
                      <a:alpha val="43137"/>
                    </a:srgbClr>
                  </a:outerShdw>
                </a:effectLst>
              </a:rPr>
              <a:t>Have You Been Hurt?</a:t>
            </a:r>
          </a:p>
        </p:txBody>
      </p:sp>
    </p:spTree>
    <p:extLst>
      <p:ext uri="{BB962C8B-B14F-4D97-AF65-F5344CB8AC3E}">
        <p14:creationId xmlns:p14="http://schemas.microsoft.com/office/powerpoint/2010/main" val="3739053400"/>
      </p:ext>
    </p:extLst>
  </p:cSld>
  <p:clrMapOvr>
    <a:masterClrMapping/>
  </p:clrMapOvr>
  <mc:AlternateContent xmlns:mc="http://schemas.openxmlformats.org/markup-compatibility/2006" xmlns:p14="http://schemas.microsoft.com/office/powerpoint/2010/main">
    <mc:Choice Requires="p14">
      <p:transition spd="slow" p14:dur="275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2000"/>
                                        <p:tgtEl>
                                          <p:spTgt spid="1300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fade">
                                      <p:cBhvr>
                                        <p:cTn id="11" dur="2000"/>
                                        <p:tgtEl>
                                          <p:spTgt spid="13005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0051">
                                            <p:txEl>
                                              <p:pRg st="2" end="2"/>
                                            </p:txEl>
                                          </p:spTgt>
                                        </p:tgtEl>
                                        <p:attrNameLst>
                                          <p:attrName>style.visibility</p:attrName>
                                        </p:attrNameLst>
                                      </p:cBhvr>
                                      <p:to>
                                        <p:strVal val="visible"/>
                                      </p:to>
                                    </p:set>
                                    <p:animEffect transition="in" filter="fade">
                                      <p:cBhvr>
                                        <p:cTn id="16" dur="2000"/>
                                        <p:tgtEl>
                                          <p:spTgt spid="1300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0051">
                                            <p:txEl>
                                              <p:pRg st="3" end="3"/>
                                            </p:txEl>
                                          </p:spTgt>
                                        </p:tgtEl>
                                        <p:attrNameLst>
                                          <p:attrName>style.visibility</p:attrName>
                                        </p:attrNameLst>
                                      </p:cBhvr>
                                      <p:to>
                                        <p:strVal val="visible"/>
                                      </p:to>
                                    </p:set>
                                    <p:animEffect transition="in" filter="fade">
                                      <p:cBhvr>
                                        <p:cTn id="21" dur="2000"/>
                                        <p:tgtEl>
                                          <p:spTgt spid="130051">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0051">
                                            <p:txEl>
                                              <p:pRg st="4" end="4"/>
                                            </p:txEl>
                                          </p:spTgt>
                                        </p:tgtEl>
                                        <p:attrNameLst>
                                          <p:attrName>style.visibility</p:attrName>
                                        </p:attrNameLst>
                                      </p:cBhvr>
                                      <p:to>
                                        <p:strVal val="visible"/>
                                      </p:to>
                                    </p:set>
                                    <p:animEffect transition="in" filter="fade">
                                      <p:cBhvr>
                                        <p:cTn id="25" dur="2000"/>
                                        <p:tgtEl>
                                          <p:spTgt spid="130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0051">
                                            <p:txEl>
                                              <p:pRg st="5" end="5"/>
                                            </p:txEl>
                                          </p:spTgt>
                                        </p:tgtEl>
                                        <p:attrNameLst>
                                          <p:attrName>style.visibility</p:attrName>
                                        </p:attrNameLst>
                                      </p:cBhvr>
                                      <p:to>
                                        <p:strVal val="visible"/>
                                      </p:to>
                                    </p:set>
                                    <p:animEffect transition="in" filter="fade">
                                      <p:cBhvr>
                                        <p:cTn id="30" dur="2000"/>
                                        <p:tgtEl>
                                          <p:spTgt spid="130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0051">
                                            <p:txEl>
                                              <p:pRg st="6" end="6"/>
                                            </p:txEl>
                                          </p:spTgt>
                                        </p:tgtEl>
                                        <p:attrNameLst>
                                          <p:attrName>style.visibility</p:attrName>
                                        </p:attrNameLst>
                                      </p:cBhvr>
                                      <p:to>
                                        <p:strVal val="visible"/>
                                      </p:to>
                                    </p:set>
                                    <p:animEffect transition="in" filter="fade">
                                      <p:cBhvr>
                                        <p:cTn id="35" dur="20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a:lstStyle/>
          <a:p>
            <a:pPr marL="0" indent="0" eaLnBrk="1" hangingPunct="1">
              <a:buNone/>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It is…                    </a:t>
            </a:r>
          </a:p>
          <a:p>
            <a:pPr eaLnBrk="1" hangingPunct="1">
              <a:buSzPct val="100000"/>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Ancient Problem</a:t>
            </a:r>
          </a:p>
          <a:p>
            <a:pPr eaLnBrk="1" hangingPunct="1">
              <a:buSzPct val="100000"/>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Universal Problem</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No Respecter of Persons</a:t>
            </a:r>
          </a:p>
        </p:txBody>
      </p:sp>
      <p:pic>
        <p:nvPicPr>
          <p:cNvPr id="4" name="Picture 8" descr="http://images.paraorkut.com/img/pics/images/d/depression-13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91000"/>
            <a:ext cx="662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smtClean="0">
                <a:effectLst>
                  <a:outerShdw blurRad="38100" dist="38100" dir="2700000" algn="tl">
                    <a:srgbClr val="000000">
                      <a:alpha val="43137"/>
                    </a:srgbClr>
                  </a:outerShdw>
                </a:effectLst>
              </a:rPr>
              <a:t>Three Things About Depression                    </a:t>
            </a:r>
          </a:p>
        </p:txBody>
      </p:sp>
    </p:spTree>
    <p:extLst>
      <p:ext uri="{BB962C8B-B14F-4D97-AF65-F5344CB8AC3E}">
        <p14:creationId xmlns:p14="http://schemas.microsoft.com/office/powerpoint/2010/main" val="1438789009"/>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fade">
                                      <p:cBhvr>
                                        <p:cTn id="12" dur="2000"/>
                                        <p:tgtEl>
                                          <p:spTgt spid="139267">
                                            <p:txEl>
                                              <p:pRg st="0" end="0"/>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39267">
                                            <p:txEl>
                                              <p:pRg st="1" end="1"/>
                                            </p:txEl>
                                          </p:spTgt>
                                        </p:tgtEl>
                                        <p:attrNameLst>
                                          <p:attrName>style.visibility</p:attrName>
                                        </p:attrNameLst>
                                      </p:cBhvr>
                                      <p:to>
                                        <p:strVal val="visible"/>
                                      </p:to>
                                    </p:set>
                                    <p:animEffect transition="in" filter="fade">
                                      <p:cBhvr>
                                        <p:cTn id="16" dur="2000"/>
                                        <p:tgtEl>
                                          <p:spTgt spid="139267">
                                            <p:txEl>
                                              <p:pRg st="1" end="1"/>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39267">
                                            <p:txEl>
                                              <p:pRg st="2" end="2"/>
                                            </p:txEl>
                                          </p:spTgt>
                                        </p:tgtEl>
                                        <p:attrNameLst>
                                          <p:attrName>style.visibility</p:attrName>
                                        </p:attrNameLst>
                                      </p:cBhvr>
                                      <p:to>
                                        <p:strVal val="visible"/>
                                      </p:to>
                                    </p:set>
                                    <p:animEffect transition="in" filter="fade">
                                      <p:cBhvr>
                                        <p:cTn id="20" dur="2000"/>
                                        <p:tgtEl>
                                          <p:spTgt spid="139267">
                                            <p:txEl>
                                              <p:pRg st="2" end="2"/>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39267">
                                            <p:txEl>
                                              <p:pRg st="3" end="3"/>
                                            </p:txEl>
                                          </p:spTgt>
                                        </p:tgtEl>
                                        <p:attrNameLst>
                                          <p:attrName>style.visibility</p:attrName>
                                        </p:attrNameLst>
                                      </p:cBhvr>
                                      <p:to>
                                        <p:strVal val="visible"/>
                                      </p:to>
                                    </p:set>
                                    <p:animEffect transition="in" filter="fade">
                                      <p:cBhvr>
                                        <p:cTn id="24" dur="20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descr="http://a.abcnews.com/images/Politics/pd_prison_070627_ms.jpg"/>
          <p:cNvPicPr>
            <a:picLocks noChangeAspect="1" noChangeArrowheads="1"/>
          </p:cNvPicPr>
          <p:nvPr/>
        </p:nvPicPr>
        <p:blipFill>
          <a:blip r:embed="rId2" cstate="print"/>
          <a:srcRect/>
          <a:stretch>
            <a:fillRect/>
          </a:stretch>
        </p:blipFill>
        <p:spPr bwMode="auto">
          <a:xfrm>
            <a:off x="3962400" y="1752600"/>
            <a:ext cx="5181600" cy="5105400"/>
          </a:xfrm>
          <a:prstGeom prst="rect">
            <a:avLst/>
          </a:prstGeom>
          <a:noFill/>
          <a:ln w="9525">
            <a:noFill/>
            <a:miter lim="800000"/>
            <a:headEnd/>
            <a:tailEnd/>
          </a:ln>
        </p:spPr>
      </p:pic>
      <p:sp>
        <p:nvSpPr>
          <p:cNvPr id="2" name="Title 1"/>
          <p:cNvSpPr>
            <a:spLocks noGrp="1"/>
          </p:cNvSpPr>
          <p:nvPr>
            <p:ph type="ctrTitle"/>
          </p:nvPr>
        </p:nvSpPr>
        <p:spPr>
          <a:xfrm>
            <a:off x="609600" y="1"/>
            <a:ext cx="8077200" cy="1219200"/>
          </a:xfrm>
        </p:spPr>
        <p:txBody>
          <a:bodyPr anchor="ctr">
            <a:normAutofit/>
          </a:bodyPr>
          <a:lstStyle/>
          <a:p>
            <a:r>
              <a:rPr lang="en-US" sz="4000" b="1" cap="none"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and the Bible</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76200" y="1337370"/>
            <a:ext cx="5791200" cy="3539430"/>
          </a:xfrm>
          <a:prstGeom prst="rect">
            <a:avLst/>
          </a:prstGeom>
          <a:solidFill>
            <a:schemeClr val="bg1">
              <a:alpha val="79000"/>
            </a:schemeClr>
          </a:solidFill>
        </p:spPr>
        <p:txBody>
          <a:bodyPr wrap="square" rtlCol="0">
            <a:spAutoFit/>
          </a:bodyPr>
          <a:lstStyle/>
          <a:p>
            <a:pPr marL="457200" indent="-457200">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Moses – Numbers 11:1-15</a:t>
            </a:r>
          </a:p>
          <a:p>
            <a:pPr marL="457200" indent="-457200">
              <a:lnSpc>
                <a:spcPct val="150000"/>
              </a:lnSpc>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David – Psalms 31:9-13</a:t>
            </a:r>
          </a:p>
          <a:p>
            <a:pPr marL="457200" indent="-457200">
              <a:lnSpc>
                <a:spcPct val="150000"/>
              </a:lnSpc>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Job – </a:t>
            </a: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Job 7:2-3</a:t>
            </a:r>
            <a:endPar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Jeremiah – 20:14-18</a:t>
            </a:r>
          </a:p>
          <a:p>
            <a:pPr marL="457200" indent="-457200">
              <a:lnSpc>
                <a:spcPct val="150000"/>
              </a:lnSpc>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–I Kings 19</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76800"/>
            <a:ext cx="9144000"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100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600" decel="100000"/>
                                        <p:tgtEl>
                                          <p:spTgt spid="5">
                                            <p:bg/>
                                          </p:spTgt>
                                        </p:tgtEl>
                                      </p:cBhvr>
                                    </p:animEffect>
                                    <p:anim calcmode="lin" valueType="num">
                                      <p:cBhvr>
                                        <p:cTn id="8" dur="1600" decel="100000" fill="hold"/>
                                        <p:tgtEl>
                                          <p:spTgt spid="5">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600" decel="100000"/>
                                        <p:tgtEl>
                                          <p:spTgt spid="5">
                                            <p:txEl>
                                              <p:pRg st="0" end="0"/>
                                            </p:txEl>
                                          </p:spTgt>
                                        </p:tgtEl>
                                      </p:cBhvr>
                                    </p:animEffect>
                                    <p:anim calcmode="lin" valueType="num">
                                      <p:cBhvr>
                                        <p:cTn id="16" dur="16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30" presetClass="entr" presetSubtype="0" fill="hold" grpId="0" nodeType="afterEffect">
                                  <p:stCondLst>
                                    <p:cond delay="1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600" decel="100000"/>
                                        <p:tgtEl>
                                          <p:spTgt spid="5">
                                            <p:txEl>
                                              <p:pRg st="1" end="1"/>
                                            </p:txEl>
                                          </p:spTgt>
                                        </p:tgtEl>
                                      </p:cBhvr>
                                    </p:animEffect>
                                    <p:anim calcmode="lin" valueType="num">
                                      <p:cBhvr>
                                        <p:cTn id="25" dur="16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6000"/>
                            </p:stCondLst>
                            <p:childTnLst>
                              <p:par>
                                <p:cTn id="31" presetID="30" presetClass="entr" presetSubtype="0" fill="hold" grpId="0" nodeType="afterEffect">
                                  <p:stCondLst>
                                    <p:cond delay="10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600" decel="100000"/>
                                        <p:tgtEl>
                                          <p:spTgt spid="5">
                                            <p:txEl>
                                              <p:pRg st="2" end="2"/>
                                            </p:txEl>
                                          </p:spTgt>
                                        </p:tgtEl>
                                      </p:cBhvr>
                                    </p:animEffect>
                                    <p:anim calcmode="lin" valueType="num">
                                      <p:cBhvr>
                                        <p:cTn id="34" dur="16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par>
                          <p:cTn id="39" fill="hold">
                            <p:stCondLst>
                              <p:cond delay="9000"/>
                            </p:stCondLst>
                            <p:childTnLst>
                              <p:par>
                                <p:cTn id="40" presetID="30" presetClass="entr" presetSubtype="0" fill="hold" grpId="0" nodeType="afterEffect">
                                  <p:stCondLst>
                                    <p:cond delay="100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600" decel="100000"/>
                                        <p:tgtEl>
                                          <p:spTgt spid="5">
                                            <p:txEl>
                                              <p:pRg st="3" end="3"/>
                                            </p:txEl>
                                          </p:spTgt>
                                        </p:tgtEl>
                                      </p:cBhvr>
                                    </p:animEffect>
                                    <p:anim calcmode="lin" valueType="num">
                                      <p:cBhvr>
                                        <p:cTn id="43" dur="16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4" dur="16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5" dur="16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6" dur="400" accel="100000" fill="hold">
                                          <p:stCondLst>
                                            <p:cond delay="16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7" dur="400" accel="100000" fill="hold">
                                          <p:stCondLst>
                                            <p:cond delay="16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par>
                          <p:cTn id="48" fill="hold">
                            <p:stCondLst>
                              <p:cond delay="12000"/>
                            </p:stCondLst>
                            <p:childTnLst>
                              <p:par>
                                <p:cTn id="49" presetID="30" presetClass="entr" presetSubtype="0" fill="hold" grpId="0" nodeType="afterEffect">
                                  <p:stCondLst>
                                    <p:cond delay="100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1600" decel="100000"/>
                                        <p:tgtEl>
                                          <p:spTgt spid="5">
                                            <p:txEl>
                                              <p:pRg st="4" end="4"/>
                                            </p:txEl>
                                          </p:spTgt>
                                        </p:tgtEl>
                                      </p:cBhvr>
                                    </p:animEffect>
                                    <p:anim calcmode="lin" valueType="num">
                                      <p:cBhvr>
                                        <p:cTn id="52" dur="16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3" dur="16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4" dur="16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5" dur="400" accel="100000" fill="hold">
                                          <p:stCondLst>
                                            <p:cond delay="16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6" dur="400" accel="100000" fill="hold">
                                          <p:stCondLst>
                                            <p:cond delay="1600"/>
                                          </p:stCondLst>
                                        </p:cTn>
                                        <p:tgtEl>
                                          <p:spTgt spid="5">
                                            <p:txEl>
                                              <p:pRg st="4" end="4"/>
                                            </p:txEl>
                                          </p:spTgt>
                                        </p:tgtEl>
                                        <p:attrNameLst>
                                          <p:attrName>ppt_y</p:attrName>
                                        </p:attrNameLst>
                                      </p:cBhvr>
                                      <p:tavLst>
                                        <p:tav tm="0">
                                          <p:val>
                                            <p:strVal val="#ppt_y+0.1"/>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1250" fill="hold"/>
                                        <p:tgtEl>
                                          <p:spTgt spid="6"/>
                                        </p:tgtEl>
                                        <p:attrNameLst>
                                          <p:attrName>ppt_x</p:attrName>
                                        </p:attrNameLst>
                                      </p:cBhvr>
                                      <p:tavLst>
                                        <p:tav tm="0">
                                          <p:val>
                                            <p:strVal val="#ppt_x"/>
                                          </p:val>
                                        </p:tav>
                                        <p:tav tm="100000">
                                          <p:val>
                                            <p:strVal val="#ppt_x"/>
                                          </p:val>
                                        </p:tav>
                                      </p:tavLst>
                                    </p:anim>
                                    <p:anim calcmode="lin" valueType="num">
                                      <p:cBhvr additive="base">
                                        <p:cTn id="6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2" cstate="print"/>
          <a:srcRect/>
          <a:stretch>
            <a:fillRect/>
          </a:stretch>
        </p:blipFill>
        <p:spPr bwMode="auto">
          <a:xfrm>
            <a:off x="3962400" y="1752600"/>
            <a:ext cx="5181600" cy="5105400"/>
          </a:xfrm>
          <a:prstGeom prst="rect">
            <a:avLst/>
          </a:prstGeom>
          <a:noFill/>
          <a:ln w="9525">
            <a:noFill/>
            <a:miter lim="800000"/>
            <a:headEnd/>
            <a:tailEnd/>
          </a:ln>
        </p:spPr>
      </p:pic>
      <p:sp>
        <p:nvSpPr>
          <p:cNvPr id="2" name="Title 1"/>
          <p:cNvSpPr>
            <a:spLocks noGrp="1"/>
          </p:cNvSpPr>
          <p:nvPr>
            <p:ph type="ctrTitle"/>
          </p:nvPr>
        </p:nvSpPr>
        <p:spPr>
          <a:xfrm>
            <a:off x="609600" y="1"/>
            <a:ext cx="8077200" cy="1066800"/>
          </a:xfrm>
        </p:spPr>
        <p:txBody>
          <a:bodyPr anchor="ctr">
            <a:normAutofit/>
          </a:bodyPr>
          <a:lstStyle/>
          <a:p>
            <a:r>
              <a:rPr lang="en-US" sz="4000" b="1" cap="none"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Symptoms of Depression</a:t>
            </a:r>
            <a:endPar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TextBox 4"/>
          <p:cNvSpPr txBox="1"/>
          <p:nvPr/>
        </p:nvSpPr>
        <p:spPr>
          <a:xfrm>
            <a:off x="457200" y="914400"/>
            <a:ext cx="8305800" cy="4339650"/>
          </a:xfrm>
          <a:prstGeom prst="rect">
            <a:avLst/>
          </a:prstGeom>
          <a:solidFill>
            <a:schemeClr val="bg1">
              <a:alpha val="79000"/>
            </a:schemeClr>
          </a:solidFill>
        </p:spPr>
        <p:txBody>
          <a:bodyPr wrap="square" rtlCol="0">
            <a:spAutoFit/>
          </a:bodyPr>
          <a:lstStyle/>
          <a:p>
            <a:pPr marL="457200" indent="-457200">
              <a:spcAft>
                <a:spcPts val="600"/>
              </a:spcAft>
              <a:buSzPct val="110000"/>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Weight Loss or Weight Gain</a:t>
            </a:r>
          </a:p>
          <a:p>
            <a:pPr marL="457200" indent="-457200">
              <a:spcAft>
                <a:spcPts val="600"/>
              </a:spcAft>
              <a:buSzPct val="110000"/>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Sleep and Energy</a:t>
            </a:r>
          </a:p>
          <a:p>
            <a:pPr marL="457200" indent="-457200">
              <a:buSzPct val="110000"/>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Lose Interest in Most or All… </a:t>
            </a:r>
          </a:p>
          <a:p>
            <a:pPr>
              <a:spcAft>
                <a:spcPts val="600"/>
              </a:spcAft>
              <a:buSzPct val="110000"/>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…Pleasurable Activities</a:t>
            </a:r>
          </a:p>
          <a:p>
            <a:pPr marL="457200" indent="-457200">
              <a:spcAft>
                <a:spcPts val="600"/>
              </a:spcAft>
              <a:buSzPct val="110000"/>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Reduced Ability to Concentrate</a:t>
            </a:r>
          </a:p>
          <a:p>
            <a:pPr marL="457200" indent="-457200">
              <a:buSzPct val="110000"/>
              <a:buBlip>
                <a:blip r:embed="rId3"/>
              </a:buBlip>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Overcome w/ Feelings of…</a:t>
            </a:r>
          </a:p>
          <a:p>
            <a:pPr marL="1371600" lvl="2" indent="-457200">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Hopelessness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Font typeface="Wingdings" panose="05000000000000000000" pitchFamily="2" charset="2"/>
              <a:buChar char="§"/>
            </a:pPr>
            <a:r>
              <a:rPr lang="en-US" sz="3200" b="1" dirty="0" smtClean="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Uselessness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4050"/>
            <a:ext cx="9144000" cy="1603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600" decel="100000"/>
                                        <p:tgtEl>
                                          <p:spTgt spid="5">
                                            <p:bg/>
                                          </p:spTgt>
                                        </p:tgtEl>
                                      </p:cBhvr>
                                    </p:animEffect>
                                    <p:anim calcmode="lin" valueType="num">
                                      <p:cBhvr>
                                        <p:cTn id="8" dur="1600" decel="100000" fill="hold"/>
                                        <p:tgtEl>
                                          <p:spTgt spid="5">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600" decel="100000"/>
                                        <p:tgtEl>
                                          <p:spTgt spid="5">
                                            <p:txEl>
                                              <p:pRg st="0" end="0"/>
                                            </p:txEl>
                                          </p:spTgt>
                                        </p:tgtEl>
                                      </p:cBhvr>
                                    </p:animEffect>
                                    <p:anim calcmode="lin" valueType="num">
                                      <p:cBhvr>
                                        <p:cTn id="16" dur="16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0" presetClass="entr" presetSubtype="0" fill="hold" grpId="0" nodeType="afterEffect">
                                  <p:stCondLst>
                                    <p:cond delay="1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600" decel="100000"/>
                                        <p:tgtEl>
                                          <p:spTgt spid="5">
                                            <p:txEl>
                                              <p:pRg st="1" end="1"/>
                                            </p:txEl>
                                          </p:spTgt>
                                        </p:tgtEl>
                                      </p:cBhvr>
                                    </p:animEffect>
                                    <p:anim calcmode="lin" valueType="num">
                                      <p:cBhvr>
                                        <p:cTn id="25" dur="16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5000"/>
                            </p:stCondLst>
                            <p:childTnLst>
                              <p:par>
                                <p:cTn id="31" presetID="30" presetClass="entr" presetSubtype="0" fill="hold" grpId="0" nodeType="afterEffect">
                                  <p:stCondLst>
                                    <p:cond delay="10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600" decel="100000"/>
                                        <p:tgtEl>
                                          <p:spTgt spid="5">
                                            <p:txEl>
                                              <p:pRg st="2" end="2"/>
                                            </p:txEl>
                                          </p:spTgt>
                                        </p:tgtEl>
                                      </p:cBhvr>
                                    </p:animEffect>
                                    <p:anim calcmode="lin" valueType="num">
                                      <p:cBhvr>
                                        <p:cTn id="34" dur="16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5">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100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600" decel="100000"/>
                                        <p:tgtEl>
                                          <p:spTgt spid="5">
                                            <p:txEl>
                                              <p:pRg st="3" end="3"/>
                                            </p:txEl>
                                          </p:spTgt>
                                        </p:tgtEl>
                                      </p:cBhvr>
                                    </p:animEffect>
                                    <p:anim calcmode="lin" valueType="num">
                                      <p:cBhvr>
                                        <p:cTn id="42" dur="16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3" dur="16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4" dur="16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5" dur="400" accel="100000" fill="hold">
                                          <p:stCondLst>
                                            <p:cond delay="16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6" dur="400" accel="100000" fill="hold">
                                          <p:stCondLst>
                                            <p:cond delay="16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8000"/>
                            </p:stCondLst>
                            <p:childTnLst>
                              <p:par>
                                <p:cTn id="48" presetID="30" presetClass="entr" presetSubtype="0" fill="hold" grpId="0" nodeType="afterEffect">
                                  <p:stCondLst>
                                    <p:cond delay="100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600" decel="100000"/>
                                        <p:tgtEl>
                                          <p:spTgt spid="5">
                                            <p:txEl>
                                              <p:pRg st="4" end="4"/>
                                            </p:txEl>
                                          </p:spTgt>
                                        </p:tgtEl>
                                      </p:cBhvr>
                                    </p:animEffect>
                                    <p:anim calcmode="lin" valueType="num">
                                      <p:cBhvr>
                                        <p:cTn id="51" dur="16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2" dur="16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3" dur="16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4" dur="400" accel="100000" fill="hold">
                                          <p:stCondLst>
                                            <p:cond delay="16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5" dur="400" accel="100000" fill="hold">
                                          <p:stCondLst>
                                            <p:cond delay="16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11000"/>
                            </p:stCondLst>
                            <p:childTnLst>
                              <p:par>
                                <p:cTn id="57" presetID="30" presetClass="entr" presetSubtype="0" fill="hold" grpId="0" nodeType="afterEffect">
                                  <p:stCondLst>
                                    <p:cond delay="100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600" decel="100000"/>
                                        <p:tgtEl>
                                          <p:spTgt spid="5">
                                            <p:txEl>
                                              <p:pRg st="5" end="5"/>
                                            </p:txEl>
                                          </p:spTgt>
                                        </p:tgtEl>
                                      </p:cBhvr>
                                    </p:animEffect>
                                    <p:anim calcmode="lin" valueType="num">
                                      <p:cBhvr>
                                        <p:cTn id="60" dur="16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61" dur="16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62" dur="16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63" dur="400" accel="100000" fill="hold">
                                          <p:stCondLst>
                                            <p:cond delay="16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64" dur="400" accel="100000" fill="hold">
                                          <p:stCondLst>
                                            <p:cond delay="16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14000"/>
                            </p:stCondLst>
                            <p:childTnLst>
                              <p:par>
                                <p:cTn id="66" presetID="30" presetClass="entr" presetSubtype="0" fill="hold" grpId="0" nodeType="afterEffect">
                                  <p:stCondLst>
                                    <p:cond delay="100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600" decel="100000"/>
                                        <p:tgtEl>
                                          <p:spTgt spid="5">
                                            <p:txEl>
                                              <p:pRg st="6" end="6"/>
                                            </p:txEl>
                                          </p:spTgt>
                                        </p:tgtEl>
                                      </p:cBhvr>
                                    </p:animEffect>
                                    <p:anim calcmode="lin" valueType="num">
                                      <p:cBhvr>
                                        <p:cTn id="69" dur="16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0" dur="16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71" dur="16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72" dur="400" accel="100000" fill="hold">
                                          <p:stCondLst>
                                            <p:cond delay="16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73" dur="400" accel="100000" fill="hold">
                                          <p:stCondLst>
                                            <p:cond delay="16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par>
                          <p:cTn id="74" fill="hold">
                            <p:stCondLst>
                              <p:cond delay="17000"/>
                            </p:stCondLst>
                            <p:childTnLst>
                              <p:par>
                                <p:cTn id="75" presetID="30" presetClass="entr" presetSubtype="0" fill="hold" grpId="0" nodeType="afterEffect">
                                  <p:stCondLst>
                                    <p:cond delay="100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1600" decel="100000"/>
                                        <p:tgtEl>
                                          <p:spTgt spid="5">
                                            <p:txEl>
                                              <p:pRg st="7" end="7"/>
                                            </p:txEl>
                                          </p:spTgt>
                                        </p:tgtEl>
                                      </p:cBhvr>
                                    </p:animEffect>
                                    <p:anim calcmode="lin" valueType="num">
                                      <p:cBhvr>
                                        <p:cTn id="78" dur="1600" decel="100000" fill="hold"/>
                                        <p:tgtEl>
                                          <p:spTgt spid="5">
                                            <p:txEl>
                                              <p:pRg st="7" end="7"/>
                                            </p:txEl>
                                          </p:spTgt>
                                        </p:tgtEl>
                                        <p:attrNameLst>
                                          <p:attrName>style.rotation</p:attrName>
                                        </p:attrNameLst>
                                      </p:cBhvr>
                                      <p:tavLst>
                                        <p:tav tm="0">
                                          <p:val>
                                            <p:fltVal val="-90"/>
                                          </p:val>
                                        </p:tav>
                                        <p:tav tm="100000">
                                          <p:val>
                                            <p:fltVal val="0"/>
                                          </p:val>
                                        </p:tav>
                                      </p:tavLst>
                                    </p:anim>
                                    <p:anim calcmode="lin" valueType="num">
                                      <p:cBhvr>
                                        <p:cTn id="79" dur="1600" decel="100000" fill="hold"/>
                                        <p:tgtEl>
                                          <p:spTgt spid="5">
                                            <p:txEl>
                                              <p:pRg st="7" end="7"/>
                                            </p:txEl>
                                          </p:spTgt>
                                        </p:tgtEl>
                                        <p:attrNameLst>
                                          <p:attrName>ppt_x</p:attrName>
                                        </p:attrNameLst>
                                      </p:cBhvr>
                                      <p:tavLst>
                                        <p:tav tm="0">
                                          <p:val>
                                            <p:strVal val="#ppt_x+0.4"/>
                                          </p:val>
                                        </p:tav>
                                        <p:tav tm="100000">
                                          <p:val>
                                            <p:strVal val="#ppt_x-0.05"/>
                                          </p:val>
                                        </p:tav>
                                      </p:tavLst>
                                    </p:anim>
                                    <p:anim calcmode="lin" valueType="num">
                                      <p:cBhvr>
                                        <p:cTn id="80" dur="1600" decel="100000" fill="hold"/>
                                        <p:tgtEl>
                                          <p:spTgt spid="5">
                                            <p:txEl>
                                              <p:pRg st="7" end="7"/>
                                            </p:txEl>
                                          </p:spTgt>
                                        </p:tgtEl>
                                        <p:attrNameLst>
                                          <p:attrName>ppt_y</p:attrName>
                                        </p:attrNameLst>
                                      </p:cBhvr>
                                      <p:tavLst>
                                        <p:tav tm="0">
                                          <p:val>
                                            <p:strVal val="#ppt_y-0.4"/>
                                          </p:val>
                                        </p:tav>
                                        <p:tav tm="100000">
                                          <p:val>
                                            <p:strVal val="#ppt_y+0.1"/>
                                          </p:val>
                                        </p:tav>
                                      </p:tavLst>
                                    </p:anim>
                                    <p:anim calcmode="lin" valueType="num">
                                      <p:cBhvr>
                                        <p:cTn id="81" dur="400" accel="100000" fill="hold">
                                          <p:stCondLst>
                                            <p:cond delay="1600"/>
                                          </p:stCondLst>
                                        </p:cTn>
                                        <p:tgtEl>
                                          <p:spTgt spid="5">
                                            <p:txEl>
                                              <p:pRg st="7" end="7"/>
                                            </p:txEl>
                                          </p:spTgt>
                                        </p:tgtEl>
                                        <p:attrNameLst>
                                          <p:attrName>ppt_x</p:attrName>
                                        </p:attrNameLst>
                                      </p:cBhvr>
                                      <p:tavLst>
                                        <p:tav tm="0">
                                          <p:val>
                                            <p:strVal val="#ppt_x-0.05"/>
                                          </p:val>
                                        </p:tav>
                                        <p:tav tm="100000">
                                          <p:val>
                                            <p:strVal val="#ppt_x"/>
                                          </p:val>
                                        </p:tav>
                                      </p:tavLst>
                                    </p:anim>
                                    <p:anim calcmode="lin" valueType="num">
                                      <p:cBhvr>
                                        <p:cTn id="82" dur="400" accel="100000" fill="hold">
                                          <p:stCondLst>
                                            <p:cond delay="1600"/>
                                          </p:stCondLst>
                                        </p:cTn>
                                        <p:tgtEl>
                                          <p:spTgt spid="5">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24669</TotalTime>
  <Words>2155</Words>
  <Application>Microsoft Office PowerPoint</Application>
  <PresentationFormat>On-screen Show (4:3)</PresentationFormat>
  <Paragraphs>263</Paragraphs>
  <Slides>41</Slides>
  <Notes>1</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 Unicode MS</vt:lpstr>
      <vt:lpstr>Arial</vt:lpstr>
      <vt:lpstr>Arial Rounded MT Bold</vt:lpstr>
      <vt:lpstr>Calibri</vt:lpstr>
      <vt:lpstr>Courier New</vt:lpstr>
      <vt:lpstr>Franklin Gothic Book</vt:lpstr>
      <vt:lpstr>Franklin Gothic Medium</vt:lpstr>
      <vt:lpstr>Wingdings</vt:lpstr>
      <vt:lpstr>Wingdings 2</vt:lpstr>
      <vt:lpstr>Trek</vt:lpstr>
      <vt:lpstr>PowerPoint Presentation</vt:lpstr>
      <vt:lpstr>My Outlook is…</vt:lpstr>
      <vt:lpstr>PowerPoint Presentation</vt:lpstr>
      <vt:lpstr>Have You Been Hurt?</vt:lpstr>
      <vt:lpstr>Have You Been Hurt?</vt:lpstr>
      <vt:lpstr>Have You Been Hurt?</vt:lpstr>
      <vt:lpstr>Three Things About Depression                    </vt:lpstr>
      <vt:lpstr>Depression and the Bible</vt:lpstr>
      <vt:lpstr>Symptoms of Depression</vt:lpstr>
      <vt:lpstr>The Key To Elijah’s Depression (3,4) “When He Saw That ….”</vt:lpstr>
      <vt:lpstr>Five Factors of Elijah’s Depression</vt:lpstr>
      <vt:lpstr>Five Factors of Elijah’s Depression</vt:lpstr>
      <vt:lpstr>              You Can BE Set Free!</vt:lpstr>
      <vt:lpstr>PowerPoint Presentation</vt:lpstr>
      <vt:lpstr>PowerPoint Presentation</vt:lpstr>
      <vt:lpstr>PowerPoint Presentation</vt:lpstr>
      <vt:lpstr>PowerPoint Presentation</vt:lpstr>
      <vt:lpstr>PowerPoint Presentation</vt:lpstr>
      <vt:lpstr> 3 Lessons On Conquering Depression</vt:lpstr>
      <vt:lpstr>#1- Fresh Provision (5-8)    “..lay and slept…Angel touched…”</vt:lpstr>
      <vt:lpstr>#2- Fresh Profession (9-11)  “What Are You Doing Here”</vt:lpstr>
      <vt:lpstr>#3- Fresh Perspective (11-14, 18) “What Doest Thou Here Elijah?” </vt:lpstr>
      <vt:lpstr>#4- Fresh Purpose (15-17)        “…go anoint…”</vt:lpstr>
      <vt:lpstr>#4- Fresh Purpose (15-17)        “…go anoint…”</vt:lpstr>
      <vt:lpstr>PowerPoint Presentation</vt:lpstr>
      <vt:lpstr>I Second That Emotion!</vt:lpstr>
      <vt:lpstr>Depression </vt:lpstr>
      <vt:lpstr>Symptoms of Depression</vt:lpstr>
      <vt:lpstr>Depression and the Bible</vt:lpstr>
      <vt:lpstr>PowerPoint Presentation</vt:lpstr>
      <vt:lpstr>Why Does God Confront?</vt:lpstr>
      <vt:lpstr>How to Get Depressed in 3 Easy Steps</vt:lpstr>
      <vt:lpstr>Why Does God Use Broken People?</vt:lpstr>
      <vt:lpstr>PowerPoint Presentation</vt:lpstr>
      <vt:lpstr>PowerPoint Presentation</vt:lpstr>
      <vt:lpstr>The Key To Elijah’s Depression (3) “When He Saw That ….”</vt:lpstr>
      <vt:lpstr>Five Factors of Elijah’s Depression</vt:lpstr>
      <vt:lpstr>Have You Been Hurt?</vt:lpstr>
      <vt:lpstr>Have You Been Hurt?</vt:lpstr>
      <vt:lpstr>Depression </vt:lpstr>
      <vt:lpstr>Have You Been Hurt?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David Linton</cp:lastModifiedBy>
  <cp:revision>490</cp:revision>
  <dcterms:created xsi:type="dcterms:W3CDTF">2010-05-12T01:16:38Z</dcterms:created>
  <dcterms:modified xsi:type="dcterms:W3CDTF">2016-01-23T20:39:27Z</dcterms:modified>
</cp:coreProperties>
</file>