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76" r:id="rId2"/>
    <p:sldId id="275" r:id="rId3"/>
    <p:sldId id="256" r:id="rId4"/>
    <p:sldId id="262" r:id="rId5"/>
    <p:sldId id="274" r:id="rId6"/>
    <p:sldId id="268" r:id="rId7"/>
    <p:sldId id="266" r:id="rId8"/>
    <p:sldId id="271" r:id="rId9"/>
    <p:sldId id="269" r:id="rId10"/>
    <p:sldId id="272" r:id="rId11"/>
    <p:sldId id="270" r:id="rId12"/>
    <p:sldId id="279" r:id="rId13"/>
    <p:sldId id="264" r:id="rId14"/>
    <p:sldId id="267" r:id="rId15"/>
    <p:sldId id="280" r:id="rId16"/>
    <p:sldId id="281" r:id="rId17"/>
    <p:sldId id="283" r:id="rId18"/>
    <p:sldId id="257" r:id="rId19"/>
    <p:sldId id="261" r:id="rId20"/>
    <p:sldId id="265" r:id="rId21"/>
    <p:sldId id="277" r:id="rId22"/>
    <p:sldId id="263" r:id="rId23"/>
    <p:sldId id="278" r:id="rId24"/>
    <p:sldId id="259" r:id="rId25"/>
    <p:sldId id="260" r:id="rId26"/>
    <p:sldId id="282" r:id="rId27"/>
    <p:sldId id="258"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0" tIns="45715" rIns="91430" bIns="45715" rtlCol="0"/>
          <a:lstStyle>
            <a:lvl1pPr algn="r">
              <a:defRPr sz="1200"/>
            </a:lvl1pPr>
          </a:lstStyle>
          <a:p>
            <a:fld id="{3646EE18-9E4C-44EE-AA64-B6DB242C4FDF}" type="datetimeFigureOut">
              <a:rPr lang="en-US" smtClean="0"/>
              <a:t>2/28/2016</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0" tIns="45715" rIns="91430" bIns="45715" rtlCol="0" anchor="b"/>
          <a:lstStyle>
            <a:lvl1pPr algn="r">
              <a:defRPr sz="1200"/>
            </a:lvl1pPr>
          </a:lstStyle>
          <a:p>
            <a:fld id="{53138E59-4A7C-44AD-BD5A-C66F04C7F14D}" type="slidenum">
              <a:rPr lang="en-US" smtClean="0"/>
              <a:t>‹#›</a:t>
            </a:fld>
            <a:endParaRPr lang="en-US"/>
          </a:p>
        </p:txBody>
      </p:sp>
    </p:spTree>
    <p:extLst>
      <p:ext uri="{BB962C8B-B14F-4D97-AF65-F5344CB8AC3E}">
        <p14:creationId xmlns:p14="http://schemas.microsoft.com/office/powerpoint/2010/main" val="1844390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59A646-3868-40D9-8B4D-EC9C89DB85C7}"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51737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9A646-3868-40D9-8B4D-EC9C89DB85C7}"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106757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9A646-3868-40D9-8B4D-EC9C89DB85C7}"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348257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9A646-3868-40D9-8B4D-EC9C89DB85C7}"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18269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9A646-3868-40D9-8B4D-EC9C89DB85C7}"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142153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59A646-3868-40D9-8B4D-EC9C89DB85C7}"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408522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9A646-3868-40D9-8B4D-EC9C89DB85C7}"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205377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9A646-3868-40D9-8B4D-EC9C89DB85C7}"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269229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9A646-3868-40D9-8B4D-EC9C89DB85C7}"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41283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9A646-3868-40D9-8B4D-EC9C89DB85C7}"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298145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9A646-3868-40D9-8B4D-EC9C89DB85C7}"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7FD97-30BF-4AF6-8AC5-4B24AD098F3D}" type="slidenum">
              <a:rPr lang="en-US" smtClean="0"/>
              <a:t>‹#›</a:t>
            </a:fld>
            <a:endParaRPr lang="en-US"/>
          </a:p>
        </p:txBody>
      </p:sp>
    </p:spTree>
    <p:extLst>
      <p:ext uri="{BB962C8B-B14F-4D97-AF65-F5344CB8AC3E}">
        <p14:creationId xmlns:p14="http://schemas.microsoft.com/office/powerpoint/2010/main" val="108265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9A646-3868-40D9-8B4D-EC9C89DB85C7}" type="datetimeFigureOut">
              <a:rPr lang="en-US" smtClean="0"/>
              <a:t>2/28/2016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7FD97-30BF-4AF6-8AC5-4B24AD098F3D}" type="slidenum">
              <a:rPr lang="en-US" smtClean="0"/>
              <a:t>‹#›</a:t>
            </a:fld>
            <a:endParaRPr lang="en-US"/>
          </a:p>
        </p:txBody>
      </p:sp>
    </p:spTree>
    <p:extLst>
      <p:ext uri="{BB962C8B-B14F-4D97-AF65-F5344CB8AC3E}">
        <p14:creationId xmlns:p14="http://schemas.microsoft.com/office/powerpoint/2010/main" val="1261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www.crosswalkmail.com/uyfpqmhfpypshcfdsgbkzsvzhmscwbbcynhzqqdnwqwqhnw_aphystmblmym.html" TargetMode="External"/><Relationship Id="rId2" Type="http://schemas.openxmlformats.org/officeDocument/2006/relationships/hyperlink" Target="http://www.crosswalkmail.com/nwjryjqprwrnqkpznthmcngcqjnkfhhkwdqcyyzdfyfyqdq_aphystmblmym.html" TargetMode="External"/><Relationship Id="rId1" Type="http://schemas.openxmlformats.org/officeDocument/2006/relationships/slideLayout" Target="../slideLayouts/slideLayout2.xml"/><Relationship Id="rId5" Type="http://schemas.openxmlformats.org/officeDocument/2006/relationships/hyperlink" Target="http://www.crosswalkmail.com/twzmzjlcmwmklpcgkbfrdksdljkphffpwvldzzgvhzhzlvm_aphystmblmym.html" TargetMode="External"/><Relationship Id="rId4" Type="http://schemas.openxmlformats.org/officeDocument/2006/relationships/hyperlink" Target="http://www.crosswalkmail.com/ktrdhflsdtdjlpsgjrkqbjwblfjpmkkptvlbhhgvmhmhlvv_aphystmblmym.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rosswalkmail.com/ksfdhflsdtdjlpsgjrkqbjwblfjpmkkptvlbhhgvmhmhlmm_aphystmblmym.html" TargetMode="External"/><Relationship Id="rId2" Type="http://schemas.openxmlformats.org/officeDocument/2006/relationships/hyperlink" Target="http://www.crosswalkmail.com/ddgdpstmdgdftjmnfrkwlfzltsfjhkkjgctlppnchphptht_aphystmblmym.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rosswalkmail.com/ddgdpstmdgdftjmnfrkwlfzltsfjhkkjgctlppnchphptht_aphystmblmym.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rosswalkmail.com/yfmblcsgbmbnsvgznfrtpnypscnvqrrvmkspllzkqlqlsfm_aphystmblmym.html" TargetMode="External"/><Relationship Id="rId2" Type="http://schemas.openxmlformats.org/officeDocument/2006/relationships/hyperlink" Target="http://www.crosswalkmail.com/tczmzjlcmwmklpcgkbfrdksdljkphffpwvldzzgvhzhzlhp_aphystmblmym.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41668"/>
            <a:ext cx="11977352" cy="6606862"/>
          </a:xfrm>
        </p:spPr>
        <p:txBody>
          <a:bodyPr>
            <a:normAutofit fontScale="62500" lnSpcReduction="20000"/>
          </a:bodyPr>
          <a:lstStyle/>
          <a:p>
            <a:pPr marL="0" indent="0">
              <a:lnSpc>
                <a:spcPct val="120000"/>
              </a:lnSpc>
              <a:buNone/>
            </a:pPr>
            <a:r>
              <a:rPr lang="en-US" b="1" dirty="0">
                <a:effectLst>
                  <a:outerShdw blurRad="38100" dist="38100" dir="2700000" algn="tl">
                    <a:srgbClr val="000000">
                      <a:alpha val="43137"/>
                    </a:srgbClr>
                  </a:outerShdw>
                </a:effectLst>
              </a:rPr>
              <a:t>There once was an out of work actor named Daniel. He was so down and out that he’s ready to accept any acting part that came along. One day he saw an advertisement in the paper: ACTOR NEEDED TO PLAY A GORILLA. "I could do that," Daniel thought.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Daniel arranged an interview. The employer turned out to be the local zoo. The zoo had spent too much money renovating the grounds and improving the habitat that they can’t afford the gorilla. So, until they can get more funding, they’ve decided to use an actor in a gorilla suit. Needing the money, Daniel took the job.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At first, he felt not only dishonest by fooling the customers but also undignified in the ape suit. But after a few days on the job, he begins to be amused by all the attention and started to put on a show for the spectators—hanging upside-down from the branches, swinging on vines, climbing up cage walls and roaring beating his chest. Soon, Daniel is drawing a sizable crowd.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One day, when Daniel was swinging on a vine to show off to some children, his hand slips and he goes flying over the wall into the lion’s den. He panicked. There was a huge lion not twenty feet away, and it looked very hungry. So the man in the gorilla suit started jumping up and down, screaming and yelling, "Help, help! Get me out of here! I’m not really a gorilla! I’m a man in a gorilla suit! </a:t>
            </a:r>
            <a:r>
              <a:rPr lang="en-US" b="1" dirty="0" err="1">
                <a:effectLst>
                  <a:outerShdw blurRad="38100" dist="38100" dir="2700000" algn="tl">
                    <a:srgbClr val="000000">
                      <a:alpha val="43137"/>
                    </a:srgbClr>
                  </a:outerShdw>
                </a:effectLst>
              </a:rPr>
              <a:t>Heeellp</a:t>
            </a:r>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lion quickly pounced on the man, held him down and said, "Will you SHUT UP! You’re going to get both of us fired!!!"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r>
              <a:rPr lang="en-US" sz="4500" b="1" dirty="0" smtClean="0">
                <a:effectLst>
                  <a:outerShdw blurRad="38100" dist="38100" dir="2700000" algn="tl">
                    <a:srgbClr val="000000">
                      <a:alpha val="43137"/>
                    </a:srgbClr>
                  </a:outerShdw>
                </a:effectLst>
              </a:rPr>
              <a:t>There </a:t>
            </a:r>
            <a:r>
              <a:rPr lang="en-US" sz="4500" b="1" dirty="0">
                <a:effectLst>
                  <a:outerShdw blurRad="38100" dist="38100" dir="2700000" algn="tl">
                    <a:srgbClr val="000000">
                      <a:alpha val="43137"/>
                    </a:srgbClr>
                  </a:outerShdw>
                </a:effectLst>
              </a:rPr>
              <a:t>is a </a:t>
            </a:r>
            <a:r>
              <a:rPr lang="en-US" sz="4500" b="1" u="sng" dirty="0" smtClean="0">
                <a:effectLst>
                  <a:outerShdw blurRad="38100" dist="38100" dir="2700000" algn="tl">
                    <a:srgbClr val="000000">
                      <a:alpha val="43137"/>
                    </a:srgbClr>
                  </a:outerShdw>
                </a:effectLst>
              </a:rPr>
              <a:t>Difference</a:t>
            </a:r>
            <a:r>
              <a:rPr lang="en-US" sz="4500" b="1" dirty="0" smtClean="0">
                <a:effectLst>
                  <a:outerShdw blurRad="38100" dist="38100" dir="2700000" algn="tl">
                    <a:srgbClr val="000000">
                      <a:alpha val="43137"/>
                    </a:srgbClr>
                  </a:outerShdw>
                </a:effectLst>
              </a:rPr>
              <a:t> between </a:t>
            </a:r>
            <a:r>
              <a:rPr lang="en-US" sz="4500" b="1" dirty="0">
                <a:effectLst>
                  <a:outerShdw blurRad="38100" dist="38100" dir="2700000" algn="tl">
                    <a:srgbClr val="000000">
                      <a:alpha val="43137"/>
                    </a:srgbClr>
                  </a:outerShdw>
                </a:effectLst>
              </a:rPr>
              <a:t>what is </a:t>
            </a:r>
            <a:r>
              <a:rPr lang="en-US" sz="4500" b="1" u="sng" dirty="0" smtClean="0">
                <a:effectLst>
                  <a:outerShdw blurRad="38100" dist="38100" dir="2700000" algn="tl">
                    <a:srgbClr val="000000">
                      <a:alpha val="43137"/>
                    </a:srgbClr>
                  </a:outerShdw>
                </a:effectLst>
              </a:rPr>
              <a:t>Real</a:t>
            </a:r>
            <a:r>
              <a:rPr lang="en-US" sz="4500" b="1" dirty="0" smtClean="0">
                <a:effectLst>
                  <a:outerShdw blurRad="38100" dist="38100" dir="2700000" algn="tl">
                    <a:srgbClr val="000000">
                      <a:alpha val="43137"/>
                    </a:srgbClr>
                  </a:outerShdw>
                </a:effectLst>
              </a:rPr>
              <a:t> and </a:t>
            </a:r>
            <a:r>
              <a:rPr lang="en-US" sz="4500" b="1" dirty="0">
                <a:effectLst>
                  <a:outerShdw blurRad="38100" dist="38100" dir="2700000" algn="tl">
                    <a:srgbClr val="000000">
                      <a:alpha val="43137"/>
                    </a:srgbClr>
                  </a:outerShdw>
                </a:effectLst>
              </a:rPr>
              <a:t>what is </a:t>
            </a:r>
            <a:r>
              <a:rPr lang="en-US" sz="4500" b="1" u="sng" dirty="0" smtClean="0">
                <a:effectLst>
                  <a:outerShdw blurRad="38100" dist="38100" dir="2700000" algn="tl">
                    <a:srgbClr val="000000">
                      <a:alpha val="43137"/>
                    </a:srgbClr>
                  </a:outerShdw>
                </a:effectLst>
              </a:rPr>
              <a:t>Perceived</a:t>
            </a:r>
            <a:r>
              <a:rPr lang="en-US" sz="4500" b="1" dirty="0" smtClean="0">
                <a:effectLst>
                  <a:outerShdw blurRad="38100" dist="38100" dir="2700000" algn="tl">
                    <a:srgbClr val="000000">
                      <a:alpha val="43137"/>
                    </a:srgbClr>
                  </a:outerShdw>
                </a:effectLst>
              </a:rPr>
              <a:t>.</a:t>
            </a:r>
            <a:endParaRPr lang="en-US" sz="4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67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41668"/>
            <a:ext cx="11977352" cy="6606862"/>
          </a:xfrm>
        </p:spPr>
        <p:txBody>
          <a:bodyPr>
            <a:normAutofit/>
          </a:bodyPr>
          <a:lstStyle/>
          <a:p>
            <a:pPr marL="0" indent="0">
              <a:lnSpc>
                <a:spcPct val="100000"/>
              </a:lnSpc>
              <a:spcBef>
                <a:spcPts val="1200"/>
              </a:spcBef>
              <a:spcAft>
                <a:spcPts val="1200"/>
              </a:spcAft>
              <a:buNone/>
            </a:pP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p>
          <a:p>
            <a:pPr marL="0" indent="0">
              <a:lnSpc>
                <a:spcPct val="100000"/>
              </a:lnSpc>
              <a:spcBef>
                <a:spcPts val="1200"/>
              </a:spcBef>
              <a:spcAft>
                <a:spcPts val="12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600" b="1" dirty="0" smtClean="0">
                <a:effectLst>
                  <a:outerShdw blurRad="38100" dist="38100" dir="2700000" algn="tl">
                    <a:srgbClr val="000000">
                      <a:alpha val="43137"/>
                    </a:srgbClr>
                  </a:outerShdw>
                </a:effectLst>
                <a:latin typeface="Arial Rounded MT Bold" panose="020F0704030504030204" pitchFamily="34" charset="0"/>
              </a:rPr>
              <a:t>There </a:t>
            </a:r>
            <a:r>
              <a:rPr lang="en-US" sz="3600" b="1" dirty="0">
                <a:effectLst>
                  <a:outerShdw blurRad="38100" dist="38100" dir="2700000" algn="tl">
                    <a:srgbClr val="000000">
                      <a:alpha val="43137"/>
                    </a:srgbClr>
                  </a:outerShdw>
                </a:effectLst>
                <a:latin typeface="Arial Rounded MT Bold" panose="020F0704030504030204" pitchFamily="34" charset="0"/>
              </a:rPr>
              <a:t>is a </a:t>
            </a:r>
            <a:r>
              <a:rPr lang="en-US" sz="3600" b="1" dirty="0" smtClean="0">
                <a:effectLst>
                  <a:outerShdw blurRad="38100" dist="38100" dir="2700000" algn="tl">
                    <a:srgbClr val="000000">
                      <a:alpha val="43137"/>
                    </a:srgbClr>
                  </a:outerShdw>
                </a:effectLst>
                <a:latin typeface="Arial Rounded MT Bold" panose="020F0704030504030204" pitchFamily="34" charset="0"/>
              </a:rPr>
              <a:t>Difference Between… </a:t>
            </a:r>
          </a:p>
          <a:p>
            <a:pPr marL="0" indent="0">
              <a:lnSpc>
                <a:spcPct val="100000"/>
              </a:lnSpc>
              <a:spcBef>
                <a:spcPts val="1200"/>
              </a:spcBef>
              <a:spcAft>
                <a:spcPts val="1200"/>
              </a:spcAft>
              <a:buNone/>
            </a:pPr>
            <a:r>
              <a:rPr lang="en-US" sz="3600" b="1" dirty="0">
                <a:effectLst>
                  <a:outerShdw blurRad="38100" dist="38100" dir="2700000" algn="tl">
                    <a:srgbClr val="000000">
                      <a:alpha val="43137"/>
                    </a:srgbClr>
                  </a:outerShdw>
                </a:effectLst>
                <a:latin typeface="Arial Rounded MT Bold" panose="020F0704030504030204" pitchFamily="34" charset="0"/>
              </a:rPr>
              <a:t> </a:t>
            </a:r>
            <a:r>
              <a:rPr lang="en-US" sz="3600" b="1" dirty="0" smtClean="0">
                <a:effectLst>
                  <a:outerShdw blurRad="38100" dist="38100" dir="2700000" algn="tl">
                    <a:srgbClr val="000000">
                      <a:alpha val="43137"/>
                    </a:srgbClr>
                  </a:outerShdw>
                </a:effectLst>
                <a:latin typeface="Arial Rounded MT Bold" panose="020F0704030504030204" pitchFamily="34" charset="0"/>
              </a:rPr>
              <a:t>                      …What is Real</a:t>
            </a:r>
          </a:p>
          <a:p>
            <a:pPr marL="0" indent="0">
              <a:lnSpc>
                <a:spcPct val="100000"/>
              </a:lnSpc>
              <a:spcBef>
                <a:spcPts val="1200"/>
              </a:spcBef>
              <a:spcAft>
                <a:spcPts val="1200"/>
              </a:spcAft>
              <a:buNone/>
            </a:pPr>
            <a:r>
              <a:rPr lang="en-US" sz="3600" b="1" dirty="0" smtClean="0">
                <a:effectLst>
                  <a:outerShdw blurRad="38100" dist="38100" dir="2700000" algn="tl">
                    <a:srgbClr val="000000">
                      <a:alpha val="43137"/>
                    </a:srgbClr>
                  </a:outerShdw>
                </a:effectLst>
                <a:latin typeface="Arial Rounded MT Bold" panose="020F0704030504030204" pitchFamily="34" charset="0"/>
              </a:rPr>
              <a:t>                                   …and What is Perceived</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42542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0"/>
            <a:ext cx="8229600" cy="1143000"/>
          </a:xfrm>
          <a:solidFill>
            <a:schemeClr val="bg2">
              <a:alpha val="80000"/>
            </a:schemeClr>
          </a:solidFill>
        </p:spPr>
        <p:txBody>
          <a:bodyPr/>
          <a:lstStyle/>
          <a:p>
            <a:pPr eaLnBrk="1" hangingPunct="1">
              <a:defRPr/>
            </a:pPr>
            <a:r>
              <a:rPr lang="en-US" sz="4800" b="1" dirty="0">
                <a:effectLst>
                  <a:outerShdw blurRad="38100" dist="38100" dir="2700000" algn="tl">
                    <a:srgbClr val="000000">
                      <a:alpha val="43137"/>
                    </a:srgbClr>
                  </a:outerShdw>
                </a:effectLst>
                <a:latin typeface="Arial Rounded MT Bold" panose="020F0704030504030204" pitchFamily="34" charset="0"/>
              </a:rPr>
              <a:t>Conditioning Process</a:t>
            </a:r>
          </a:p>
        </p:txBody>
      </p:sp>
      <p:sp>
        <p:nvSpPr>
          <p:cNvPr id="6147" name="Rectangle 3"/>
          <p:cNvSpPr>
            <a:spLocks noGrp="1" noChangeArrowheads="1"/>
          </p:cNvSpPr>
          <p:nvPr>
            <p:ph idx="1"/>
          </p:nvPr>
        </p:nvSpPr>
        <p:spPr>
          <a:xfrm>
            <a:off x="1267097" y="1295400"/>
            <a:ext cx="9614263" cy="5257800"/>
          </a:xfrm>
          <a:solidFill>
            <a:schemeClr val="bg2">
              <a:alpha val="79999"/>
            </a:schemeClr>
          </a:solidFill>
        </p:spPr>
        <p:txBody>
          <a:bodyPr/>
          <a:lstStyle/>
          <a:p>
            <a:pPr>
              <a:spcBef>
                <a:spcPts val="0"/>
              </a:spcBef>
              <a:spcAft>
                <a:spcPts val="6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rPr>
              <a:t>Satan Knows Most of Us…</a:t>
            </a:r>
          </a:p>
          <a:p>
            <a:pPr>
              <a:spcBef>
                <a:spcPts val="0"/>
              </a:spcBef>
              <a:spcAft>
                <a:spcPts val="12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rPr>
              <a:t>        …Will Not Fall for an Outright Lie</a:t>
            </a: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So He Works a 3 Step… </a:t>
            </a: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                …Conditioning Process </a:t>
            </a:r>
          </a:p>
          <a:p>
            <a:pPr>
              <a:lnSpc>
                <a:spcPct val="150000"/>
              </a:lnSpc>
              <a:spcBef>
                <a:spcPts val="0"/>
              </a:spcBef>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rPr>
              <a:t>1</a:t>
            </a:r>
            <a:r>
              <a:rPr lang="en-US" sz="3200" b="1" baseline="30000" dirty="0" smtClean="0">
                <a:effectLst>
                  <a:outerShdw blurRad="38100" dist="38100" dir="2700000" algn="tl">
                    <a:srgbClr val="000000">
                      <a:alpha val="43137"/>
                    </a:srgbClr>
                  </a:outerShdw>
                </a:effectLst>
                <a:latin typeface="Arial Rounded MT Bold" panose="020F0704030504030204" pitchFamily="34" charset="0"/>
              </a:rPr>
              <a:t>st</a:t>
            </a:r>
            <a:r>
              <a:rPr lang="en-US" sz="3200" b="1" dirty="0" smtClean="0">
                <a:effectLst>
                  <a:outerShdw blurRad="38100" dist="38100" dir="2700000" algn="tl">
                    <a:srgbClr val="000000">
                      <a:alpha val="43137"/>
                    </a:srgbClr>
                  </a:outerShdw>
                </a:effectLst>
                <a:latin typeface="Arial Rounded MT Bold" panose="020F0704030504030204" pitchFamily="34" charset="0"/>
              </a:rPr>
              <a:t>  - Starts </a:t>
            </a:r>
            <a:r>
              <a:rPr lang="en-US" sz="3200" b="1" dirty="0">
                <a:effectLst>
                  <a:outerShdw blurRad="38100" dist="38100" dir="2700000" algn="tl">
                    <a:srgbClr val="000000">
                      <a:alpha val="43137"/>
                    </a:srgbClr>
                  </a:outerShdw>
                </a:effectLst>
                <a:latin typeface="Arial Rounded MT Bold" panose="020F0704030504030204" pitchFamily="34" charset="0"/>
              </a:rPr>
              <a:t>with Truth</a:t>
            </a:r>
            <a:r>
              <a:rPr lang="en-US" sz="3200" b="1" dirty="0" smtClean="0">
                <a:effectLst>
                  <a:outerShdw blurRad="38100" dist="38100" dir="2700000" algn="tl">
                    <a:srgbClr val="000000">
                      <a:alpha val="43137"/>
                    </a:srgbClr>
                  </a:outerShdw>
                </a:effectLst>
                <a:latin typeface="Arial Rounded MT Bold" panose="020F0704030504030204" pitchFamily="34" charset="0"/>
              </a:rPr>
              <a:t>… -Gen 3:1</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spcBef>
                <a:spcPts val="0"/>
              </a:spcBef>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rPr>
              <a:t>2</a:t>
            </a:r>
            <a:r>
              <a:rPr lang="en-US" sz="3200" b="1" baseline="30000" dirty="0" smtClean="0">
                <a:effectLst>
                  <a:outerShdw blurRad="38100" dist="38100" dir="2700000" algn="tl">
                    <a:srgbClr val="000000">
                      <a:alpha val="43137"/>
                    </a:srgbClr>
                  </a:outerShdw>
                </a:effectLst>
                <a:latin typeface="Arial Rounded MT Bold" panose="020F0704030504030204" pitchFamily="34" charset="0"/>
              </a:rPr>
              <a:t>nd</a:t>
            </a:r>
            <a:r>
              <a:rPr lang="en-US" sz="3200" b="1" dirty="0" smtClean="0">
                <a:effectLst>
                  <a:outerShdw blurRad="38100" dist="38100" dir="2700000" algn="tl">
                    <a:srgbClr val="000000">
                      <a:alpha val="43137"/>
                    </a:srgbClr>
                  </a:outerShdw>
                </a:effectLst>
                <a:latin typeface="Arial Rounded MT Bold" panose="020F0704030504030204" pitchFamily="34" charset="0"/>
              </a:rPr>
              <a:t> - </a:t>
            </a:r>
            <a:r>
              <a:rPr lang="en-US" sz="3200" b="1" dirty="0">
                <a:effectLst>
                  <a:outerShdw blurRad="38100" dist="38100" dir="2700000" algn="tl">
                    <a:srgbClr val="000000">
                      <a:alpha val="43137"/>
                    </a:srgbClr>
                  </a:outerShdw>
                </a:effectLst>
                <a:latin typeface="Arial Rounded MT Bold" panose="020F0704030504030204" pitchFamily="34" charset="0"/>
              </a:rPr>
              <a:t>Then Truth Mixed with a </a:t>
            </a:r>
            <a:r>
              <a:rPr lang="en-US" sz="3200" b="1" dirty="0" smtClean="0">
                <a:effectLst>
                  <a:outerShdw blurRad="38100" dist="38100" dir="2700000" algn="tl">
                    <a:srgbClr val="000000">
                      <a:alpha val="43137"/>
                    </a:srgbClr>
                  </a:outerShdw>
                </a:effectLst>
                <a:latin typeface="Arial Rounded MT Bold" panose="020F0704030504030204" pitchFamily="34" charset="0"/>
              </a:rPr>
              <a:t>Lie -Gen 3:4</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              Eventually…</a:t>
            </a:r>
          </a:p>
          <a:p>
            <a:pPr>
              <a:spcBef>
                <a:spcPts val="0"/>
              </a:spcBef>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rPr>
              <a:t>3</a:t>
            </a:r>
            <a:r>
              <a:rPr lang="en-US" sz="3200" b="1" baseline="30000" dirty="0" smtClean="0">
                <a:effectLst>
                  <a:outerShdw blurRad="38100" dist="38100" dir="2700000" algn="tl">
                    <a:srgbClr val="000000">
                      <a:alpha val="43137"/>
                    </a:srgbClr>
                  </a:outerShdw>
                </a:effectLst>
                <a:latin typeface="Arial Rounded MT Bold" panose="020F0704030504030204" pitchFamily="34" charset="0"/>
              </a:rPr>
              <a:t>rd</a:t>
            </a:r>
            <a:r>
              <a:rPr lang="en-US" sz="3200" b="1" dirty="0" smtClean="0">
                <a:effectLst>
                  <a:outerShdw blurRad="38100" dist="38100" dir="2700000" algn="tl">
                    <a:srgbClr val="000000">
                      <a:alpha val="43137"/>
                    </a:srgbClr>
                  </a:outerShdw>
                </a:effectLst>
                <a:latin typeface="Arial Rounded MT Bold" panose="020F0704030504030204" pitchFamily="34" charset="0"/>
              </a:rPr>
              <a:t> - </a:t>
            </a:r>
            <a:r>
              <a:rPr lang="en-US" sz="3200" b="1" dirty="0">
                <a:effectLst>
                  <a:outerShdw blurRad="38100" dist="38100" dir="2700000" algn="tl">
                    <a:srgbClr val="000000">
                      <a:alpha val="43137"/>
                    </a:srgbClr>
                  </a:outerShdw>
                </a:effectLst>
                <a:latin typeface="Arial Rounded MT Bold" panose="020F0704030504030204" pitchFamily="34" charset="0"/>
              </a:rPr>
              <a:t>Then Outright Lie Mixed with </a:t>
            </a:r>
            <a:r>
              <a:rPr lang="en-US" sz="3200" b="1" dirty="0" smtClean="0">
                <a:effectLst>
                  <a:outerShdw blurRad="38100" dist="38100" dir="2700000" algn="tl">
                    <a:srgbClr val="000000">
                      <a:alpha val="43137"/>
                    </a:srgbClr>
                  </a:outerShdw>
                </a:effectLst>
                <a:latin typeface="Arial Rounded MT Bold" panose="020F0704030504030204" pitchFamily="34" charset="0"/>
              </a:rPr>
              <a:t>Truth -Gen 3:5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spcBef>
                <a:spcPts val="0"/>
              </a:spcBef>
              <a:buNone/>
              <a:defRPr/>
            </a:pPr>
            <a:endParaRPr lang="en-US" sz="3200" b="1" dirty="0"/>
          </a:p>
          <a:p>
            <a:pPr>
              <a:spcBef>
                <a:spcPts val="0"/>
              </a:spcBef>
              <a:buNone/>
              <a:defRPr/>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72969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30" presetClass="entr" presetSubtype="0" fill="hold" grpId="0" nodeType="withEffect">
                                  <p:stCondLst>
                                    <p:cond delay="0"/>
                                  </p:stCondLst>
                                  <p:childTnLst>
                                    <p:set>
                                      <p:cBhvr>
                                        <p:cTn id="8" dur="1" fill="hold">
                                          <p:stCondLst>
                                            <p:cond delay="0"/>
                                          </p:stCondLst>
                                        </p:cTn>
                                        <p:tgtEl>
                                          <p:spTgt spid="6147">
                                            <p:bg/>
                                          </p:spTgt>
                                        </p:tgtEl>
                                        <p:attrNameLst>
                                          <p:attrName>style.visibility</p:attrName>
                                        </p:attrNameLst>
                                      </p:cBhvr>
                                      <p:to>
                                        <p:strVal val="visible"/>
                                      </p:to>
                                    </p:set>
                                    <p:animEffect transition="in" filter="fade">
                                      <p:cBhvr>
                                        <p:cTn id="9" dur="800" decel="100000"/>
                                        <p:tgtEl>
                                          <p:spTgt spid="6147">
                                            <p:bg/>
                                          </p:spTgt>
                                        </p:tgtEl>
                                      </p:cBhvr>
                                    </p:animEffect>
                                    <p:anim calcmode="lin" valueType="num">
                                      <p:cBhvr>
                                        <p:cTn id="10"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1"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2"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additive="base">
                                        <p:cTn id="17"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6147">
                                            <p:txEl>
                                              <p:pRg st="1" end="1"/>
                                            </p:txEl>
                                          </p:spTgt>
                                        </p:tgtEl>
                                        <p:attrNameLst>
                                          <p:attrName>style.visibility</p:attrName>
                                        </p:attrNameLst>
                                      </p:cBhvr>
                                      <p:to>
                                        <p:strVal val="visible"/>
                                      </p:to>
                                    </p:set>
                                    <p:anim calcmode="lin" valueType="num">
                                      <p:cBhvr additive="base">
                                        <p:cTn id="22"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additive="base">
                                        <p:cTn id="2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614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6147">
                                            <p:txEl>
                                              <p:pRg st="3" end="3"/>
                                            </p:txEl>
                                          </p:spTgt>
                                        </p:tgtEl>
                                        <p:attrNameLst>
                                          <p:attrName>style.visibility</p:attrName>
                                        </p:attrNameLst>
                                      </p:cBhvr>
                                      <p:to>
                                        <p:strVal val="visible"/>
                                      </p:to>
                                    </p:set>
                                    <p:anim calcmode="lin" valueType="num">
                                      <p:cBhvr additive="base">
                                        <p:cTn id="32" dur="10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6147">
                                            <p:txEl>
                                              <p:pRg st="4" end="4"/>
                                            </p:txEl>
                                          </p:spTgt>
                                        </p:tgtEl>
                                        <p:attrNameLst>
                                          <p:attrName>style.visibility</p:attrName>
                                        </p:attrNameLst>
                                      </p:cBhvr>
                                      <p:to>
                                        <p:strVal val="visible"/>
                                      </p:to>
                                    </p:set>
                                    <p:anim calcmode="lin" valueType="num">
                                      <p:cBhvr additive="base">
                                        <p:cTn id="38" dur="1000" fill="hold"/>
                                        <p:tgtEl>
                                          <p:spTgt spid="6147">
                                            <p:txEl>
                                              <p:pRg st="4" end="4"/>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147">
                                            <p:txEl>
                                              <p:pRg st="5" end="5"/>
                                            </p:txEl>
                                          </p:spTgt>
                                        </p:tgtEl>
                                        <p:attrNameLst>
                                          <p:attrName>style.visibility</p:attrName>
                                        </p:attrNameLst>
                                      </p:cBhvr>
                                      <p:to>
                                        <p:strVal val="visible"/>
                                      </p:to>
                                    </p:set>
                                    <p:anim calcmode="lin" valueType="num">
                                      <p:cBhvr additive="base">
                                        <p:cTn id="44"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6147">
                                            <p:txEl>
                                              <p:pRg st="6" end="6"/>
                                            </p:txEl>
                                          </p:spTgt>
                                        </p:tgtEl>
                                        <p:attrNameLst>
                                          <p:attrName>style.visibility</p:attrName>
                                        </p:attrNameLst>
                                      </p:cBhvr>
                                      <p:to>
                                        <p:strVal val="visible"/>
                                      </p:to>
                                    </p:set>
                                    <p:anim calcmode="lin" valueType="num">
                                      <p:cBhvr additive="base">
                                        <p:cTn id="50"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6147">
                                            <p:txEl>
                                              <p:pRg st="6" end="6"/>
                                            </p:txEl>
                                          </p:spTgt>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1000"/>
                            </p:stCondLst>
                            <p:childTnLst>
                              <p:par>
                                <p:cTn id="53" presetID="2" presetClass="entr" presetSubtype="8" fill="hold" grpId="0" nodeType="afterEffect">
                                  <p:stCondLst>
                                    <p:cond delay="0"/>
                                  </p:stCondLst>
                                  <p:childTnLst>
                                    <p:set>
                                      <p:cBhvr>
                                        <p:cTn id="54" dur="1" fill="hold">
                                          <p:stCondLst>
                                            <p:cond delay="0"/>
                                          </p:stCondLst>
                                        </p:cTn>
                                        <p:tgtEl>
                                          <p:spTgt spid="6147">
                                            <p:txEl>
                                              <p:pRg st="7" end="7"/>
                                            </p:txEl>
                                          </p:spTgt>
                                        </p:tgtEl>
                                        <p:attrNameLst>
                                          <p:attrName>style.visibility</p:attrName>
                                        </p:attrNameLst>
                                      </p:cBhvr>
                                      <p:to>
                                        <p:strVal val="visible"/>
                                      </p:to>
                                    </p:set>
                                    <p:anim calcmode="lin" valueType="num">
                                      <p:cBhvr additive="base">
                                        <p:cTn id="55" dur="10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88"/>
            <a:ext cx="10515600" cy="875850"/>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Step 1- Recognize the Voice</a:t>
            </a:r>
            <a:endParaRPr lang="en-US" dirty="0">
              <a:latin typeface="Arial Rounded MT Bold" panose="020F0704030504030204" pitchFamily="34" charset="0"/>
            </a:endParaRPr>
          </a:p>
        </p:txBody>
      </p:sp>
      <p:sp>
        <p:nvSpPr>
          <p:cNvPr id="3" name="Content Placeholder 2"/>
          <p:cNvSpPr>
            <a:spLocks noGrp="1"/>
          </p:cNvSpPr>
          <p:nvPr>
            <p:ph idx="1"/>
          </p:nvPr>
        </p:nvSpPr>
        <p:spPr>
          <a:xfrm>
            <a:off x="130629" y="1084216"/>
            <a:ext cx="11965577" cy="5773783"/>
          </a:xfrm>
        </p:spPr>
        <p:txBody>
          <a:bodyPr>
            <a:normAutofit/>
          </a:bodyPr>
          <a:lstStyle/>
          <a:p>
            <a:pPr marL="0" indent="0">
              <a:lnSpc>
                <a:spcPct val="100000"/>
              </a:lnSpc>
              <a:spcBef>
                <a:spcPts val="0"/>
              </a:spcBef>
              <a:spcAft>
                <a:spcPts val="1200"/>
              </a:spcAft>
              <a:buNone/>
            </a:pPr>
            <a:r>
              <a:rPr lang="en-US" b="1" dirty="0">
                <a:effectLst>
                  <a:outerShdw blurRad="38100" dist="38100" dir="2700000" algn="tl">
                    <a:srgbClr val="000000">
                      <a:alpha val="43137"/>
                    </a:srgbClr>
                  </a:outerShdw>
                </a:effectLst>
                <a:latin typeface="Arial Rounded MT Bold" panose="020F0704030504030204" pitchFamily="34" charset="0"/>
              </a:rPr>
              <a:t>When </a:t>
            </a:r>
            <a:r>
              <a:rPr lang="en-US" b="1" dirty="0" smtClean="0">
                <a:effectLst>
                  <a:outerShdw blurRad="38100" dist="38100" dir="2700000" algn="tl">
                    <a:srgbClr val="000000">
                      <a:alpha val="43137"/>
                    </a:srgbClr>
                  </a:outerShdw>
                </a:effectLst>
                <a:latin typeface="Arial Rounded MT Bold" panose="020F0704030504030204" pitchFamily="34" charset="0"/>
              </a:rPr>
              <a:t>You Have Thoughts That Bring On Condemnation, </a:t>
            </a:r>
            <a:r>
              <a:rPr lang="en-US" b="1" dirty="0">
                <a:effectLst>
                  <a:outerShdw blurRad="38100" dist="38100" dir="2700000" algn="tl">
                    <a:srgbClr val="000000">
                      <a:alpha val="43137"/>
                    </a:srgbClr>
                  </a:outerShdw>
                </a:effectLst>
                <a:latin typeface="Arial Rounded MT Bold" panose="020F0704030504030204" pitchFamily="34" charset="0"/>
              </a:rPr>
              <a:t>can you tell the </a:t>
            </a:r>
            <a:r>
              <a:rPr lang="en-US" b="1" dirty="0" smtClean="0">
                <a:effectLst>
                  <a:outerShdw blurRad="38100" dist="38100" dir="2700000" algn="tl">
                    <a:srgbClr val="000000">
                      <a:alpha val="43137"/>
                    </a:srgbClr>
                  </a:outerShdw>
                </a:effectLst>
                <a:latin typeface="Arial Rounded MT Bold" panose="020F0704030504030204" pitchFamily="34" charset="0"/>
              </a:rPr>
              <a:t>Difference Between </a:t>
            </a:r>
            <a:r>
              <a:rPr lang="en-US" b="1" dirty="0">
                <a:effectLst>
                  <a:outerShdw blurRad="38100" dist="38100" dir="2700000" algn="tl">
                    <a:srgbClr val="000000">
                      <a:alpha val="43137"/>
                    </a:srgbClr>
                  </a:outerShdw>
                </a:effectLst>
                <a:latin typeface="Arial Rounded MT Bold" panose="020F0704030504030204" pitchFamily="34" charset="0"/>
              </a:rPr>
              <a:t>God’s </a:t>
            </a:r>
            <a:r>
              <a:rPr lang="en-US" b="1" dirty="0" smtClean="0">
                <a:effectLst>
                  <a:outerShdw blurRad="38100" dist="38100" dir="2700000" algn="tl">
                    <a:srgbClr val="000000">
                      <a:alpha val="43137"/>
                    </a:srgbClr>
                  </a:outerShdw>
                </a:effectLst>
                <a:latin typeface="Arial Rounded MT Bold" panose="020F0704030504030204" pitchFamily="34" charset="0"/>
              </a:rPr>
              <a:t>Conviction/ </a:t>
            </a:r>
            <a:r>
              <a:rPr lang="en-US" b="1" dirty="0">
                <a:effectLst>
                  <a:outerShdw blurRad="38100" dist="38100" dir="2700000" algn="tl">
                    <a:srgbClr val="000000">
                      <a:alpha val="43137"/>
                    </a:srgbClr>
                  </a:outerShdw>
                </a:effectLst>
                <a:latin typeface="Arial Rounded MT Bold" panose="020F0704030504030204" pitchFamily="34" charset="0"/>
              </a:rPr>
              <a:t>Satan’s </a:t>
            </a:r>
            <a:r>
              <a:rPr lang="en-US" b="1" dirty="0" smtClean="0">
                <a:effectLst>
                  <a:outerShdw blurRad="38100" dist="38100" dir="2700000" algn="tl">
                    <a:srgbClr val="000000">
                      <a:alpha val="43137"/>
                    </a:srgbClr>
                  </a:outerShdw>
                </a:effectLst>
                <a:latin typeface="Arial Rounded MT Bold" panose="020F0704030504030204" pitchFamily="34" charset="0"/>
              </a:rPr>
              <a:t>Accu­sations?</a:t>
            </a:r>
          </a:p>
          <a:p>
            <a:pPr marL="0">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God </a:t>
            </a:r>
            <a:r>
              <a:rPr lang="en-US" b="1" dirty="0" smtClean="0">
                <a:effectLst>
                  <a:outerShdw blurRad="38100" dist="38100" dir="2700000" algn="tl">
                    <a:srgbClr val="000000">
                      <a:alpha val="43137"/>
                    </a:srgbClr>
                  </a:outerShdw>
                </a:effectLst>
                <a:latin typeface="Arial Rounded MT Bold" panose="020F0704030504030204" pitchFamily="34" charset="0"/>
              </a:rPr>
              <a:t>Convicts Us </a:t>
            </a:r>
            <a:r>
              <a:rPr lang="en-US" b="1" dirty="0">
                <a:effectLst>
                  <a:outerShdw blurRad="38100" dist="38100" dir="2700000" algn="tl">
                    <a:srgbClr val="000000">
                      <a:alpha val="43137"/>
                    </a:srgbClr>
                  </a:outerShdw>
                </a:effectLst>
                <a:latin typeface="Arial Rounded MT Bold" panose="020F0704030504030204" pitchFamily="34" charset="0"/>
              </a:rPr>
              <a:t>of </a:t>
            </a:r>
            <a:r>
              <a:rPr lang="en-US" b="1" dirty="0" smtClean="0">
                <a:effectLst>
                  <a:outerShdw blurRad="38100" dist="38100" dir="2700000" algn="tl">
                    <a:srgbClr val="000000">
                      <a:alpha val="43137"/>
                    </a:srgbClr>
                  </a:outerShdw>
                </a:effectLst>
                <a:latin typeface="Arial Rounded MT Bold" panose="020F0704030504030204" pitchFamily="34" charset="0"/>
              </a:rPr>
              <a:t>Sin </a:t>
            </a:r>
            <a:r>
              <a:rPr lang="en-US" b="1" dirty="0">
                <a:effectLst>
                  <a:outerShdw blurRad="38100" dist="38100" dir="2700000" algn="tl">
                    <a:srgbClr val="000000">
                      <a:alpha val="43137"/>
                    </a:srgbClr>
                  </a:outerShdw>
                </a:effectLst>
                <a:latin typeface="Arial Rounded MT Bold" panose="020F0704030504030204" pitchFamily="34" charset="0"/>
              </a:rPr>
              <a:t>for the </a:t>
            </a:r>
            <a:r>
              <a:rPr lang="en-US" b="1" dirty="0" smtClean="0">
                <a:effectLst>
                  <a:outerShdw blurRad="38100" dist="38100" dir="2700000" algn="tl">
                    <a:srgbClr val="000000">
                      <a:alpha val="43137"/>
                    </a:srgbClr>
                  </a:outerShdw>
                </a:effectLst>
                <a:latin typeface="Arial Rounded MT Bold" panose="020F0704030504030204" pitchFamily="34" charset="0"/>
              </a:rPr>
              <a:t>Sake </a:t>
            </a:r>
            <a:r>
              <a:rPr lang="en-US" b="1" dirty="0">
                <a:effectLst>
                  <a:outerShdw blurRad="38100" dist="38100" dir="2700000" algn="tl">
                    <a:srgbClr val="000000">
                      <a:alpha val="43137"/>
                    </a:srgbClr>
                  </a:outerShdw>
                </a:effectLst>
                <a:latin typeface="Arial Rounded MT Bold" panose="020F0704030504030204" pitchFamily="34" charset="0"/>
              </a:rPr>
              <a:t>of </a:t>
            </a:r>
            <a:r>
              <a:rPr lang="en-US" b="1" dirty="0" smtClean="0">
                <a:effectLst>
                  <a:outerShdw blurRad="38100" dist="38100" dir="2700000" algn="tl">
                    <a:srgbClr val="000000">
                      <a:alpha val="43137"/>
                    </a:srgbClr>
                  </a:outerShdw>
                </a:effectLst>
                <a:latin typeface="Arial Rounded MT Bold" panose="020F0704030504030204" pitchFamily="34" charset="0"/>
              </a:rPr>
              <a:t>Leading Us </a:t>
            </a:r>
            <a:r>
              <a:rPr lang="en-US" b="1" dirty="0">
                <a:effectLst>
                  <a:outerShdw blurRad="38100" dist="38100" dir="2700000" algn="tl">
                    <a:srgbClr val="000000">
                      <a:alpha val="43137"/>
                    </a:srgbClr>
                  </a:outerShdw>
                </a:effectLst>
                <a:latin typeface="Arial Rounded MT Bold" panose="020F0704030504030204" pitchFamily="34" charset="0"/>
              </a:rPr>
              <a:t>to </a:t>
            </a:r>
            <a:r>
              <a:rPr lang="en-US" b="1" dirty="0" smtClean="0">
                <a:effectLst>
                  <a:outerShdw blurRad="38100" dist="38100" dir="2700000" algn="tl">
                    <a:srgbClr val="000000">
                      <a:alpha val="43137"/>
                    </a:srgbClr>
                  </a:outerShdw>
                </a:effectLst>
                <a:latin typeface="Arial Rounded MT Bold" panose="020F0704030504030204" pitchFamily="34" charset="0"/>
              </a:rPr>
              <a:t>Free­dom</a:t>
            </a:r>
            <a:r>
              <a:rPr lang="en-US"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0"/>
              </a:spcBef>
              <a:spcAft>
                <a:spcPts val="1200"/>
              </a:spcAft>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Our enemy taunts for the purpose of keeping us in bondage</a:t>
            </a:r>
            <a:r>
              <a:rPr lang="en-US" dirty="0" smtClean="0">
                <a:effectLst>
                  <a:outerShdw blurRad="38100" dist="38100" dir="2700000" algn="tl">
                    <a:srgbClr val="000000">
                      <a:alpha val="43137"/>
                    </a:srgbClr>
                  </a:outerShdw>
                </a:effectLst>
                <a:latin typeface="Arial Rounded MT Bold" panose="020F0704030504030204" pitchFamily="34" charset="0"/>
              </a:rPr>
              <a:t>.</a:t>
            </a:r>
          </a:p>
          <a:p>
            <a:pPr marL="0">
              <a:lnSpc>
                <a:spcPct val="100000"/>
              </a:lnSpc>
              <a:spcBef>
                <a:spcPts val="0"/>
              </a:spcBef>
            </a:pPr>
            <a:r>
              <a:rPr lang="en-US" b="1" dirty="0" smtClean="0">
                <a:effectLst>
                  <a:outerShdw blurRad="38100" dist="38100" dir="2700000" algn="tl">
                    <a:srgbClr val="000000">
                      <a:alpha val="43137"/>
                    </a:srgbClr>
                  </a:outerShdw>
                </a:effectLst>
                <a:latin typeface="Arial Rounded MT Bold" panose="020F0704030504030204" pitchFamily="34" charset="0"/>
              </a:rPr>
              <a:t>God Wants You to Know/ Receive His Forgiveness for Your Past. </a:t>
            </a:r>
          </a:p>
          <a:p>
            <a:pPr lvl="1">
              <a:lnSpc>
                <a:spcPct val="100000"/>
              </a:lnSpc>
              <a:spcBef>
                <a:spcPts val="0"/>
              </a:spcBef>
              <a:spcAft>
                <a:spcPts val="1200"/>
              </a:spcAft>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Satan </a:t>
            </a:r>
            <a:r>
              <a:rPr lang="en-US" sz="2800" dirty="0">
                <a:effectLst>
                  <a:outerShdw blurRad="38100" dist="38100" dir="2700000" algn="tl">
                    <a:srgbClr val="000000">
                      <a:alpha val="43137"/>
                    </a:srgbClr>
                  </a:outerShdw>
                </a:effectLst>
                <a:latin typeface="Arial Rounded MT Bold" panose="020F0704030504030204" pitchFamily="34" charset="0"/>
              </a:rPr>
              <a:t>wants you to dwell on how bad you are</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Satan </a:t>
            </a:r>
            <a:r>
              <a:rPr lang="en-US" b="1" dirty="0" smtClean="0">
                <a:effectLst>
                  <a:outerShdw blurRad="38100" dist="38100" dir="2700000" algn="tl">
                    <a:srgbClr val="000000">
                      <a:alpha val="43137"/>
                    </a:srgbClr>
                  </a:outerShdw>
                </a:effectLst>
                <a:latin typeface="Arial Rounded MT Bold" panose="020F0704030504030204" pitchFamily="34" charset="0"/>
              </a:rPr>
              <a:t>Will Discourage You With Thoughts Like These</a:t>
            </a:r>
            <a:r>
              <a:rPr lang="en-US" b="1" dirty="0">
                <a:effectLst>
                  <a:outerShdw blurRad="38100" dist="38100" dir="2700000" algn="tl">
                    <a:srgbClr val="000000">
                      <a:alpha val="43137"/>
                    </a:srgbClr>
                  </a:outerShdw>
                </a:effectLst>
                <a:latin typeface="Arial Rounded MT Bold" panose="020F0704030504030204" pitchFamily="34" charset="0"/>
              </a:rPr>
              <a:t>: </a:t>
            </a:r>
          </a:p>
          <a:p>
            <a:pPr marL="0">
              <a:lnSpc>
                <a:spcPct val="100000"/>
              </a:lnSpc>
              <a:spcBef>
                <a:spcPts val="0"/>
              </a:spcBef>
            </a:pPr>
            <a:r>
              <a:rPr lang="en-US" i="1" dirty="0">
                <a:effectLst>
                  <a:outerShdw blurRad="38100" dist="38100" dir="2700000" algn="tl">
                    <a:srgbClr val="000000">
                      <a:alpha val="43137"/>
                    </a:srgbClr>
                  </a:outerShdw>
                </a:effectLst>
                <a:latin typeface="Arial Rounded MT Bold" panose="020F0704030504030204" pitchFamily="34" charset="0"/>
              </a:rPr>
              <a:t>What you did was so </a:t>
            </a:r>
            <a:r>
              <a:rPr lang="en-US" i="1" dirty="0" smtClean="0">
                <a:effectLst>
                  <a:outerShdw blurRad="38100" dist="38100" dir="2700000" algn="tl">
                    <a:srgbClr val="000000">
                      <a:alpha val="43137"/>
                    </a:srgbClr>
                  </a:outerShdw>
                </a:effectLst>
                <a:latin typeface="Arial Rounded MT Bold" panose="020F0704030504030204" pitchFamily="34" charset="0"/>
              </a:rPr>
              <a:t>bad</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a:lnSpc>
                <a:spcPct val="100000"/>
              </a:lnSpc>
              <a:spcBef>
                <a:spcPts val="0"/>
              </a:spcBef>
              <a:spcAft>
                <a:spcPts val="600"/>
              </a:spcAft>
            </a:pPr>
            <a:r>
              <a:rPr lang="en-US" i="1" dirty="0">
                <a:effectLst>
                  <a:outerShdw blurRad="38100" dist="38100" dir="2700000" algn="tl">
                    <a:srgbClr val="000000">
                      <a:alpha val="43137"/>
                    </a:srgbClr>
                  </a:outerShdw>
                </a:effectLst>
                <a:latin typeface="Arial Rounded MT Bold" panose="020F0704030504030204" pitchFamily="34" charset="0"/>
              </a:rPr>
              <a:t>You can never be a true Chris­tian with a past like </a:t>
            </a:r>
            <a:r>
              <a:rPr lang="en-US" i="1" dirty="0" smtClean="0">
                <a:effectLst>
                  <a:outerShdw blurRad="38100" dist="38100" dir="2700000" algn="tl">
                    <a:srgbClr val="000000">
                      <a:alpha val="43137"/>
                    </a:srgbClr>
                  </a:outerShdw>
                </a:effectLst>
                <a:latin typeface="Arial Rounded MT Bold" panose="020F0704030504030204" pitchFamily="34" charset="0"/>
              </a:rPr>
              <a:t>yours</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God’s Voice Always Offers Freedom. </a:t>
            </a:r>
          </a:p>
          <a:p>
            <a:pPr marL="0" indent="0">
              <a:lnSpc>
                <a:spcPct val="100000"/>
              </a:lnSpc>
              <a:spcBef>
                <a:spcPts val="0"/>
              </a:spcBef>
              <a:spcAft>
                <a:spcPts val="600"/>
              </a:spcAft>
              <a:buNone/>
            </a:pPr>
            <a:r>
              <a:rPr lang="en-US" i="1" dirty="0" smtClean="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Where the Spirit of the Lord is, there is freedom”</a:t>
            </a: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2 </a:t>
            </a:r>
            <a:r>
              <a:rPr lang="en-US" b="1" dirty="0" err="1" smtClean="0">
                <a:effectLst>
                  <a:outerShdw blurRad="38100" dist="38100" dir="2700000" algn="tl">
                    <a:srgbClr val="000000">
                      <a:alpha val="43137"/>
                    </a:srgbClr>
                  </a:outerShdw>
                </a:effectLst>
                <a:latin typeface="Arial Rounded MT Bold" panose="020F0704030504030204" pitchFamily="34" charset="0"/>
              </a:rPr>
              <a:t>Cor</a:t>
            </a:r>
            <a:r>
              <a:rPr lang="en-US" b="1" dirty="0" smtClean="0">
                <a:effectLst>
                  <a:outerShdw blurRad="38100" dist="38100" dir="2700000" algn="tl">
                    <a:srgbClr val="000000">
                      <a:alpha val="43137"/>
                    </a:srgbClr>
                  </a:outerShdw>
                </a:effectLst>
                <a:latin typeface="Arial Rounded MT Bold" panose="020F0704030504030204" pitchFamily="34" charset="0"/>
              </a:rPr>
              <a:t> 3:17      </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endParaRPr>
          </a:p>
          <a:p>
            <a:pPr marL="0" indent="0">
              <a:lnSpc>
                <a:spcPct val="100000"/>
              </a:lnSpc>
              <a:spcBef>
                <a:spcPts val="0"/>
              </a:spcBef>
              <a:spcAft>
                <a:spcPts val="600"/>
              </a:spcAft>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a:lnSpc>
                <a:spcPct val="100000"/>
              </a:lnSpc>
              <a:spcBef>
                <a:spcPts val="0"/>
              </a:spcBef>
              <a:spcAft>
                <a:spcPts val="1200"/>
              </a:spcAft>
            </a:pPr>
            <a:endParaRPr lang="en-US" dirty="0">
              <a:effectLst>
                <a:outerShdw blurRad="38100" dist="38100" dir="2700000" algn="tl">
                  <a:srgbClr val="000000">
                    <a:alpha val="43137"/>
                  </a:srgbClr>
                </a:outerShdw>
              </a:effectLst>
              <a:latin typeface="Arial Rounded MT Bold" panose="020F0704030504030204" pitchFamily="34" charset="0"/>
            </a:endParaRPr>
          </a:p>
          <a:p>
            <a:pPr marL="0">
              <a:lnSpc>
                <a:spcPct val="100000"/>
              </a:lnSpc>
              <a:spcBef>
                <a:spcPts val="0"/>
              </a:spcBef>
            </a:pP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10" t="1481" r="1010" b="8392"/>
          <a:stretch/>
        </p:blipFill>
        <p:spPr>
          <a:xfrm>
            <a:off x="6213557" y="1084216"/>
            <a:ext cx="5249573" cy="4839507"/>
          </a:xfrm>
          <a:prstGeom prst="rect">
            <a:avLst/>
          </a:prstGeom>
          <a:ln>
            <a:noFill/>
          </a:ln>
          <a:effectLst>
            <a:softEdge rad="112500"/>
          </a:effectLst>
        </p:spPr>
      </p:pic>
    </p:spTree>
    <p:extLst>
      <p:ext uri="{BB962C8B-B14F-4D97-AF65-F5344CB8AC3E}">
        <p14:creationId xmlns:p14="http://schemas.microsoft.com/office/powerpoint/2010/main" val="42160821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outVertical)">
                                      <p:cBhvr>
                                        <p:cTn id="21" dur="500"/>
                                        <p:tgtEl>
                                          <p:spTgt spid="3">
                                            <p:txEl>
                                              <p:pRg st="3" end="3"/>
                                            </p:txEl>
                                          </p:spTgt>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outVertical)">
                                      <p:cBhvr>
                                        <p:cTn id="30" dur="500"/>
                                        <p:tgtEl>
                                          <p:spTgt spid="3">
                                            <p:txEl>
                                              <p:pRg st="5" end="5"/>
                                            </p:txEl>
                                          </p:spTgt>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1000"/>
                            </p:stCondLst>
                            <p:childTnLst>
                              <p:par>
                                <p:cTn id="36" presetID="16" presetClass="entr" presetSubtype="37"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out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outVertical)">
                                      <p:cBhvr>
                                        <p:cTn id="47" dur="500"/>
                                        <p:tgtEl>
                                          <p:spTgt spid="3">
                                            <p:txEl>
                                              <p:pRg st="9" end="9"/>
                                            </p:txEl>
                                          </p:spTgt>
                                        </p:tgtEl>
                                      </p:cBhvr>
                                    </p:animEffect>
                                  </p:childTnLst>
                                </p:cTn>
                              </p:par>
                              <p:par>
                                <p:cTn id="48" presetID="28"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0" fill="hold"/>
                                        <p:tgtEl>
                                          <p:spTgt spid="4"/>
                                        </p:tgtEl>
                                        <p:attrNameLst>
                                          <p:attrName>ppt_x</p:attrName>
                                        </p:attrNameLst>
                                      </p:cBhvr>
                                      <p:tavLst>
                                        <p:tav tm="0">
                                          <p:val>
                                            <p:strVal val="#ppt_x"/>
                                          </p:val>
                                        </p:tav>
                                        <p:tav tm="100000">
                                          <p:val>
                                            <p:strVal val="#ppt_x"/>
                                          </p:val>
                                        </p:tav>
                                      </p:tavLst>
                                    </p:anim>
                                    <p:anim calcmode="lin" valueType="num">
                                      <p:cBhvr>
                                        <p:cTn id="51" dur="10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
            <a:ext cx="8001000" cy="1470025"/>
          </a:xfrm>
        </p:spPr>
        <p:txBody>
          <a:bodyPr anchor="ctr">
            <a:normAutofit/>
          </a:bodyPr>
          <a:lstStyle/>
          <a:p>
            <a:r>
              <a:rPr lang="en-US" sz="40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Conviction vs Condemnation</a:t>
            </a:r>
            <a:endPar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4" name="Subtitle 2"/>
          <p:cNvSpPr txBox="1">
            <a:spLocks/>
          </p:cNvSpPr>
          <p:nvPr/>
        </p:nvSpPr>
        <p:spPr>
          <a:xfrm>
            <a:off x="1737360" y="1295400"/>
            <a:ext cx="4282440" cy="4724400"/>
          </a:xfrm>
          <a:prstGeom prst="rect">
            <a:avLst/>
          </a:prstGeom>
          <a:solidFill>
            <a:schemeClr val="bg1">
              <a:alpha val="80000"/>
            </a:schemeClr>
          </a:solidFill>
        </p:spPr>
        <p:txBody>
          <a:bodyPr vert="horz" lIns="91440" tIns="45720" rIns="91440" bIns="45720" rtlCol="0">
            <a:normAutofit/>
          </a:bodyPr>
          <a:lstStyle/>
          <a:p>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Conviction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Comes from God</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Shows the Fault</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Arial" pitchFamily="34" charset="0"/>
              <a:buChar char="•"/>
            </a:pP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Turns </a:t>
            </a:r>
            <a:r>
              <a:rPr lang="en-US" sz="2800" b="1"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UPward</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(repent)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Arial" pitchFamily="34" charset="0"/>
              <a:buChar char="•"/>
            </a:pP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Leads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Hope </a:t>
            </a:r>
          </a:p>
          <a:p>
            <a:pPr>
              <a:spcBef>
                <a:spcPts val="600"/>
              </a:spcBef>
            </a:pP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Restoration</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a:t>
            </a:r>
          </a:p>
          <a:p>
            <a:pPr>
              <a:spcBef>
                <a:spcPts val="600"/>
              </a:spcBef>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Life</a:t>
            </a:r>
          </a:p>
          <a:p>
            <a:pPr>
              <a:spcBef>
                <a:spcPts val="600"/>
              </a:spcBef>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ct val="20000"/>
              </a:spcBef>
              <a:defRPr/>
            </a:pPr>
            <a:endParaRPr lang="en-US" sz="3200" dirty="0">
              <a:solidFill>
                <a:schemeClr val="tx1">
                  <a:tint val="75000"/>
                </a:schemeClr>
              </a:solidFill>
            </a:endParaRPr>
          </a:p>
        </p:txBody>
      </p:sp>
      <p:sp>
        <p:nvSpPr>
          <p:cNvPr id="6" name="Subtitle 2"/>
          <p:cNvSpPr txBox="1">
            <a:spLocks/>
          </p:cNvSpPr>
          <p:nvPr/>
        </p:nvSpPr>
        <p:spPr>
          <a:xfrm>
            <a:off x="6248400" y="1282337"/>
            <a:ext cx="4428186" cy="4724400"/>
          </a:xfrm>
          <a:prstGeom prst="rect">
            <a:avLst/>
          </a:prstGeom>
          <a:solidFill>
            <a:schemeClr val="bg1">
              <a:alpha val="80000"/>
            </a:schemeClr>
          </a:solidFill>
        </p:spPr>
        <p:txBody>
          <a:bodyPr vert="horz" lIns="91440" tIns="45720" rIns="91440" bIns="45720" rtlCol="0">
            <a:normAutofit/>
          </a:bodyPr>
          <a:lstStyle/>
          <a:p>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Condemnation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Arial" pitchFamily="34" charset="0"/>
              <a:buChar char="•"/>
            </a:pP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Comes from Satan </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Dwells on the Fault</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Arial" pitchFamily="34" charset="0"/>
              <a:buChar char="•"/>
            </a:pP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Turns </a:t>
            </a:r>
            <a:r>
              <a:rPr lang="en-US" sz="2800" b="1"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INward</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(repress)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Arial" pitchFamily="34" charset="0"/>
              <a:buChar char="•"/>
            </a:pP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Leads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 Hope</a:t>
            </a:r>
          </a:p>
          <a:p>
            <a:pPr>
              <a:spcBef>
                <a:spcPts val="600"/>
              </a:spcBef>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Condemnation</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Death</a:t>
            </a:r>
          </a:p>
          <a:p>
            <a:pPr>
              <a:spcBef>
                <a:spcPts val="600"/>
              </a:spcBef>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ct val="20000"/>
              </a:spcBef>
              <a:defRPr/>
            </a:pPr>
            <a:endParaRPr lang="en-US" sz="3200" dirty="0">
              <a:solidFill>
                <a:schemeClr val="tx1">
                  <a:tint val="75000"/>
                </a:schemeClr>
              </a:solidFill>
            </a:endParaRPr>
          </a:p>
        </p:txBody>
      </p:sp>
    </p:spTree>
    <p:extLst>
      <p:ext uri="{BB962C8B-B14F-4D97-AF65-F5344CB8AC3E}">
        <p14:creationId xmlns:p14="http://schemas.microsoft.com/office/powerpoint/2010/main" val="31833280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1" end="1"/>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1000" fill="hold"/>
                                        <p:tgtEl>
                                          <p:spTgt spid="6">
                                            <p:bg/>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bg/>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2" presetClass="entr" presetSubtype="6" fill="hold" grpId="0" nodeType="after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56" fill="hold">
                            <p:stCondLst>
                              <p:cond delay="1000"/>
                            </p:stCondLst>
                            <p:childTnLst>
                              <p:par>
                                <p:cTn id="57" presetID="2" presetClass="entr" presetSubtype="9" fill="hold" grpId="0" nodeType="afterEffect">
                                  <p:stCondLst>
                                    <p:cond delay="50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4">
                                            <p:txEl>
                                              <p:pRg st="5" end="5"/>
                                            </p:txEl>
                                          </p:spTgt>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50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additive="base">
                                        <p:cTn id="63"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64" dur="1000" fill="hold"/>
                                        <p:tgtEl>
                                          <p:spTgt spid="4">
                                            <p:txEl>
                                              <p:pRg st="6" end="6"/>
                                            </p:txEl>
                                          </p:spTgt>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500"/>
                                  </p:stCondLst>
                                  <p:childTnLst>
                                    <p:set>
                                      <p:cBhvr>
                                        <p:cTn id="66" dur="1" fill="hold">
                                          <p:stCondLst>
                                            <p:cond delay="0"/>
                                          </p:stCondLst>
                                        </p:cTn>
                                        <p:tgtEl>
                                          <p:spTgt spid="4">
                                            <p:txEl>
                                              <p:pRg st="7" end="7"/>
                                            </p:txEl>
                                          </p:spTgt>
                                        </p:tgtEl>
                                        <p:attrNameLst>
                                          <p:attrName>style.visibility</p:attrName>
                                        </p:attrNameLst>
                                      </p:cBhvr>
                                      <p:to>
                                        <p:strVal val="visible"/>
                                      </p:to>
                                    </p:set>
                                    <p:anim calcmode="lin" valueType="num">
                                      <p:cBhvr additive="base">
                                        <p:cTn id="67"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2" presetClass="entr" presetSubtype="6" fill="hold" grpId="0" nodeType="afterEffect">
                                  <p:stCondLst>
                                    <p:cond delay="500"/>
                                  </p:stCondLst>
                                  <p:childTnLst>
                                    <p:set>
                                      <p:cBhvr>
                                        <p:cTn id="77" dur="1" fill="hold">
                                          <p:stCondLst>
                                            <p:cond delay="0"/>
                                          </p:stCondLst>
                                        </p:cTn>
                                        <p:tgtEl>
                                          <p:spTgt spid="6">
                                            <p:txEl>
                                              <p:pRg st="5" end="5"/>
                                            </p:txEl>
                                          </p:spTgt>
                                        </p:tgtEl>
                                        <p:attrNameLst>
                                          <p:attrName>style.visibility</p:attrName>
                                        </p:attrNameLst>
                                      </p:cBhvr>
                                      <p:to>
                                        <p:strVal val="visible"/>
                                      </p:to>
                                    </p:set>
                                    <p:anim calcmode="lin" valueType="num">
                                      <p:cBhvr additive="base">
                                        <p:cTn id="78"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79" dur="1000" fill="hold"/>
                                        <p:tgtEl>
                                          <p:spTgt spid="6">
                                            <p:txEl>
                                              <p:pRg st="5" end="5"/>
                                            </p:txEl>
                                          </p:spTgt>
                                        </p:tgtEl>
                                        <p:attrNameLst>
                                          <p:attrName>ppt_y</p:attrName>
                                        </p:attrNameLst>
                                      </p:cBhvr>
                                      <p:tavLst>
                                        <p:tav tm="0">
                                          <p:val>
                                            <p:strVal val="1+#ppt_h/2"/>
                                          </p:val>
                                        </p:tav>
                                        <p:tav tm="100000">
                                          <p:val>
                                            <p:strVal val="#ppt_y"/>
                                          </p:val>
                                        </p:tav>
                                      </p:tavLst>
                                    </p:anim>
                                  </p:childTnLst>
                                </p:cTn>
                              </p:par>
                              <p:par>
                                <p:cTn id="80" presetID="2" presetClass="entr" presetSubtype="6" fill="hold" grpId="0" nodeType="withEffect">
                                  <p:stCondLst>
                                    <p:cond delay="500"/>
                                  </p:stCondLst>
                                  <p:childTnLst>
                                    <p:set>
                                      <p:cBhvr>
                                        <p:cTn id="81" dur="1" fill="hold">
                                          <p:stCondLst>
                                            <p:cond delay="0"/>
                                          </p:stCondLst>
                                        </p:cTn>
                                        <p:tgtEl>
                                          <p:spTgt spid="6">
                                            <p:txEl>
                                              <p:pRg st="6" end="6"/>
                                            </p:txEl>
                                          </p:spTgt>
                                        </p:tgtEl>
                                        <p:attrNameLst>
                                          <p:attrName>style.visibility</p:attrName>
                                        </p:attrNameLst>
                                      </p:cBhvr>
                                      <p:to>
                                        <p:strVal val="visible"/>
                                      </p:to>
                                    </p:set>
                                    <p:anim calcmode="lin" valueType="num">
                                      <p:cBhvr additive="base">
                                        <p:cTn id="82"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6">
                                            <p:txEl>
                                              <p:pRg st="6" end="6"/>
                                            </p:txEl>
                                          </p:spTgt>
                                        </p:tgtEl>
                                        <p:attrNameLst>
                                          <p:attrName>ppt_y</p:attrName>
                                        </p:attrNameLst>
                                      </p:cBhvr>
                                      <p:tavLst>
                                        <p:tav tm="0">
                                          <p:val>
                                            <p:strVal val="1+#ppt_h/2"/>
                                          </p:val>
                                        </p:tav>
                                        <p:tav tm="100000">
                                          <p:val>
                                            <p:strVal val="#ppt_y"/>
                                          </p:val>
                                        </p:tav>
                                      </p:tavLst>
                                    </p:anim>
                                  </p:childTnLst>
                                </p:cTn>
                              </p:par>
                              <p:par>
                                <p:cTn id="84" presetID="2" presetClass="entr" presetSubtype="6" fill="hold" grpId="0" nodeType="withEffect">
                                  <p:stCondLst>
                                    <p:cond delay="500"/>
                                  </p:stCondLst>
                                  <p:childTnLst>
                                    <p:set>
                                      <p:cBhvr>
                                        <p:cTn id="85" dur="1" fill="hold">
                                          <p:stCondLst>
                                            <p:cond delay="0"/>
                                          </p:stCondLst>
                                        </p:cTn>
                                        <p:tgtEl>
                                          <p:spTgt spid="6">
                                            <p:txEl>
                                              <p:pRg st="7" end="7"/>
                                            </p:txEl>
                                          </p:spTgt>
                                        </p:tgtEl>
                                        <p:attrNameLst>
                                          <p:attrName>style.visibility</p:attrName>
                                        </p:attrNameLst>
                                      </p:cBhvr>
                                      <p:to>
                                        <p:strVal val="visible"/>
                                      </p:to>
                                    </p:set>
                                    <p:anim calcmode="lin" valueType="num">
                                      <p:cBhvr additive="base">
                                        <p:cTn id="86"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87"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Step 2- </a:t>
            </a:r>
            <a:r>
              <a:rPr lang="en-US" b="1" dirty="0">
                <a:effectLst>
                  <a:outerShdw blurRad="38100" dist="38100" dir="2700000" algn="tl">
                    <a:srgbClr val="000000">
                      <a:alpha val="43137"/>
                    </a:srgbClr>
                  </a:outerShdw>
                </a:effectLst>
                <a:latin typeface="Arial Rounded MT Bold" panose="020F0704030504030204" pitchFamily="34" charset="0"/>
              </a:rPr>
              <a:t>Remember the Cross</a:t>
            </a:r>
            <a:endParaRPr lang="en-US" dirty="0">
              <a:latin typeface="Arial Rounded MT Bold" panose="020F0704030504030204" pitchFamily="34" charset="0"/>
            </a:endParaRPr>
          </a:p>
        </p:txBody>
      </p:sp>
      <p:sp>
        <p:nvSpPr>
          <p:cNvPr id="3" name="Content Placeholder 2"/>
          <p:cNvSpPr>
            <a:spLocks noGrp="1"/>
          </p:cNvSpPr>
          <p:nvPr>
            <p:ph idx="1"/>
          </p:nvPr>
        </p:nvSpPr>
        <p:spPr>
          <a:xfrm>
            <a:off x="154545" y="1171976"/>
            <a:ext cx="11925837" cy="5589431"/>
          </a:xfrm>
        </p:spPr>
        <p:txBody>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Satan’s Accusations Feel Powerful Because in One Sense…</a:t>
            </a:r>
          </a:p>
          <a:p>
            <a:pPr marL="0" indent="0">
              <a:lnSpc>
                <a:spcPct val="100000"/>
              </a:lnSpc>
              <a:spcBef>
                <a:spcPts val="0"/>
              </a:spcBef>
              <a:spcAft>
                <a:spcPts val="600"/>
              </a:spcAft>
              <a:buNone/>
            </a:pPr>
            <a:r>
              <a:rPr lang="en-US" b="1" dirty="0" smtClean="0">
                <a:effectLst>
                  <a:outerShdw blurRad="38100" dist="38100" dir="2700000" algn="tl">
                    <a:srgbClr val="000000">
                      <a:alpha val="43137"/>
                    </a:srgbClr>
                  </a:outerShdw>
                </a:effectLst>
                <a:latin typeface="Arial Rounded MT Bold" panose="020F0704030504030204" pitchFamily="34" charset="0"/>
              </a:rPr>
              <a:t>                                   …They Ring True.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In Our Sinful State, We Are Not Worthy of Fellowship with God.</a:t>
            </a:r>
            <a:r>
              <a:rPr lang="en-US"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30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“we all </a:t>
            </a:r>
            <a:r>
              <a:rPr lang="en-US" i="1" dirty="0">
                <a:effectLst>
                  <a:outerShdw blurRad="38100" dist="38100" dir="2700000" algn="tl">
                    <a:srgbClr val="000000">
                      <a:alpha val="43137"/>
                    </a:srgbClr>
                  </a:outerShdw>
                </a:effectLst>
                <a:latin typeface="Arial Rounded MT Bold" panose="020F0704030504030204" pitchFamily="34" charset="0"/>
              </a:rPr>
              <a:t>have sinned and fallen short of God’s </a:t>
            </a:r>
            <a:r>
              <a:rPr lang="en-US" i="1" dirty="0" smtClean="0">
                <a:effectLst>
                  <a:outerShdw blurRad="38100" dist="38100" dir="2700000" algn="tl">
                    <a:srgbClr val="000000">
                      <a:alpha val="43137"/>
                    </a:srgbClr>
                  </a:outerShdw>
                </a:effectLst>
                <a:latin typeface="Arial Rounded MT Bold" panose="020F0704030504030204" pitchFamily="34" charset="0"/>
              </a:rPr>
              <a:t>glory”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Rom 3:23</a:t>
            </a:r>
          </a:p>
          <a:p>
            <a:pPr marL="0" indent="0">
              <a:lnSpc>
                <a:spcPct val="100000"/>
              </a:lnSpc>
              <a:spcBef>
                <a:spcPts val="30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“wages of sin is death but the Gift of God is Eternal life”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Rom 6:23</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If It Were Not For Jesus’ Sacrifice On the Cross, We Would Be Forever Burdened w/ the Condemnation of Sin. </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Satan Wants You To Forget The Cross Forever Cancelled Sin! </a:t>
            </a:r>
            <a:r>
              <a:rPr lang="en-US" i="1" dirty="0">
                <a:effectLst>
                  <a:outerShdw blurRad="38100" dist="38100" dir="2700000" algn="tl">
                    <a:srgbClr val="000000">
                      <a:alpha val="43137"/>
                    </a:srgbClr>
                  </a:outerShdw>
                </a:effectLst>
                <a:latin typeface="Arial Rounded MT Bold" panose="020F0704030504030204" pitchFamily="34" charset="0"/>
              </a:rPr>
              <a:t>“Therefore, since we have been justified through faith, we have peace with God through our Lord Jesus Christ”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Rom 5:1</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endParaRPr>
          </a:p>
          <a:p>
            <a:pPr marL="0" indent="0">
              <a:lnSpc>
                <a:spcPct val="100000"/>
              </a:lnSpc>
              <a:buNone/>
            </a:pPr>
            <a:endParaRPr lang="en-US" dirty="0">
              <a:latin typeface="Arial Rounded MT Bold" panose="020F07040305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667"/>
          <a:stretch/>
        </p:blipFill>
        <p:spPr>
          <a:xfrm>
            <a:off x="6679096" y="0"/>
            <a:ext cx="5512904" cy="2663687"/>
          </a:xfrm>
          <a:prstGeom prst="rect">
            <a:avLst/>
          </a:prstGeom>
          <a:ln>
            <a:noFill/>
          </a:ln>
          <a:effectLst>
            <a:softEdge rad="112500"/>
          </a:effectLst>
        </p:spPr>
      </p:pic>
    </p:spTree>
    <p:extLst>
      <p:ext uri="{BB962C8B-B14F-4D97-AF65-F5344CB8AC3E}">
        <p14:creationId xmlns:p14="http://schemas.microsoft.com/office/powerpoint/2010/main" val="38583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out)">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32"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out)">
                                      <p:cBhvr>
                                        <p:cTn id="20" dur="2000"/>
                                        <p:tgtEl>
                                          <p:spTgt spid="3">
                                            <p:txEl>
                                              <p:pRg st="3" end="3"/>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out)">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par>
                                <p:cTn id="35" presetID="6" presetClass="entr" presetSubtype="3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out)">
                                      <p:cBhvr>
                                        <p:cTn id="3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Step 3- Declare the Truth</a:t>
            </a:r>
            <a:endParaRPr lang="en-US" dirty="0">
              <a:latin typeface="Arial Rounded MT Bold" panose="020F0704030504030204" pitchFamily="34" charset="0"/>
            </a:endParaRPr>
          </a:p>
        </p:txBody>
      </p:sp>
      <p:sp>
        <p:nvSpPr>
          <p:cNvPr id="3" name="Content Placeholder 2"/>
          <p:cNvSpPr>
            <a:spLocks noGrp="1"/>
          </p:cNvSpPr>
          <p:nvPr>
            <p:ph idx="1"/>
          </p:nvPr>
        </p:nvSpPr>
        <p:spPr>
          <a:xfrm>
            <a:off x="1" y="1171976"/>
            <a:ext cx="12080382" cy="5589431"/>
          </a:xfrm>
        </p:spPr>
        <p:txBody>
          <a:bodyPr>
            <a:normAutofit fontScale="92500" lnSpcReduction="20000"/>
          </a:bodyPr>
          <a:lstStyle/>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When </a:t>
            </a:r>
            <a:r>
              <a:rPr lang="en-US" sz="3000" b="1" dirty="0" smtClean="0">
                <a:effectLst>
                  <a:outerShdw blurRad="38100" dist="38100" dir="2700000" algn="tl">
                    <a:srgbClr val="000000">
                      <a:alpha val="43137"/>
                    </a:srgbClr>
                  </a:outerShdw>
                </a:effectLst>
                <a:latin typeface="Arial Rounded MT Bold" panose="020F0704030504030204" pitchFamily="34" charset="0"/>
              </a:rPr>
              <a:t>You Feel the Sting </a:t>
            </a:r>
            <a:r>
              <a:rPr lang="en-US" sz="3000" b="1" dirty="0">
                <a:effectLst>
                  <a:outerShdw blurRad="38100" dist="38100" dir="2700000" algn="tl">
                    <a:srgbClr val="000000">
                      <a:alpha val="43137"/>
                    </a:srgbClr>
                  </a:outerShdw>
                </a:effectLst>
                <a:latin typeface="Arial Rounded MT Bold" panose="020F0704030504030204" pitchFamily="34" charset="0"/>
              </a:rPr>
              <a:t>of </a:t>
            </a:r>
            <a:r>
              <a:rPr lang="en-US" sz="3000" b="1" dirty="0" smtClean="0">
                <a:effectLst>
                  <a:outerShdw blurRad="38100" dist="38100" dir="2700000" algn="tl">
                    <a:srgbClr val="000000">
                      <a:alpha val="43137"/>
                    </a:srgbClr>
                  </a:outerShdw>
                </a:effectLst>
                <a:latin typeface="Arial Rounded MT Bold" panose="020F0704030504030204" pitchFamily="34" charset="0"/>
              </a:rPr>
              <a:t>Accusation/ Guilt</a:t>
            </a:r>
            <a:r>
              <a:rPr lang="en-US" sz="3000" b="1" dirty="0">
                <a:effectLst>
                  <a:outerShdw blurRad="38100" dist="38100" dir="2700000" algn="tl">
                    <a:srgbClr val="000000">
                      <a:alpha val="43137"/>
                    </a:srgbClr>
                  </a:outerShdw>
                </a:effectLst>
                <a:latin typeface="Arial Rounded MT Bold" panose="020F0704030504030204" pitchFamily="34" charset="0"/>
              </a:rPr>
              <a:t>, </a:t>
            </a:r>
            <a:r>
              <a:rPr lang="en-US" sz="3000" b="1" dirty="0" smtClean="0">
                <a:effectLst>
                  <a:outerShdw blurRad="38100" dist="38100" dir="2700000" algn="tl">
                    <a:srgbClr val="000000">
                      <a:alpha val="43137"/>
                    </a:srgbClr>
                  </a:outerShdw>
                </a:effectLst>
                <a:latin typeface="Arial Rounded MT Bold" panose="020F0704030504030204" pitchFamily="34" charset="0"/>
              </a:rPr>
              <a:t>What Do You Do? </a:t>
            </a:r>
          </a:p>
          <a:p>
            <a:pPr>
              <a:lnSpc>
                <a:spcPct val="120000"/>
              </a:lnSpc>
              <a:spcBef>
                <a:spcPts val="600"/>
              </a:spcBef>
            </a:pPr>
            <a:r>
              <a:rPr lang="en-US" sz="3000" b="1" dirty="0" smtClean="0">
                <a:effectLst>
                  <a:outerShdw blurRad="38100" dist="38100" dir="2700000" algn="tl">
                    <a:srgbClr val="000000">
                      <a:alpha val="43137"/>
                    </a:srgbClr>
                  </a:outerShdw>
                </a:effectLst>
                <a:latin typeface="Arial Rounded MT Bold" panose="020F0704030504030204" pitchFamily="34" charset="0"/>
              </a:rPr>
              <a:t>You Pull Out the Enemy’s Fiery Dart / Throw It Back at Him! </a:t>
            </a:r>
          </a:p>
          <a:p>
            <a:pPr>
              <a:lnSpc>
                <a:spcPct val="120000"/>
              </a:lnSpc>
              <a:spcBef>
                <a:spcPts val="600"/>
              </a:spcBef>
            </a:pPr>
            <a:r>
              <a:rPr lang="en-US" sz="3000" b="1" dirty="0" smtClean="0">
                <a:effectLst>
                  <a:outerShdw blurRad="38100" dist="38100" dir="2700000" algn="tl">
                    <a:srgbClr val="000000">
                      <a:alpha val="43137"/>
                    </a:srgbClr>
                  </a:outerShdw>
                </a:effectLst>
                <a:latin typeface="Arial Rounded MT Bold" panose="020F0704030504030204" pitchFamily="34" charset="0"/>
              </a:rPr>
              <a:t>Refuse to Believe His Lies / Declare God’s Truth Out Loud- Rom 8:1</a:t>
            </a:r>
          </a:p>
          <a:p>
            <a:pPr marL="0" indent="0">
              <a:lnSpc>
                <a:spcPct val="100000"/>
              </a:lnSpc>
              <a:spcBef>
                <a:spcPts val="300"/>
              </a:spcBef>
              <a:buNone/>
            </a:pPr>
            <a:r>
              <a:rPr lang="en-US" sz="3000" i="1" dirty="0" smtClean="0">
                <a:effectLst>
                  <a:outerShdw blurRad="38100" dist="38100" dir="2700000" algn="tl">
                    <a:srgbClr val="000000">
                      <a:alpha val="43137"/>
                    </a:srgbClr>
                  </a:outerShdw>
                </a:effectLst>
                <a:latin typeface="Arial Rounded MT Bold" panose="020F0704030504030204" pitchFamily="34" charset="0"/>
              </a:rPr>
              <a:t>“</a:t>
            </a:r>
            <a:r>
              <a:rPr lang="en-US" sz="3000" i="1" dirty="0">
                <a:effectLst>
                  <a:outerShdw blurRad="38100" dist="38100" dir="2700000" algn="tl">
                    <a:srgbClr val="000000">
                      <a:alpha val="43137"/>
                    </a:srgbClr>
                  </a:outerShdw>
                </a:effectLst>
                <a:latin typeface="Arial Rounded MT Bold" panose="020F0704030504030204" pitchFamily="34" charset="0"/>
              </a:rPr>
              <a:t>There is no condemnation for me because I’m in Christ Jesus</a:t>
            </a:r>
            <a:r>
              <a:rPr lang="en-US" sz="3000" i="1" dirty="0" smtClean="0">
                <a:effectLst>
                  <a:outerShdw blurRad="38100" dist="38100" dir="2700000" algn="tl">
                    <a:srgbClr val="000000">
                      <a:alpha val="43137"/>
                    </a:srgbClr>
                  </a:outerShdw>
                </a:effectLst>
                <a:latin typeface="Arial Rounded MT Bold" panose="020F0704030504030204" pitchFamily="34" charset="0"/>
              </a:rPr>
              <a:t>”</a:t>
            </a:r>
            <a:endParaRPr lang="en-US" sz="3000" u="sng" dirty="0" smtClean="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spcBef>
                <a:spcPts val="1200"/>
              </a:spcBef>
              <a:buNone/>
            </a:pPr>
            <a:r>
              <a:rPr lang="en-US" altLang="en-US" sz="3000" i="1" dirty="0" smtClean="0">
                <a:effectLst>
                  <a:outerShdw blurRad="38100" dist="38100" dir="2700000" algn="tl">
                    <a:srgbClr val="000000">
                      <a:alpha val="43137"/>
                    </a:srgbClr>
                  </a:outerShdw>
                </a:effectLst>
                <a:latin typeface="Arial Rounded MT Bold" panose="020F0704030504030204" pitchFamily="34" charset="0"/>
              </a:rPr>
              <a:t>“He </a:t>
            </a:r>
            <a:r>
              <a:rPr lang="en-US" altLang="en-US" sz="3000" i="1" dirty="0">
                <a:effectLst>
                  <a:outerShdw blurRad="38100" dist="38100" dir="2700000" algn="tl">
                    <a:srgbClr val="000000">
                      <a:alpha val="43137"/>
                    </a:srgbClr>
                  </a:outerShdw>
                </a:effectLst>
                <a:latin typeface="Arial Rounded MT Bold" panose="020F0704030504030204" pitchFamily="34" charset="0"/>
              </a:rPr>
              <a:t>will turn again, he will have compassion upon us; he will subdue our </a:t>
            </a:r>
            <a:r>
              <a:rPr lang="en-US" altLang="en-US" sz="3000" i="1" dirty="0" smtClean="0">
                <a:effectLst>
                  <a:outerShdw blurRad="38100" dist="38100" dir="2700000" algn="tl">
                    <a:srgbClr val="000000">
                      <a:alpha val="43137"/>
                    </a:srgbClr>
                  </a:outerShdw>
                </a:effectLst>
                <a:latin typeface="Arial Rounded MT Bold" panose="020F0704030504030204" pitchFamily="34" charset="0"/>
              </a:rPr>
              <a:t>iniquities; and </a:t>
            </a:r>
            <a:r>
              <a:rPr lang="en-US" altLang="en-US" sz="3000" i="1" dirty="0">
                <a:effectLst>
                  <a:outerShdw blurRad="38100" dist="38100" dir="2700000" algn="tl">
                    <a:srgbClr val="000000">
                      <a:alpha val="43137"/>
                    </a:srgbClr>
                  </a:outerShdw>
                </a:effectLst>
                <a:latin typeface="Arial Rounded MT Bold" panose="020F0704030504030204" pitchFamily="34" charset="0"/>
              </a:rPr>
              <a:t>thou wilt cast all their sins into the depths of the </a:t>
            </a:r>
            <a:r>
              <a:rPr lang="en-US" altLang="en-US" sz="3000" i="1" dirty="0" smtClean="0">
                <a:effectLst>
                  <a:outerShdw blurRad="38100" dist="38100" dir="2700000" algn="tl">
                    <a:srgbClr val="000000">
                      <a:alpha val="43137"/>
                    </a:srgbClr>
                  </a:outerShdw>
                </a:effectLst>
                <a:latin typeface="Arial Rounded MT Bold" panose="020F0704030504030204" pitchFamily="34" charset="0"/>
              </a:rPr>
              <a:t>sea” </a:t>
            </a:r>
            <a:r>
              <a:rPr lang="en-US" altLang="en-US" sz="3000" b="1" i="1" dirty="0" smtClean="0">
                <a:effectLst>
                  <a:outerShdw blurRad="38100" dist="38100" dir="2700000" algn="tl">
                    <a:srgbClr val="000000">
                      <a:alpha val="43137"/>
                    </a:srgbClr>
                  </a:outerShdw>
                </a:effectLst>
                <a:latin typeface="Arial Rounded MT Bold" panose="020F0704030504030204" pitchFamily="34" charset="0"/>
              </a:rPr>
              <a:t>-</a:t>
            </a:r>
            <a:r>
              <a:rPr lang="en-US" altLang="en-US" sz="3000" b="1" i="1" dirty="0">
                <a:effectLst>
                  <a:outerShdw blurRad="38100" dist="38100" dir="2700000" algn="tl">
                    <a:srgbClr val="000000">
                      <a:alpha val="43137"/>
                    </a:srgbClr>
                  </a:outerShdw>
                </a:effectLst>
                <a:latin typeface="Arial Rounded MT Bold" panose="020F0704030504030204" pitchFamily="34" charset="0"/>
              </a:rPr>
              <a:t> </a:t>
            </a:r>
            <a:r>
              <a:rPr lang="en-US" altLang="en-US" sz="3000" b="1" dirty="0">
                <a:effectLst>
                  <a:outerShdw blurRad="38100" dist="38100" dir="2700000" algn="tl">
                    <a:srgbClr val="000000">
                      <a:alpha val="43137"/>
                    </a:srgbClr>
                  </a:outerShdw>
                </a:effectLst>
                <a:latin typeface="Arial Rounded MT Bold" panose="020F0704030504030204" pitchFamily="34" charset="0"/>
              </a:rPr>
              <a:t>Micah 7:19 </a:t>
            </a:r>
            <a:endParaRPr lang="en-US" altLang="en-US" sz="3000" b="1" dirty="0" smtClean="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spcBef>
                <a:spcPts val="1200"/>
              </a:spcBef>
              <a:buNone/>
            </a:pPr>
            <a:r>
              <a:rPr lang="en-US" sz="3000" i="1" dirty="0" smtClean="0">
                <a:effectLst>
                  <a:outerShdw blurRad="38100" dist="38100" dir="2700000" algn="tl">
                    <a:srgbClr val="000000">
                      <a:alpha val="43137"/>
                    </a:srgbClr>
                  </a:outerShdw>
                </a:effectLst>
                <a:latin typeface="Arial Rounded MT Bold" panose="020F0704030504030204" pitchFamily="34" charset="0"/>
              </a:rPr>
              <a:t>“For </a:t>
            </a:r>
            <a:r>
              <a:rPr lang="en-US" sz="3000" i="1" dirty="0">
                <a:effectLst>
                  <a:outerShdw blurRad="38100" dist="38100" dir="2700000" algn="tl">
                    <a:srgbClr val="000000">
                      <a:alpha val="43137"/>
                    </a:srgbClr>
                  </a:outerShdw>
                </a:effectLst>
                <a:latin typeface="Arial Rounded MT Bold" panose="020F0704030504030204" pitchFamily="34" charset="0"/>
              </a:rPr>
              <a:t>I will be merciful to their unrighteousness, </a:t>
            </a:r>
            <a:br>
              <a:rPr lang="en-US" sz="3000" i="1" dirty="0">
                <a:effectLst>
                  <a:outerShdw blurRad="38100" dist="38100" dir="2700000" algn="tl">
                    <a:srgbClr val="000000">
                      <a:alpha val="43137"/>
                    </a:srgbClr>
                  </a:outerShdw>
                </a:effectLst>
                <a:latin typeface="Arial Rounded MT Bold" panose="020F0704030504030204" pitchFamily="34" charset="0"/>
              </a:rPr>
            </a:br>
            <a:r>
              <a:rPr lang="en-US" sz="3000" i="1" dirty="0">
                <a:effectLst>
                  <a:outerShdw blurRad="38100" dist="38100" dir="2700000" algn="tl">
                    <a:srgbClr val="000000">
                      <a:alpha val="43137"/>
                    </a:srgbClr>
                  </a:outerShdw>
                </a:effectLst>
                <a:latin typeface="Arial Rounded MT Bold" panose="020F0704030504030204" pitchFamily="34" charset="0"/>
              </a:rPr>
              <a:t>and their sins and their iniquities will I remember no </a:t>
            </a:r>
            <a:r>
              <a:rPr lang="en-US" sz="3000" i="1" dirty="0" smtClean="0">
                <a:effectLst>
                  <a:outerShdw blurRad="38100" dist="38100" dir="2700000" algn="tl">
                    <a:srgbClr val="000000">
                      <a:alpha val="43137"/>
                    </a:srgbClr>
                  </a:outerShdw>
                </a:effectLst>
                <a:latin typeface="Arial Rounded MT Bold" panose="020F0704030504030204" pitchFamily="34" charset="0"/>
              </a:rPr>
              <a:t>more”- </a:t>
            </a:r>
            <a:r>
              <a:rPr lang="en-US" sz="3000" b="1" dirty="0" err="1">
                <a:effectLst>
                  <a:outerShdw blurRad="38100" dist="38100" dir="2700000" algn="tl">
                    <a:srgbClr val="000000">
                      <a:alpha val="43137"/>
                    </a:srgbClr>
                  </a:outerShdw>
                </a:effectLst>
                <a:latin typeface="Arial Rounded MT Bold" panose="020F0704030504030204" pitchFamily="34" charset="0"/>
              </a:rPr>
              <a:t>Heb</a:t>
            </a:r>
            <a:r>
              <a:rPr lang="en-US" sz="3000" b="1" dirty="0">
                <a:effectLst>
                  <a:outerShdw blurRad="38100" dist="38100" dir="2700000" algn="tl">
                    <a:srgbClr val="000000">
                      <a:alpha val="43137"/>
                    </a:srgbClr>
                  </a:outerShdw>
                </a:effectLst>
                <a:latin typeface="Arial Rounded MT Bold" panose="020F0704030504030204" pitchFamily="34" charset="0"/>
              </a:rPr>
              <a:t> </a:t>
            </a:r>
            <a:r>
              <a:rPr lang="en-US" sz="3000" b="1" dirty="0" smtClean="0">
                <a:effectLst>
                  <a:outerShdw blurRad="38100" dist="38100" dir="2700000" algn="tl">
                    <a:srgbClr val="000000">
                      <a:alpha val="43137"/>
                    </a:srgbClr>
                  </a:outerShdw>
                </a:effectLst>
                <a:latin typeface="Arial Rounded MT Bold" panose="020F0704030504030204" pitchFamily="34" charset="0"/>
              </a:rPr>
              <a:t>8:12</a:t>
            </a:r>
          </a:p>
          <a:p>
            <a:pPr marL="0" lvl="0" indent="0">
              <a:lnSpc>
                <a:spcPct val="120000"/>
              </a:lnSpc>
              <a:spcBef>
                <a:spcPts val="1200"/>
              </a:spcBef>
              <a:buNone/>
            </a:pPr>
            <a:r>
              <a:rPr lang="en-US" sz="3000" b="1" i="1" dirty="0" smtClean="0">
                <a:effectLst>
                  <a:outerShdw blurRad="38100" dist="38100" dir="2700000" algn="tl">
                    <a:srgbClr val="000000">
                      <a:alpha val="43137"/>
                    </a:srgbClr>
                  </a:outerShdw>
                </a:effectLst>
                <a:latin typeface="Arial Rounded MT Bold" panose="020F0704030504030204" pitchFamily="34" charset="0"/>
              </a:rPr>
              <a:t>“</a:t>
            </a:r>
            <a:r>
              <a:rPr lang="en-US" sz="3000" i="1" dirty="0" smtClean="0">
                <a:effectLst>
                  <a:outerShdw blurRad="38100" dist="38100" dir="2700000" algn="tl">
                    <a:srgbClr val="000000">
                      <a:alpha val="43137"/>
                    </a:srgbClr>
                  </a:outerShdw>
                </a:effectLst>
                <a:latin typeface="Arial Rounded MT Bold" panose="020F0704030504030204" pitchFamily="34" charset="0"/>
              </a:rPr>
              <a:t>As </a:t>
            </a:r>
            <a:r>
              <a:rPr lang="en-US" sz="3000" i="1" dirty="0">
                <a:effectLst>
                  <a:outerShdw blurRad="38100" dist="38100" dir="2700000" algn="tl">
                    <a:srgbClr val="000000">
                      <a:alpha val="43137"/>
                    </a:srgbClr>
                  </a:outerShdw>
                </a:effectLst>
                <a:latin typeface="Arial Rounded MT Bold" panose="020F0704030504030204" pitchFamily="34" charset="0"/>
              </a:rPr>
              <a:t>far as the east is from the west, so far hath he removed our transgressions from </a:t>
            </a:r>
            <a:r>
              <a:rPr lang="en-US" sz="3000" i="1" dirty="0" smtClean="0">
                <a:effectLst>
                  <a:outerShdw blurRad="38100" dist="38100" dir="2700000" algn="tl">
                    <a:srgbClr val="000000">
                      <a:alpha val="43137"/>
                    </a:srgbClr>
                  </a:outerShdw>
                </a:effectLst>
                <a:latin typeface="Arial Rounded MT Bold" panose="020F0704030504030204" pitchFamily="34" charset="0"/>
              </a:rPr>
              <a:t>us” -</a:t>
            </a:r>
            <a:r>
              <a:rPr lang="en-US" sz="3000" b="1" dirty="0" smtClean="0">
                <a:effectLst>
                  <a:outerShdw blurRad="38100" dist="38100" dir="2700000" algn="tl">
                    <a:srgbClr val="000000">
                      <a:alpha val="43137"/>
                    </a:srgbClr>
                  </a:outerShdw>
                </a:effectLst>
                <a:latin typeface="Arial Rounded MT Bold" panose="020F0704030504030204" pitchFamily="34" charset="0"/>
              </a:rPr>
              <a:t>Psalm </a:t>
            </a:r>
            <a:r>
              <a:rPr lang="en-US" sz="3000" b="1" dirty="0">
                <a:effectLst>
                  <a:outerShdw blurRad="38100" dist="38100" dir="2700000" algn="tl">
                    <a:srgbClr val="000000">
                      <a:alpha val="43137"/>
                    </a:srgbClr>
                  </a:outerShdw>
                </a:effectLst>
                <a:latin typeface="Arial Rounded MT Bold" panose="020F0704030504030204" pitchFamily="34" charset="0"/>
              </a:rPr>
              <a:t>103:12 </a:t>
            </a:r>
            <a:endParaRPr lang="en-US" sz="2200" dirty="0">
              <a:effectLst>
                <a:outerShdw blurRad="38100" dist="38100" dir="2700000" algn="tl">
                  <a:srgbClr val="000000">
                    <a:alpha val="43137"/>
                  </a:srgbClr>
                </a:outerShdw>
              </a:effectLst>
              <a:latin typeface="Arial Rounded MT Bold" panose="020F07040305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904" y="1017431"/>
            <a:ext cx="6396470" cy="4403655"/>
          </a:xfrm>
          <a:prstGeom prst="rect">
            <a:avLst/>
          </a:prstGeom>
          <a:ln>
            <a:noFill/>
          </a:ln>
          <a:effectLst>
            <a:softEdge rad="112500"/>
          </a:effectLst>
        </p:spPr>
      </p:pic>
    </p:spTree>
    <p:extLst>
      <p:ext uri="{BB962C8B-B14F-4D97-AF65-F5344CB8AC3E}">
        <p14:creationId xmlns:p14="http://schemas.microsoft.com/office/powerpoint/2010/main" val="3752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righ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500"/>
                            </p:stCondLst>
                            <p:childTnLst>
                              <p:par>
                                <p:cTn id="37" presetID="17" presetClass="entr" presetSubtype="10" fill="hold" nodeType="afterEffect">
                                  <p:stCondLst>
                                    <p:cond delay="1000"/>
                                  </p:stCondLst>
                                  <p:childTnLst>
                                    <p:set>
                                      <p:cBhvr>
                                        <p:cTn id="38" dur="1" fill="hold">
                                          <p:stCondLst>
                                            <p:cond delay="0"/>
                                          </p:stCondLst>
                                        </p:cTn>
                                        <p:tgtEl>
                                          <p:spTgt spid="6"/>
                                        </p:tgtEl>
                                        <p:attrNameLst>
                                          <p:attrName>style.visibility</p:attrName>
                                        </p:attrNameLst>
                                      </p:cBhvr>
                                      <p:to>
                                        <p:strVal val="visible"/>
                                      </p:to>
                                    </p:set>
                                    <p:anim calcmode="lin" valueType="num">
                                      <p:cBhvr>
                                        <p:cTn id="39" dur="3000" fill="hold"/>
                                        <p:tgtEl>
                                          <p:spTgt spid="6"/>
                                        </p:tgtEl>
                                        <p:attrNameLst>
                                          <p:attrName>ppt_w</p:attrName>
                                        </p:attrNameLst>
                                      </p:cBhvr>
                                      <p:tavLst>
                                        <p:tav tm="0">
                                          <p:val>
                                            <p:fltVal val="0"/>
                                          </p:val>
                                        </p:tav>
                                        <p:tav tm="100000">
                                          <p:val>
                                            <p:strVal val="#ppt_w"/>
                                          </p:val>
                                        </p:tav>
                                      </p:tavLst>
                                    </p:anim>
                                    <p:anim calcmode="lin" valueType="num">
                                      <p:cBhvr>
                                        <p:cTn id="40"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702" y="156754"/>
            <a:ext cx="11051177" cy="65129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96" y="463597"/>
            <a:ext cx="2894063" cy="1391707"/>
          </a:xfrm>
          <a:prstGeom prst="rect">
            <a:avLst/>
          </a:prstGeom>
        </p:spPr>
      </p:pic>
    </p:spTree>
    <p:extLst>
      <p:ext uri="{BB962C8B-B14F-4D97-AF65-F5344CB8AC3E}">
        <p14:creationId xmlns:p14="http://schemas.microsoft.com/office/powerpoint/2010/main" val="3678607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endParaRPr lang="en-US" dirty="0"/>
          </a:p>
        </p:txBody>
      </p:sp>
      <p:sp>
        <p:nvSpPr>
          <p:cNvPr id="3" name="Content Placeholder 2"/>
          <p:cNvSpPr>
            <a:spLocks noGrp="1"/>
          </p:cNvSpPr>
          <p:nvPr>
            <p:ph idx="1"/>
          </p:nvPr>
        </p:nvSpPr>
        <p:spPr>
          <a:xfrm>
            <a:off x="154545" y="1171976"/>
            <a:ext cx="11925837" cy="5589431"/>
          </a:xfrm>
        </p:spPr>
        <p:txBody>
          <a:bodyPr/>
          <a:lstStyle/>
          <a:p>
            <a:endParaRPr lang="en-US" dirty="0"/>
          </a:p>
        </p:txBody>
      </p:sp>
    </p:spTree>
    <p:extLst>
      <p:ext uri="{BB962C8B-B14F-4D97-AF65-F5344CB8AC3E}">
        <p14:creationId xmlns:p14="http://schemas.microsoft.com/office/powerpoint/2010/main" val="3842161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59" y="296214"/>
            <a:ext cx="3746321" cy="247113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959" y="296214"/>
            <a:ext cx="3009900" cy="2049780"/>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005" y="793056"/>
            <a:ext cx="2619375" cy="1743075"/>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10" y="2923504"/>
            <a:ext cx="3586393" cy="2884868"/>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1627" y="2923504"/>
            <a:ext cx="2487055" cy="2884868"/>
          </a:xfrm>
          <a:prstGeom prst="rect">
            <a:avLst/>
          </a:prstGeom>
          <a:ln>
            <a:noFill/>
          </a:ln>
          <a:effectLst>
            <a:softEdge rad="112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3911" y="2923504"/>
            <a:ext cx="2619375" cy="2495550"/>
          </a:xfrm>
          <a:prstGeom prst="rect">
            <a:avLst/>
          </a:prstGeom>
          <a:ln>
            <a:noFill/>
          </a:ln>
          <a:effectLst>
            <a:softEdge rad="112500"/>
          </a:effectLst>
        </p:spPr>
      </p:pic>
    </p:spTree>
    <p:extLst>
      <p:ext uri="{BB962C8B-B14F-4D97-AF65-F5344CB8AC3E}">
        <p14:creationId xmlns:p14="http://schemas.microsoft.com/office/powerpoint/2010/main" val="905359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r>
              <a:rPr lang="en-US" b="1" dirty="0" smtClean="0">
                <a:effectLst>
                  <a:outerShdw blurRad="38100" dist="38100" dir="2700000" algn="tl">
                    <a:srgbClr val="000000">
                      <a:alpha val="43137"/>
                    </a:srgbClr>
                  </a:outerShdw>
                </a:effectLst>
              </a:rPr>
              <a:t>Step 3- Declare the Truth</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6531238"/>
              </p:ext>
            </p:extLst>
          </p:nvPr>
        </p:nvGraphicFramePr>
        <p:xfrm>
          <a:off x="212035" y="1017431"/>
          <a:ext cx="11781181" cy="5621908"/>
        </p:xfrm>
        <a:graphic>
          <a:graphicData uri="http://schemas.openxmlformats.org/drawingml/2006/table">
            <a:tbl>
              <a:tblPr>
                <a:tableStyleId>{5C22544A-7EE6-4342-B048-85BDC9FD1C3A}</a:tableStyleId>
              </a:tblPr>
              <a:tblGrid>
                <a:gridCol w="11781181"/>
              </a:tblGrid>
              <a:tr h="5621908">
                <a:tc>
                  <a:txBody>
                    <a:bodyPr/>
                    <a:lstStyle/>
                    <a:p>
                      <a:pPr marL="0" marR="0" algn="l">
                        <a:lnSpc>
                          <a:spcPct val="150000"/>
                        </a:lnSpc>
                        <a:spcBef>
                          <a:spcPts val="0"/>
                        </a:spcBef>
                        <a:spcAft>
                          <a:spcPts val="0"/>
                        </a:spcAft>
                      </a:pPr>
                      <a:r>
                        <a:rPr lang="en-US" sz="1150" dirty="0" smtClean="0">
                          <a:effectLst/>
                        </a:rPr>
                        <a:t>In </a:t>
                      </a:r>
                      <a:r>
                        <a:rPr lang="en-US" sz="1150" dirty="0">
                          <a:effectLst/>
                        </a:rPr>
                        <a:t>the powerful passage about spiritual warfare, </a:t>
                      </a:r>
                      <a:r>
                        <a:rPr lang="en-US" sz="1150" u="sng" dirty="0">
                          <a:effectLst/>
                          <a:hlinkClick r:id="rId2"/>
                        </a:rPr>
                        <a:t>Ephesians 6</a:t>
                      </a:r>
                      <a:r>
                        <a:rPr lang="en-US" sz="1150" dirty="0">
                          <a:effectLst/>
                        </a:rPr>
                        <a:t>, we are told to put on the armor of God and then to stand. In fact, we are encouraged “to stand” three times in those few verses (</a:t>
                      </a:r>
                      <a:r>
                        <a:rPr lang="en-US" sz="1150" u="sng" dirty="0">
                          <a:effectLst/>
                          <a:hlinkClick r:id="rId3"/>
                        </a:rPr>
                        <a:t>Ephesians 6:11, 13, 14</a:t>
                      </a:r>
                      <a:r>
                        <a:rPr lang="en-US" sz="1150" dirty="0">
                          <a:effectLst/>
                        </a:rPr>
                        <a:t>). Holding the shield of faith in our left hand and the sword of the Spirit, which is the Word of God, in our right hand, we stand. And just as Jesus did when Satan tempted Him (</a:t>
                      </a:r>
                      <a:r>
                        <a:rPr lang="en-US" sz="1150" u="sng" dirty="0">
                          <a:effectLst/>
                          <a:hlinkClick r:id="rId4"/>
                        </a:rPr>
                        <a:t>Matthew 4</a:t>
                      </a:r>
                      <a:r>
                        <a:rPr lang="en-US" sz="1150" dirty="0">
                          <a:effectLst/>
                        </a:rPr>
                        <a:t>), we declare Scripture in response to Satan’s taunts: “Satan, you don’t want me to forgive other people or myself because you don’t want me to be free. You want me to be in bondage. You are not going to outsmart me. I am familiar with your evil schemes.”</a:t>
                      </a:r>
                      <a:r>
                        <a:rPr lang="en-US" sz="1150" baseline="30000" dirty="0">
                          <a:effectLst/>
                        </a:rPr>
                        <a:t>3</a:t>
                      </a:r>
                      <a:endParaRPr lang="en-US" sz="1200" dirty="0">
                        <a:effectLst/>
                      </a:endParaRPr>
                    </a:p>
                    <a:p>
                      <a:pPr marL="0" marR="0" algn="l">
                        <a:lnSpc>
                          <a:spcPct val="150000"/>
                        </a:lnSpc>
                        <a:spcBef>
                          <a:spcPts val="0"/>
                        </a:spcBef>
                        <a:spcAft>
                          <a:spcPts val="0"/>
                        </a:spcAft>
                      </a:pPr>
                      <a:r>
                        <a:rPr lang="en-US" sz="1150" dirty="0">
                          <a:effectLst/>
                        </a:rPr>
                        <a:t>When guilt whispers condemnation, what do you do? You worship your King, who forgave you and brought you out of dark­ness into His glorious light. And you sing His praises loudly! When you are refusing and resisting the fiery darts of the enemy, worship is a wall of protection around your soul. So worship, declaring the truth of God’s great love for you!</a:t>
                      </a:r>
                      <a:endParaRPr lang="en-US" sz="1200" dirty="0">
                        <a:effectLst/>
                      </a:endParaRPr>
                    </a:p>
                    <a:p>
                      <a:pPr marL="0" marR="0" algn="l">
                        <a:lnSpc>
                          <a:spcPct val="150000"/>
                        </a:lnSpc>
                        <a:spcBef>
                          <a:spcPts val="0"/>
                        </a:spcBef>
                        <a:spcAft>
                          <a:spcPts val="0"/>
                        </a:spcAft>
                      </a:pPr>
                      <a:r>
                        <a:rPr lang="en-US" sz="1150" dirty="0">
                          <a:effectLst/>
                        </a:rPr>
                        <a:t>Forgiving yourself may bring about the breakthrough you have been looking for. Your fear of intimacy or determination to stay in control—are they rooted in bondage to the guilt of past sin? How would your life be different if you were truly free?</a:t>
                      </a:r>
                      <a:endParaRPr lang="en-US" sz="1200" dirty="0">
                        <a:effectLst/>
                        <a:latin typeface="Times New Roman" panose="02020603050405020304" pitchFamily="18" charset="0"/>
                        <a:ea typeface="Calibri" panose="020F0502020204030204" pitchFamily="34" charset="0"/>
                      </a:endParaRPr>
                    </a:p>
                  </a:txBody>
                  <a:tcPr marL="0" marR="0" marT="0" marB="0"/>
                </a:tc>
              </a:tr>
            </a:tbl>
          </a:graphicData>
        </a:graphic>
      </p:graphicFrame>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606060"/>
                </a:solidFill>
                <a:effectLst/>
                <a:latin typeface="Helvetica" panose="020B0604020202020204" pitchFamily="34" charset="0"/>
                <a:ea typeface="Calibri" panose="020F0502020204030204" pitchFamily="34" charset="0"/>
              </a:rPr>
              <a:t>Love keeps no record of wrongs (</a:t>
            </a:r>
            <a:r>
              <a:rPr kumimoji="0" lang="en-US" altLang="en-US" sz="1100" b="0" i="0" u="none" strike="noStrike" cap="none" normalizeH="0" baseline="0" dirty="0" smtClean="0">
                <a:ln>
                  <a:noFill/>
                </a:ln>
                <a:solidFill>
                  <a:srgbClr val="6DC6DD"/>
                </a:solidFill>
                <a:effectLst/>
                <a:latin typeface="Helvetica" panose="020B0604020202020204" pitchFamily="34" charset="0"/>
                <a:ea typeface="Calibri" panose="020F0502020204030204" pitchFamily="34" charset="0"/>
                <a:hlinkClick r:id="rId5"/>
              </a:rPr>
              <a:t>1 Corinthians 13:5</a:t>
            </a:r>
            <a:r>
              <a:rPr kumimoji="0" lang="en-US" altLang="en-US" sz="1100" b="0" i="0" u="none" strike="noStrike" cap="none" normalizeH="0" baseline="0" dirty="0" smtClean="0">
                <a:ln>
                  <a:noFill/>
                </a:ln>
                <a:solidFill>
                  <a:srgbClr val="606060"/>
                </a:solidFill>
                <a:effectLst/>
                <a:latin typeface="Helvetica" panose="020B0604020202020204" pitchFamily="34" charset="0"/>
                <a:ea typeface="Calibri" panose="020F0502020204030204" pitchFamily="34" charset="0"/>
              </a:rPr>
              <a:t>). Do you believe this? In </a:t>
            </a:r>
            <a:r>
              <a:rPr kumimoji="0" lang="en-US" altLang="en-US" sz="1100" b="0" i="1" u="none" strike="noStrike" cap="none" normalizeH="0" baseline="0" dirty="0" smtClean="0">
                <a:ln>
                  <a:noFill/>
                </a:ln>
                <a:solidFill>
                  <a:srgbClr val="606060"/>
                </a:solidFill>
                <a:effectLst/>
                <a:latin typeface="Helvetica" panose="020B0604020202020204" pitchFamily="34" charset="0"/>
                <a:ea typeface="Calibri" panose="020F0502020204030204" pitchFamily="34" charset="0"/>
              </a:rPr>
              <a:t>Surprised by the Healer</a:t>
            </a:r>
            <a:r>
              <a:rPr kumimoji="0" lang="en-US" altLang="en-US" sz="1100" b="0" i="0" u="none" strike="noStrike" cap="none" normalizeH="0" baseline="0" dirty="0" smtClean="0">
                <a:ln>
                  <a:noFill/>
                </a:ln>
                <a:solidFill>
                  <a:srgbClr val="606060"/>
                </a:solidFill>
                <a:effectLst/>
                <a:latin typeface="Helvetica" panose="020B0604020202020204" pitchFamily="34" charset="0"/>
                <a:ea typeface="Calibri" panose="020F0502020204030204" pitchFamily="34" charset="0"/>
              </a:rPr>
              <a:t>, readers heard what Lorraine said, “A time comes to let yourself off the hook.” The name of Lorraine’s hook was abortion</a:t>
            </a:r>
            <a:r>
              <a:rPr kumimoji="0" lang="en-US" altLang="en-US" sz="1100" b="0" i="1" u="none" strike="noStrike" cap="none" normalizeH="0" baseline="0" dirty="0" smtClean="0">
                <a:ln>
                  <a:noFill/>
                </a:ln>
                <a:solidFill>
                  <a:srgbClr val="606060"/>
                </a:solidFill>
                <a:effectLst/>
                <a:latin typeface="Helvetica" panose="020B0604020202020204" pitchFamily="34" charset="0"/>
                <a:ea typeface="Calibri" panose="020F0502020204030204" pitchFamily="34" charset="0"/>
              </a:rPr>
              <a:t>. </a:t>
            </a:r>
            <a:r>
              <a:rPr kumimoji="0" lang="en-US" altLang="en-US" sz="1100" b="0" i="0" u="none" strike="noStrike" cap="none" normalizeH="0" baseline="0" dirty="0" smtClean="0">
                <a:ln>
                  <a:noFill/>
                </a:ln>
                <a:solidFill>
                  <a:srgbClr val="606060"/>
                </a:solidFill>
                <a:effectLst/>
                <a:latin typeface="Helvetica" panose="020B0604020202020204" pitchFamily="34" charset="0"/>
                <a:ea typeface="Calibri" panose="020F0502020204030204" pitchFamily="34" charset="0"/>
              </a:rPr>
              <a:t>What is the name of yours? Will you name your hook and agree with God that it is time to tear up the record of your wrongs? Will you pray</a:t>
            </a:r>
            <a:r>
              <a:rPr kumimoji="0" lang="en-US" altLang="en-US" sz="11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9250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58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
            <a:ext cx="8001000" cy="1470025"/>
          </a:xfrm>
        </p:spPr>
        <p:txBody>
          <a:bodyPr anchor="ct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Guilt Can Be Negative Or Positive</a:t>
            </a:r>
          </a:p>
        </p:txBody>
      </p:sp>
      <p:sp>
        <p:nvSpPr>
          <p:cNvPr id="4" name="Subtitle 2"/>
          <p:cNvSpPr txBox="1">
            <a:spLocks/>
          </p:cNvSpPr>
          <p:nvPr/>
        </p:nvSpPr>
        <p:spPr>
          <a:xfrm>
            <a:off x="1828800" y="1295400"/>
            <a:ext cx="4191000" cy="4724400"/>
          </a:xfrm>
          <a:prstGeom prst="rect">
            <a:avLst/>
          </a:prstGeom>
          <a:solidFill>
            <a:schemeClr val="bg1">
              <a:alpha val="80000"/>
            </a:schemeClr>
          </a:solidFill>
        </p:spPr>
        <p:txBody>
          <a:bodyPr vert="horz" lIns="91440" tIns="45720" rIns="91440" bIns="45720" rtlCol="0">
            <a:norm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Positive  (Helpful)</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Comes from Holy Spirit</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Productive  </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Leads to Conviction</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Draws us Closer to God</a:t>
            </a: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Promotes Relationships</a:t>
            </a: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Restores Confidence</a:t>
            </a: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Moves Us Forward</a:t>
            </a:r>
          </a:p>
          <a:p>
            <a:pPr>
              <a:spcBef>
                <a:spcPts val="6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Example= Peter</a:t>
            </a:r>
          </a:p>
          <a:p>
            <a:pPr algn="ctr">
              <a:spcBef>
                <a:spcPct val="20000"/>
              </a:spcBef>
              <a:defRPr/>
            </a:pPr>
            <a:endParaRPr lang="en-US" sz="3200" dirty="0">
              <a:solidFill>
                <a:schemeClr val="tx1">
                  <a:tint val="75000"/>
                </a:schemeClr>
              </a:solidFill>
            </a:endParaRPr>
          </a:p>
        </p:txBody>
      </p:sp>
      <p:sp>
        <p:nvSpPr>
          <p:cNvPr id="6" name="Subtitle 2"/>
          <p:cNvSpPr txBox="1">
            <a:spLocks/>
          </p:cNvSpPr>
          <p:nvPr/>
        </p:nvSpPr>
        <p:spPr>
          <a:xfrm>
            <a:off x="6248400" y="1295400"/>
            <a:ext cx="4191000" cy="4724400"/>
          </a:xfrm>
          <a:prstGeom prst="rect">
            <a:avLst/>
          </a:prstGeom>
          <a:solidFill>
            <a:schemeClr val="bg1">
              <a:alpha val="80000"/>
            </a:schemeClr>
          </a:solidFill>
        </p:spPr>
        <p:txBody>
          <a:bodyPr vert="horz" lIns="91440" tIns="45720" rIns="91440" bIns="45720" rtlCol="0">
            <a:norm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Negative  (Harmful)</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Comes from Satan</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Counterproductive   </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Leads to Condemnation</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Separates from God</a:t>
            </a: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Damages Relationships</a:t>
            </a: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Destroys Confidence</a:t>
            </a:r>
          </a:p>
          <a:p>
            <a:pPr>
              <a:spcBef>
                <a:spcPts val="600"/>
              </a:spcBef>
              <a:buFont typeface="Arial" pitchFamily="34" charset="0"/>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Stuck in Past </a:t>
            </a:r>
          </a:p>
          <a:p>
            <a:pPr>
              <a:spcBef>
                <a:spcPts val="6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Example= Judas</a:t>
            </a:r>
          </a:p>
          <a:p>
            <a:pPr>
              <a:spcBef>
                <a:spcPts val="600"/>
              </a:spcBef>
              <a:buFont typeface="Arial" pitchFamily="34" charset="0"/>
              <a:buChar cha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ct val="20000"/>
              </a:spcBef>
              <a:defRPr/>
            </a:pPr>
            <a:endParaRPr lang="en-US" sz="3200" dirty="0">
              <a:solidFill>
                <a:schemeClr val="tx1">
                  <a:tint val="75000"/>
                </a:schemeClr>
              </a:solidFill>
            </a:endParaRPr>
          </a:p>
        </p:txBody>
      </p:sp>
    </p:spTree>
    <p:extLst>
      <p:ext uri="{BB962C8B-B14F-4D97-AF65-F5344CB8AC3E}">
        <p14:creationId xmlns:p14="http://schemas.microsoft.com/office/powerpoint/2010/main" val="618133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1000" fill="hold"/>
                                        <p:tgtEl>
                                          <p:spTgt spid="6">
                                            <p:bg/>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6"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6"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51" fill="hold">
                            <p:stCondLst>
                              <p:cond delay="1000"/>
                            </p:stCondLst>
                            <p:childTnLst>
                              <p:par>
                                <p:cTn id="52" presetID="2" presetClass="entr" presetSubtype="6" fill="hold" grpId="0" nodeType="after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additive="base">
                                        <p:cTn id="54"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 calcmode="lin" valueType="num">
                                      <p:cBhvr additive="base">
                                        <p:cTn id="60"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61"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62" fill="hold">
                            <p:stCondLst>
                              <p:cond delay="1000"/>
                            </p:stCondLst>
                            <p:childTnLst>
                              <p:par>
                                <p:cTn id="63" presetID="2" presetClass="entr" presetSubtype="6" fill="hold" grpId="0" nodeType="after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 calcmode="lin" valueType="num">
                                      <p:cBhvr additive="base">
                                        <p:cTn id="65"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 calcmode="lin" valueType="num">
                                      <p:cBhvr additive="base">
                                        <p:cTn id="71"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2" presetClass="entr" presetSubtype="6" fill="hold" grpId="0" nodeType="afterEffect">
                                  <p:stCondLst>
                                    <p:cond delay="0"/>
                                  </p:stCondLst>
                                  <p:childTnLst>
                                    <p:set>
                                      <p:cBhvr>
                                        <p:cTn id="75" dur="1" fill="hold">
                                          <p:stCondLst>
                                            <p:cond delay="0"/>
                                          </p:stCondLst>
                                        </p:cTn>
                                        <p:tgtEl>
                                          <p:spTgt spid="6">
                                            <p:txEl>
                                              <p:pRg st="5" end="5"/>
                                            </p:txEl>
                                          </p:spTgt>
                                        </p:tgtEl>
                                        <p:attrNameLst>
                                          <p:attrName>style.visibility</p:attrName>
                                        </p:attrNameLst>
                                      </p:cBhvr>
                                      <p:to>
                                        <p:strVal val="visible"/>
                                      </p:to>
                                    </p:set>
                                    <p:anim calcmode="lin" valueType="num">
                                      <p:cBhvr additive="base">
                                        <p:cTn id="76"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77"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9" fill="hold" grpId="0"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 calcmode="lin" valueType="num">
                                      <p:cBhvr additive="base">
                                        <p:cTn id="82"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83"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000"/>
                            </p:stCondLst>
                            <p:childTnLst>
                              <p:par>
                                <p:cTn id="85" presetID="2" presetClass="entr" presetSubtype="6" fill="hold" grpId="0" nodeType="afterEffect">
                                  <p:stCondLst>
                                    <p:cond delay="0"/>
                                  </p:stCondLst>
                                  <p:childTnLst>
                                    <p:set>
                                      <p:cBhvr>
                                        <p:cTn id="86" dur="1" fill="hold">
                                          <p:stCondLst>
                                            <p:cond delay="0"/>
                                          </p:stCondLst>
                                        </p:cTn>
                                        <p:tgtEl>
                                          <p:spTgt spid="6">
                                            <p:txEl>
                                              <p:pRg st="6" end="6"/>
                                            </p:txEl>
                                          </p:spTgt>
                                        </p:tgtEl>
                                        <p:attrNameLst>
                                          <p:attrName>style.visibility</p:attrName>
                                        </p:attrNameLst>
                                      </p:cBhvr>
                                      <p:to>
                                        <p:strVal val="visible"/>
                                      </p:to>
                                    </p:set>
                                    <p:anim calcmode="lin" valueType="num">
                                      <p:cBhvr additive="base">
                                        <p:cTn id="87"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88"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9" fill="hold" grpId="0" nodeType="clickEffect">
                                  <p:stCondLst>
                                    <p:cond delay="0"/>
                                  </p:stCondLst>
                                  <p:childTnLst>
                                    <p:set>
                                      <p:cBhvr>
                                        <p:cTn id="92" dur="1" fill="hold">
                                          <p:stCondLst>
                                            <p:cond delay="0"/>
                                          </p:stCondLst>
                                        </p:cTn>
                                        <p:tgtEl>
                                          <p:spTgt spid="4">
                                            <p:txEl>
                                              <p:pRg st="7" end="7"/>
                                            </p:txEl>
                                          </p:spTgt>
                                        </p:tgtEl>
                                        <p:attrNameLst>
                                          <p:attrName>style.visibility</p:attrName>
                                        </p:attrNameLst>
                                      </p:cBhvr>
                                      <p:to>
                                        <p:strVal val="visible"/>
                                      </p:to>
                                    </p:set>
                                    <p:anim calcmode="lin" valueType="num">
                                      <p:cBhvr additive="base">
                                        <p:cTn id="93"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94" dur="10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par>
                          <p:cTn id="95" fill="hold">
                            <p:stCondLst>
                              <p:cond delay="1000"/>
                            </p:stCondLst>
                            <p:childTnLst>
                              <p:par>
                                <p:cTn id="96" presetID="2" presetClass="entr" presetSubtype="6" fill="hold" grpId="0" nodeType="after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anim calcmode="lin" valueType="num">
                                      <p:cBhvr additive="base">
                                        <p:cTn id="98"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99"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9" fill="hold" grpId="0" nodeType="click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anim calcmode="lin" valueType="num">
                                      <p:cBhvr additive="base">
                                        <p:cTn id="104" dur="10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105" dur="1000" fill="hold"/>
                                        <p:tgtEl>
                                          <p:spTgt spid="4">
                                            <p:txEl>
                                              <p:pRg st="8" end="8"/>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1000"/>
                            </p:stCondLst>
                            <p:childTnLst>
                              <p:par>
                                <p:cTn id="107" presetID="2" presetClass="entr" presetSubtype="6" fill="hold" grpId="0" nodeType="afterEffect">
                                  <p:stCondLst>
                                    <p:cond delay="0"/>
                                  </p:stCondLst>
                                  <p:childTnLst>
                                    <p:set>
                                      <p:cBhvr>
                                        <p:cTn id="108" dur="1" fill="hold">
                                          <p:stCondLst>
                                            <p:cond delay="0"/>
                                          </p:stCondLst>
                                        </p:cTn>
                                        <p:tgtEl>
                                          <p:spTgt spid="6">
                                            <p:txEl>
                                              <p:pRg st="8" end="8"/>
                                            </p:txEl>
                                          </p:spTgt>
                                        </p:tgtEl>
                                        <p:attrNameLst>
                                          <p:attrName>style.visibility</p:attrName>
                                        </p:attrNameLst>
                                      </p:cBhvr>
                                      <p:to>
                                        <p:strVal val="visible"/>
                                      </p:to>
                                    </p:set>
                                    <p:anim calcmode="lin" valueType="num">
                                      <p:cBhvr additive="base">
                                        <p:cTn id="109" dur="1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110" dur="1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hespiritguide.files.wordpress.com/2008/07/dev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1071156" y="0"/>
            <a:ext cx="9562011" cy="1143000"/>
          </a:xfrm>
          <a:solidFill>
            <a:schemeClr val="bg2">
              <a:alpha val="80000"/>
            </a:schemeClr>
          </a:solidFill>
        </p:spPr>
        <p:txBody>
          <a:bodyPr>
            <a:normAutofit/>
          </a:bodyPr>
          <a:lstStyle/>
          <a:p>
            <a:pPr eaLnBrk="1" hangingPunct="1">
              <a:defRPr/>
            </a:pPr>
            <a:r>
              <a:rPr lang="en-US" b="1" dirty="0" smtClean="0">
                <a:effectLst>
                  <a:outerShdw blurRad="38100" dist="38100" dir="2700000" algn="tl">
                    <a:srgbClr val="000000">
                      <a:alpha val="43137"/>
                    </a:srgbClr>
                  </a:outerShdw>
                </a:effectLst>
                <a:latin typeface="Arial Rounded MT Bold" panose="020F0704030504030204" pitchFamily="34" charset="0"/>
              </a:rPr>
              <a:t>Satan’s Desire </a:t>
            </a:r>
            <a:r>
              <a:rPr lang="en-US" b="1" dirty="0">
                <a:effectLst>
                  <a:outerShdw blurRad="38100" dist="38100" dir="2700000" algn="tl">
                    <a:srgbClr val="000000">
                      <a:alpha val="43137"/>
                    </a:srgbClr>
                  </a:outerShdw>
                </a:effectLst>
                <a:latin typeface="Arial Rounded MT Bold" panose="020F0704030504030204" pitchFamily="34" charset="0"/>
              </a:rPr>
              <a:t>to Manipulate Mind</a:t>
            </a:r>
          </a:p>
        </p:txBody>
      </p:sp>
      <p:sp>
        <p:nvSpPr>
          <p:cNvPr id="6147" name="Rectangle 3"/>
          <p:cNvSpPr>
            <a:spLocks noGrp="1" noChangeArrowheads="1"/>
          </p:cNvSpPr>
          <p:nvPr>
            <p:ph idx="1"/>
          </p:nvPr>
        </p:nvSpPr>
        <p:spPr>
          <a:xfrm>
            <a:off x="1711234" y="1295400"/>
            <a:ext cx="8423366" cy="5257800"/>
          </a:xfrm>
          <a:solidFill>
            <a:schemeClr val="bg2">
              <a:alpha val="79999"/>
            </a:schemeClr>
          </a:solidFill>
        </p:spPr>
        <p:txBody>
          <a:bodyPr/>
          <a:lstStyle/>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Adversary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Roaring Lion </a:t>
            </a:r>
            <a:endParaRPr lang="en-US" b="1" dirty="0">
              <a:latin typeface="Arial Rounded MT Bold" panose="020F0704030504030204" pitchFamily="34" charset="0"/>
              <a:ea typeface="Arial Unicode MS" pitchFamily="34" charset="-128"/>
              <a:cs typeface="Arial Unicode MS" pitchFamily="34" charset="-128"/>
            </a:endParaRPr>
          </a:p>
          <a:p>
            <a:pPr>
              <a:spcBef>
                <a:spcPts val="0"/>
              </a:spcBef>
              <a:spcAft>
                <a:spcPts val="6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 Angel of Light </a:t>
            </a:r>
          </a:p>
          <a:p>
            <a:pPr>
              <a:spcBef>
                <a:spcPts val="0"/>
              </a:spcBef>
              <a:spcAft>
                <a:spcPts val="6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 Devil  =</a:t>
            </a:r>
            <a:r>
              <a:rPr lang="en-US" sz="32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diablos</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spcBef>
                <a:spcPts val="0"/>
              </a:spcBef>
              <a:spcAft>
                <a:spcPts val="6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1-dia (</a:t>
            </a:r>
            <a:r>
              <a:rPr lang="en-US" sz="3200" i="1" dirty="0">
                <a:latin typeface="Arial Rounded MT Bold" panose="020F0704030504030204" pitchFamily="34" charset="0"/>
                <a:ea typeface="Arial Unicode MS" pitchFamily="34" charset="-128"/>
                <a:cs typeface="Arial Unicode MS" pitchFamily="34" charset="-128"/>
              </a:rPr>
              <a:t>thru-penetrate</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2-ballo (</a:t>
            </a:r>
            <a:r>
              <a:rPr lang="en-US" sz="3200" i="1" dirty="0">
                <a:latin typeface="Arial Rounded MT Bold" panose="020F0704030504030204" pitchFamily="34" charset="0"/>
                <a:ea typeface="Arial Unicode MS" pitchFamily="34" charset="-128"/>
                <a:cs typeface="Arial Unicode MS" pitchFamily="34" charset="-128"/>
              </a:rPr>
              <a:t>I Throw</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spcBef>
                <a:spcPts val="0"/>
              </a:spcBef>
              <a:spcAft>
                <a:spcPts val="1200"/>
              </a:spcAft>
              <a:buSzPct val="99000"/>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40 times used in New Test    </a:t>
            </a:r>
          </a:p>
          <a:p>
            <a:pPr>
              <a:spcBef>
                <a:spcPts val="0"/>
              </a:spcBef>
              <a:spcAft>
                <a:spcPts val="6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 Satan / Accuser</a:t>
            </a:r>
          </a:p>
          <a:p>
            <a:pPr lvl="1">
              <a:spcBef>
                <a:spcPts val="0"/>
              </a:spcBef>
              <a:spcAft>
                <a:spcPts val="600"/>
              </a:spcAft>
              <a:buSzPct val="99000"/>
              <a:defRPr/>
            </a:pPr>
            <a:r>
              <a:rPr lang="en-US" sz="28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Shantana</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latin typeface="Arial Rounded MT Bold" panose="020F0704030504030204" pitchFamily="34" charset="0"/>
                <a:ea typeface="Arial Unicode MS" pitchFamily="34" charset="-128"/>
                <a:cs typeface="Arial Unicode MS" pitchFamily="34" charset="-128"/>
              </a:rPr>
              <a:t>to hate/ to accuse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spcBef>
                <a:spcPts val="0"/>
              </a:spcBef>
              <a:spcAft>
                <a:spcPts val="600"/>
              </a:spcAft>
              <a:buSzPct val="99000"/>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50 times in OT / NT </a:t>
            </a: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5888208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30" presetClass="entr" presetSubtype="0" fill="hold" grpId="0" nodeType="withEffect">
                                  <p:stCondLst>
                                    <p:cond delay="0"/>
                                  </p:stCondLst>
                                  <p:childTnLst>
                                    <p:set>
                                      <p:cBhvr>
                                        <p:cTn id="10" dur="1" fill="hold">
                                          <p:stCondLst>
                                            <p:cond delay="0"/>
                                          </p:stCondLst>
                                        </p:cTn>
                                        <p:tgtEl>
                                          <p:spTgt spid="6147">
                                            <p:bg/>
                                          </p:spTgt>
                                        </p:tgtEl>
                                        <p:attrNameLst>
                                          <p:attrName>style.visibility</p:attrName>
                                        </p:attrNameLst>
                                      </p:cBhvr>
                                      <p:to>
                                        <p:strVal val="visible"/>
                                      </p:to>
                                    </p:set>
                                    <p:animEffect transition="in" filter="fade">
                                      <p:cBhvr>
                                        <p:cTn id="11" dur="800" decel="100000"/>
                                        <p:tgtEl>
                                          <p:spTgt spid="6147">
                                            <p:bg/>
                                          </p:spTgt>
                                        </p:tgtEl>
                                      </p:cBhvr>
                                    </p:animEffect>
                                    <p:anim calcmode="lin" valueType="num">
                                      <p:cBhvr>
                                        <p:cTn id="12"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3"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0" end="0"/>
                                            </p:txEl>
                                          </p:spTgt>
                                        </p:tgtEl>
                                        <p:attrNameLst>
                                          <p:attrName>style.visibility</p:attrName>
                                        </p:attrNameLst>
                                      </p:cBhvr>
                                      <p:to>
                                        <p:strVal val="visible"/>
                                      </p:to>
                                    </p:set>
                                    <p:anim calcmode="lin" valueType="num">
                                      <p:cBhvr additive="base">
                                        <p:cTn id="2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7">
                                            <p:txEl>
                                              <p:pRg st="1" end="1"/>
                                            </p:txEl>
                                          </p:spTgt>
                                        </p:tgtEl>
                                        <p:attrNameLst>
                                          <p:attrName>style.visibility</p:attrName>
                                        </p:attrNameLst>
                                      </p:cBhvr>
                                      <p:to>
                                        <p:strVal val="visible"/>
                                      </p:to>
                                    </p:set>
                                    <p:anim calcmode="lin" valueType="num">
                                      <p:cBhvr additive="base">
                                        <p:cTn id="2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47">
                                            <p:txEl>
                                              <p:pRg st="2" end="2"/>
                                            </p:txEl>
                                          </p:spTgt>
                                        </p:tgtEl>
                                        <p:attrNameLst>
                                          <p:attrName>style.visibility</p:attrName>
                                        </p:attrNameLst>
                                      </p:cBhvr>
                                      <p:to>
                                        <p:strVal val="visible"/>
                                      </p:to>
                                    </p:set>
                                    <p:anim calcmode="lin" valueType="num">
                                      <p:cBhvr additive="base">
                                        <p:cTn id="3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7">
                                            <p:txEl>
                                              <p:pRg st="3" end="3"/>
                                            </p:txEl>
                                          </p:spTgt>
                                        </p:tgtEl>
                                        <p:attrNameLst>
                                          <p:attrName>style.visibility</p:attrName>
                                        </p:attrNameLst>
                                      </p:cBhvr>
                                      <p:to>
                                        <p:strVal val="visible"/>
                                      </p:to>
                                    </p:set>
                                    <p:anim calcmode="lin" valueType="num">
                                      <p:cBhvr additive="base">
                                        <p:cTn id="3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47">
                                            <p:txEl>
                                              <p:pRg st="4" end="4"/>
                                            </p:txEl>
                                          </p:spTgt>
                                        </p:tgtEl>
                                        <p:attrNameLst>
                                          <p:attrName>style.visibility</p:attrName>
                                        </p:attrNameLst>
                                      </p:cBhvr>
                                      <p:to>
                                        <p:strVal val="visible"/>
                                      </p:to>
                                    </p:set>
                                    <p:anim calcmode="lin" valueType="num">
                                      <p:cBhvr additive="base">
                                        <p:cTn id="4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147">
                                            <p:txEl>
                                              <p:pRg st="5" end="5"/>
                                            </p:txEl>
                                          </p:spTgt>
                                        </p:tgtEl>
                                        <p:attrNameLst>
                                          <p:attrName>style.visibility</p:attrName>
                                        </p:attrNameLst>
                                      </p:cBhvr>
                                      <p:to>
                                        <p:strVal val="visible"/>
                                      </p:to>
                                    </p:set>
                                    <p:anim calcmode="lin" valueType="num">
                                      <p:cBhvr additive="base">
                                        <p:cTn id="49"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7">
                                            <p:txEl>
                                              <p:pRg st="6" end="6"/>
                                            </p:txEl>
                                          </p:spTgt>
                                        </p:tgtEl>
                                        <p:attrNameLst>
                                          <p:attrName>style.visibility</p:attrName>
                                        </p:attrNameLst>
                                      </p:cBhvr>
                                      <p:to>
                                        <p:strVal val="visible"/>
                                      </p:to>
                                    </p:set>
                                    <p:anim calcmode="lin" valueType="num">
                                      <p:cBhvr additive="base">
                                        <p:cTn id="5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47">
                                            <p:txEl>
                                              <p:pRg st="7" end="7"/>
                                            </p:txEl>
                                          </p:spTgt>
                                        </p:tgtEl>
                                        <p:attrNameLst>
                                          <p:attrName>style.visibility</p:attrName>
                                        </p:attrNameLst>
                                      </p:cBhvr>
                                      <p:to>
                                        <p:strVal val="visible"/>
                                      </p:to>
                                    </p:set>
                                    <p:anim calcmode="lin" valueType="num">
                                      <p:cBhvr additive="base">
                                        <p:cTn id="5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147">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147">
                                            <p:txEl>
                                              <p:pRg st="8" end="8"/>
                                            </p:txEl>
                                          </p:spTgt>
                                        </p:tgtEl>
                                        <p:attrNameLst>
                                          <p:attrName>style.visibility</p:attrName>
                                        </p:attrNameLst>
                                      </p:cBhvr>
                                      <p:to>
                                        <p:strVal val="visible"/>
                                      </p:to>
                                    </p:set>
                                    <p:anim calcmode="lin" valueType="num">
                                      <p:cBhvr additive="base">
                                        <p:cTn id="63"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
            <a:ext cx="8001000" cy="1470025"/>
          </a:xfrm>
        </p:spPr>
        <p:txBody>
          <a:bodyPr anchor="ct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Guilt Can Be Negative Or Positive</a:t>
            </a:r>
          </a:p>
        </p:txBody>
      </p:sp>
      <p:sp>
        <p:nvSpPr>
          <p:cNvPr id="4" name="Subtitle 2"/>
          <p:cNvSpPr txBox="1">
            <a:spLocks/>
          </p:cNvSpPr>
          <p:nvPr/>
        </p:nvSpPr>
        <p:spPr>
          <a:xfrm>
            <a:off x="1828800" y="1295400"/>
            <a:ext cx="4191000" cy="4724400"/>
          </a:xfrm>
          <a:prstGeom prst="rect">
            <a:avLst/>
          </a:prstGeom>
          <a:solidFill>
            <a:schemeClr val="bg1">
              <a:alpha val="80000"/>
            </a:schemeClr>
          </a:solidFill>
        </p:spPr>
        <p:txBody>
          <a:bodyPr vert="horz" lIns="91440" tIns="45720" rIns="91440" bIns="45720" rtlCol="0">
            <a:norm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Peter</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Repented to God</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Turned UPward  </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Led to Restoration</a:t>
            </a:r>
          </a:p>
          <a:p>
            <a:pPr>
              <a:spcBef>
                <a:spcPts val="600"/>
              </a:spcBef>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and </a:t>
            </a:r>
          </a:p>
          <a:p>
            <a:pPr>
              <a:spcBef>
                <a:spcPts val="600"/>
              </a:spcBef>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Life</a:t>
            </a:r>
          </a:p>
          <a:p>
            <a:pPr>
              <a:spcBef>
                <a:spcPts val="600"/>
              </a:spcBef>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Cor 7:10,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“Godly Sorrow Worketh Repent”</a:t>
            </a:r>
          </a:p>
          <a:p>
            <a:pPr algn="ctr">
              <a:spcBef>
                <a:spcPct val="20000"/>
              </a:spcBef>
              <a:defRPr/>
            </a:pPr>
            <a:endParaRPr lang="en-US" sz="3200" dirty="0">
              <a:solidFill>
                <a:schemeClr val="tx1">
                  <a:tint val="75000"/>
                </a:schemeClr>
              </a:solidFill>
            </a:endParaRPr>
          </a:p>
        </p:txBody>
      </p:sp>
      <p:sp>
        <p:nvSpPr>
          <p:cNvPr id="6" name="Subtitle 2"/>
          <p:cNvSpPr txBox="1">
            <a:spLocks/>
          </p:cNvSpPr>
          <p:nvPr/>
        </p:nvSpPr>
        <p:spPr>
          <a:xfrm>
            <a:off x="6248400" y="1295400"/>
            <a:ext cx="4191000" cy="4724400"/>
          </a:xfrm>
          <a:prstGeom prst="rect">
            <a:avLst/>
          </a:prstGeom>
          <a:solidFill>
            <a:schemeClr val="bg1">
              <a:alpha val="80000"/>
            </a:schemeClr>
          </a:solidFill>
        </p:spPr>
        <p:txBody>
          <a:bodyPr vert="horz" lIns="91440" tIns="45720" rIns="91440" bIns="45720" rtlCol="0">
            <a:norm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Judas</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Repented Self</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Turned INward  </a:t>
            </a:r>
          </a:p>
          <a:p>
            <a:pPr>
              <a:spcBef>
                <a:spcPts val="600"/>
              </a:spcBef>
              <a:buFont typeface="Arial"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Led to Condemnation</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a:t>
            </a:r>
          </a:p>
          <a:p>
            <a:pPr>
              <a:spcBef>
                <a:spcPts val="600"/>
              </a:spcBef>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Death</a:t>
            </a:r>
          </a:p>
          <a:p>
            <a:pPr>
              <a:spcBef>
                <a:spcPts val="600"/>
              </a:spcBef>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 27:3,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“Repented Himself..”</a:t>
            </a:r>
          </a:p>
          <a:p>
            <a:pPr algn="ctr">
              <a:spcBef>
                <a:spcPct val="20000"/>
              </a:spcBef>
              <a:defRPr/>
            </a:pPr>
            <a:endParaRPr lang="en-US" sz="3200" dirty="0">
              <a:solidFill>
                <a:schemeClr val="tx1">
                  <a:tint val="75000"/>
                </a:schemeClr>
              </a:solidFill>
            </a:endParaRPr>
          </a:p>
        </p:txBody>
      </p:sp>
    </p:spTree>
    <p:extLst>
      <p:ext uri="{BB962C8B-B14F-4D97-AF65-F5344CB8AC3E}">
        <p14:creationId xmlns:p14="http://schemas.microsoft.com/office/powerpoint/2010/main" val="260780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additive="base">
                                        <p:cTn id="21" dur="1000" fill="hold"/>
                                        <p:tgtEl>
                                          <p:spTgt spid="6">
                                            <p:bg/>
                                          </p:spTgt>
                                        </p:tgtEl>
                                        <p:attrNameLst>
                                          <p:attrName>ppt_x</p:attrName>
                                        </p:attrNameLst>
                                      </p:cBhvr>
                                      <p:tavLst>
                                        <p:tav tm="0">
                                          <p:val>
                                            <p:strVal val="1+#ppt_w/2"/>
                                          </p:val>
                                        </p:tav>
                                        <p:tav tm="100000">
                                          <p:val>
                                            <p:strVal val="#ppt_x"/>
                                          </p:val>
                                        </p:tav>
                                      </p:tavLst>
                                    </p:anim>
                                    <p:anim calcmode="lin" valueType="num">
                                      <p:cBhvr additive="base">
                                        <p:cTn id="22" dur="1000" fill="hold"/>
                                        <p:tgtEl>
                                          <p:spTgt spid="6">
                                            <p:bg/>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txEl>
                                              <p:pRg st="3" end="3"/>
                                            </p:txEl>
                                          </p:spTgt>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4">
                                            <p:txEl>
                                              <p:pRg st="4" end="4"/>
                                            </p:txEl>
                                          </p:spTgt>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additive="base">
                                        <p:cTn id="55"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4">
                                            <p:txEl>
                                              <p:pRg st="5" end="5"/>
                                            </p:txEl>
                                          </p:spTgt>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6" fill="hold" grpId="0" nodeType="click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 calcmode="lin" valueType="num">
                                      <p:cBhvr additive="base">
                                        <p:cTn id="65"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anim calcmode="lin" valueType="num">
                                      <p:cBhvr additive="base">
                                        <p:cTn id="69"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6">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 calcmode="lin" valueType="num">
                                      <p:cBhvr additive="base">
                                        <p:cTn id="77"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78"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r>
              <a:rPr lang="en-US" b="1" dirty="0" smtClean="0">
                <a:effectLst>
                  <a:outerShdw blurRad="38100" dist="38100" dir="2700000" algn="tl">
                    <a:srgbClr val="000000">
                      <a:alpha val="43137"/>
                    </a:srgbClr>
                  </a:outerShdw>
                </a:effectLst>
              </a:rPr>
              <a:t>Step 1- Recognize the Voice</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nvPr>
        </p:nvGraphicFramePr>
        <p:xfrm>
          <a:off x="115910" y="1017430"/>
          <a:ext cx="11912958" cy="5852160"/>
        </p:xfrm>
        <a:graphic>
          <a:graphicData uri="http://schemas.openxmlformats.org/drawingml/2006/table">
            <a:tbl>
              <a:tblPr>
                <a:tableStyleId>{5C22544A-7EE6-4342-B048-85BDC9FD1C3A}</a:tableStyleId>
              </a:tblPr>
              <a:tblGrid>
                <a:gridCol w="11912958"/>
              </a:tblGrid>
              <a:tr h="5731099">
                <a:tc>
                  <a:txBody>
                    <a:bodyPr/>
                    <a:lstStyle/>
                    <a:p>
                      <a:pPr marL="0" marR="0" algn="l">
                        <a:lnSpc>
                          <a:spcPct val="100000"/>
                        </a:lnSpc>
                        <a:spcBef>
                          <a:spcPts val="0"/>
                        </a:spcBef>
                        <a:spcAft>
                          <a:spcPts val="0"/>
                        </a:spcAft>
                      </a:pPr>
                      <a:r>
                        <a:rPr lang="en-US" sz="2400" dirty="0">
                          <a:effectLst>
                            <a:outerShdw blurRad="38100" dist="38100" dir="2700000" algn="tl">
                              <a:srgbClr val="000000">
                                <a:alpha val="43137"/>
                              </a:srgbClr>
                            </a:outerShdw>
                          </a:effectLst>
                        </a:rPr>
                        <a:t>When you have thoughts that bring on condemnation, can you tell the difference between God’s conviction and Satan’s accu­sations? God convicts us of sin for the sake of leading us to free­dom. Our enemy taunts for the purpose of keeping us in bondage.</a:t>
                      </a:r>
                      <a:endParaRPr lang="en-US" sz="2800" dirty="0">
                        <a:effectLst>
                          <a:outerShdw blurRad="38100" dist="38100" dir="2700000" algn="tl">
                            <a:srgbClr val="000000">
                              <a:alpha val="43137"/>
                            </a:srgbClr>
                          </a:outerShdw>
                        </a:effectLst>
                      </a:endParaRPr>
                    </a:p>
                    <a:p>
                      <a:pPr marL="0" marR="0" algn="l">
                        <a:lnSpc>
                          <a:spcPct val="100000"/>
                        </a:lnSpc>
                        <a:spcBef>
                          <a:spcPts val="0"/>
                        </a:spcBef>
                        <a:spcAft>
                          <a:spcPts val="0"/>
                        </a:spcAft>
                      </a:pPr>
                      <a:r>
                        <a:rPr lang="en-US" sz="2400" dirty="0">
                          <a:effectLst>
                            <a:outerShdw blurRad="38100" dist="38100" dir="2700000" algn="tl">
                              <a:srgbClr val="000000">
                                <a:alpha val="43137"/>
                              </a:srgbClr>
                            </a:outerShdw>
                          </a:effectLst>
                        </a:rPr>
                        <a:t>One way to discern the voice of God is to distinguish between guilt and shame. Guilt is related to what we have done; shame speaks condemnation over who we are. When God convicts us, we may feel guilty for our sin, but along with that conviction is the invitation to confess our sin and to embrace the forgiveness Jesus offers. Satan’s accusations inevitably lead to shame—an overriding sense of help­lessness and oppression. He will convince you that there is no posi­tive way forward and that you can do nothing to be free.</a:t>
                      </a:r>
                      <a:endParaRPr lang="en-US" sz="2800" dirty="0">
                        <a:effectLst>
                          <a:outerShdw blurRad="38100" dist="38100" dir="2700000" algn="tl">
                            <a:srgbClr val="000000">
                              <a:alpha val="43137"/>
                            </a:srgbClr>
                          </a:outerShdw>
                        </a:effectLst>
                      </a:endParaRPr>
                    </a:p>
                    <a:p>
                      <a:pPr marL="0" marR="0" algn="l">
                        <a:lnSpc>
                          <a:spcPct val="100000"/>
                        </a:lnSpc>
                        <a:spcBef>
                          <a:spcPts val="0"/>
                        </a:spcBef>
                        <a:spcAft>
                          <a:spcPts val="0"/>
                        </a:spcAft>
                      </a:pPr>
                      <a:r>
                        <a:rPr lang="en-US" sz="2400" dirty="0">
                          <a:effectLst>
                            <a:outerShdw blurRad="38100" dist="38100" dir="2700000" algn="tl">
                              <a:srgbClr val="000000">
                                <a:alpha val="43137"/>
                              </a:srgbClr>
                            </a:outerShdw>
                          </a:effectLst>
                        </a:rPr>
                        <a:t>God longs for you to know and receive His forgiveness for your past. Satan wants you to dwell on how bad you are. His flaming arrows (</a:t>
                      </a:r>
                      <a:r>
                        <a:rPr lang="en-US" sz="2400" u="sng" dirty="0">
                          <a:effectLst>
                            <a:outerShdw blurRad="38100" dist="38100" dir="2700000" algn="tl">
                              <a:srgbClr val="000000">
                                <a:alpha val="43137"/>
                              </a:srgbClr>
                            </a:outerShdw>
                          </a:effectLst>
                          <a:hlinkClick r:id="rId2"/>
                        </a:rPr>
                        <a:t>Ephesians 6:16</a:t>
                      </a:r>
                      <a:r>
                        <a:rPr lang="en-US" sz="2400" dirty="0">
                          <a:effectLst>
                            <a:outerShdw blurRad="38100" dist="38100" dir="2700000" algn="tl">
                              <a:srgbClr val="000000">
                                <a:alpha val="43137"/>
                              </a:srgbClr>
                            </a:outerShdw>
                          </a:effectLst>
                        </a:rPr>
                        <a:t>) make you doubt that God could or would completely forgive you. Satan will discourage you with thoughts like these: What you did was so bad. You can never be a true Chris­tian with a past like yours. When you discern the condemning voice of your enemy, remember that God would never cover you with shame. His voice always offers freedom. “Where the Spirit of the Lord is, there is freedom” (</a:t>
                      </a:r>
                      <a:r>
                        <a:rPr lang="en-US" sz="2400" u="sng" dirty="0">
                          <a:effectLst>
                            <a:outerShdw blurRad="38100" dist="38100" dir="2700000" algn="tl">
                              <a:srgbClr val="000000">
                                <a:alpha val="43137"/>
                              </a:srgbClr>
                            </a:outerShdw>
                          </a:effectLst>
                          <a:hlinkClick r:id="rId3"/>
                        </a:rPr>
                        <a:t>2 Corinthians 3:17</a:t>
                      </a:r>
                      <a:r>
                        <a:rPr lang="en-US" sz="2400"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141686043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r>
              <a:rPr lang="en-US" b="1" dirty="0" smtClean="0">
                <a:effectLst>
                  <a:outerShdw blurRad="38100" dist="38100" dir="2700000" algn="tl">
                    <a:srgbClr val="000000">
                      <a:alpha val="43137"/>
                    </a:srgbClr>
                  </a:outerShdw>
                </a:effectLst>
              </a:rPr>
              <a:t>Step 1- Recognize the Voice</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8945438"/>
              </p:ext>
            </p:extLst>
          </p:nvPr>
        </p:nvGraphicFramePr>
        <p:xfrm>
          <a:off x="0" y="1017430"/>
          <a:ext cx="12192000" cy="5731099"/>
        </p:xfrm>
        <a:graphic>
          <a:graphicData uri="http://schemas.openxmlformats.org/drawingml/2006/table">
            <a:tbl>
              <a:tblPr>
                <a:tableStyleId>{5C22544A-7EE6-4342-B048-85BDC9FD1C3A}</a:tableStyleId>
              </a:tblPr>
              <a:tblGrid>
                <a:gridCol w="12192000"/>
              </a:tblGrid>
              <a:tr h="5731099">
                <a:tc>
                  <a:txBody>
                    <a:bodyPr/>
                    <a:lstStyle/>
                    <a:p>
                      <a:pPr marL="0" marR="0" algn="l">
                        <a:lnSpc>
                          <a:spcPct val="100000"/>
                        </a:lnSpc>
                        <a:spcBef>
                          <a:spcPts val="0"/>
                        </a:spcBef>
                        <a:spcAft>
                          <a:spcPts val="0"/>
                        </a:spcAft>
                      </a:pPr>
                      <a:r>
                        <a:rPr lang="en-US" sz="2800" dirty="0" smtClean="0">
                          <a:effectLst>
                            <a:outerShdw blurRad="38100" dist="38100" dir="2700000" algn="tl">
                              <a:srgbClr val="000000">
                                <a:alpha val="43137"/>
                              </a:srgbClr>
                            </a:outerShdw>
                          </a:effectLst>
                          <a:latin typeface="Arial Rounded MT Bold" panose="020F0704030504030204" pitchFamily="34" charset="0"/>
                        </a:rPr>
                        <a:t>His </a:t>
                      </a:r>
                      <a:r>
                        <a:rPr lang="en-US" sz="2800" dirty="0">
                          <a:effectLst>
                            <a:outerShdw blurRad="38100" dist="38100" dir="2700000" algn="tl">
                              <a:srgbClr val="000000">
                                <a:alpha val="43137"/>
                              </a:srgbClr>
                            </a:outerShdw>
                          </a:effectLst>
                          <a:latin typeface="Arial Rounded MT Bold" panose="020F0704030504030204" pitchFamily="34" charset="0"/>
                        </a:rPr>
                        <a:t>flaming arrows (</a:t>
                      </a:r>
                      <a:r>
                        <a:rPr lang="en-US" sz="2800" u="sng" dirty="0">
                          <a:effectLst>
                            <a:outerShdw blurRad="38100" dist="38100" dir="2700000" algn="tl">
                              <a:srgbClr val="000000">
                                <a:alpha val="43137"/>
                              </a:srgbClr>
                            </a:outerShdw>
                          </a:effectLst>
                          <a:latin typeface="Arial Rounded MT Bold" panose="020F0704030504030204" pitchFamily="34" charset="0"/>
                          <a:hlinkClick r:id="rId2"/>
                        </a:rPr>
                        <a:t>Ephesians 6:16</a:t>
                      </a:r>
                      <a:r>
                        <a:rPr lang="en-US" sz="2800" dirty="0">
                          <a:effectLst>
                            <a:outerShdw blurRad="38100" dist="38100" dir="2700000" algn="tl">
                              <a:srgbClr val="000000">
                                <a:alpha val="43137"/>
                              </a:srgbClr>
                            </a:outerShdw>
                          </a:effectLst>
                          <a:latin typeface="Arial Rounded MT Bold" panose="020F0704030504030204" pitchFamily="34" charset="0"/>
                        </a:rPr>
                        <a:t>) make you doubt that God could or would completely forgive you. </a:t>
                      </a: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pPr marL="0" marR="0" algn="l">
                        <a:lnSpc>
                          <a:spcPct val="100000"/>
                        </a:lnSpc>
                        <a:spcBef>
                          <a:spcPts val="0"/>
                        </a:spcBef>
                        <a:spcAft>
                          <a:spcPts val="0"/>
                        </a:spcAft>
                      </a:pPr>
                      <a:r>
                        <a:rPr lang="en-US" sz="2800" dirty="0" smtClean="0">
                          <a:effectLst>
                            <a:outerShdw blurRad="38100" dist="38100" dir="2700000" algn="tl">
                              <a:srgbClr val="000000">
                                <a:alpha val="43137"/>
                              </a:srgbClr>
                            </a:outerShdw>
                          </a:effectLst>
                          <a:latin typeface="Arial Rounded MT Bold" panose="020F0704030504030204" pitchFamily="34" charset="0"/>
                        </a:rPr>
                        <a:t>When </a:t>
                      </a:r>
                      <a:r>
                        <a:rPr lang="en-US" sz="2800" dirty="0">
                          <a:effectLst>
                            <a:outerShdw blurRad="38100" dist="38100" dir="2700000" algn="tl">
                              <a:srgbClr val="000000">
                                <a:alpha val="43137"/>
                              </a:srgbClr>
                            </a:outerShdw>
                          </a:effectLst>
                          <a:latin typeface="Arial Rounded MT Bold" panose="020F0704030504030204" pitchFamily="34" charset="0"/>
                        </a:rPr>
                        <a:t>you discern the condemning voice of your enemy, remember that God would never cover you with shame. </a:t>
                      </a:r>
                      <a:endParaRPr lang="en-US" sz="28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3229753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r>
              <a:rPr lang="en-US" b="1" dirty="0" smtClean="0">
                <a:effectLst>
                  <a:outerShdw blurRad="38100" dist="38100" dir="2700000" algn="tl">
                    <a:srgbClr val="000000">
                      <a:alpha val="43137"/>
                    </a:srgbClr>
                  </a:outerShdw>
                </a:effectLst>
              </a:rPr>
              <a:t>2- Remember the Cross</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3182699"/>
              </p:ext>
            </p:extLst>
          </p:nvPr>
        </p:nvGraphicFramePr>
        <p:xfrm>
          <a:off x="167424" y="1262129"/>
          <a:ext cx="11835685" cy="5331853"/>
        </p:xfrm>
        <a:graphic>
          <a:graphicData uri="http://schemas.openxmlformats.org/drawingml/2006/table">
            <a:tbl>
              <a:tblPr>
                <a:tableStyleId>{5C22544A-7EE6-4342-B048-85BDC9FD1C3A}</a:tableStyleId>
              </a:tblPr>
              <a:tblGrid>
                <a:gridCol w="11835685"/>
              </a:tblGrid>
              <a:tr h="5331853">
                <a:tc>
                  <a:txBody>
                    <a:bodyPr/>
                    <a:lstStyle/>
                    <a:p>
                      <a:pPr marL="0" marR="0" algn="l">
                        <a:lnSpc>
                          <a:spcPct val="150000"/>
                        </a:lnSpc>
                        <a:spcBef>
                          <a:spcPts val="0"/>
                        </a:spcBef>
                        <a:spcAft>
                          <a:spcPts val="0"/>
                        </a:spcAft>
                      </a:pPr>
                      <a:r>
                        <a:rPr lang="en-US" sz="2400" dirty="0" smtClean="0">
                          <a:effectLst>
                            <a:outerShdw blurRad="38100" dist="38100" dir="2700000" algn="tl">
                              <a:srgbClr val="000000">
                                <a:alpha val="43137"/>
                              </a:srgbClr>
                            </a:outerShdw>
                          </a:effectLst>
                        </a:rPr>
                        <a:t>If </a:t>
                      </a:r>
                      <a:r>
                        <a:rPr lang="en-US" sz="2400" dirty="0">
                          <a:effectLst>
                            <a:outerShdw blurRad="38100" dist="38100" dir="2700000" algn="tl">
                              <a:srgbClr val="000000">
                                <a:alpha val="43137"/>
                              </a:srgbClr>
                            </a:outerShdw>
                          </a:effectLst>
                        </a:rPr>
                        <a:t>it were not for Jesus’ sacrifice on the cross, we would be forever burdened with the condemnation of sin. Satan desperately wants you to forget the cross. He’s happy for you to wear one around your neck or hang one in your house, as long as you don’t remember that Jesus’ death on the cross forever cancelled sin! “Therefore, since we have been justified through </a:t>
                      </a:r>
                      <a:r>
                        <a:rPr lang="en-US" sz="2400" u="sng" dirty="0">
                          <a:effectLst>
                            <a:outerShdw blurRad="38100" dist="38100" dir="2700000" algn="tl">
                              <a:srgbClr val="000000">
                                <a:alpha val="43137"/>
                              </a:srgbClr>
                            </a:outerShdw>
                          </a:effectLst>
                          <a:hlinkClick r:id="rId2"/>
                        </a:rPr>
                        <a:t>faith</a:t>
                      </a:r>
                      <a:r>
                        <a:rPr lang="en-US" sz="2400" dirty="0">
                          <a:effectLst>
                            <a:outerShdw blurRad="38100" dist="38100" dir="2700000" algn="tl">
                              <a:srgbClr val="000000">
                                <a:alpha val="43137"/>
                              </a:srgbClr>
                            </a:outerShdw>
                          </a:effectLst>
                        </a:rPr>
                        <a:t>, we have peace with God through our Lord Jesus Christ” (</a:t>
                      </a:r>
                      <a:r>
                        <a:rPr lang="en-US" sz="2400" u="sng" dirty="0">
                          <a:effectLst>
                            <a:outerShdw blurRad="38100" dist="38100" dir="2700000" algn="tl">
                              <a:srgbClr val="000000">
                                <a:alpha val="43137"/>
                              </a:srgbClr>
                            </a:outerShdw>
                          </a:effectLst>
                          <a:hlinkClick r:id="rId3"/>
                        </a:rPr>
                        <a:t>Romans 5:1</a:t>
                      </a:r>
                      <a:r>
                        <a:rPr lang="en-US" sz="24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225439027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0"/>
            <a:ext cx="11925837" cy="6761407"/>
          </a:xfrm>
        </p:spPr>
        <p:txBody>
          <a:bodyPr>
            <a:noAutofit/>
          </a:bodyPr>
          <a:lstStyle/>
          <a:p>
            <a:pPr marL="0" indent="0">
              <a:lnSpc>
                <a:spcPct val="100000"/>
              </a:lnSpc>
              <a:buNone/>
            </a:pPr>
            <a:r>
              <a:rPr lang="en-US" sz="1600" b="1" dirty="0">
                <a:effectLst>
                  <a:outerShdw blurRad="38100" dist="38100" dir="2700000" algn="tl">
                    <a:srgbClr val="000000">
                      <a:alpha val="43137"/>
                    </a:srgbClr>
                  </a:outerShdw>
                </a:effectLst>
              </a:rPr>
              <a:t>Several years ago, a freshman at Eagle Rock Junior High won first prize at the Greater Idaho Falls Science Fair with a scientific survey that he conducted. In his project he urged people to sign a petition demanding strict control or total elimination of a chemical known as "Dihydrogen monoxide" because:</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1. It can cause excessive sweating and vomiting.</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2. It is a major component in acid rain.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3. It can cause severe burns in its gaseous state.</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4. Accidental inhalation can kill you.</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5. It contributes to erosion.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6. It decreases the effectiveness of automobile brakes.</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7. It has been found in tumors of terminal cancer patients.</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Then he asked 50 people if they support a ban of this particular chemical.</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43 said yes</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6 were undecided</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And only one knew that the chemical is ... water. (2 molecules of Hydrogen/ 1 of oxygen)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APPLY: When you know the answer, the question seems silly.</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Water isn’t really dangerous.</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Granted it is a major component in acid rain (it’s the rain)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And when it’s in its gaseous state (steam) it can cause severe burns</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And if you accidentally inhale it, you can drown.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All of those statements were true. And if you didn’t know any better, you might be afraid of Dihydrogen monoxide". You might ask for this chemical to be either eliminated or controlled by the FDA. You might become afraid of water… that is… IF you didn’t know any better. But when you know better, the fear seems irrational</a:t>
            </a:r>
            <a:r>
              <a:rPr lang="en-US" sz="1600" b="1" dirty="0" smtClean="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186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Fighting the Accuser </a:t>
            </a:r>
            <a:endParaRPr lang="en-US" dirty="0">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227025"/>
              </p:ext>
            </p:extLst>
          </p:nvPr>
        </p:nvGraphicFramePr>
        <p:xfrm>
          <a:off x="244699" y="1210614"/>
          <a:ext cx="11130531" cy="5647386"/>
        </p:xfrm>
        <a:graphic>
          <a:graphicData uri="http://schemas.openxmlformats.org/drawingml/2006/table">
            <a:tbl>
              <a:tblPr>
                <a:tableStyleId>{5C22544A-7EE6-4342-B048-85BDC9FD1C3A}</a:tableStyleId>
              </a:tblPr>
              <a:tblGrid>
                <a:gridCol w="11130531"/>
              </a:tblGrid>
              <a:tr h="5647386">
                <a:tc>
                  <a:txBody>
                    <a:bodyPr/>
                    <a:lstStyle/>
                    <a:p>
                      <a:pPr marL="0" marR="0" algn="l">
                        <a:lnSpc>
                          <a:spcPct val="100000"/>
                        </a:lnSpc>
                        <a:spcBef>
                          <a:spcPts val="0"/>
                        </a:spcBef>
                        <a:spcAft>
                          <a:spcPts val="0"/>
                        </a:spcAft>
                      </a:pPr>
                      <a:r>
                        <a:rPr lang="en-US" sz="2700" b="1" dirty="0" smtClean="0">
                          <a:effectLst>
                            <a:outerShdw blurRad="38100" dist="38100" dir="2700000" algn="tl">
                              <a:srgbClr val="000000">
                                <a:alpha val="43137"/>
                              </a:srgbClr>
                            </a:outerShdw>
                          </a:effectLst>
                        </a:rPr>
                        <a:t>He </a:t>
                      </a:r>
                      <a:r>
                        <a:rPr lang="en-US" sz="2700" b="1" dirty="0">
                          <a:effectLst>
                            <a:outerShdw blurRad="38100" dist="38100" dir="2700000" algn="tl">
                              <a:srgbClr val="000000">
                                <a:alpha val="43137"/>
                              </a:srgbClr>
                            </a:outerShdw>
                          </a:effectLst>
                        </a:rPr>
                        <a:t>does not want God to have the glory shown through the miracle of forgiveness. </a:t>
                      </a:r>
                      <a:endParaRPr lang="en-US" sz="2700" b="1" dirty="0" smtClean="0">
                        <a:effectLst>
                          <a:outerShdw blurRad="38100" dist="38100" dir="2700000" algn="tl">
                            <a:srgbClr val="000000">
                              <a:alpha val="43137"/>
                            </a:srgbClr>
                          </a:outerShdw>
                        </a:effectLst>
                      </a:endParaRPr>
                    </a:p>
                    <a:p>
                      <a:pPr marL="0" marR="0" algn="l">
                        <a:lnSpc>
                          <a:spcPct val="100000"/>
                        </a:lnSpc>
                        <a:spcBef>
                          <a:spcPts val="0"/>
                        </a:spcBef>
                        <a:spcAft>
                          <a:spcPts val="0"/>
                        </a:spcAft>
                      </a:pPr>
                      <a:r>
                        <a:rPr lang="en-US" sz="2700" b="1" dirty="0" smtClean="0">
                          <a:effectLst>
                            <a:outerShdw blurRad="38100" dist="38100" dir="2700000" algn="tl">
                              <a:srgbClr val="000000">
                                <a:alpha val="43137"/>
                              </a:srgbClr>
                            </a:outerShdw>
                          </a:effectLst>
                        </a:rPr>
                        <a:t>He </a:t>
                      </a:r>
                      <a:r>
                        <a:rPr lang="en-US" sz="2700" b="1" dirty="0">
                          <a:effectLst>
                            <a:outerShdw blurRad="38100" dist="38100" dir="2700000" algn="tl">
                              <a:srgbClr val="000000">
                                <a:alpha val="43137"/>
                              </a:srgbClr>
                            </a:outerShdw>
                          </a:effectLst>
                        </a:rPr>
                        <a:t>would much rather Christians walk in a cloud of shame </a:t>
                      </a:r>
                      <a:r>
                        <a:rPr lang="en-US" sz="2700" b="1" dirty="0" smtClean="0">
                          <a:effectLst>
                            <a:outerShdw blurRad="38100" dist="38100" dir="2700000" algn="tl">
                              <a:srgbClr val="000000">
                                <a:alpha val="43137"/>
                              </a:srgbClr>
                            </a:outerShdw>
                          </a:effectLst>
                        </a:rPr>
                        <a:t>vs freedom</a:t>
                      </a:r>
                      <a:endParaRPr lang="en-US" sz="2700" b="1" dirty="0">
                        <a:effectLst>
                          <a:outerShdw blurRad="38100" dist="38100" dir="2700000" algn="tl">
                            <a:srgbClr val="000000">
                              <a:alpha val="43137"/>
                            </a:srgbClr>
                          </a:outerShdw>
                        </a:effectLst>
                      </a:endParaRPr>
                    </a:p>
                    <a:p>
                      <a:pPr marL="0" marR="0" algn="l">
                        <a:lnSpc>
                          <a:spcPct val="100000"/>
                        </a:lnSpc>
                        <a:spcBef>
                          <a:spcPts val="0"/>
                        </a:spcBef>
                        <a:spcAft>
                          <a:spcPts val="0"/>
                        </a:spcAft>
                      </a:pPr>
                      <a:r>
                        <a:rPr lang="en-US" sz="2700" b="1" dirty="0" smtClean="0">
                          <a:effectLst>
                            <a:outerShdw blurRad="38100" dist="38100" dir="2700000" algn="tl">
                              <a:srgbClr val="000000">
                                <a:alpha val="43137"/>
                              </a:srgbClr>
                            </a:outerShdw>
                          </a:effectLst>
                        </a:rPr>
                        <a:t>Embracing </a:t>
                      </a:r>
                      <a:r>
                        <a:rPr lang="en-US" sz="2700" b="1" dirty="0">
                          <a:effectLst>
                            <a:outerShdw blurRad="38100" dist="38100" dir="2700000" algn="tl">
                              <a:srgbClr val="000000">
                                <a:alpha val="43137"/>
                              </a:srgbClr>
                            </a:outerShdw>
                          </a:effectLst>
                        </a:rPr>
                        <a:t>God’s forgiveness may be a theological concept, but it can also have practical implications for your daily life. We want to share with you three steps you can take to find freedom from the enemy’s accusations.</a:t>
                      </a:r>
                      <a:endParaRPr lang="en-US" sz="27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182463146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effectLst>
                  <a:outerShdw blurRad="38100" dist="38100" dir="2700000" algn="tl">
                    <a:srgbClr val="000000">
                      <a:alpha val="43137"/>
                    </a:srgbClr>
                  </a:outerShdw>
                </a:effectLst>
              </a:rPr>
              <a:t>We begin life ALREADY JUDGED. </a:t>
            </a:r>
            <a:endParaRPr lang="en-US" sz="3200" dirty="0" smtClean="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No </a:t>
            </a:r>
            <a:r>
              <a:rPr lang="en-US" sz="3200" dirty="0">
                <a:effectLst>
                  <a:outerShdw blurRad="38100" dist="38100" dir="2700000" algn="tl">
                    <a:srgbClr val="000000">
                      <a:alpha val="43137"/>
                    </a:srgbClr>
                  </a:outerShdw>
                </a:effectLst>
              </a:rPr>
              <a:t>chance to ’get it right’. </a:t>
            </a:r>
            <a:endParaRPr lang="en-US" sz="3200" dirty="0" smtClean="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But </a:t>
            </a:r>
            <a:r>
              <a:rPr lang="en-US" sz="3200" dirty="0">
                <a:effectLst>
                  <a:outerShdw blurRad="38100" dist="38100" dir="2700000" algn="tl">
                    <a:srgbClr val="000000">
                      <a:alpha val="43137"/>
                    </a:srgbClr>
                  </a:outerShdw>
                </a:effectLst>
              </a:rPr>
              <a:t>once we are born from above, </a:t>
            </a:r>
            <a:endParaRPr lang="en-US" sz="3200" dirty="0" smtClean="0">
              <a:effectLst>
                <a:outerShdw blurRad="38100" dist="38100" dir="2700000" algn="tl">
                  <a:srgbClr val="000000">
                    <a:alpha val="43137"/>
                  </a:srgbClr>
                </a:outerShdw>
              </a:effectLst>
            </a:endParaRPr>
          </a:p>
          <a:p>
            <a:pPr marL="0" indent="0">
              <a:buNone/>
            </a:pP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our </a:t>
            </a:r>
            <a:r>
              <a:rPr lang="en-US" sz="3200" dirty="0">
                <a:effectLst>
                  <a:outerShdw blurRad="38100" dist="38100" dir="2700000" algn="tl">
                    <a:srgbClr val="000000">
                      <a:alpha val="43137"/>
                    </a:srgbClr>
                  </a:outerShdw>
                </a:effectLst>
              </a:rPr>
              <a:t>sins are ALREADY JUDGED.</a:t>
            </a:r>
          </a:p>
        </p:txBody>
      </p:sp>
    </p:spTree>
    <p:extLst>
      <p:ext uri="{BB962C8B-B14F-4D97-AF65-F5344CB8AC3E}">
        <p14:creationId xmlns:p14="http://schemas.microsoft.com/office/powerpoint/2010/main" val="4175829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823" y="41324"/>
            <a:ext cx="10689464" cy="1028409"/>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How to Handle the Accuser</a:t>
            </a:r>
            <a:endParaRPr lang="en-US" b="1" dirty="0">
              <a:effectLst>
                <a:outerShdw blurRad="38100" dist="38100" dir="2700000" algn="tl">
                  <a:srgbClr val="000000">
                    <a:alpha val="43137"/>
                  </a:srgbClr>
                </a:outerShdw>
              </a:effectLst>
              <a:latin typeface="AR JULIAN" panose="02000000000000000000" pitchFamily="2" charset="0"/>
            </a:endParaRPr>
          </a:p>
        </p:txBody>
      </p:sp>
      <p:sp>
        <p:nvSpPr>
          <p:cNvPr id="3" name="Subtitle 2"/>
          <p:cNvSpPr>
            <a:spLocks noGrp="1"/>
          </p:cNvSpPr>
          <p:nvPr>
            <p:ph type="subTitle" idx="1"/>
          </p:nvPr>
        </p:nvSpPr>
        <p:spPr>
          <a:xfrm>
            <a:off x="1524000" y="1235707"/>
            <a:ext cx="9144000" cy="1655762"/>
          </a:xfrm>
        </p:spPr>
        <p:txBody>
          <a:bodyPr>
            <a:normAutofit/>
          </a:bodyPr>
          <a:lstStyle/>
          <a:p>
            <a:r>
              <a:rPr lang="en-US" sz="3600" b="1" dirty="0" smtClean="0">
                <a:effectLst>
                  <a:outerShdw blurRad="38100" dist="38100" dir="2700000" algn="tl">
                    <a:srgbClr val="000000">
                      <a:alpha val="43137"/>
                    </a:srgbClr>
                  </a:outerShdw>
                </a:effectLst>
              </a:rPr>
              <a:t>Revelation 12:10</a:t>
            </a:r>
            <a:endParaRPr lang="en-US" sz="36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58" y="2147996"/>
            <a:ext cx="10006884" cy="4272421"/>
          </a:xfrm>
          <a:prstGeom prst="rect">
            <a:avLst/>
          </a:prstGeom>
        </p:spPr>
      </p:pic>
      <p:sp>
        <p:nvSpPr>
          <p:cNvPr id="5" name="TextBox 4"/>
          <p:cNvSpPr txBox="1"/>
          <p:nvPr/>
        </p:nvSpPr>
        <p:spPr>
          <a:xfrm>
            <a:off x="1702191" y="6474600"/>
            <a:ext cx="226489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 Church</a:t>
            </a:r>
            <a:endParaRPr lang="en-US" b="1" dirty="0">
              <a:effectLst>
                <a:outerShdw blurRad="38100" dist="38100" dir="2700000" algn="tl">
                  <a:srgbClr val="000000">
                    <a:alpha val="43137"/>
                  </a:srgbClr>
                </a:outerShdw>
              </a:effectLst>
            </a:endParaRPr>
          </a:p>
        </p:txBody>
      </p:sp>
      <p:sp>
        <p:nvSpPr>
          <p:cNvPr id="6" name="TextBox 5"/>
          <p:cNvSpPr txBox="1"/>
          <p:nvPr/>
        </p:nvSpPr>
        <p:spPr>
          <a:xfrm>
            <a:off x="8199120" y="6488668"/>
            <a:ext cx="226489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February 28, 2016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94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1000"/>
                                        <p:tgtEl>
                                          <p:spTgt spid="3">
                                            <p:txEl>
                                              <p:pRg st="0" end="0"/>
                                            </p:txEl>
                                          </p:spTgt>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167424"/>
            <a:ext cx="11925837" cy="6593983"/>
          </a:xfrm>
        </p:spPr>
        <p:txBody>
          <a:bodyPr>
            <a:normAutofit lnSpcReduction="10000"/>
          </a:bodyPr>
          <a:lstStyle/>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Many Sermons Have Been Preached Focusing on v11</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Power of the… </a:t>
            </a:r>
          </a:p>
          <a:p>
            <a:pPr lvl="1">
              <a:buClr>
                <a:schemeClr val="accent2"/>
              </a:buClr>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rPr>
              <a:t>Blood (</a:t>
            </a:r>
            <a:r>
              <a:rPr lang="en-US" sz="3200" i="1" dirty="0" smtClean="0">
                <a:effectLst>
                  <a:outerShdw blurRad="38100" dist="38100" dir="2700000" algn="tl">
                    <a:srgbClr val="000000">
                      <a:alpha val="43137"/>
                    </a:srgbClr>
                  </a:outerShdw>
                </a:effectLst>
                <a:latin typeface="Arial Rounded MT Bold" panose="020F0704030504030204" pitchFamily="34" charset="0"/>
              </a:rPr>
              <a:t>His</a:t>
            </a:r>
            <a:r>
              <a:rPr lang="en-US" sz="3200" b="1" dirty="0" smtClean="0">
                <a:effectLst>
                  <a:outerShdw blurRad="38100" dist="38100" dir="2700000" algn="tl">
                    <a:srgbClr val="000000">
                      <a:alpha val="43137"/>
                    </a:srgbClr>
                  </a:outerShdw>
                </a:effectLst>
                <a:latin typeface="Arial Rounded MT Bold" panose="020F0704030504030204" pitchFamily="34" charset="0"/>
              </a:rPr>
              <a:t>)</a:t>
            </a:r>
          </a:p>
          <a:p>
            <a:pPr lvl="1">
              <a:buClr>
                <a:schemeClr val="accent2"/>
              </a:buClr>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rPr>
              <a:t>Testimony (</a:t>
            </a:r>
            <a:r>
              <a:rPr lang="en-US" sz="3200" i="1" dirty="0" smtClean="0">
                <a:effectLst>
                  <a:outerShdw blurRad="38100" dist="38100" dir="2700000" algn="tl">
                    <a:srgbClr val="000000">
                      <a:alpha val="43137"/>
                    </a:srgbClr>
                  </a:outerShdw>
                </a:effectLst>
                <a:latin typeface="Arial Rounded MT Bold" panose="020F0704030504030204" pitchFamily="34" charset="0"/>
              </a:rPr>
              <a:t>Mine</a:t>
            </a:r>
            <a:r>
              <a:rPr lang="en-US" sz="3200" b="1" dirty="0" smtClean="0">
                <a:effectLst>
                  <a:outerShdw blurRad="38100" dist="38100" dir="2700000" algn="tl">
                    <a:srgbClr val="000000">
                      <a:alpha val="43137"/>
                    </a:srgbClr>
                  </a:outerShdw>
                </a:effectLst>
                <a:latin typeface="Arial Rounded MT Bold" panose="020F0704030504030204" pitchFamily="34" charset="0"/>
              </a:rPr>
              <a:t>)</a:t>
            </a:r>
          </a:p>
          <a:p>
            <a:pPr lvl="1">
              <a:buClr>
                <a:schemeClr val="accent2"/>
              </a:buClr>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rPr>
              <a:t>Commitment (</a:t>
            </a:r>
            <a:r>
              <a:rPr lang="en-US" sz="3200" i="1" dirty="0" smtClean="0">
                <a:effectLst>
                  <a:outerShdw blurRad="38100" dist="38100" dir="2700000" algn="tl">
                    <a:srgbClr val="000000">
                      <a:alpha val="43137"/>
                    </a:srgbClr>
                  </a:outerShdw>
                </a:effectLst>
                <a:latin typeface="Arial Rounded MT Bold" panose="020F0704030504030204" pitchFamily="34" charset="0"/>
              </a:rPr>
              <a:t>Mine</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p>
          <a:p>
            <a:pPr lvl="1">
              <a:buClr>
                <a:schemeClr val="accent2"/>
              </a:buClr>
              <a:buFont typeface="Wingdings" panose="05000000000000000000" pitchFamily="2" charset="2"/>
              <a:buChar char="§"/>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buClr>
                <a:schemeClr val="accent2"/>
              </a:buClr>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Let’s Dig a Little Deeper and Focus on </a:t>
            </a:r>
            <a:r>
              <a:rPr lang="en-US" sz="3200" b="1" dirty="0" smtClean="0">
                <a:effectLst>
                  <a:outerShdw blurRad="38100" dist="38100" dir="2700000" algn="tl">
                    <a:srgbClr val="000000">
                      <a:alpha val="43137"/>
                    </a:srgbClr>
                  </a:outerShdw>
                </a:effectLst>
                <a:latin typeface="Arial Rounded MT Bold" panose="020F0704030504030204" pitchFamily="34" charset="0"/>
              </a:rPr>
              <a:t>v10</a:t>
            </a:r>
          </a:p>
          <a:p>
            <a:pPr marL="457200" lvl="1" indent="0">
              <a:buClr>
                <a:schemeClr val="accent2"/>
              </a:buClr>
              <a:buNone/>
            </a:pP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a:p>
            <a:pPr marL="457200" lvl="1" indent="0">
              <a:buClr>
                <a:schemeClr val="accent2"/>
              </a:buClr>
              <a:buNone/>
            </a:pPr>
            <a:r>
              <a:rPr lang="en-US" sz="3200" b="1" dirty="0">
                <a:effectLst>
                  <a:outerShdw blurRad="38100" dist="38100" dir="2700000" algn="tl">
                    <a:srgbClr val="000000">
                      <a:alpha val="43137"/>
                    </a:srgbClr>
                  </a:outerShdw>
                </a:effectLst>
              </a:rPr>
              <a:t>Revelation 12:10-11 (</a:t>
            </a:r>
            <a:r>
              <a:rPr lang="en-US" sz="3200" b="1" dirty="0" smtClean="0">
                <a:effectLst>
                  <a:outerShdw blurRad="38100" dist="38100" dir="2700000" algn="tl">
                    <a:srgbClr val="000000">
                      <a:alpha val="43137"/>
                    </a:srgbClr>
                  </a:outerShdw>
                </a:effectLst>
              </a:rPr>
              <a:t>KJV)</a:t>
            </a:r>
            <a:r>
              <a:rPr lang="en-US" sz="3200" baseline="30000" dirty="0" smtClean="0">
                <a:effectLst>
                  <a:outerShdw blurRad="38100" dist="38100" dir="2700000" algn="tl">
                    <a:srgbClr val="000000">
                      <a:alpha val="43137"/>
                    </a:srgbClr>
                  </a:outerShdw>
                </a:effectLst>
              </a:rPr>
              <a:t>10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And I heard a loud voice saying in heaven, Now is come salvation, and strength, and the kingdom of our God, and the power of his Christ: for the </a:t>
            </a:r>
            <a:r>
              <a:rPr lang="en-US" sz="3200" b="1" i="1" dirty="0">
                <a:effectLst>
                  <a:outerShdw blurRad="38100" dist="38100" dir="2700000" algn="tl">
                    <a:srgbClr val="000000">
                      <a:alpha val="43137"/>
                    </a:srgbClr>
                  </a:outerShdw>
                </a:effectLst>
              </a:rPr>
              <a:t>accuser</a:t>
            </a:r>
            <a:r>
              <a:rPr lang="en-US" sz="3200" i="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of our brethren </a:t>
            </a:r>
            <a:r>
              <a:rPr lang="en-US" sz="3200" i="1" dirty="0">
                <a:effectLst>
                  <a:outerShdw blurRad="38100" dist="38100" dir="2700000" algn="tl">
                    <a:srgbClr val="000000">
                      <a:alpha val="43137"/>
                    </a:srgbClr>
                  </a:outerShdw>
                </a:effectLst>
              </a:rPr>
              <a:t>is cast down, which </a:t>
            </a:r>
            <a:r>
              <a:rPr lang="en-US" sz="3200" b="1" i="1" dirty="0">
                <a:effectLst>
                  <a:outerShdw blurRad="38100" dist="38100" dir="2700000" algn="tl">
                    <a:srgbClr val="000000">
                      <a:alpha val="43137"/>
                    </a:srgbClr>
                  </a:outerShdw>
                </a:effectLst>
              </a:rPr>
              <a:t>accused them before our God day and night</a:t>
            </a:r>
            <a:r>
              <a:rPr lang="en-US" sz="3200" i="1" dirty="0">
                <a:effectLst>
                  <a:outerShdw blurRad="38100" dist="38100" dir="2700000" algn="tl">
                    <a:srgbClr val="000000">
                      <a:alpha val="43137"/>
                    </a:srgbClr>
                  </a:outerShdw>
                </a:effectLst>
              </a:rPr>
              <a:t>. </a:t>
            </a:r>
            <a:br>
              <a:rPr lang="en-US" sz="3200" i="1" dirty="0">
                <a:effectLst>
                  <a:outerShdw blurRad="38100" dist="38100" dir="2700000" algn="tl">
                    <a:srgbClr val="000000">
                      <a:alpha val="43137"/>
                    </a:srgbClr>
                  </a:outerShdw>
                </a:effectLst>
              </a:rPr>
            </a:br>
            <a:r>
              <a:rPr lang="en-US" sz="3200" i="1" baseline="30000" dirty="0">
                <a:effectLst>
                  <a:outerShdw blurRad="38100" dist="38100" dir="2700000" algn="tl">
                    <a:srgbClr val="000000">
                      <a:alpha val="43137"/>
                    </a:srgbClr>
                  </a:outerShdw>
                </a:effectLst>
              </a:rPr>
              <a:t>11 </a:t>
            </a:r>
            <a:r>
              <a:rPr lang="en-US" sz="3200" i="1" dirty="0">
                <a:effectLst>
                  <a:outerShdw blurRad="38100" dist="38100" dir="2700000" algn="tl">
                    <a:srgbClr val="000000">
                      <a:alpha val="43137"/>
                    </a:srgbClr>
                  </a:outerShdw>
                </a:effectLst>
              </a:rPr>
              <a:t> And they overcame him by the </a:t>
            </a:r>
            <a:r>
              <a:rPr lang="en-US" sz="3200" b="1" i="1" dirty="0">
                <a:effectLst>
                  <a:outerShdw blurRad="38100" dist="38100" dir="2700000" algn="tl">
                    <a:srgbClr val="000000">
                      <a:alpha val="43137"/>
                    </a:srgbClr>
                  </a:outerShdw>
                </a:effectLst>
              </a:rPr>
              <a:t>blood of the Lamb</a:t>
            </a:r>
            <a:r>
              <a:rPr lang="en-US" sz="3200" i="1" dirty="0">
                <a:effectLst>
                  <a:outerShdw blurRad="38100" dist="38100" dir="2700000" algn="tl">
                    <a:srgbClr val="000000">
                      <a:alpha val="43137"/>
                    </a:srgbClr>
                  </a:outerShdw>
                </a:effectLst>
              </a:rPr>
              <a:t>, and by the </a:t>
            </a:r>
            <a:r>
              <a:rPr lang="en-US" sz="3200" b="1" i="1" dirty="0">
                <a:effectLst>
                  <a:outerShdw blurRad="38100" dist="38100" dir="2700000" algn="tl">
                    <a:srgbClr val="000000">
                      <a:alpha val="43137"/>
                    </a:srgbClr>
                  </a:outerShdw>
                </a:effectLst>
              </a:rPr>
              <a:t>word of their testimony</a:t>
            </a:r>
            <a:r>
              <a:rPr lang="en-US" sz="3200" i="1" dirty="0">
                <a:effectLst>
                  <a:outerShdw blurRad="38100" dist="38100" dir="2700000" algn="tl">
                    <a:srgbClr val="000000">
                      <a:alpha val="43137"/>
                    </a:srgbClr>
                  </a:outerShdw>
                </a:effectLst>
              </a:rPr>
              <a:t>; and they </a:t>
            </a:r>
            <a:r>
              <a:rPr lang="en-US" sz="3200" b="1" i="1" dirty="0">
                <a:effectLst>
                  <a:outerShdw blurRad="38100" dist="38100" dir="2700000" algn="tl">
                    <a:srgbClr val="000000">
                      <a:alpha val="43137"/>
                    </a:srgbClr>
                  </a:outerShdw>
                </a:effectLst>
              </a:rPr>
              <a:t>loved not their lives unto the death. </a:t>
            </a:r>
            <a:endParaRPr lang="en-US" sz="3200" b="1" i="1"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98718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37"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2000"/>
                                        <p:tgtEl>
                                          <p:spTgt spid="3">
                                            <p:txEl>
                                              <p:pRg st="1" end="1"/>
                                            </p:txEl>
                                          </p:spTgt>
                                        </p:tgtEl>
                                      </p:cBhvr>
                                    </p:animEffect>
                                  </p:childTnLst>
                                </p:cTn>
                              </p:par>
                            </p:childTnLst>
                          </p:cTn>
                        </p:par>
                        <p:par>
                          <p:cTn id="12" fill="hold">
                            <p:stCondLst>
                              <p:cond delay="5000"/>
                            </p:stCondLst>
                            <p:childTnLst>
                              <p:par>
                                <p:cTn id="13" presetID="16" presetClass="entr" presetSubtype="21"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7500"/>
                            </p:stCondLst>
                            <p:childTnLst>
                              <p:par>
                                <p:cTn id="17" presetID="16" presetClass="entr" presetSubtype="37"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2000"/>
                                        <p:tgtEl>
                                          <p:spTgt spid="3">
                                            <p:txEl>
                                              <p:pRg st="3" end="3"/>
                                            </p:txEl>
                                          </p:spTgt>
                                        </p:tgtEl>
                                      </p:cBhvr>
                                    </p:animEffect>
                                  </p:childTnLst>
                                </p:cTn>
                              </p:par>
                            </p:childTnLst>
                          </p:cTn>
                        </p:par>
                        <p:par>
                          <p:cTn id="20" fill="hold">
                            <p:stCondLst>
                              <p:cond delay="10000"/>
                            </p:stCondLst>
                            <p:childTnLst>
                              <p:par>
                                <p:cTn id="21" presetID="16" presetClass="entr" presetSubtype="21"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5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outVertical)">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The Accuser</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4545" y="1171976"/>
            <a:ext cx="11925837" cy="5589431"/>
          </a:xfrm>
        </p:spPr>
        <p:txBody>
          <a:bodyPr>
            <a:normAutofit/>
          </a:bodyPr>
          <a:lstStyle/>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Satan Will Use Any Avenue to </a:t>
            </a:r>
          </a:p>
          <a:p>
            <a:pPr lvl="1"/>
            <a:r>
              <a:rPr lang="en-US" sz="3200" b="1" dirty="0" smtClean="0">
                <a:effectLst>
                  <a:outerShdw blurRad="38100" dist="38100" dir="2700000" algn="tl">
                    <a:srgbClr val="000000">
                      <a:alpha val="43137"/>
                    </a:srgbClr>
                  </a:outerShdw>
                </a:effectLst>
                <a:latin typeface="Arial Rounded MT Bold" panose="020F0704030504030204" pitchFamily="34" charset="0"/>
              </a:rPr>
              <a:t>Discourage</a:t>
            </a:r>
          </a:p>
          <a:p>
            <a:pPr lvl="1"/>
            <a:r>
              <a:rPr lang="en-US" sz="3200" b="1" dirty="0" smtClean="0">
                <a:effectLst>
                  <a:outerShdw blurRad="38100" dist="38100" dir="2700000" algn="tl">
                    <a:srgbClr val="000000">
                      <a:alpha val="43137"/>
                    </a:srgbClr>
                  </a:outerShdw>
                </a:effectLst>
                <a:latin typeface="Arial Rounded MT Bold" panose="020F0704030504030204" pitchFamily="34" charset="0"/>
              </a:rPr>
              <a:t>Detour</a:t>
            </a:r>
          </a:p>
          <a:p>
            <a:pPr lvl="1"/>
            <a:r>
              <a:rPr lang="en-US" sz="3200" b="1" dirty="0" smtClean="0">
                <a:effectLst>
                  <a:outerShdw blurRad="38100" dist="38100" dir="2700000" algn="tl">
                    <a:srgbClr val="000000">
                      <a:alpha val="43137"/>
                    </a:srgbClr>
                  </a:outerShdw>
                </a:effectLst>
                <a:latin typeface="Arial Rounded MT Bold" panose="020F0704030504030204" pitchFamily="34" charset="0"/>
              </a:rPr>
              <a:t>Disrupt</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…God Purpose and Power in Our Lives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600" b="1" dirty="0" smtClean="0">
                <a:effectLst>
                  <a:outerShdw blurRad="38100" dist="38100" dir="2700000" algn="tl">
                    <a:srgbClr val="000000">
                      <a:alpha val="43137"/>
                    </a:srgbClr>
                  </a:outerShdw>
                </a:effectLst>
                <a:latin typeface="Arial Rounded MT Bold" panose="020F0704030504030204" pitchFamily="34" charset="0"/>
              </a:rPr>
              <a:t>But One of His Greatest Tools is Accusation </a:t>
            </a: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58" y="4426226"/>
            <a:ext cx="10006884" cy="2335181"/>
          </a:xfrm>
          <a:prstGeom prst="rect">
            <a:avLst/>
          </a:prstGeom>
        </p:spPr>
      </p:pic>
    </p:spTree>
    <p:extLst>
      <p:ext uri="{BB962C8B-B14F-4D97-AF65-F5344CB8AC3E}">
        <p14:creationId xmlns:p14="http://schemas.microsoft.com/office/powerpoint/2010/main" val="9952962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2000"/>
                                        <p:tgtEl>
                                          <p:spTgt spid="3">
                                            <p:txEl>
                                              <p:pRg st="0" end="0"/>
                                            </p:txEl>
                                          </p:spTgt>
                                        </p:tgtEl>
                                      </p:cBhvr>
                                    </p:animEffect>
                                  </p:childTnLst>
                                </p:cTn>
                              </p:par>
                            </p:childTnLst>
                          </p:cTn>
                        </p:par>
                        <p:par>
                          <p:cTn id="8" fill="hold">
                            <p:stCondLst>
                              <p:cond delay="2500"/>
                            </p:stCondLst>
                            <p:childTnLst>
                              <p:par>
                                <p:cTn id="9" presetID="14" presetClass="entr" presetSubtype="5"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2000"/>
                                        <p:tgtEl>
                                          <p:spTgt spid="3">
                                            <p:txEl>
                                              <p:pRg st="1" end="1"/>
                                            </p:txEl>
                                          </p:spTgt>
                                        </p:tgtEl>
                                      </p:cBhvr>
                                    </p:animEffect>
                                  </p:childTnLst>
                                </p:cTn>
                              </p:par>
                            </p:childTnLst>
                          </p:cTn>
                        </p:par>
                        <p:par>
                          <p:cTn id="12" fill="hold">
                            <p:stCondLst>
                              <p:cond delay="5000"/>
                            </p:stCondLst>
                            <p:childTnLst>
                              <p:par>
                                <p:cTn id="13" presetID="14" presetClass="entr" presetSubtype="5"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2000"/>
                                        <p:tgtEl>
                                          <p:spTgt spid="3">
                                            <p:txEl>
                                              <p:pRg st="2" end="2"/>
                                            </p:txEl>
                                          </p:spTgt>
                                        </p:tgtEl>
                                      </p:cBhvr>
                                    </p:animEffect>
                                  </p:childTnLst>
                                </p:cTn>
                              </p:par>
                            </p:childTnLst>
                          </p:cTn>
                        </p:par>
                        <p:par>
                          <p:cTn id="16" fill="hold">
                            <p:stCondLst>
                              <p:cond delay="7500"/>
                            </p:stCondLst>
                            <p:childTnLst>
                              <p:par>
                                <p:cTn id="17" presetID="14" presetClass="entr" presetSubtype="5"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2000"/>
                                        <p:tgtEl>
                                          <p:spTgt spid="3">
                                            <p:txEl>
                                              <p:pRg st="3" end="3"/>
                                            </p:txEl>
                                          </p:spTgt>
                                        </p:tgtEl>
                                      </p:cBhvr>
                                    </p:animEffect>
                                  </p:childTnLst>
                                </p:cTn>
                              </p:par>
                            </p:childTnLst>
                          </p:cTn>
                        </p:par>
                        <p:par>
                          <p:cTn id="20" fill="hold">
                            <p:stCondLst>
                              <p:cond delay="10000"/>
                            </p:stCondLst>
                            <p:childTnLst>
                              <p:par>
                                <p:cTn id="21" presetID="14" presetClass="entr" presetSubtype="5"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vertical)">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iterate type="lt">
                                    <p:tmPct val="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2000"/>
                                        <p:tgtEl>
                                          <p:spTgt spid="3">
                                            <p:txEl>
                                              <p:pRg st="5" end="5"/>
                                            </p:txEl>
                                          </p:spTgt>
                                        </p:tgtEl>
                                      </p:cBhvr>
                                    </p:animEffect>
                                  </p:childTnLst>
                                </p:cTn>
                              </p:par>
                            </p:childTnLst>
                          </p:cTn>
                        </p:par>
                        <p:par>
                          <p:cTn id="29" fill="hold">
                            <p:stCondLst>
                              <p:cond delay="2000"/>
                            </p:stCondLst>
                            <p:childTnLst>
                              <p:par>
                                <p:cTn id="30" presetID="16" presetClass="emph" presetSubtype="0" fill="hold" grpId="0" nodeType="afterEffect">
                                  <p:stCondLst>
                                    <p:cond delay="0"/>
                                  </p:stCondLst>
                                  <p:iterate type="lt">
                                    <p:tmPct val="4000"/>
                                  </p:iterate>
                                  <p:childTnLst>
                                    <p:set>
                                      <p:cBhvr override="childStyle">
                                        <p:cTn id="31" dur="2000" fill="hold"/>
                                        <p:tgtEl>
                                          <p:spTgt spid="3">
                                            <p:txEl>
                                              <p:pRg st="5" end="5"/>
                                            </p:txEl>
                                          </p:spTgt>
                                        </p:tgtEl>
                                        <p:attrNameLst>
                                          <p:attrName>style.color</p:attrName>
                                        </p:attrNameLst>
                                      </p:cBhvr>
                                      <p:to>
                                        <p:clrVal>
                                          <a:srgbClr val="F87D31"/>
                                        </p:clrVal>
                                      </p:to>
                                    </p:set>
                                    <p:set>
                                      <p:cBhvr>
                                        <p:cTn id="32" dur="2000" fill="hold"/>
                                        <p:tgtEl>
                                          <p:spTgt spid="3">
                                            <p:txEl>
                                              <p:pRg st="5" end="5"/>
                                            </p:txEl>
                                          </p:spTgt>
                                        </p:tgtEl>
                                        <p:attrNameLst>
                                          <p:attrName>fillcolor</p:attrName>
                                        </p:attrNameLst>
                                      </p:cBhvr>
                                      <p:to>
                                        <p:clrVal>
                                          <a:srgbClr val="F87D31"/>
                                        </p:clrVal>
                                      </p:to>
                                    </p:set>
                                    <p:set>
                                      <p:cBhvr>
                                        <p:cTn id="33" dur="2000" fill="hold"/>
                                        <p:tgtEl>
                                          <p:spTgt spid="3">
                                            <p:txEl>
                                              <p:pRg st="5" end="5"/>
                                            </p:txEl>
                                          </p:spTgt>
                                        </p:tgtEl>
                                        <p:attrNameLst>
                                          <p:attrName>fill.type</p:attrName>
                                        </p:attrNameLst>
                                      </p:cBhvr>
                                      <p:to>
                                        <p:strVal val="solid"/>
                                      </p:to>
                                    </p:set>
                                  </p:childTnLst>
                                </p:cTn>
                              </p:par>
                              <p:par>
                                <p:cTn id="34" presetID="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ppt_x"/>
                                          </p:val>
                                        </p:tav>
                                        <p:tav tm="100000">
                                          <p:val>
                                            <p:strVal val="#ppt_x"/>
                                          </p:val>
                                        </p:tav>
                                      </p:tavLst>
                                    </p:anim>
                                    <p:anim calcmode="lin" valueType="num">
                                      <p:cBhvr additive="base">
                                        <p:cTn id="3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8"/>
            <a:ext cx="10515600" cy="922763"/>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Fighting the Accuser </a:t>
            </a:r>
            <a:endParaRPr lang="en-US" dirty="0"/>
          </a:p>
        </p:txBody>
      </p:sp>
      <p:sp>
        <p:nvSpPr>
          <p:cNvPr id="3" name="Content Placeholder 2"/>
          <p:cNvSpPr>
            <a:spLocks noGrp="1"/>
          </p:cNvSpPr>
          <p:nvPr>
            <p:ph idx="1"/>
          </p:nvPr>
        </p:nvSpPr>
        <p:spPr>
          <a:xfrm>
            <a:off x="154545" y="1171976"/>
            <a:ext cx="11925837" cy="5589431"/>
          </a:xfrm>
        </p:spPr>
        <p:txBody>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The Reason So Many Christians Hang On to the Guilt of Their Sin Even Though They Know About God’s Total Forgive­ness… </a:t>
            </a:r>
          </a:p>
          <a:p>
            <a:pPr marL="0">
              <a:lnSpc>
                <a:spcPct val="100000"/>
              </a:lnSpc>
              <a:spcBef>
                <a:spcPts val="0"/>
              </a:spcBef>
            </a:pPr>
            <a:r>
              <a:rPr lang="en-US" b="1" dirty="0" smtClean="0">
                <a:effectLst>
                  <a:outerShdw blurRad="38100" dist="38100" dir="2700000" algn="tl">
                    <a:srgbClr val="000000">
                      <a:alpha val="43137"/>
                    </a:srgbClr>
                  </a:outerShdw>
                </a:effectLst>
                <a:latin typeface="Arial Rounded MT Bold" panose="020F0704030504030204" pitchFamily="34" charset="0"/>
              </a:rPr>
              <a:t>There Is Someone Who Does Not Want You To Be Free; </a:t>
            </a:r>
          </a:p>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…His Name Is Satan</a:t>
            </a:r>
            <a:r>
              <a:rPr lang="en-US" b="1" dirty="0" smtClean="0">
                <a:effectLst>
                  <a:outerShdw blurRad="38100" dist="38100" dir="2700000" algn="tl">
                    <a:srgbClr val="000000">
                      <a:alpha val="43137"/>
                    </a:srgbClr>
                  </a:outerShdw>
                </a:effectLst>
              </a:rPr>
              <a:t>. </a:t>
            </a:r>
          </a:p>
          <a:p>
            <a:pPr marL="0">
              <a:lnSpc>
                <a:spcPct val="100000"/>
              </a:lnSpc>
              <a:spcBef>
                <a:spcPts val="0"/>
              </a:spcBef>
              <a:spcAft>
                <a:spcPts val="1200"/>
              </a:spcAft>
            </a:pPr>
            <a:r>
              <a:rPr lang="en-US" b="1" dirty="0" smtClean="0">
                <a:effectLst>
                  <a:outerShdw blurRad="38100" dist="38100" dir="2700000" algn="tl">
                    <a:srgbClr val="000000">
                      <a:alpha val="43137"/>
                    </a:srgbClr>
                  </a:outerShdw>
                </a:effectLst>
                <a:latin typeface="Arial Rounded MT Bold" panose="020F0704030504030204" pitchFamily="34" charset="0"/>
              </a:rPr>
              <a:t>Not Only Is Satan Called the Father of Lies, but the Accuser</a:t>
            </a:r>
          </a:p>
          <a:p>
            <a:pPr marL="0">
              <a:lnSpc>
                <a:spcPct val="100000"/>
              </a:lnSpc>
              <a:spcBef>
                <a:spcPts val="0"/>
              </a:spcBef>
              <a:spcAft>
                <a:spcPts val="1200"/>
              </a:spcAft>
            </a:pPr>
            <a:r>
              <a:rPr lang="en-US" b="1" dirty="0" smtClean="0">
                <a:effectLst>
                  <a:outerShdw blurRad="38100" dist="38100" dir="2700000" algn="tl">
                    <a:srgbClr val="000000">
                      <a:alpha val="43137"/>
                    </a:srgbClr>
                  </a:outerShdw>
                </a:effectLst>
                <a:latin typeface="Arial Rounded MT Bold" panose="020F0704030504030204" pitchFamily="34" charset="0"/>
              </a:rPr>
              <a:t>His Purpose / Pleasure is to Make You Feel Guilty </a:t>
            </a:r>
          </a:p>
          <a:p>
            <a:pPr marL="0">
              <a:lnSpc>
                <a:spcPct val="100000"/>
              </a:lnSpc>
              <a:spcBef>
                <a:spcPts val="0"/>
              </a:spcBef>
              <a:spcAft>
                <a:spcPts val="1200"/>
              </a:spcAft>
            </a:pPr>
            <a:r>
              <a:rPr lang="en-US" b="1" dirty="0" smtClean="0">
                <a:effectLst>
                  <a:outerShdw blurRad="38100" dist="38100" dir="2700000" algn="tl">
                    <a:srgbClr val="000000">
                      <a:alpha val="43137"/>
                    </a:srgbClr>
                  </a:outerShdw>
                </a:effectLst>
                <a:latin typeface="Arial Rounded MT Bold" panose="020F0704030504030204" pitchFamily="34" charset="0"/>
              </a:rPr>
              <a:t>Rev 12:10 Tells Us That Satan Accuses Us Before God Day/ Night </a:t>
            </a:r>
          </a:p>
          <a:p>
            <a:pPr marL="0">
              <a:lnSpc>
                <a:spcPct val="100000"/>
              </a:lnSpc>
              <a:spcBef>
                <a:spcPts val="0"/>
              </a:spcBef>
              <a:spcAft>
                <a:spcPts val="1200"/>
              </a:spcAft>
            </a:pPr>
            <a:r>
              <a:rPr lang="en-US" b="1" dirty="0" smtClean="0">
                <a:effectLst>
                  <a:outerShdw blurRad="38100" dist="38100" dir="2700000" algn="tl">
                    <a:srgbClr val="000000">
                      <a:alpha val="43137"/>
                    </a:srgbClr>
                  </a:outerShdw>
                </a:effectLst>
                <a:latin typeface="Arial Rounded MT Bold" panose="020F0704030504030204" pitchFamily="34" charset="0"/>
              </a:rPr>
              <a:t>Can You Hear His Voice Accusing You?</a:t>
            </a:r>
          </a:p>
          <a:p>
            <a:pPr marL="0" indent="0">
              <a:lnSpc>
                <a:spcPct val="100000"/>
              </a:lnSpc>
              <a:spcBef>
                <a:spcPts val="0"/>
              </a:spcBef>
              <a:buNone/>
            </a:pPr>
            <a:endParaRPr lang="en-US" b="1" dirty="0">
              <a:effectLst>
                <a:outerShdw blurRad="38100" dist="38100" dir="2700000" algn="tl">
                  <a:srgbClr val="000000">
                    <a:alpha val="43137"/>
                  </a:srgbClr>
                </a:outerShdw>
              </a:effectLs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84" y="4914482"/>
            <a:ext cx="3990919" cy="174307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07" y="5181600"/>
            <a:ext cx="3746321" cy="1734352"/>
          </a:xfrm>
          <a:prstGeom prst="rect">
            <a:avLst/>
          </a:prstGeom>
          <a:ln>
            <a:noFill/>
          </a:ln>
          <a:effectLst>
            <a:softEdge rad="112500"/>
          </a:effectLst>
        </p:spPr>
      </p:pic>
    </p:spTree>
    <p:extLst>
      <p:ext uri="{BB962C8B-B14F-4D97-AF65-F5344CB8AC3E}">
        <p14:creationId xmlns:p14="http://schemas.microsoft.com/office/powerpoint/2010/main" val="42789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500"/>
                            </p:stCondLst>
                            <p:childTnLst>
                              <p:par>
                                <p:cTn id="9" presetID="22" presetClass="entr" presetSubtype="2"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20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2000"/>
                                        <p:tgtEl>
                                          <p:spTgt spid="3">
                                            <p:txEl>
                                              <p:pRg st="3" end="3"/>
                                            </p:txEl>
                                          </p:spTgt>
                                        </p:tgtEl>
                                      </p:cBhvr>
                                    </p:animEffect>
                                  </p:childTnLst>
                                </p:cTn>
                              </p:par>
                            </p:childTnLst>
                          </p:cTn>
                        </p:par>
                        <p:par>
                          <p:cTn id="21" fill="hold">
                            <p:stCondLst>
                              <p:cond delay="2500"/>
                            </p:stCondLst>
                            <p:childTnLst>
                              <p:par>
                                <p:cTn id="22" presetID="22" presetClass="entr" presetSubtype="8" fill="hold" grpId="0"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5000"/>
                            </p:stCondLst>
                            <p:childTnLst>
                              <p:par>
                                <p:cTn id="26" presetID="22" presetClass="entr" presetSubtype="2" fill="hold" grpId="0"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right)">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5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2000"/>
                                        <p:tgtEl>
                                          <p:spTgt spid="3">
                                            <p:txEl>
                                              <p:pRg st="6" end="6"/>
                                            </p:txEl>
                                          </p:spTgt>
                                        </p:tgtEl>
                                      </p:cBhvr>
                                    </p:animEffect>
                                  </p:childTnLst>
                                </p:cTn>
                              </p:par>
                            </p:childTnLst>
                          </p:cTn>
                        </p:par>
                        <p:par>
                          <p:cTn id="34" fill="hold">
                            <p:stCondLst>
                              <p:cond delay="2500"/>
                            </p:stCondLst>
                            <p:childTnLst>
                              <p:par>
                                <p:cTn id="35" presetID="6"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par>
                          <p:cTn id="38" fill="hold">
                            <p:stCondLst>
                              <p:cond delay="4500"/>
                            </p:stCondLst>
                            <p:childTnLst>
                              <p:par>
                                <p:cTn id="39" presetID="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0"/>
            <a:ext cx="11925837" cy="6761407"/>
          </a:xfrm>
        </p:spPr>
        <p:txBody>
          <a:bodyPr>
            <a:noAutofit/>
          </a:bodyPr>
          <a:lstStyle/>
          <a:p>
            <a:pPr marL="0" indent="0">
              <a:lnSpc>
                <a:spcPct val="100000"/>
              </a:lnSpc>
              <a:buNone/>
            </a:pPr>
            <a:r>
              <a:rPr lang="en-US" sz="2700" b="1" dirty="0" smtClean="0">
                <a:effectLst>
                  <a:outerShdw blurRad="38100" dist="38100" dir="2700000" algn="tl">
                    <a:srgbClr val="000000">
                      <a:alpha val="43137"/>
                    </a:srgbClr>
                  </a:outerShdw>
                </a:effectLst>
                <a:latin typeface="Arial Rounded MT Bold" panose="020F0704030504030204" pitchFamily="34" charset="0"/>
              </a:rPr>
              <a:t>A </a:t>
            </a:r>
            <a:r>
              <a:rPr lang="en-US" sz="2700" b="1" dirty="0">
                <a:effectLst>
                  <a:outerShdw blurRad="38100" dist="38100" dir="2700000" algn="tl">
                    <a:srgbClr val="000000">
                      <a:alpha val="43137"/>
                    </a:srgbClr>
                  </a:outerShdw>
                </a:effectLst>
                <a:latin typeface="Arial Rounded MT Bold" panose="020F0704030504030204" pitchFamily="34" charset="0"/>
              </a:rPr>
              <a:t>freshman at Eagle Rock Junior High won 1</a:t>
            </a:r>
            <a:r>
              <a:rPr lang="en-US" sz="2700" b="1" dirty="0" smtClean="0">
                <a:effectLst>
                  <a:outerShdw blurRad="38100" dist="38100" dir="2700000" algn="tl">
                    <a:srgbClr val="000000">
                      <a:alpha val="43137"/>
                    </a:srgbClr>
                  </a:outerShdw>
                </a:effectLst>
                <a:latin typeface="Arial Rounded MT Bold" panose="020F0704030504030204" pitchFamily="34" charset="0"/>
              </a:rPr>
              <a:t>st </a:t>
            </a:r>
            <a:r>
              <a:rPr lang="en-US" sz="2700" b="1" dirty="0">
                <a:effectLst>
                  <a:outerShdw blurRad="38100" dist="38100" dir="2700000" algn="tl">
                    <a:srgbClr val="000000">
                      <a:alpha val="43137"/>
                    </a:srgbClr>
                  </a:outerShdw>
                </a:effectLst>
                <a:latin typeface="Arial Rounded MT Bold" panose="020F0704030504030204" pitchFamily="34" charset="0"/>
              </a:rPr>
              <a:t>prize at the </a:t>
            </a:r>
            <a:r>
              <a:rPr lang="en-US" sz="2700" b="1" dirty="0" smtClean="0">
                <a:effectLst>
                  <a:outerShdw blurRad="38100" dist="38100" dir="2700000" algn="tl">
                    <a:srgbClr val="000000">
                      <a:alpha val="43137"/>
                    </a:srgbClr>
                  </a:outerShdw>
                </a:effectLst>
                <a:latin typeface="Arial Rounded MT Bold" panose="020F0704030504030204" pitchFamily="34" charset="0"/>
              </a:rPr>
              <a:t>Idaho </a:t>
            </a:r>
            <a:r>
              <a:rPr lang="en-US" sz="2700" b="1" dirty="0">
                <a:effectLst>
                  <a:outerShdw blurRad="38100" dist="38100" dir="2700000" algn="tl">
                    <a:srgbClr val="000000">
                      <a:alpha val="43137"/>
                    </a:srgbClr>
                  </a:outerShdw>
                </a:effectLst>
                <a:latin typeface="Arial Rounded MT Bold" panose="020F0704030504030204" pitchFamily="34" charset="0"/>
              </a:rPr>
              <a:t>Falls Science Fair </a:t>
            </a:r>
            <a:r>
              <a:rPr lang="en-US" sz="2700" b="1" dirty="0" smtClean="0">
                <a:effectLst>
                  <a:outerShdw blurRad="38100" dist="38100" dir="2700000" algn="tl">
                    <a:srgbClr val="000000">
                      <a:alpha val="43137"/>
                    </a:srgbClr>
                  </a:outerShdw>
                </a:effectLst>
                <a:latin typeface="Arial Rounded MT Bold" panose="020F0704030504030204" pitchFamily="34" charset="0"/>
              </a:rPr>
              <a:t>w- </a:t>
            </a:r>
            <a:r>
              <a:rPr lang="en-US" sz="2700" b="1" dirty="0">
                <a:effectLst>
                  <a:outerShdw blurRad="38100" dist="38100" dir="2700000" algn="tl">
                    <a:srgbClr val="000000">
                      <a:alpha val="43137"/>
                    </a:srgbClr>
                  </a:outerShdw>
                </a:effectLst>
                <a:latin typeface="Arial Rounded MT Bold" panose="020F0704030504030204" pitchFamily="34" charset="0"/>
              </a:rPr>
              <a:t>a scientific survey </a:t>
            </a:r>
            <a:r>
              <a:rPr lang="en-US" sz="2700" b="1" dirty="0" smtClean="0">
                <a:effectLst>
                  <a:outerShdw blurRad="38100" dist="38100" dir="2700000" algn="tl">
                    <a:srgbClr val="000000">
                      <a:alpha val="43137"/>
                    </a:srgbClr>
                  </a:outerShdw>
                </a:effectLst>
                <a:latin typeface="Arial Rounded MT Bold" panose="020F0704030504030204" pitchFamily="34" charset="0"/>
              </a:rPr>
              <a:t>he </a:t>
            </a:r>
            <a:r>
              <a:rPr lang="en-US" sz="2700" b="1" dirty="0">
                <a:effectLst>
                  <a:outerShdw blurRad="38100" dist="38100" dir="2700000" algn="tl">
                    <a:srgbClr val="000000">
                      <a:alpha val="43137"/>
                    </a:srgbClr>
                  </a:outerShdw>
                </a:effectLst>
                <a:latin typeface="Arial Rounded MT Bold" panose="020F0704030504030204" pitchFamily="34" charset="0"/>
              </a:rPr>
              <a:t>conducted. H</a:t>
            </a:r>
            <a:r>
              <a:rPr lang="en-US" sz="2700" b="1" dirty="0" smtClean="0">
                <a:effectLst>
                  <a:outerShdw blurRad="38100" dist="38100" dir="2700000" algn="tl">
                    <a:srgbClr val="000000">
                      <a:alpha val="43137"/>
                    </a:srgbClr>
                  </a:outerShdw>
                </a:effectLst>
                <a:latin typeface="Arial Rounded MT Bold" panose="020F0704030504030204" pitchFamily="34" charset="0"/>
              </a:rPr>
              <a:t>e </a:t>
            </a:r>
            <a:r>
              <a:rPr lang="en-US" sz="2700" b="1" dirty="0">
                <a:effectLst>
                  <a:outerShdw blurRad="38100" dist="38100" dir="2700000" algn="tl">
                    <a:srgbClr val="000000">
                      <a:alpha val="43137"/>
                    </a:srgbClr>
                  </a:outerShdw>
                </a:effectLst>
                <a:latin typeface="Arial Rounded MT Bold" panose="020F0704030504030204" pitchFamily="34" charset="0"/>
              </a:rPr>
              <a:t>urged people to sign a petition demanding strict control or total elimination of a chemical known as </a:t>
            </a:r>
            <a:r>
              <a:rPr lang="en-US" sz="2700" b="1" i="1" dirty="0">
                <a:effectLst>
                  <a:outerShdw blurRad="38100" dist="38100" dir="2700000" algn="tl">
                    <a:srgbClr val="000000">
                      <a:alpha val="43137"/>
                    </a:srgbClr>
                  </a:outerShdw>
                </a:effectLst>
                <a:latin typeface="Arial Rounded MT Bold" panose="020F0704030504030204" pitchFamily="34" charset="0"/>
              </a:rPr>
              <a:t>"Dihydrogen monoxide" </a:t>
            </a:r>
            <a:r>
              <a:rPr lang="en-US" sz="2700" b="1" i="1" dirty="0" smtClean="0">
                <a:effectLst>
                  <a:outerShdw blurRad="38100" dist="38100" dir="2700000" algn="tl">
                    <a:srgbClr val="000000">
                      <a:alpha val="43137"/>
                    </a:srgbClr>
                  </a:outerShdw>
                </a:effectLst>
                <a:latin typeface="Arial Rounded MT Bold" panose="020F0704030504030204" pitchFamily="34" charset="0"/>
              </a:rPr>
              <a:t> </a:t>
            </a:r>
            <a:r>
              <a:rPr lang="en-US" sz="2700" b="1" dirty="0" smtClean="0">
                <a:effectLst>
                  <a:outerShdw blurRad="38100" dist="38100" dir="2700000" algn="tl">
                    <a:srgbClr val="000000">
                      <a:alpha val="43137"/>
                    </a:srgbClr>
                  </a:outerShdw>
                </a:effectLst>
                <a:latin typeface="Arial Rounded MT Bold" panose="020F0704030504030204" pitchFamily="34" charset="0"/>
              </a:rPr>
              <a:t>Because:</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It </a:t>
            </a:r>
            <a:r>
              <a:rPr lang="en-US" sz="2700" b="1" dirty="0">
                <a:effectLst>
                  <a:outerShdw blurRad="38100" dist="38100" dir="2700000" algn="tl">
                    <a:srgbClr val="000000">
                      <a:alpha val="43137"/>
                    </a:srgbClr>
                  </a:outerShdw>
                </a:effectLst>
                <a:latin typeface="Arial Rounded MT Bold" panose="020F0704030504030204" pitchFamily="34" charset="0"/>
              </a:rPr>
              <a:t>can cause excessive sweating and </a:t>
            </a:r>
            <a:r>
              <a:rPr lang="en-US" sz="2700" b="1" dirty="0" smtClean="0">
                <a:effectLst>
                  <a:outerShdw blurRad="38100" dist="38100" dir="2700000" algn="tl">
                    <a:srgbClr val="000000">
                      <a:alpha val="43137"/>
                    </a:srgbClr>
                  </a:outerShdw>
                </a:effectLst>
                <a:latin typeface="Arial Rounded MT Bold" panose="020F0704030504030204" pitchFamily="34" charset="0"/>
              </a:rPr>
              <a:t>vomiting</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It </a:t>
            </a:r>
            <a:r>
              <a:rPr lang="en-US" sz="2700" b="1" dirty="0">
                <a:effectLst>
                  <a:outerShdw blurRad="38100" dist="38100" dir="2700000" algn="tl">
                    <a:srgbClr val="000000">
                      <a:alpha val="43137"/>
                    </a:srgbClr>
                  </a:outerShdw>
                </a:effectLst>
                <a:latin typeface="Arial Rounded MT Bold" panose="020F0704030504030204" pitchFamily="34" charset="0"/>
              </a:rPr>
              <a:t>is a major component in acid </a:t>
            </a:r>
            <a:r>
              <a:rPr lang="en-US" sz="2700" b="1" dirty="0" smtClean="0">
                <a:effectLst>
                  <a:outerShdw blurRad="38100" dist="38100" dir="2700000" algn="tl">
                    <a:srgbClr val="000000">
                      <a:alpha val="43137"/>
                    </a:srgbClr>
                  </a:outerShdw>
                </a:effectLst>
                <a:latin typeface="Arial Rounded MT Bold" panose="020F0704030504030204" pitchFamily="34" charset="0"/>
              </a:rPr>
              <a:t>rain</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It </a:t>
            </a:r>
            <a:r>
              <a:rPr lang="en-US" sz="2700" b="1" dirty="0">
                <a:effectLst>
                  <a:outerShdw blurRad="38100" dist="38100" dir="2700000" algn="tl">
                    <a:srgbClr val="000000">
                      <a:alpha val="43137"/>
                    </a:srgbClr>
                  </a:outerShdw>
                </a:effectLst>
                <a:latin typeface="Arial Rounded MT Bold" panose="020F0704030504030204" pitchFamily="34" charset="0"/>
              </a:rPr>
              <a:t>can cause severe burns in its gaseous </a:t>
            </a:r>
            <a:r>
              <a:rPr lang="en-US" sz="2700" b="1" dirty="0" smtClean="0">
                <a:effectLst>
                  <a:outerShdw blurRad="38100" dist="38100" dir="2700000" algn="tl">
                    <a:srgbClr val="000000">
                      <a:alpha val="43137"/>
                    </a:srgbClr>
                  </a:outerShdw>
                </a:effectLst>
                <a:latin typeface="Arial Rounded MT Bold" panose="020F0704030504030204" pitchFamily="34" charset="0"/>
              </a:rPr>
              <a:t>state</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Accidental </a:t>
            </a:r>
            <a:r>
              <a:rPr lang="en-US" sz="2700" b="1" dirty="0">
                <a:effectLst>
                  <a:outerShdw blurRad="38100" dist="38100" dir="2700000" algn="tl">
                    <a:srgbClr val="000000">
                      <a:alpha val="43137"/>
                    </a:srgbClr>
                  </a:outerShdw>
                </a:effectLst>
                <a:latin typeface="Arial Rounded MT Bold" panose="020F0704030504030204" pitchFamily="34" charset="0"/>
              </a:rPr>
              <a:t>inhalation can kill </a:t>
            </a:r>
            <a:r>
              <a:rPr lang="en-US" sz="2700" b="1" dirty="0" smtClean="0">
                <a:effectLst>
                  <a:outerShdw blurRad="38100" dist="38100" dir="2700000" algn="tl">
                    <a:srgbClr val="000000">
                      <a:alpha val="43137"/>
                    </a:srgbClr>
                  </a:outerShdw>
                </a:effectLst>
                <a:latin typeface="Arial Rounded MT Bold" panose="020F0704030504030204" pitchFamily="34" charset="0"/>
              </a:rPr>
              <a:t>you</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It </a:t>
            </a:r>
            <a:r>
              <a:rPr lang="en-US" sz="2700" b="1" dirty="0">
                <a:effectLst>
                  <a:outerShdw blurRad="38100" dist="38100" dir="2700000" algn="tl">
                    <a:srgbClr val="000000">
                      <a:alpha val="43137"/>
                    </a:srgbClr>
                  </a:outerShdw>
                </a:effectLst>
                <a:latin typeface="Arial Rounded MT Bold" panose="020F0704030504030204" pitchFamily="34" charset="0"/>
              </a:rPr>
              <a:t>contributes to </a:t>
            </a:r>
            <a:r>
              <a:rPr lang="en-US" sz="2700" b="1" dirty="0" smtClean="0">
                <a:effectLst>
                  <a:outerShdw blurRad="38100" dist="38100" dir="2700000" algn="tl">
                    <a:srgbClr val="000000">
                      <a:alpha val="43137"/>
                    </a:srgbClr>
                  </a:outerShdw>
                </a:effectLst>
                <a:latin typeface="Arial Rounded MT Bold" panose="020F0704030504030204" pitchFamily="34" charset="0"/>
              </a:rPr>
              <a:t>erosion</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It </a:t>
            </a:r>
            <a:r>
              <a:rPr lang="en-US" sz="2700" b="1" dirty="0">
                <a:effectLst>
                  <a:outerShdw blurRad="38100" dist="38100" dir="2700000" algn="tl">
                    <a:srgbClr val="000000">
                      <a:alpha val="43137"/>
                    </a:srgbClr>
                  </a:outerShdw>
                </a:effectLst>
                <a:latin typeface="Arial Rounded MT Bold" panose="020F0704030504030204" pitchFamily="34" charset="0"/>
              </a:rPr>
              <a:t>decreases the effectiveness of automobile </a:t>
            </a:r>
            <a:r>
              <a:rPr lang="en-US" sz="2700" b="1" dirty="0" smtClean="0">
                <a:effectLst>
                  <a:outerShdw blurRad="38100" dist="38100" dir="2700000" algn="tl">
                    <a:srgbClr val="000000">
                      <a:alpha val="43137"/>
                    </a:srgbClr>
                  </a:outerShdw>
                </a:effectLst>
                <a:latin typeface="Arial Rounded MT Bold" panose="020F0704030504030204" pitchFamily="34" charset="0"/>
              </a:rPr>
              <a:t>brakes</a:t>
            </a:r>
          </a:p>
          <a:p>
            <a:pPr lvl="1">
              <a:lnSpc>
                <a:spcPct val="100000"/>
              </a:lnSpc>
              <a:spcBef>
                <a:spcPts val="300"/>
              </a:spcBef>
            </a:pPr>
            <a:r>
              <a:rPr lang="en-US" sz="2700" b="1" dirty="0" smtClean="0">
                <a:effectLst>
                  <a:outerShdw blurRad="38100" dist="38100" dir="2700000" algn="tl">
                    <a:srgbClr val="000000">
                      <a:alpha val="43137"/>
                    </a:srgbClr>
                  </a:outerShdw>
                </a:effectLst>
                <a:latin typeface="Arial Rounded MT Bold" panose="020F0704030504030204" pitchFamily="34" charset="0"/>
              </a:rPr>
              <a:t>It </a:t>
            </a:r>
            <a:r>
              <a:rPr lang="en-US" sz="2700" b="1" dirty="0">
                <a:effectLst>
                  <a:outerShdw blurRad="38100" dist="38100" dir="2700000" algn="tl">
                    <a:srgbClr val="000000">
                      <a:alpha val="43137"/>
                    </a:srgbClr>
                  </a:outerShdw>
                </a:effectLst>
                <a:latin typeface="Arial Rounded MT Bold" panose="020F0704030504030204" pitchFamily="34" charset="0"/>
              </a:rPr>
              <a:t>has been found in tumors of terminal cancer </a:t>
            </a:r>
            <a:r>
              <a:rPr lang="en-US" sz="2700" b="1" dirty="0" smtClean="0">
                <a:effectLst>
                  <a:outerShdw blurRad="38100" dist="38100" dir="2700000" algn="tl">
                    <a:srgbClr val="000000">
                      <a:alpha val="43137"/>
                    </a:srgbClr>
                  </a:outerShdw>
                </a:effectLst>
                <a:latin typeface="Arial Rounded MT Bold" panose="020F0704030504030204" pitchFamily="34" charset="0"/>
              </a:rPr>
              <a:t>patients.</a:t>
            </a:r>
          </a:p>
          <a:p>
            <a:pPr marL="0" indent="0">
              <a:lnSpc>
                <a:spcPct val="100000"/>
              </a:lnSpc>
              <a:spcBef>
                <a:spcPts val="600"/>
              </a:spcBef>
              <a:buNone/>
            </a:pPr>
            <a:r>
              <a:rPr lang="en-US" sz="2700" b="1" dirty="0" smtClean="0">
                <a:effectLst>
                  <a:outerShdw blurRad="38100" dist="38100" dir="2700000" algn="tl">
                    <a:srgbClr val="000000">
                      <a:alpha val="43137"/>
                    </a:srgbClr>
                  </a:outerShdw>
                </a:effectLst>
                <a:latin typeface="Arial Rounded MT Bold" panose="020F0704030504030204" pitchFamily="34" charset="0"/>
              </a:rPr>
              <a:t>He </a:t>
            </a:r>
            <a:r>
              <a:rPr lang="en-US" sz="2700" b="1" dirty="0">
                <a:effectLst>
                  <a:outerShdw blurRad="38100" dist="38100" dir="2700000" algn="tl">
                    <a:srgbClr val="000000">
                      <a:alpha val="43137"/>
                    </a:srgbClr>
                  </a:outerShdw>
                </a:effectLst>
                <a:latin typeface="Arial Rounded MT Bold" panose="020F0704030504030204" pitchFamily="34" charset="0"/>
              </a:rPr>
              <a:t>asked 50 people </a:t>
            </a:r>
            <a:r>
              <a:rPr lang="en-US" sz="2700" b="1" dirty="0" smtClean="0">
                <a:effectLst>
                  <a:outerShdw blurRad="38100" dist="38100" dir="2700000" algn="tl">
                    <a:srgbClr val="000000">
                      <a:alpha val="43137"/>
                    </a:srgbClr>
                  </a:outerShdw>
                </a:effectLst>
                <a:latin typeface="Arial Rounded MT Bold" panose="020F0704030504030204" pitchFamily="34" charset="0"/>
              </a:rPr>
              <a:t> - 43 </a:t>
            </a:r>
            <a:r>
              <a:rPr lang="en-US" sz="2700" b="1" dirty="0">
                <a:effectLst>
                  <a:outerShdw blurRad="38100" dist="38100" dir="2700000" algn="tl">
                    <a:srgbClr val="000000">
                      <a:alpha val="43137"/>
                    </a:srgbClr>
                  </a:outerShdw>
                </a:effectLst>
                <a:latin typeface="Arial Rounded MT Bold" panose="020F0704030504030204" pitchFamily="34" charset="0"/>
              </a:rPr>
              <a:t>said </a:t>
            </a:r>
            <a:r>
              <a:rPr lang="en-US" sz="2700" b="1" dirty="0" smtClean="0">
                <a:effectLst>
                  <a:outerShdw blurRad="38100" dist="38100" dir="2700000" algn="tl">
                    <a:srgbClr val="000000">
                      <a:alpha val="43137"/>
                    </a:srgbClr>
                  </a:outerShdw>
                </a:effectLst>
                <a:latin typeface="Arial Rounded MT Bold" panose="020F0704030504030204" pitchFamily="34" charset="0"/>
              </a:rPr>
              <a:t>yes -6 </a:t>
            </a:r>
            <a:r>
              <a:rPr lang="en-US" sz="2700" b="1" dirty="0">
                <a:effectLst>
                  <a:outerShdw blurRad="38100" dist="38100" dir="2700000" algn="tl">
                    <a:srgbClr val="000000">
                      <a:alpha val="43137"/>
                    </a:srgbClr>
                  </a:outerShdw>
                </a:effectLst>
                <a:latin typeface="Arial Rounded MT Bold" panose="020F0704030504030204" pitchFamily="34" charset="0"/>
              </a:rPr>
              <a:t>were undecided</a:t>
            </a:r>
            <a:br>
              <a:rPr lang="en-US" sz="2700" b="1" dirty="0">
                <a:effectLst>
                  <a:outerShdw blurRad="38100" dist="38100" dir="2700000" algn="tl">
                    <a:srgbClr val="000000">
                      <a:alpha val="43137"/>
                    </a:srgbClr>
                  </a:outerShdw>
                </a:effectLst>
                <a:latin typeface="Arial Rounded MT Bold" panose="020F0704030504030204" pitchFamily="34" charset="0"/>
              </a:rPr>
            </a:br>
            <a:r>
              <a:rPr lang="en-US" sz="2700" b="1" dirty="0" smtClean="0">
                <a:effectLst>
                  <a:outerShdw blurRad="38100" dist="38100" dir="2700000" algn="tl">
                    <a:srgbClr val="000000">
                      <a:alpha val="43137"/>
                    </a:srgbClr>
                  </a:outerShdw>
                </a:effectLst>
                <a:latin typeface="Arial Rounded MT Bold" panose="020F0704030504030204" pitchFamily="34" charset="0"/>
              </a:rPr>
              <a:t>           …Only One Knew that </a:t>
            </a:r>
            <a:r>
              <a:rPr lang="en-US" sz="2700" b="1" dirty="0">
                <a:effectLst>
                  <a:outerShdw blurRad="38100" dist="38100" dir="2700000" algn="tl">
                    <a:srgbClr val="000000">
                      <a:alpha val="43137"/>
                    </a:srgbClr>
                  </a:outerShdw>
                </a:effectLst>
                <a:latin typeface="Arial Rounded MT Bold" panose="020F0704030504030204" pitchFamily="34" charset="0"/>
              </a:rPr>
              <a:t>the </a:t>
            </a:r>
            <a:r>
              <a:rPr lang="en-US" sz="2700" b="1" dirty="0" smtClean="0">
                <a:effectLst>
                  <a:outerShdw blurRad="38100" dist="38100" dir="2700000" algn="tl">
                    <a:srgbClr val="000000">
                      <a:alpha val="43137"/>
                    </a:srgbClr>
                  </a:outerShdw>
                </a:effectLst>
                <a:latin typeface="Arial Rounded MT Bold" panose="020F0704030504030204" pitchFamily="34" charset="0"/>
              </a:rPr>
              <a:t>Chemical </a:t>
            </a:r>
            <a:r>
              <a:rPr lang="en-US" sz="2700" b="1" dirty="0">
                <a:effectLst>
                  <a:outerShdw blurRad="38100" dist="38100" dir="2700000" algn="tl">
                    <a:srgbClr val="000000">
                      <a:alpha val="43137"/>
                    </a:srgbClr>
                  </a:outerShdw>
                </a:effectLst>
                <a:latin typeface="Arial Rounded MT Bold" panose="020F0704030504030204" pitchFamily="34" charset="0"/>
              </a:rPr>
              <a:t>is ... </a:t>
            </a:r>
            <a:endParaRPr lang="en-US" sz="27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sz="2700"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Water </a:t>
            </a:r>
            <a:r>
              <a:rPr lang="en-US" sz="3200" b="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2 molecules of Hydrogen/ 1 of oxygen</a:t>
            </a:r>
            <a:r>
              <a:rPr lang="en-US" sz="3200" b="1" dirty="0">
                <a:effectLst>
                  <a:outerShdw blurRad="38100" dist="38100" dir="2700000" algn="tl">
                    <a:srgbClr val="000000">
                      <a:alpha val="43137"/>
                    </a:srgbClr>
                  </a:outerShdw>
                </a:effectLst>
                <a:latin typeface="Arial Rounded MT Bold" panose="020F0704030504030204" pitchFamily="34" charset="0"/>
              </a:rPr>
              <a:t>)</a:t>
            </a:r>
            <a:br>
              <a:rPr lang="en-US" sz="3200" b="1" dirty="0">
                <a:effectLst>
                  <a:outerShdw blurRad="38100" dist="38100" dir="2700000" algn="tl">
                    <a:srgbClr val="000000">
                      <a:alpha val="43137"/>
                    </a:srgbClr>
                  </a:outerShdw>
                </a:effectLst>
                <a:latin typeface="Arial Rounded MT Bold" panose="020F0704030504030204" pitchFamily="34" charset="0"/>
              </a:rPr>
            </a:br>
            <a:r>
              <a:rPr lang="en-US" sz="2700" b="1" dirty="0">
                <a:effectLst>
                  <a:outerShdw blurRad="38100" dist="38100" dir="2700000" algn="tl">
                    <a:srgbClr val="000000">
                      <a:alpha val="43137"/>
                    </a:srgbClr>
                  </a:outerShdw>
                </a:effectLst>
                <a:latin typeface="Arial Rounded MT Bold" panose="020F0704030504030204" pitchFamily="34" charset="0"/>
              </a:rPr>
              <a:t/>
            </a:r>
            <a:br>
              <a:rPr lang="en-US" sz="2700" b="1" dirty="0">
                <a:effectLst>
                  <a:outerShdw blurRad="38100" dist="38100" dir="2700000" algn="tl">
                    <a:srgbClr val="000000">
                      <a:alpha val="43137"/>
                    </a:srgbClr>
                  </a:outerShdw>
                </a:effectLst>
                <a:latin typeface="Arial Rounded MT Bold" panose="020F0704030504030204" pitchFamily="34" charset="0"/>
              </a:rPr>
            </a:br>
            <a:endParaRPr lang="en-US" sz="27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831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outVertic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barn(outVertical)">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hespiritguide.files.wordpress.com/2008/07/dev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1071156" y="0"/>
            <a:ext cx="9562011" cy="1143000"/>
          </a:xfrm>
          <a:solidFill>
            <a:schemeClr val="bg2">
              <a:alpha val="80000"/>
            </a:schemeClr>
          </a:solidFill>
        </p:spPr>
        <p:txBody>
          <a:bodyPr>
            <a:normAutofit/>
          </a:bodyPr>
          <a:lstStyle/>
          <a:p>
            <a:pPr eaLnBrk="1" hangingPunct="1">
              <a:defRPr/>
            </a:pPr>
            <a:r>
              <a:rPr lang="en-US" b="1" dirty="0" smtClean="0">
                <a:effectLst>
                  <a:outerShdw blurRad="38100" dist="38100" dir="2700000" algn="tl">
                    <a:srgbClr val="000000">
                      <a:alpha val="43137"/>
                    </a:srgbClr>
                  </a:outerShdw>
                </a:effectLst>
                <a:latin typeface="Arial Rounded MT Bold" panose="020F0704030504030204" pitchFamily="34" charset="0"/>
              </a:rPr>
              <a:t>Satan’s Desire </a:t>
            </a:r>
            <a:r>
              <a:rPr lang="en-US" b="1" dirty="0">
                <a:effectLst>
                  <a:outerShdw blurRad="38100" dist="38100" dir="2700000" algn="tl">
                    <a:srgbClr val="000000">
                      <a:alpha val="43137"/>
                    </a:srgbClr>
                  </a:outerShdw>
                </a:effectLst>
                <a:latin typeface="Arial Rounded MT Bold" panose="020F0704030504030204" pitchFamily="34" charset="0"/>
              </a:rPr>
              <a:t>to Manipulate Mind</a:t>
            </a:r>
          </a:p>
        </p:txBody>
      </p:sp>
      <p:sp>
        <p:nvSpPr>
          <p:cNvPr id="6147" name="Rectangle 3"/>
          <p:cNvSpPr>
            <a:spLocks noGrp="1" noChangeArrowheads="1"/>
          </p:cNvSpPr>
          <p:nvPr>
            <p:ph idx="1"/>
          </p:nvPr>
        </p:nvSpPr>
        <p:spPr>
          <a:xfrm>
            <a:off x="1711234" y="1295400"/>
            <a:ext cx="8423366" cy="5257800"/>
          </a:xfrm>
          <a:solidFill>
            <a:schemeClr val="bg2">
              <a:alpha val="79999"/>
            </a:schemeClr>
          </a:solidFill>
        </p:spPr>
        <p:txBody>
          <a:bodyPr/>
          <a:lstStyle/>
          <a:p>
            <a:pPr>
              <a:spcBef>
                <a:spcPts val="0"/>
              </a:spcBef>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Devil =Diablos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spcAft>
                <a:spcPts val="60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err="1"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dia</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200" i="1" dirty="0" smtClean="0">
                <a:latin typeface="Arial Rounded MT Bold" panose="020F0704030504030204" pitchFamily="34" charset="0"/>
                <a:ea typeface="Arial Unicode MS" pitchFamily="34" charset="-128"/>
                <a:cs typeface="Arial Unicode MS" pitchFamily="34" charset="-128"/>
              </a:rPr>
              <a:t>thru-penetrate</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err="1"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ballo</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200" i="1" dirty="0" smtClean="0">
                <a:latin typeface="Arial Rounded MT Bold" panose="020F0704030504030204" pitchFamily="34" charset="0"/>
                <a:ea typeface="Arial Unicode MS" pitchFamily="34" charset="-128"/>
                <a:cs typeface="Arial Unicode MS" pitchFamily="34" charset="-128"/>
              </a:rPr>
              <a:t>I </a:t>
            </a:r>
            <a:r>
              <a:rPr lang="en-US" sz="3200" i="1" dirty="0">
                <a:latin typeface="Arial Rounded MT Bold" panose="020F0704030504030204" pitchFamily="34" charset="0"/>
                <a:ea typeface="Arial Unicode MS" pitchFamily="34" charset="-128"/>
                <a:cs typeface="Arial Unicode MS" pitchFamily="34" charset="-128"/>
              </a:rPr>
              <a:t>Throw</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2">
              <a:spcBef>
                <a:spcPts val="0"/>
              </a:spcBef>
              <a:spcAft>
                <a:spcPts val="1200"/>
              </a:spcAft>
              <a:buSzPct val="99000"/>
              <a:defRP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40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times used in New Test    </a:t>
            </a:r>
            <a:endParaRPr lang="en-US" sz="2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spcAft>
                <a:spcPts val="600"/>
              </a:spcAft>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Accuser</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lvl="1" indent="0">
              <a:spcBef>
                <a:spcPts val="0"/>
              </a:spcBef>
              <a:spcAft>
                <a:spcPts val="600"/>
              </a:spcAft>
              <a:buSzPct val="99000"/>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err="1"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Shantana</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200" i="1" dirty="0" smtClean="0">
                <a:latin typeface="Arial Rounded MT Bold" panose="020F0704030504030204" pitchFamily="34" charset="0"/>
                <a:ea typeface="Arial Unicode MS" pitchFamily="34" charset="-128"/>
                <a:cs typeface="Arial Unicode MS" pitchFamily="34" charset="-128"/>
              </a:rPr>
              <a:t>to </a:t>
            </a:r>
            <a:r>
              <a:rPr lang="en-US" sz="3200" i="1" dirty="0">
                <a:latin typeface="Arial Rounded MT Bold" panose="020F0704030504030204" pitchFamily="34" charset="0"/>
                <a:ea typeface="Arial Unicode MS" pitchFamily="34" charset="-128"/>
                <a:cs typeface="Arial Unicode MS" pitchFamily="34" charset="-128"/>
              </a:rPr>
              <a:t>hate/ to accuse</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2">
              <a:spcBef>
                <a:spcPts val="0"/>
              </a:spcBef>
              <a:spcAft>
                <a:spcPts val="1200"/>
              </a:spcAft>
              <a:buSzPct val="99000"/>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50 times in OT / </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NT</a:t>
            </a:r>
          </a:p>
          <a:p>
            <a:pPr marL="0" indent="0">
              <a:spcBef>
                <a:spcPts val="0"/>
              </a:spcBef>
              <a:spcAft>
                <a:spcPts val="600"/>
              </a:spcAft>
              <a:buSzPct val="99000"/>
              <a:buNone/>
              <a:defRP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Angel of Light </a:t>
            </a: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1495266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6147">
                                            <p:bg/>
                                          </p:spTgt>
                                        </p:tgtEl>
                                        <p:attrNameLst>
                                          <p:attrName>style.visibility</p:attrName>
                                        </p:attrNameLst>
                                      </p:cBhvr>
                                      <p:to>
                                        <p:strVal val="visible"/>
                                      </p:to>
                                    </p:set>
                                    <p:animEffect transition="in" filter="fade">
                                      <p:cBhvr>
                                        <p:cTn id="11" dur="800" decel="100000"/>
                                        <p:tgtEl>
                                          <p:spTgt spid="6147">
                                            <p:bg/>
                                          </p:spTgt>
                                        </p:tgtEl>
                                      </p:cBhvr>
                                    </p:animEffect>
                                    <p:anim calcmode="lin" valueType="num">
                                      <p:cBhvr>
                                        <p:cTn id="12"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3"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 calcmode="lin" valueType="num">
                                      <p:cBhvr additive="base">
                                        <p:cTn id="19"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 calcmode="lin" valueType="num">
                                      <p:cBhvr additive="base">
                                        <p:cTn id="24"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47">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additive="base">
                                        <p:cTn id="28"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47">
                                            <p:txEl>
                                              <p:pRg st="3" end="3"/>
                                            </p:txEl>
                                          </p:spTgt>
                                        </p:tgtEl>
                                        <p:attrNameLst>
                                          <p:attrName>style.visibility</p:attrName>
                                        </p:attrNameLst>
                                      </p:cBhvr>
                                      <p:to>
                                        <p:strVal val="visible"/>
                                      </p:to>
                                    </p:set>
                                    <p:anim calcmode="lin" valueType="num">
                                      <p:cBhvr additive="base">
                                        <p:cTn id="34"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500" fill="hold"/>
                                        <p:tgtEl>
                                          <p:spTgt spid="6147">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147">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 calcmode="lin" valueType="num">
                                      <p:cBhvr additive="base">
                                        <p:cTn id="43"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additive="base">
                                        <p:cTn id="4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1156" y="1295400"/>
            <a:ext cx="8153400" cy="5562600"/>
          </a:xfrm>
          <a:solidFill>
            <a:schemeClr val="bg2">
              <a:alpha val="79999"/>
            </a:schemeClr>
          </a:solidFill>
        </p:spPr>
        <p:txBody>
          <a:bodyPr/>
          <a:lstStyle/>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2 Corinthians 11:14 (KJV) </a:t>
            </a:r>
            <a:r>
              <a:rPr lang="en-US" sz="3200" dirty="0">
                <a:effectLst>
                  <a:outerShdw blurRad="38100" dist="38100" dir="2700000" algn="tl">
                    <a:srgbClr val="000000">
                      <a:alpha val="43137"/>
                    </a:srgbClr>
                  </a:outerShdw>
                </a:effectLst>
                <a:latin typeface="Arial Rounded MT Bold" panose="020F0704030504030204" pitchFamily="34" charset="0"/>
              </a:rPr>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14 </a:t>
            </a:r>
            <a:r>
              <a:rPr lang="en-US" sz="3200" i="1" dirty="0">
                <a:effectLst>
                  <a:outerShdw blurRad="38100" dist="38100" dir="2700000" algn="tl">
                    <a:srgbClr val="000000">
                      <a:alpha val="43137"/>
                    </a:srgbClr>
                  </a:outerShdw>
                </a:effectLst>
                <a:latin typeface="Arial Rounded MT Bold" panose="020F0704030504030204" pitchFamily="34" charset="0"/>
              </a:rPr>
              <a:t>And no marvel; for Satan himself is transformed into an angel of light</a:t>
            </a:r>
            <a:r>
              <a:rPr lang="en-US" sz="3200" dirty="0">
                <a:effectLst>
                  <a:outerShdw blurRad="38100" dist="38100" dir="2700000" algn="tl">
                    <a:srgbClr val="000000">
                      <a:alpha val="43137"/>
                    </a:srgbClr>
                  </a:outerShdw>
                </a:effectLst>
                <a:latin typeface="Arial Rounded MT Bold" panose="020F0704030504030204" pitchFamily="34" charset="0"/>
              </a:rPr>
              <a:t>. </a:t>
            </a:r>
            <a:br>
              <a:rPr lang="en-US" sz="3200" dirty="0">
                <a:effectLst>
                  <a:outerShdw blurRad="38100" dist="38100" dir="2700000" algn="tl">
                    <a:srgbClr val="000000">
                      <a:alpha val="43137"/>
                    </a:srgbClr>
                  </a:outerShdw>
                </a:effectLst>
                <a:latin typeface="Arial Rounded MT Bold" panose="020F0704030504030204" pitchFamily="34" charset="0"/>
              </a:rPr>
            </a:br>
            <a:endParaRPr lang="en-US" sz="1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Marvel not-</a:t>
            </a:r>
          </a:p>
          <a:p>
            <a:pPr lvl="1">
              <a:spcBef>
                <a:spcPts val="0"/>
              </a:spcBef>
              <a:spcAft>
                <a:spcPts val="1200"/>
              </a:spcAft>
              <a:buSzPct val="99000"/>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don’t be surprised</a:t>
            </a: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spcBef>
                <a:spcPts val="0"/>
              </a:spcBef>
              <a:spcAft>
                <a:spcPts val="1200"/>
              </a:spcAft>
              <a:buSzPct val="99000"/>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accuser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Transformed-</a:t>
            </a:r>
            <a:r>
              <a:rPr lang="en-US" sz="3200" i="1" dirty="0">
                <a:effectLst>
                  <a:outerShdw blurRad="38100" dist="38100" dir="2700000" algn="tl">
                    <a:srgbClr val="000000">
                      <a:alpha val="43137"/>
                    </a:srgbClr>
                  </a:outerShdw>
                </a:effectLst>
                <a:latin typeface="Arial Rounded MT Bold" panose="020F0704030504030204" pitchFamily="34" charset="0"/>
              </a:rPr>
              <a:t> </a:t>
            </a:r>
          </a:p>
          <a:p>
            <a:pPr lvl="1">
              <a:spcBef>
                <a:spcPts val="0"/>
              </a:spcBef>
              <a:spcAft>
                <a:spcPts val="1200"/>
              </a:spcAft>
              <a:buSzPct val="99000"/>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transfigure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or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disguise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Angel of Light-</a:t>
            </a:r>
          </a:p>
          <a:p>
            <a:pPr lvl="1">
              <a:spcBef>
                <a:spcPts val="0"/>
              </a:spcBef>
              <a:spcAft>
                <a:spcPts val="1200"/>
              </a:spcAft>
              <a:buSzPct val="99000"/>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Minister of Truth</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b="1"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 name="Picture 2" descr="http://www.angelpathinspiration.com/images/bigstockphoto_angel_of_light_in_sky_248496_pwq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626"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thespiritguide.files.wordpress.com/2008/07/de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26"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1071156" y="0"/>
            <a:ext cx="9562011" cy="1143000"/>
          </a:xfrm>
          <a:solidFill>
            <a:schemeClr val="bg2">
              <a:alpha val="80000"/>
            </a:schemeClr>
          </a:solidFill>
        </p:spPr>
        <p:txBody>
          <a:bodyPr>
            <a:normAutofit/>
          </a:bodyPr>
          <a:lstStyle/>
          <a:p>
            <a:pPr eaLnBrk="1" hangingPunct="1">
              <a:defRPr/>
            </a:pPr>
            <a:r>
              <a:rPr lang="en-US" b="1" dirty="0" smtClean="0">
                <a:effectLst>
                  <a:outerShdw blurRad="38100" dist="38100" dir="2700000" algn="tl">
                    <a:srgbClr val="000000">
                      <a:alpha val="43137"/>
                    </a:srgbClr>
                  </a:outerShdw>
                </a:effectLst>
                <a:latin typeface="Arial Rounded MT Bold" panose="020F0704030504030204" pitchFamily="34" charset="0"/>
              </a:rPr>
              <a:t>Satan’s Desire </a:t>
            </a:r>
            <a:r>
              <a:rPr lang="en-US" b="1" dirty="0">
                <a:effectLst>
                  <a:outerShdw blurRad="38100" dist="38100" dir="2700000" algn="tl">
                    <a:srgbClr val="000000">
                      <a:alpha val="43137"/>
                    </a:srgbClr>
                  </a:outerShdw>
                </a:effectLst>
                <a:latin typeface="Arial Rounded MT Bold" panose="020F0704030504030204" pitchFamily="34" charset="0"/>
              </a:rPr>
              <a:t>to Manipulate Mind</a:t>
            </a:r>
          </a:p>
        </p:txBody>
      </p:sp>
    </p:spTree>
    <p:extLst>
      <p:ext uri="{BB962C8B-B14F-4D97-AF65-F5344CB8AC3E}">
        <p14:creationId xmlns:p14="http://schemas.microsoft.com/office/powerpoint/2010/main" val="1899715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1600" decel="100000"/>
                                        <p:tgtEl>
                                          <p:spTgt spid="6147">
                                            <p:bg/>
                                          </p:spTgt>
                                        </p:tgtEl>
                                      </p:cBhvr>
                                    </p:animEffect>
                                    <p:anim calcmode="lin" valueType="num">
                                      <p:cBhvr>
                                        <p:cTn id="8" dur="16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147">
                                            <p:bg/>
                                          </p:spTgt>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14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20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withGroup">
                            <p:stCondLst>
                              <p:cond delay="2000"/>
                            </p:stCondLst>
                            <p:childTnLst>
                              <p:par>
                                <p:cTn id="28" presetID="2" presetClass="entr" presetSubtype="4" fill="hold" grpId="0" nodeType="afterEffect">
                                  <p:stCondLst>
                                    <p:cond delay="500"/>
                                  </p:stCondLst>
                                  <p:childTnLst>
                                    <p:set>
                                      <p:cBhvr>
                                        <p:cTn id="29" dur="1" fill="hold">
                                          <p:stCondLst>
                                            <p:cond delay="0"/>
                                          </p:stCondLst>
                                        </p:cTn>
                                        <p:tgtEl>
                                          <p:spTgt spid="6147">
                                            <p:txEl>
                                              <p:pRg st="3" end="3"/>
                                            </p:txEl>
                                          </p:spTgt>
                                        </p:tgtEl>
                                        <p:attrNameLst>
                                          <p:attrName>style.visibility</p:attrName>
                                        </p:attrNameLst>
                                      </p:cBhvr>
                                      <p:to>
                                        <p:strVal val="visible"/>
                                      </p:to>
                                    </p:set>
                                    <p:anim calcmode="lin" valueType="num">
                                      <p:cBhvr additive="base">
                                        <p:cTn id="30"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6147">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147">
                                            <p:txEl>
                                              <p:pRg st="4" end="4"/>
                                            </p:txEl>
                                          </p:spTgt>
                                        </p:tgtEl>
                                        <p:attrNameLst>
                                          <p:attrName>style.visibility</p:attrName>
                                        </p:attrNameLst>
                                      </p:cBhvr>
                                      <p:to>
                                        <p:strVal val="visible"/>
                                      </p:to>
                                    </p:set>
                                    <p:anim calcmode="lin" valueType="num">
                                      <p:cBhvr additive="base">
                                        <p:cTn id="34" dur="2000" fill="hold"/>
                                        <p:tgtEl>
                                          <p:spTgt spid="6147">
                                            <p:txEl>
                                              <p:pRg st="4" end="4"/>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par>
                          <p:cTn id="36" fill="hold" nodeType="withGroup">
                            <p:stCondLst>
                              <p:cond delay="4500"/>
                            </p:stCondLst>
                            <p:childTnLst>
                              <p:par>
                                <p:cTn id="37" presetID="2" presetClass="entr" presetSubtype="4" fill="hold" grpId="0" nodeType="afterEffect">
                                  <p:stCondLst>
                                    <p:cond delay="500"/>
                                  </p:stCondLst>
                                  <p:childTnLst>
                                    <p:set>
                                      <p:cBhvr>
                                        <p:cTn id="38" dur="1" fill="hold">
                                          <p:stCondLst>
                                            <p:cond delay="0"/>
                                          </p:stCondLst>
                                        </p:cTn>
                                        <p:tgtEl>
                                          <p:spTgt spid="6147">
                                            <p:txEl>
                                              <p:pRg st="5" end="5"/>
                                            </p:txEl>
                                          </p:spTgt>
                                        </p:tgtEl>
                                        <p:attrNameLst>
                                          <p:attrName>style.visibility</p:attrName>
                                        </p:attrNameLst>
                                      </p:cBhvr>
                                      <p:to>
                                        <p:strVal val="visible"/>
                                      </p:to>
                                    </p:set>
                                    <p:anim calcmode="lin" valueType="num">
                                      <p:cBhvr additive="base">
                                        <p:cTn id="39" dur="2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147">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2000" fill="hold"/>
                                        <p:tgtEl>
                                          <p:spTgt spid="614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par>
                          <p:cTn id="45" fill="hold" nodeType="withGroup">
                            <p:stCondLst>
                              <p:cond delay="7000"/>
                            </p:stCondLst>
                            <p:childTnLst>
                              <p:par>
                                <p:cTn id="46" presetID="2" presetClass="entr" presetSubtype="4" fill="hold" grpId="0" nodeType="afterEffect">
                                  <p:stCondLst>
                                    <p:cond delay="500"/>
                                  </p:stCondLst>
                                  <p:childTnLst>
                                    <p:set>
                                      <p:cBhvr>
                                        <p:cTn id="47" dur="1" fill="hold">
                                          <p:stCondLst>
                                            <p:cond delay="0"/>
                                          </p:stCondLst>
                                        </p:cTn>
                                        <p:tgtEl>
                                          <p:spTgt spid="6147">
                                            <p:txEl>
                                              <p:pRg st="7" end="7"/>
                                            </p:txEl>
                                          </p:spTgt>
                                        </p:tgtEl>
                                        <p:attrNameLst>
                                          <p:attrName>style.visibility</p:attrName>
                                        </p:attrNameLst>
                                      </p:cBhvr>
                                      <p:to>
                                        <p:strVal val="visible"/>
                                      </p:to>
                                    </p:set>
                                    <p:anim calcmode="lin" valueType="num">
                                      <p:cBhvr additive="base">
                                        <p:cTn id="48" dur="2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6147">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47">
                                            <p:txEl>
                                              <p:pRg st="8" end="8"/>
                                            </p:txEl>
                                          </p:spTgt>
                                        </p:tgtEl>
                                        <p:attrNameLst>
                                          <p:attrName>style.visibility</p:attrName>
                                        </p:attrNameLst>
                                      </p:cBhvr>
                                      <p:to>
                                        <p:strVal val="visible"/>
                                      </p:to>
                                    </p:set>
                                    <p:anim calcmode="lin" valueType="num">
                                      <p:cBhvr additive="base">
                                        <p:cTn id="52" dur="2000" fill="hold"/>
                                        <p:tgtEl>
                                          <p:spTgt spid="6147">
                                            <p:txEl>
                                              <p:pRg st="8" end="8"/>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6147">
                                            <p:txEl>
                                              <p:pRg st="8" end="8"/>
                                            </p:txEl>
                                          </p:spTgt>
                                        </p:tgtEl>
                                        <p:attrNameLst>
                                          <p:attrName>ppt_y</p:attrName>
                                        </p:attrNameLst>
                                      </p:cBhvr>
                                      <p:tavLst>
                                        <p:tav tm="0">
                                          <p:val>
                                            <p:strVal val="#ppt_y"/>
                                          </p:val>
                                        </p:tav>
                                        <p:tav tm="100000">
                                          <p:val>
                                            <p:strVal val="#ppt_y"/>
                                          </p:val>
                                        </p:tav>
                                      </p:tavLst>
                                    </p:anim>
                                  </p:childTnLst>
                                </p:cTn>
                              </p:par>
                              <p:par>
                                <p:cTn id="54" presetID="10" presetClass="exit" presetSubtype="0" fill="hold"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1934</Words>
  <Application>Microsoft Office PowerPoint</Application>
  <PresentationFormat>Widescreen</PresentationFormat>
  <Paragraphs>192</Paragraphs>
  <Slides>28</Slides>
  <Notes>0</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 Unicode MS</vt:lpstr>
      <vt:lpstr>AR JULIAN</vt:lpstr>
      <vt:lpstr>Arial</vt:lpstr>
      <vt:lpstr>Arial Rounded MT Bold</vt:lpstr>
      <vt:lpstr>Calibri</vt:lpstr>
      <vt:lpstr>Calibri Light</vt:lpstr>
      <vt:lpstr>Courier New</vt:lpstr>
      <vt:lpstr>Helvetica</vt:lpstr>
      <vt:lpstr>Times New Roman</vt:lpstr>
      <vt:lpstr>Wingdings</vt:lpstr>
      <vt:lpstr>Wingdings 2</vt:lpstr>
      <vt:lpstr>Office Theme</vt:lpstr>
      <vt:lpstr>PowerPoint Presentation</vt:lpstr>
      <vt:lpstr>PowerPoint Presentation</vt:lpstr>
      <vt:lpstr>How to Handle the Accuser</vt:lpstr>
      <vt:lpstr>PowerPoint Presentation</vt:lpstr>
      <vt:lpstr>The Accuser</vt:lpstr>
      <vt:lpstr>Fighting the Accuser </vt:lpstr>
      <vt:lpstr>PowerPoint Presentation</vt:lpstr>
      <vt:lpstr>Satan’s Desire to Manipulate Mind</vt:lpstr>
      <vt:lpstr>Satan’s Desire to Manipulate Mind</vt:lpstr>
      <vt:lpstr>PowerPoint Presentation</vt:lpstr>
      <vt:lpstr>Conditioning Process</vt:lpstr>
      <vt:lpstr>Step 1- Recognize the Voice</vt:lpstr>
      <vt:lpstr>Conviction vs Condemnation</vt:lpstr>
      <vt:lpstr>Step 2- Remember the Cross</vt:lpstr>
      <vt:lpstr>Step 3- Declare the Truth</vt:lpstr>
      <vt:lpstr>PowerPoint Presentation</vt:lpstr>
      <vt:lpstr>PowerPoint Presentation</vt:lpstr>
      <vt:lpstr>PowerPoint Presentation</vt:lpstr>
      <vt:lpstr>Step 3- Declare the Truth</vt:lpstr>
      <vt:lpstr>Guilt Can Be Negative Or Positive</vt:lpstr>
      <vt:lpstr>Satan’s Desire to Manipulate Mind</vt:lpstr>
      <vt:lpstr>Guilt Can Be Negative Or Positive</vt:lpstr>
      <vt:lpstr>Step 1- Recognize the Voice</vt:lpstr>
      <vt:lpstr>Step 1- Recognize the Voice</vt:lpstr>
      <vt:lpstr>2- Remember the Cross</vt:lpstr>
      <vt:lpstr>PowerPoint Presentation</vt:lpstr>
      <vt:lpstr>Fighting the Accuser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125</cp:revision>
  <cp:lastPrinted>2016-02-27T13:18:22Z</cp:lastPrinted>
  <dcterms:created xsi:type="dcterms:W3CDTF">2016-02-25T20:37:57Z</dcterms:created>
  <dcterms:modified xsi:type="dcterms:W3CDTF">2016-02-28T13:13:35Z</dcterms:modified>
</cp:coreProperties>
</file>