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26"/>
  </p:handoutMasterIdLst>
  <p:sldIdLst>
    <p:sldId id="278" r:id="rId2"/>
    <p:sldId id="256" r:id="rId3"/>
    <p:sldId id="281" r:id="rId4"/>
    <p:sldId id="261" r:id="rId5"/>
    <p:sldId id="257" r:id="rId6"/>
    <p:sldId id="260" r:id="rId7"/>
    <p:sldId id="262" r:id="rId8"/>
    <p:sldId id="258" r:id="rId9"/>
    <p:sldId id="269" r:id="rId10"/>
    <p:sldId id="263" r:id="rId11"/>
    <p:sldId id="280" r:id="rId12"/>
    <p:sldId id="268" r:id="rId13"/>
    <p:sldId id="271" r:id="rId14"/>
    <p:sldId id="264" r:id="rId15"/>
    <p:sldId id="265" r:id="rId16"/>
    <p:sldId id="272" r:id="rId17"/>
    <p:sldId id="273" r:id="rId18"/>
    <p:sldId id="277" r:id="rId19"/>
    <p:sldId id="274" r:id="rId20"/>
    <p:sldId id="279" r:id="rId21"/>
    <p:sldId id="270" r:id="rId22"/>
    <p:sldId id="259" r:id="rId23"/>
    <p:sldId id="275" r:id="rId24"/>
    <p:sldId id="276"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8E3014F-CFBF-4B88-A857-09D7FA02FC60}" type="datetimeFigureOut">
              <a:rPr lang="en-US" smtClean="0"/>
              <a:t>2/6/2016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819CBFC-2C7F-4895-B92D-516CF00405B0}" type="slidenum">
              <a:rPr lang="en-US" smtClean="0"/>
              <a:t>‹#›</a:t>
            </a:fld>
            <a:endParaRPr lang="en-US"/>
          </a:p>
        </p:txBody>
      </p:sp>
    </p:spTree>
    <p:extLst>
      <p:ext uri="{BB962C8B-B14F-4D97-AF65-F5344CB8AC3E}">
        <p14:creationId xmlns:p14="http://schemas.microsoft.com/office/powerpoint/2010/main" val="806793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3224D-685B-4D03-BE5B-645F271DC860}" type="datetimeFigureOut">
              <a:rPr lang="en-US" smtClean="0"/>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2644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224D-685B-4D03-BE5B-645F271DC860}" type="datetimeFigureOut">
              <a:rPr lang="en-US" smtClean="0"/>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31450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224D-685B-4D03-BE5B-645F271DC860}" type="datetimeFigureOut">
              <a:rPr lang="en-US" smtClean="0"/>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87952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3224D-685B-4D03-BE5B-645F271DC860}" type="datetimeFigureOut">
              <a:rPr lang="en-US" smtClean="0"/>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183535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3224D-685B-4D03-BE5B-645F271DC860}" type="datetimeFigureOut">
              <a:rPr lang="en-US" smtClean="0"/>
              <a:t>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395405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3224D-685B-4D03-BE5B-645F271DC860}" type="datetimeFigureOut">
              <a:rPr lang="en-US" smtClean="0"/>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87518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3224D-685B-4D03-BE5B-645F271DC860}" type="datetimeFigureOut">
              <a:rPr lang="en-US" smtClean="0"/>
              <a:t>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214471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3224D-685B-4D03-BE5B-645F271DC860}" type="datetimeFigureOut">
              <a:rPr lang="en-US" smtClean="0"/>
              <a:t>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113190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3224D-685B-4D03-BE5B-645F271DC860}" type="datetimeFigureOut">
              <a:rPr lang="en-US" smtClean="0"/>
              <a:t>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222270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224D-685B-4D03-BE5B-645F271DC860}" type="datetimeFigureOut">
              <a:rPr lang="en-US" smtClean="0"/>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198242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3224D-685B-4D03-BE5B-645F271DC860}" type="datetimeFigureOut">
              <a:rPr lang="en-US" smtClean="0"/>
              <a:t>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34288-6591-4F41-9F19-61B2BE8AD09C}" type="slidenum">
              <a:rPr lang="en-US" smtClean="0"/>
              <a:t>‹#›</a:t>
            </a:fld>
            <a:endParaRPr lang="en-US"/>
          </a:p>
        </p:txBody>
      </p:sp>
    </p:spTree>
    <p:extLst>
      <p:ext uri="{BB962C8B-B14F-4D97-AF65-F5344CB8AC3E}">
        <p14:creationId xmlns:p14="http://schemas.microsoft.com/office/powerpoint/2010/main" val="8856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3224D-685B-4D03-BE5B-645F271DC860}" type="datetimeFigureOut">
              <a:rPr lang="en-US" smtClean="0"/>
              <a:t>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34288-6591-4F41-9F19-61B2BE8AD09C}" type="slidenum">
              <a:rPr lang="en-US" smtClean="0"/>
              <a:t>‹#›</a:t>
            </a:fld>
            <a:endParaRPr lang="en-US"/>
          </a:p>
        </p:txBody>
      </p:sp>
    </p:spTree>
    <p:extLst>
      <p:ext uri="{BB962C8B-B14F-4D97-AF65-F5344CB8AC3E}">
        <p14:creationId xmlns:p14="http://schemas.microsoft.com/office/powerpoint/2010/main" val="259303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361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200" y="1727200"/>
            <a:ext cx="7747000" cy="4686300"/>
          </a:xfrm>
          <a:prstGeom prst="rect">
            <a:avLst/>
          </a:prstGeom>
        </p:spPr>
      </p:pic>
      <p:sp>
        <p:nvSpPr>
          <p:cNvPr id="2" name="Title 1"/>
          <p:cNvSpPr>
            <a:spLocks noGrp="1"/>
          </p:cNvSpPr>
          <p:nvPr>
            <p:ph type="title"/>
          </p:nvPr>
        </p:nvSpPr>
        <p:spPr>
          <a:xfrm>
            <a:off x="342900" y="228824"/>
            <a:ext cx="11099800" cy="930275"/>
          </a:xfrm>
        </p:spPr>
        <p:txBody>
          <a:bodyPr>
            <a:normAutofit fontScale="90000"/>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Eliminate Negative, Dysfunctional Speech</a:t>
            </a:r>
          </a:p>
        </p:txBody>
      </p:sp>
      <p:sp>
        <p:nvSpPr>
          <p:cNvPr id="3" name="Content Placeholder 2"/>
          <p:cNvSpPr>
            <a:spLocks noGrp="1"/>
          </p:cNvSpPr>
          <p:nvPr>
            <p:ph idx="1"/>
          </p:nvPr>
        </p:nvSpPr>
        <p:spPr>
          <a:xfrm>
            <a:off x="180304" y="1159099"/>
            <a:ext cx="11848564" cy="5576552"/>
          </a:xfrm>
          <a:solidFill>
            <a:schemeClr val="bg2">
              <a:alpha val="80000"/>
            </a:schemeClr>
          </a:solidFill>
        </p:spPr>
        <p:txBody>
          <a:bodyPr>
            <a:normAutofit/>
          </a:bodyPr>
          <a:lstStyle/>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How </a:t>
            </a:r>
            <a:r>
              <a:rPr lang="en-US" sz="3200" b="1" dirty="0" smtClean="0">
                <a:effectLst>
                  <a:outerShdw blurRad="38100" dist="38100" dir="2700000" algn="tl">
                    <a:srgbClr val="000000">
                      <a:alpha val="43137"/>
                    </a:srgbClr>
                  </a:outerShdw>
                </a:effectLst>
                <a:latin typeface="Arial Rounded MT Bold" panose="020F0704030504030204" pitchFamily="34" charset="0"/>
              </a:rPr>
              <a:t>Many… </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Lives</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Relationships</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Marriages</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Families</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Churches</a:t>
            </a:r>
          </a:p>
          <a:p>
            <a:pPr lvl="1">
              <a:lnSpc>
                <a:spcPct val="100000"/>
              </a:lnSpc>
              <a:spcBef>
                <a:spcPts val="0"/>
              </a:spcBef>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Businesses </a:t>
            </a:r>
          </a:p>
          <a:p>
            <a:pPr marL="457200" lvl="1"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…Are Torn Apart Because of Words</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What Kind </a:t>
            </a:r>
            <a:r>
              <a:rPr lang="en-US" sz="3200" b="1" dirty="0">
                <a:effectLst>
                  <a:outerShdw blurRad="38100" dist="38100" dir="2700000" algn="tl">
                    <a:srgbClr val="000000">
                      <a:alpha val="43137"/>
                    </a:srgbClr>
                  </a:outerShdw>
                </a:effectLst>
                <a:latin typeface="Arial Rounded MT Bold" panose="020F0704030504030204" pitchFamily="34" charset="0"/>
              </a:rPr>
              <a:t>of </a:t>
            </a:r>
            <a:r>
              <a:rPr lang="en-US" sz="3200" b="1" dirty="0" smtClean="0">
                <a:effectLst>
                  <a:outerShdw blurRad="38100" dist="38100" dir="2700000" algn="tl">
                    <a:srgbClr val="000000">
                      <a:alpha val="43137"/>
                    </a:srgbClr>
                  </a:outerShdw>
                </a:effectLst>
                <a:latin typeface="Arial Rounded MT Bold" panose="020F0704030504030204" pitchFamily="34" charset="0"/>
              </a:rPr>
              <a:t>Speech Do We Need to Eliminate ?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The Bible </a:t>
            </a:r>
            <a:r>
              <a:rPr lang="en-US" sz="3200" b="1" dirty="0" smtClean="0">
                <a:effectLst>
                  <a:outerShdw blurRad="38100" dist="38100" dir="2700000" algn="tl">
                    <a:srgbClr val="000000">
                      <a:alpha val="43137"/>
                    </a:srgbClr>
                  </a:outerShdw>
                </a:effectLst>
                <a:latin typeface="Arial Rounded MT Bold" panose="020F0704030504030204" pitchFamily="34" charset="0"/>
              </a:rPr>
              <a:t>Identifies Ten Negative Forms of Speech.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sz="3200"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80763666"/>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3"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9"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000"/>
                            </p:stCondLst>
                            <p:childTnLst>
                              <p:par>
                                <p:cTn id="39" presetID="2" presetClass="entr" presetSubtype="1"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3" fill="hold">
                            <p:stCondLst>
                              <p:cond delay="14000"/>
                            </p:stCondLst>
                            <p:childTnLst>
                              <p:par>
                                <p:cTn id="44" presetID="2" presetClass="entr" presetSubtype="2"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1"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200" y="1727200"/>
            <a:ext cx="7747000" cy="4686300"/>
          </a:xfrm>
          <a:prstGeom prst="rect">
            <a:avLst/>
          </a:prstGeom>
        </p:spPr>
      </p:pic>
      <p:sp>
        <p:nvSpPr>
          <p:cNvPr id="2" name="Title 1"/>
          <p:cNvSpPr>
            <a:spLocks noGrp="1"/>
          </p:cNvSpPr>
          <p:nvPr>
            <p:ph type="title"/>
          </p:nvPr>
        </p:nvSpPr>
        <p:spPr>
          <a:xfrm>
            <a:off x="342900" y="-25176"/>
            <a:ext cx="11673268" cy="930275"/>
          </a:xfrm>
        </p:spPr>
        <p:txBody>
          <a:bodyPr>
            <a:normAutofit fontScale="90000"/>
          </a:bodyPr>
          <a:lstStyle/>
          <a:p>
            <a:pPr lvl="0"/>
            <a:r>
              <a:rPr lang="en-US" b="1" dirty="0" smtClean="0">
                <a:effectLst>
                  <a:outerShdw blurRad="38100" dist="38100" dir="2700000" algn="tl">
                    <a:srgbClr val="000000">
                      <a:alpha val="43137"/>
                    </a:srgbClr>
                  </a:outerShdw>
                </a:effectLst>
                <a:latin typeface="Arial Rounded MT Bold" panose="020F0704030504030204" pitchFamily="34" charset="0"/>
              </a:rPr>
              <a:t>Bible Identifies Ten Negative Forms of Speech</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905099"/>
            <a:ext cx="11848564" cy="5830552"/>
          </a:xfrm>
          <a:solidFill>
            <a:schemeClr val="bg2">
              <a:alpha val="80000"/>
            </a:schemeClr>
          </a:solidFill>
        </p:spPr>
        <p:txBody>
          <a:bodyPr>
            <a:normAutofit/>
          </a:bodyPr>
          <a:lstStyle/>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Verbosity</a:t>
            </a:r>
            <a:r>
              <a:rPr lang="en-US" sz="2800" b="1" dirty="0" smtClean="0">
                <a:effectLst>
                  <a:outerShdw blurRad="38100" dist="38100" dir="2700000" algn="tl">
                    <a:srgbClr val="000000">
                      <a:alpha val="43137"/>
                    </a:srgbClr>
                  </a:outerShdw>
                </a:effectLst>
              </a:rPr>
              <a:t> </a:t>
            </a:r>
            <a:r>
              <a:rPr lang="en-US" sz="2600" b="1" dirty="0">
                <a:effectLst>
                  <a:outerShdw blurRad="38100" dist="38100" dir="2700000" algn="tl">
                    <a:srgbClr val="000000">
                      <a:alpha val="43137"/>
                    </a:srgbClr>
                  </a:outerShdw>
                </a:effectLst>
              </a:rPr>
              <a:t>(Prov. </a:t>
            </a:r>
            <a:r>
              <a:rPr lang="en-US" sz="2600" b="1" dirty="0" smtClean="0">
                <a:effectLst>
                  <a:outerShdw blurRad="38100" dist="38100" dir="2700000" algn="tl">
                    <a:srgbClr val="000000">
                      <a:alpha val="43137"/>
                    </a:srgbClr>
                  </a:outerShdw>
                </a:effectLst>
              </a:rPr>
              <a:t>10:19) = talking </a:t>
            </a:r>
            <a:r>
              <a:rPr lang="en-US" sz="2600" b="1" dirty="0">
                <a:effectLst>
                  <a:outerShdw blurRad="38100" dist="38100" dir="2700000" algn="tl">
                    <a:srgbClr val="000000">
                      <a:alpha val="43137"/>
                    </a:srgbClr>
                  </a:outerShdw>
                </a:effectLst>
              </a:rPr>
              <a:t>too much. </a:t>
            </a:r>
            <a:endParaRPr lang="en-US" sz="2600" b="1"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Everything can't </a:t>
            </a:r>
            <a:r>
              <a:rPr lang="en-US" sz="2600" b="1" dirty="0">
                <a:effectLst>
                  <a:outerShdw blurRad="38100" dist="38100" dir="2700000" algn="tl">
                    <a:srgbClr val="000000">
                      <a:alpha val="43137"/>
                    </a:srgbClr>
                  </a:outerShdw>
                </a:effectLst>
              </a:rPr>
              <a:t>be solved by more words. </a:t>
            </a: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Gossip</a:t>
            </a:r>
            <a:r>
              <a:rPr lang="en-US" sz="2800" b="1" dirty="0" smtClean="0">
                <a:effectLst>
                  <a:outerShdw blurRad="38100" dist="38100" dir="2700000" algn="tl">
                    <a:srgbClr val="000000">
                      <a:alpha val="43137"/>
                    </a:srgbClr>
                  </a:outerShdw>
                </a:effectLst>
              </a:rPr>
              <a:t> </a:t>
            </a:r>
            <a:r>
              <a:rPr lang="en-US" sz="2600" i="1" dirty="0" smtClean="0">
                <a:effectLst>
                  <a:outerShdw blurRad="38100" dist="38100" dir="2700000" algn="tl">
                    <a:srgbClr val="000000">
                      <a:alpha val="43137"/>
                    </a:srgbClr>
                  </a:outerShdw>
                </a:effectLst>
              </a:rPr>
              <a:t>"gossip </a:t>
            </a:r>
            <a:r>
              <a:rPr lang="en-US" sz="2600" i="1" dirty="0">
                <a:effectLst>
                  <a:outerShdw blurRad="38100" dist="38100" dir="2700000" algn="tl">
                    <a:srgbClr val="000000">
                      <a:alpha val="43137"/>
                    </a:srgbClr>
                  </a:outerShdw>
                </a:effectLst>
              </a:rPr>
              <a:t>betrays a confidence" </a:t>
            </a:r>
            <a:r>
              <a:rPr lang="en-US" sz="2600" b="1" dirty="0">
                <a:effectLst>
                  <a:outerShdw blurRad="38100" dist="38100" dir="2700000" algn="tl">
                    <a:srgbClr val="000000">
                      <a:alpha val="43137"/>
                    </a:srgbClr>
                  </a:outerShdw>
                </a:effectLst>
              </a:rPr>
              <a:t>(11:13) /</a:t>
            </a:r>
            <a:r>
              <a:rPr lang="en-US" sz="2600" b="1" dirty="0" smtClean="0">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"separates close friends" </a:t>
            </a:r>
            <a:r>
              <a:rPr lang="en-US" sz="2600" b="1" dirty="0">
                <a:effectLst>
                  <a:outerShdw blurRad="38100" dist="38100" dir="2700000" algn="tl">
                    <a:srgbClr val="000000">
                      <a:alpha val="43137"/>
                    </a:srgbClr>
                  </a:outerShdw>
                </a:effectLst>
              </a:rPr>
              <a:t>(16:28</a:t>
            </a:r>
            <a:r>
              <a:rPr lang="en-US" sz="2600" b="1" dirty="0" smtClean="0">
                <a:effectLst>
                  <a:outerShdw blurRad="38100" dist="38100" dir="2700000" algn="tl">
                    <a:srgbClr val="000000">
                      <a:alpha val="43137"/>
                    </a:srgbClr>
                  </a:outerShdw>
                </a:effectLst>
              </a:rPr>
              <a:t>).</a:t>
            </a: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"Without </a:t>
            </a:r>
            <a:r>
              <a:rPr lang="en-US" sz="2600" b="1" dirty="0">
                <a:effectLst>
                  <a:outerShdw blurRad="38100" dist="38100" dir="2700000" algn="tl">
                    <a:srgbClr val="000000">
                      <a:alpha val="43137"/>
                    </a:srgbClr>
                  </a:outerShdw>
                </a:effectLst>
              </a:rPr>
              <a:t>wood a fire goes out; without gossip a quarrel dies down" (26:20). </a:t>
            </a:r>
            <a:endParaRPr lang="en-US" sz="2600" b="1" dirty="0" smtClean="0">
              <a:effectLst>
                <a:outerShdw blurRad="38100" dist="38100" dir="2700000" algn="tl">
                  <a:srgbClr val="000000">
                    <a:alpha val="43137"/>
                  </a:srgbClr>
                </a:outerShdw>
              </a:effectLst>
            </a:endParaRPr>
          </a:p>
          <a:p>
            <a:pPr lvl="1">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Slander</a:t>
            </a:r>
            <a:r>
              <a:rPr lang="en-US" sz="2800" b="1" dirty="0" smtClean="0">
                <a:effectLst>
                  <a:outerShdw blurRad="38100" dist="38100" dir="2700000" algn="tl">
                    <a:srgbClr val="000000">
                      <a:alpha val="43137"/>
                    </a:srgbClr>
                  </a:outerShdw>
                </a:effectLst>
              </a:rPr>
              <a:t> </a:t>
            </a:r>
            <a:r>
              <a:rPr lang="en-US" sz="2600" b="1" dirty="0">
                <a:effectLst>
                  <a:outerShdw blurRad="38100" dist="38100" dir="2700000" algn="tl">
                    <a:srgbClr val="000000">
                      <a:alpha val="43137"/>
                    </a:srgbClr>
                  </a:outerShdw>
                </a:effectLst>
              </a:rPr>
              <a:t>(James 4:11-12</a:t>
            </a:r>
            <a:r>
              <a:rPr lang="en-US" sz="2600" b="1" dirty="0" smtClean="0">
                <a:effectLst>
                  <a:outerShdw blurRad="38100" dist="38100" dir="2700000" algn="tl">
                    <a:srgbClr val="000000">
                      <a:alpha val="43137"/>
                    </a:srgbClr>
                  </a:outerShdw>
                </a:effectLst>
              </a:rPr>
              <a:t>) GK=</a:t>
            </a:r>
            <a:r>
              <a:rPr lang="en-US" sz="2600" b="1" i="1" dirty="0" smtClean="0">
                <a:effectLst>
                  <a:outerShdw blurRad="38100" dist="38100" dir="2700000" algn="tl">
                    <a:srgbClr val="000000">
                      <a:alpha val="43137"/>
                    </a:srgbClr>
                  </a:outerShdw>
                </a:effectLst>
              </a:rPr>
              <a:t>slander</a:t>
            </a:r>
            <a:r>
              <a:rPr lang="en-US" sz="2600" b="1" dirty="0" smtClean="0">
                <a:effectLst>
                  <a:outerShdw blurRad="38100" dist="38100" dir="2700000" algn="tl">
                    <a:srgbClr val="000000">
                      <a:alpha val="43137"/>
                    </a:srgbClr>
                  </a:outerShdw>
                </a:effectLst>
              </a:rPr>
              <a:t> </a:t>
            </a:r>
            <a:r>
              <a:rPr lang="en-US" sz="2600" b="1" dirty="0">
                <a:effectLst>
                  <a:outerShdw blurRad="38100" dist="38100" dir="2700000" algn="tl">
                    <a:srgbClr val="000000">
                      <a:alpha val="43137"/>
                    </a:srgbClr>
                  </a:outerShdw>
                </a:effectLst>
              </a:rPr>
              <a:t>is </a:t>
            </a:r>
            <a:r>
              <a:rPr lang="en-US" sz="2600" b="1" i="1" dirty="0" err="1">
                <a:effectLst>
                  <a:outerShdw blurRad="38100" dist="38100" dir="2700000" algn="tl">
                    <a:srgbClr val="000000">
                      <a:alpha val="43137"/>
                    </a:srgbClr>
                  </a:outerShdw>
                </a:effectLst>
              </a:rPr>
              <a:t>blasphemia</a:t>
            </a:r>
            <a:r>
              <a:rPr lang="en-US" sz="2600" b="1" dirty="0">
                <a:effectLst>
                  <a:outerShdw blurRad="38100" dist="38100" dir="2700000" algn="tl">
                    <a:srgbClr val="000000">
                      <a:alpha val="43137"/>
                    </a:srgbClr>
                  </a:outerShdw>
                </a:effectLst>
              </a:rPr>
              <a:t>. </a:t>
            </a:r>
            <a:endParaRPr lang="en-US" sz="2600" b="1"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It </a:t>
            </a:r>
            <a:r>
              <a:rPr lang="en-US" sz="2600" b="1" dirty="0">
                <a:effectLst>
                  <a:outerShdw blurRad="38100" dist="38100" dir="2700000" algn="tl">
                    <a:srgbClr val="000000">
                      <a:alpha val="43137"/>
                    </a:srgbClr>
                  </a:outerShdw>
                </a:effectLst>
              </a:rPr>
              <a:t>can be directed toward God or others. </a:t>
            </a:r>
            <a:endParaRPr lang="en-US" sz="2600" b="1"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Devil is </a:t>
            </a:r>
            <a:r>
              <a:rPr lang="en-US" sz="2600" b="1" i="1" dirty="0" err="1">
                <a:effectLst>
                  <a:outerShdw blurRad="38100" dist="38100" dir="2700000" algn="tl">
                    <a:srgbClr val="000000">
                      <a:alpha val="43137"/>
                    </a:srgbClr>
                  </a:outerShdw>
                </a:effectLst>
              </a:rPr>
              <a:t>diabolos</a:t>
            </a:r>
            <a:r>
              <a:rPr lang="en-US" sz="2600" b="1" dirty="0">
                <a:effectLst>
                  <a:outerShdw blurRad="38100" dist="38100" dir="2700000" algn="tl">
                    <a:srgbClr val="000000">
                      <a:alpha val="43137"/>
                    </a:srgbClr>
                  </a:outerShdw>
                </a:effectLst>
              </a:rPr>
              <a:t> in </a:t>
            </a:r>
            <a:r>
              <a:rPr lang="en-US" sz="2600" b="1" dirty="0" err="1" smtClean="0">
                <a:effectLst>
                  <a:outerShdw blurRad="38100" dist="38100" dir="2700000" algn="tl">
                    <a:srgbClr val="000000">
                      <a:alpha val="43137"/>
                    </a:srgbClr>
                  </a:outerShdw>
                </a:effectLst>
              </a:rPr>
              <a:t>Gk</a:t>
            </a:r>
            <a:r>
              <a:rPr lang="en-US" sz="2600" b="1" dirty="0" smtClean="0">
                <a:effectLst>
                  <a:outerShdw blurRad="38100" dist="38100" dir="2700000" algn="tl">
                    <a:srgbClr val="000000">
                      <a:alpha val="43137"/>
                    </a:srgbClr>
                  </a:outerShdw>
                </a:effectLst>
              </a:rPr>
              <a:t> = </a:t>
            </a:r>
            <a:r>
              <a:rPr lang="en-US" sz="2600" b="1" dirty="0">
                <a:effectLst>
                  <a:outerShdw blurRad="38100" dist="38100" dir="2700000" algn="tl">
                    <a:srgbClr val="000000">
                      <a:alpha val="43137"/>
                    </a:srgbClr>
                  </a:outerShdw>
                </a:effectLst>
              </a:rPr>
              <a:t>"slanderer and false accuser" </a:t>
            </a:r>
            <a:r>
              <a:rPr lang="en-US" sz="2600" b="1" dirty="0" smtClean="0">
                <a:effectLst>
                  <a:outerShdw blurRad="38100" dist="38100" dir="2700000" algn="tl">
                    <a:srgbClr val="000000">
                      <a:alpha val="43137"/>
                    </a:srgbClr>
                  </a:outerShdw>
                </a:effectLst>
              </a:rPr>
              <a:t>(Rev</a:t>
            </a:r>
            <a:r>
              <a:rPr lang="en-US" sz="2600" b="1" dirty="0">
                <a:effectLst>
                  <a:outerShdw blurRad="38100" dist="38100" dir="2700000" algn="tl">
                    <a:srgbClr val="000000">
                      <a:alpha val="43137"/>
                    </a:srgbClr>
                  </a:outerShdw>
                </a:effectLst>
              </a:rPr>
              <a:t>. 12:10). </a:t>
            </a:r>
            <a:endParaRPr lang="en-US" sz="2600" b="1"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600" b="1" i="1" dirty="0" smtClean="0">
                <a:effectLst>
                  <a:outerShdw blurRad="38100" dist="38100" dir="2700000" algn="tl">
                    <a:srgbClr val="000000">
                      <a:alpha val="43137"/>
                    </a:srgbClr>
                  </a:outerShdw>
                </a:effectLst>
              </a:rPr>
              <a:t>"The </a:t>
            </a:r>
            <a:r>
              <a:rPr lang="en-US" sz="2600" b="1" i="1" dirty="0">
                <a:effectLst>
                  <a:outerShdw blurRad="38100" dist="38100" dir="2700000" algn="tl">
                    <a:srgbClr val="000000">
                      <a:alpha val="43137"/>
                    </a:srgbClr>
                  </a:outerShdw>
                </a:effectLst>
              </a:rPr>
              <a:t>evil tongue slays three: the slanderer, the slandered, and the listener." </a:t>
            </a:r>
          </a:p>
          <a:p>
            <a:pPr lvl="1">
              <a:lnSpc>
                <a:spcPct val="10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Judgment</a:t>
            </a:r>
            <a:r>
              <a:rPr lang="en-US" sz="2800" b="1" dirty="0">
                <a:effectLst>
                  <a:outerShdw blurRad="38100" dist="38100" dir="2700000" algn="tl">
                    <a:srgbClr val="000000">
                      <a:alpha val="43137"/>
                    </a:srgbClr>
                  </a:outerShdw>
                </a:effectLst>
              </a:rPr>
              <a:t> </a:t>
            </a:r>
            <a:r>
              <a:rPr lang="en-US" sz="2600" b="1" dirty="0">
                <a:effectLst>
                  <a:outerShdw blurRad="38100" dist="38100" dir="2700000" algn="tl">
                    <a:srgbClr val="000000">
                      <a:alpha val="43137"/>
                    </a:srgbClr>
                  </a:outerShdw>
                </a:effectLst>
              </a:rPr>
              <a:t>(Matt. 7:1-2). </a:t>
            </a:r>
            <a:r>
              <a:rPr lang="en-US" sz="2600" b="1" dirty="0" smtClean="0">
                <a:effectLst>
                  <a:outerShdw blurRad="38100" dist="38100" dir="2700000" algn="tl">
                    <a:srgbClr val="000000">
                      <a:alpha val="43137"/>
                    </a:srgbClr>
                  </a:outerShdw>
                </a:effectLst>
              </a:rPr>
              <a:t>we are not qualified to judge </a:t>
            </a: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We </a:t>
            </a:r>
            <a:r>
              <a:rPr lang="en-US" sz="2600" b="1" dirty="0">
                <a:effectLst>
                  <a:outerShdw blurRad="38100" dist="38100" dir="2700000" algn="tl">
                    <a:srgbClr val="000000">
                      <a:alpha val="43137"/>
                    </a:srgbClr>
                  </a:outerShdw>
                </a:effectLst>
              </a:rPr>
              <a:t>don't know all the facts of anyone's life and </a:t>
            </a:r>
            <a:r>
              <a:rPr lang="en-US" sz="2600" b="1" dirty="0" smtClean="0">
                <a:effectLst>
                  <a:outerShdw blurRad="38100" dist="38100" dir="2700000" algn="tl">
                    <a:srgbClr val="000000">
                      <a:alpha val="43137"/>
                    </a:srgbClr>
                  </a:outerShdw>
                </a:effectLst>
              </a:rPr>
              <a:t>situation</a:t>
            </a: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We </a:t>
            </a:r>
            <a:r>
              <a:rPr lang="en-US" sz="2600" b="1" dirty="0">
                <a:effectLst>
                  <a:outerShdw blurRad="38100" dist="38100" dir="2700000" algn="tl">
                    <a:srgbClr val="000000">
                      <a:alpha val="43137"/>
                    </a:srgbClr>
                  </a:outerShdw>
                </a:effectLst>
              </a:rPr>
              <a:t>base our judgment on speculation, assumption, and often hearsay. </a:t>
            </a:r>
            <a:endParaRPr lang="en-US" sz="2600" b="1"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600" b="1" dirty="0" smtClean="0">
                <a:effectLst>
                  <a:outerShdw blurRad="38100" dist="38100" dir="2700000" algn="tl">
                    <a:srgbClr val="000000">
                      <a:alpha val="43137"/>
                    </a:srgbClr>
                  </a:outerShdw>
                </a:effectLst>
              </a:rPr>
              <a:t>The </a:t>
            </a:r>
            <a:r>
              <a:rPr lang="en-US" sz="2600" b="1" dirty="0">
                <a:effectLst>
                  <a:outerShdw blurRad="38100" dist="38100" dir="2700000" algn="tl">
                    <a:srgbClr val="000000">
                      <a:alpha val="43137"/>
                    </a:srgbClr>
                  </a:outerShdw>
                </a:effectLst>
              </a:rPr>
              <a:t>law of God states </a:t>
            </a:r>
            <a:r>
              <a:rPr lang="en-US" sz="2600" b="1" dirty="0" smtClean="0">
                <a:effectLst>
                  <a:outerShdw blurRad="38100" dist="38100" dir="2700000" algn="tl">
                    <a:srgbClr val="000000">
                      <a:alpha val="43137"/>
                    </a:srgbClr>
                  </a:outerShdw>
                </a:effectLst>
              </a:rPr>
              <a:t>every </a:t>
            </a:r>
            <a:r>
              <a:rPr lang="en-US" sz="2600" b="1" dirty="0">
                <a:effectLst>
                  <a:outerShdw blurRad="38100" dist="38100" dir="2700000" algn="tl">
                    <a:srgbClr val="000000">
                      <a:alpha val="43137"/>
                    </a:srgbClr>
                  </a:outerShdw>
                </a:effectLst>
              </a:rPr>
              <a:t>matter should be established </a:t>
            </a:r>
            <a:r>
              <a:rPr lang="en-US" sz="2400" b="1" dirty="0">
                <a:effectLst>
                  <a:outerShdw blurRad="38100" dist="38100" dir="2700000" algn="tl">
                    <a:srgbClr val="000000">
                      <a:alpha val="43137"/>
                    </a:srgbClr>
                  </a:outerShdw>
                </a:effectLst>
              </a:rPr>
              <a:t>by </a:t>
            </a:r>
            <a:r>
              <a:rPr lang="en-US" sz="2400" b="1" dirty="0" smtClean="0">
                <a:effectLst>
                  <a:outerShdw blurRad="38100" dist="38100" dir="2700000" algn="tl">
                    <a:srgbClr val="000000">
                      <a:alpha val="43137"/>
                    </a:srgbClr>
                  </a:outerShdw>
                </a:effectLst>
              </a:rPr>
              <a:t>2/3 </a:t>
            </a:r>
            <a:r>
              <a:rPr lang="en-US" sz="2400" b="1" dirty="0">
                <a:effectLst>
                  <a:outerShdw blurRad="38100" dist="38100" dir="2700000" algn="tl">
                    <a:srgbClr val="000000">
                      <a:alpha val="43137"/>
                    </a:srgbClr>
                  </a:outerShdw>
                </a:effectLst>
              </a:rPr>
              <a:t>witnesses. </a:t>
            </a:r>
            <a:endParaRPr lang="en-US" sz="2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787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outVertical)">
                                      <p:cBhvr>
                                        <p:cTn id="19" dur="500"/>
                                        <p:tgtEl>
                                          <p:spTgt spid="3">
                                            <p:txEl>
                                              <p:pRg st="2" end="2"/>
                                            </p:txEl>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outVertical)">
                                      <p:cBhvr>
                                        <p:cTn id="28" dur="500"/>
                                        <p:tgtEl>
                                          <p:spTgt spid="3">
                                            <p:txEl>
                                              <p:pRg st="4" end="4"/>
                                            </p:txEl>
                                          </p:spTgt>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par>
                          <p:cTn id="33" fill="hold">
                            <p:stCondLst>
                              <p:cond delay="1000"/>
                            </p:stCondLst>
                            <p:childTnLst>
                              <p:par>
                                <p:cTn id="34" presetID="16" presetClass="entr" presetSubtype="37"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outVertical)">
                                      <p:cBhvr>
                                        <p:cTn id="36" dur="500"/>
                                        <p:tgtEl>
                                          <p:spTgt spid="3">
                                            <p:txEl>
                                              <p:pRg st="6" end="6"/>
                                            </p:txEl>
                                          </p:spTgt>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outVertical)">
                                      <p:cBhvr>
                                        <p:cTn id="45" dur="500"/>
                                        <p:tgtEl>
                                          <p:spTgt spid="3">
                                            <p:txEl>
                                              <p:pRg st="8" end="8"/>
                                            </p:txEl>
                                          </p:spTgt>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par>
                          <p:cTn id="50" fill="hold">
                            <p:stCondLst>
                              <p:cond delay="1000"/>
                            </p:stCondLst>
                            <p:childTnLst>
                              <p:par>
                                <p:cTn id="51" presetID="16" presetClass="entr" presetSubtype="37"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outVertical)">
                                      <p:cBhvr>
                                        <p:cTn id="53" dur="500"/>
                                        <p:tgtEl>
                                          <p:spTgt spid="3">
                                            <p:txEl>
                                              <p:pRg st="10" end="10"/>
                                            </p:txEl>
                                          </p:spTgt>
                                        </p:tgtEl>
                                      </p:cBhvr>
                                    </p:animEffect>
                                  </p:childTnLst>
                                </p:cTn>
                              </p:par>
                            </p:childTnLst>
                          </p:cTn>
                        </p:par>
                        <p:par>
                          <p:cTn id="54" fill="hold">
                            <p:stCondLst>
                              <p:cond delay="1500"/>
                            </p:stCondLst>
                            <p:childTnLst>
                              <p:par>
                                <p:cTn id="55" presetID="16" presetClass="entr" presetSubtype="21"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200" y="1727200"/>
            <a:ext cx="7747000" cy="4686300"/>
          </a:xfrm>
          <a:prstGeom prst="rect">
            <a:avLst/>
          </a:prstGeom>
        </p:spPr>
      </p:pic>
      <p:sp>
        <p:nvSpPr>
          <p:cNvPr id="2" name="Title 1"/>
          <p:cNvSpPr>
            <a:spLocks noGrp="1"/>
          </p:cNvSpPr>
          <p:nvPr>
            <p:ph type="title"/>
          </p:nvPr>
        </p:nvSpPr>
        <p:spPr>
          <a:xfrm>
            <a:off x="342900" y="-25176"/>
            <a:ext cx="11099800" cy="930275"/>
          </a:xfrm>
        </p:spPr>
        <p:txBody>
          <a:bodyPr>
            <a:normAutofit fontScale="90000"/>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Eliminate Negative, Dysfunctional Speech</a:t>
            </a:r>
          </a:p>
        </p:txBody>
      </p:sp>
      <p:sp>
        <p:nvSpPr>
          <p:cNvPr id="3" name="Content Placeholder 2"/>
          <p:cNvSpPr>
            <a:spLocks noGrp="1"/>
          </p:cNvSpPr>
          <p:nvPr>
            <p:ph idx="1"/>
          </p:nvPr>
        </p:nvSpPr>
        <p:spPr>
          <a:xfrm>
            <a:off x="180304" y="1045029"/>
            <a:ext cx="11848564" cy="5690622"/>
          </a:xfrm>
          <a:solidFill>
            <a:schemeClr val="bg2">
              <a:alpha val="80000"/>
            </a:schemeClr>
          </a:solidFill>
        </p:spPr>
        <p:txBody>
          <a:bodyPr>
            <a:normAutofit/>
          </a:bodyPr>
          <a:lstStyle/>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Criticism</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Eph. 4:29</a:t>
            </a:r>
            <a:r>
              <a:rPr lang="en-US" dirty="0" smtClean="0">
                <a:effectLst>
                  <a:outerShdw blurRad="38100" dist="38100" dir="2700000" algn="tl">
                    <a:srgbClr val="000000">
                      <a:alpha val="43137"/>
                    </a:srgbClr>
                  </a:outerShdw>
                </a:effectLst>
              </a:rPr>
              <a:t>) Unhealthy -criticism tears </a:t>
            </a:r>
            <a:r>
              <a:rPr lang="en-US" dirty="0">
                <a:effectLst>
                  <a:outerShdw blurRad="38100" dist="38100" dir="2700000" algn="tl">
                    <a:srgbClr val="000000">
                      <a:alpha val="43137"/>
                    </a:srgbClr>
                  </a:outerShdw>
                </a:effectLst>
              </a:rPr>
              <a:t>down instead of building up </a:t>
            </a:r>
            <a:endParaRPr lang="en-US" sz="2000" dirty="0">
              <a:effectLst>
                <a:outerShdw blurRad="38100" dist="38100" dir="2700000" algn="tl">
                  <a:srgbClr val="000000">
                    <a:alpha val="43137"/>
                  </a:srgbClr>
                </a:outerShdw>
              </a:effectLst>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Complaint</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James 5:9</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Complaining can become a bad habit. </a:t>
            </a:r>
            <a:endParaRPr lang="en-US"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400" dirty="0" smtClean="0">
                <a:effectLst>
                  <a:outerShdw blurRad="38100" dist="38100" dir="2700000" algn="tl">
                    <a:srgbClr val="000000">
                      <a:alpha val="43137"/>
                    </a:srgbClr>
                  </a:outerShdw>
                </a:effectLst>
              </a:rPr>
              <a:t>We </a:t>
            </a:r>
            <a:r>
              <a:rPr lang="en-US" sz="2400" dirty="0">
                <a:effectLst>
                  <a:outerShdw blurRad="38100" dist="38100" dir="2700000" algn="tl">
                    <a:srgbClr val="000000">
                      <a:alpha val="43137"/>
                    </a:srgbClr>
                  </a:outerShdw>
                </a:effectLst>
              </a:rPr>
              <a:t>are told </a:t>
            </a:r>
            <a:r>
              <a:rPr lang="en-US" sz="2400" dirty="0" smtClean="0">
                <a:effectLst>
                  <a:outerShdw blurRad="38100" dist="38100" dir="2700000" algn="tl">
                    <a:srgbClr val="000000">
                      <a:alpha val="43137"/>
                    </a:srgbClr>
                  </a:outerShdw>
                </a:effectLst>
              </a:rPr>
              <a:t>to </a:t>
            </a:r>
            <a:r>
              <a:rPr lang="en-US" sz="2400" dirty="0">
                <a:effectLst>
                  <a:outerShdw blurRad="38100" dist="38100" dir="2700000" algn="tl">
                    <a:srgbClr val="000000">
                      <a:alpha val="43137"/>
                    </a:srgbClr>
                  </a:outerShdw>
                </a:effectLst>
              </a:rPr>
              <a:t>"do everything without complaining or arguing" (</a:t>
            </a:r>
            <a:r>
              <a:rPr lang="en-US" sz="2400" b="1" dirty="0">
                <a:effectLst>
                  <a:outerShdw blurRad="38100" dist="38100" dir="2700000" algn="tl">
                    <a:srgbClr val="000000">
                      <a:alpha val="43137"/>
                    </a:srgbClr>
                  </a:outerShdw>
                </a:effectLst>
              </a:rPr>
              <a:t>Phil. 2:14</a:t>
            </a:r>
            <a:r>
              <a:rPr lang="en-US" sz="2400" dirty="0">
                <a:effectLst>
                  <a:outerShdw blurRad="38100" dist="38100" dir="2700000" algn="tl">
                    <a:srgbClr val="000000">
                      <a:alpha val="43137"/>
                    </a:srgbClr>
                  </a:outerShdw>
                </a:effectLst>
              </a:rPr>
              <a:t>).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Anger</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Eph. 4:30-32</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Anger is not sin, but it can lead us to sin. Angry words can be caused by either a quick outburst or deep-seated </a:t>
            </a:r>
            <a:r>
              <a:rPr lang="en-US" dirty="0" smtClean="0">
                <a:effectLst>
                  <a:outerShdw blurRad="38100" dist="38100" dir="2700000" algn="tl">
                    <a:srgbClr val="000000">
                      <a:alpha val="43137"/>
                    </a:srgbClr>
                  </a:outerShdw>
                </a:effectLst>
              </a:rPr>
              <a:t>pent up feelings </a:t>
            </a:r>
            <a:endParaRPr lang="en-US" sz="2000" dirty="0">
              <a:effectLst>
                <a:outerShdw blurRad="38100" dist="38100" dir="2700000" algn="tl">
                  <a:srgbClr val="000000">
                    <a:alpha val="43137"/>
                  </a:srgbClr>
                </a:outerShdw>
              </a:effectLst>
            </a:endParaRP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Filthy Language </a:t>
            </a:r>
            <a:r>
              <a:rPr lang="en-US"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Col. </a:t>
            </a:r>
            <a:r>
              <a:rPr lang="en-US" b="1" dirty="0" smtClean="0">
                <a:effectLst>
                  <a:outerShdw blurRad="38100" dist="38100" dir="2700000" algn="tl">
                    <a:srgbClr val="000000">
                      <a:alpha val="43137"/>
                    </a:srgbClr>
                  </a:outerShdw>
                </a:effectLst>
              </a:rPr>
              <a:t>3:8</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profanity</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comes from two Latin words—</a:t>
            </a:r>
            <a:r>
              <a:rPr lang="en-US" i="1" dirty="0">
                <a:effectLst>
                  <a:outerShdw blurRad="38100" dist="38100" dir="2700000" algn="tl">
                    <a:srgbClr val="000000">
                      <a:alpha val="43137"/>
                    </a:srgbClr>
                  </a:outerShdw>
                </a:effectLst>
              </a:rPr>
              <a:t>pro</a:t>
            </a:r>
            <a:r>
              <a:rPr lang="en-US" dirty="0">
                <a:effectLst>
                  <a:outerShdw blurRad="38100" dist="38100" dir="2700000" algn="tl">
                    <a:srgbClr val="000000">
                      <a:alpha val="43137"/>
                    </a:srgbClr>
                  </a:outerShdw>
                </a:effectLst>
              </a:rPr>
              <a:t>, "in front of or outside of," and </a:t>
            </a:r>
            <a:r>
              <a:rPr lang="en-US" i="1" dirty="0" err="1">
                <a:effectLst>
                  <a:outerShdw blurRad="38100" dist="38100" dir="2700000" algn="tl">
                    <a:srgbClr val="000000">
                      <a:alpha val="43137"/>
                    </a:srgbClr>
                  </a:outerShdw>
                </a:effectLst>
              </a:rPr>
              <a:t>fanum</a:t>
            </a:r>
            <a:r>
              <a:rPr lang="en-US" dirty="0">
                <a:effectLst>
                  <a:outerShdw blurRad="38100" dist="38100" dir="2700000" algn="tl">
                    <a:srgbClr val="000000">
                      <a:alpha val="43137"/>
                    </a:srgbClr>
                  </a:outerShdw>
                </a:effectLst>
              </a:rPr>
              <a:t>, "temple." Profanity is speech unfit for a holy place</a:t>
            </a:r>
            <a:r>
              <a:rPr lang="en-US" dirty="0" smtClean="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Deceit</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Col. 3:9</a:t>
            </a:r>
            <a:r>
              <a:rPr lang="en-US" dirty="0" smtClean="0">
                <a:effectLst>
                  <a:outerShdw blurRad="38100" dist="38100" dir="2700000" algn="tl">
                    <a:srgbClr val="000000">
                      <a:alpha val="43137"/>
                    </a:srgbClr>
                  </a:outerShdw>
                </a:effectLst>
              </a:rPr>
              <a:t>) "Do </a:t>
            </a:r>
            <a:r>
              <a:rPr lang="en-US" dirty="0">
                <a:effectLst>
                  <a:outerShdw blurRad="38100" dist="38100" dir="2700000" algn="tl">
                    <a:srgbClr val="000000">
                      <a:alpha val="43137"/>
                    </a:srgbClr>
                  </a:outerShdw>
                </a:effectLst>
              </a:rPr>
              <a:t>not lie to each other" </a:t>
            </a:r>
            <a:r>
              <a:rPr lang="en-US" dirty="0" smtClean="0">
                <a:effectLst>
                  <a:outerShdw blurRad="38100" dist="38100" dir="2700000" algn="tl">
                    <a:srgbClr val="000000">
                      <a:alpha val="43137"/>
                    </a:srgbClr>
                  </a:outerShdw>
                </a:effectLst>
              </a:rPr>
              <a:t> “shall </a:t>
            </a:r>
            <a:r>
              <a:rPr lang="en-US" dirty="0">
                <a:effectLst>
                  <a:outerShdw blurRad="38100" dist="38100" dir="2700000" algn="tl">
                    <a:srgbClr val="000000">
                      <a:alpha val="43137"/>
                    </a:srgbClr>
                  </a:outerShdw>
                </a:effectLst>
              </a:rPr>
              <a:t>not give false testimony" (</a:t>
            </a:r>
            <a:r>
              <a:rPr lang="en-US" b="1" dirty="0">
                <a:effectLst>
                  <a:outerShdw blurRad="38100" dist="38100" dir="2700000" algn="tl">
                    <a:srgbClr val="000000">
                      <a:alpha val="43137"/>
                    </a:srgbClr>
                  </a:outerShdw>
                </a:effectLst>
              </a:rPr>
              <a:t>Ex. 20:16</a:t>
            </a:r>
            <a:r>
              <a:rPr lang="en-US" dirty="0" smtClean="0">
                <a:effectLst>
                  <a:outerShdw blurRad="38100" dist="38100" dir="2700000" algn="tl">
                    <a:srgbClr val="000000">
                      <a:alpha val="43137"/>
                    </a:srgbClr>
                  </a:outerShdw>
                </a:effectLst>
              </a:rPr>
              <a:t>)</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Doubt</a:t>
            </a:r>
            <a:r>
              <a:rPr lang="en-US" sz="2000"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James 1:8</a:t>
            </a:r>
            <a:r>
              <a:rPr lang="en-US" dirty="0" smtClean="0">
                <a:effectLst>
                  <a:outerShdw blurRad="38100" dist="38100" dir="2700000" algn="tl">
                    <a:srgbClr val="000000">
                      <a:alpha val="43137"/>
                    </a:srgbClr>
                  </a:outerShdw>
                </a:effectLst>
              </a:rPr>
              <a:t>). When we waver between faith and doubt create instability. </a:t>
            </a:r>
            <a:endParaRPr lang="en-US"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71514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right)">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right)">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1776" r="879"/>
          <a:stretch/>
        </p:blipFill>
        <p:spPr>
          <a:xfrm>
            <a:off x="1803042" y="408214"/>
            <a:ext cx="8332631" cy="5954486"/>
          </a:xfrm>
          <a:prstGeom prst="rect">
            <a:avLst/>
          </a:prstGeom>
          <a:ln>
            <a:noFill/>
          </a:ln>
          <a:effectLst>
            <a:softEdge rad="112500"/>
          </a:effectLst>
        </p:spPr>
      </p:pic>
    </p:spTree>
    <p:extLst>
      <p:ext uri="{BB962C8B-B14F-4D97-AF65-F5344CB8AC3E}">
        <p14:creationId xmlns:p14="http://schemas.microsoft.com/office/powerpoint/2010/main" val="3977708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390" y="1784871"/>
            <a:ext cx="6049219" cy="4706007"/>
          </a:xfrm>
          <a:prstGeom prst="rect">
            <a:avLst/>
          </a:prstGeom>
        </p:spPr>
      </p:pic>
      <p:sp>
        <p:nvSpPr>
          <p:cNvPr id="2" name="Title 1"/>
          <p:cNvSpPr>
            <a:spLocks noGrp="1"/>
          </p:cNvSpPr>
          <p:nvPr>
            <p:ph type="title"/>
          </p:nvPr>
        </p:nvSpPr>
        <p:spPr>
          <a:xfrm>
            <a:off x="838200" y="-15875"/>
            <a:ext cx="10515600" cy="930275"/>
          </a:xfrm>
        </p:spPr>
        <p:txBody>
          <a:bodyPr>
            <a:normAutofit fontScale="90000"/>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Express Positive, Constructive Speech</a:t>
            </a:r>
          </a:p>
        </p:txBody>
      </p:sp>
      <p:sp>
        <p:nvSpPr>
          <p:cNvPr id="3" name="Content Placeholder 2"/>
          <p:cNvSpPr>
            <a:spLocks noGrp="1"/>
          </p:cNvSpPr>
          <p:nvPr>
            <p:ph idx="1"/>
          </p:nvPr>
        </p:nvSpPr>
        <p:spPr>
          <a:xfrm>
            <a:off x="180304" y="1159099"/>
            <a:ext cx="11848564" cy="5576552"/>
          </a:xfrm>
          <a:solidFill>
            <a:schemeClr val="bg2">
              <a:alpha val="70000"/>
            </a:schemeClr>
          </a:solidFill>
        </p:spPr>
        <p:txBody>
          <a:bodyPr>
            <a:normAutofit/>
          </a:bodyPr>
          <a:lstStyle/>
          <a:p>
            <a:pPr marL="0" lvl="0" indent="0">
              <a:lnSpc>
                <a:spcPct val="100000"/>
              </a:lnSpc>
              <a:buNone/>
            </a:pPr>
            <a:r>
              <a:rPr lang="en-US" b="1" dirty="0" smtClean="0">
                <a:effectLst>
                  <a:outerShdw blurRad="38100" dist="38100" dir="2700000" algn="tl">
                    <a:srgbClr val="000000">
                      <a:alpha val="43137"/>
                    </a:srgbClr>
                  </a:outerShdw>
                </a:effectLst>
              </a:rPr>
              <a:t>John 6:63 </a:t>
            </a:r>
            <a:r>
              <a:rPr lang="en-US" i="1" dirty="0" smtClean="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words I have spoken to you are spirit and they are life</a:t>
            </a:r>
            <a:r>
              <a:rPr lang="en-US" i="1" dirty="0" smtClean="0">
                <a:effectLst>
                  <a:outerShdw blurRad="38100" dist="38100" dir="2700000" algn="tl">
                    <a:srgbClr val="000000">
                      <a:alpha val="43137"/>
                    </a:srgbClr>
                  </a:outerShdw>
                </a:effectLst>
              </a:rPr>
              <a:t>" </a:t>
            </a:r>
          </a:p>
          <a:p>
            <a:pPr marL="0" lvl="0" indent="0">
              <a:lnSpc>
                <a:spcPct val="100000"/>
              </a:lnSpc>
              <a:spcBef>
                <a:spcPts val="600"/>
              </a:spcBef>
              <a:buNone/>
            </a:pPr>
            <a:r>
              <a:rPr lang="en-US" b="1" dirty="0" smtClean="0">
                <a:effectLst>
                  <a:outerShdw blurRad="38100" dist="38100" dir="2700000" algn="tl">
                    <a:srgbClr val="000000">
                      <a:alpha val="43137"/>
                    </a:srgbClr>
                  </a:outerShdw>
                </a:effectLst>
              </a:rPr>
              <a:t>1 </a:t>
            </a:r>
            <a:r>
              <a:rPr lang="en-US" b="1" dirty="0" err="1" smtClean="0">
                <a:effectLst>
                  <a:outerShdw blurRad="38100" dist="38100" dir="2700000" algn="tl">
                    <a:srgbClr val="000000">
                      <a:alpha val="43137"/>
                    </a:srgbClr>
                  </a:outerShdw>
                </a:effectLst>
              </a:rPr>
              <a:t>Cor</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13:13 i</a:t>
            </a:r>
            <a:r>
              <a:rPr lang="en-US" b="1" dirty="0" smtClean="0">
                <a:effectLst>
                  <a:outerShdw blurRad="38100" dist="38100" dir="2700000" algn="tl">
                    <a:srgbClr val="000000">
                      <a:alpha val="43137"/>
                    </a:srgbClr>
                  </a:outerShdw>
                </a:effectLst>
              </a:rPr>
              <a:t>s Model to Learn How to Speak Words that Bring Life: </a:t>
            </a:r>
            <a:endParaRPr lang="en-US" b="1" dirty="0">
              <a:effectLst>
                <a:outerShdw blurRad="38100" dist="38100" dir="2700000" algn="tl">
                  <a:srgbClr val="000000">
                    <a:alpha val="43137"/>
                  </a:srgbClr>
                </a:outerShdw>
              </a:effectLst>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Words of </a:t>
            </a:r>
            <a:r>
              <a:rPr lang="en-US" sz="2800" b="1" dirty="0" smtClean="0">
                <a:effectLst>
                  <a:outerShdw blurRad="38100" dist="38100" dir="2700000" algn="tl">
                    <a:srgbClr val="000000">
                      <a:alpha val="43137"/>
                    </a:srgbClr>
                  </a:outerShdw>
                </a:effectLst>
                <a:latin typeface="Arial Rounded MT Bold" panose="020F0704030504030204" pitchFamily="34" charset="0"/>
              </a:rPr>
              <a:t>Faith</a:t>
            </a:r>
            <a:r>
              <a:rPr lang="en-US" i="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Communicate </a:t>
            </a:r>
            <a:r>
              <a:rPr lang="en-US" dirty="0">
                <a:effectLst>
                  <a:outerShdw blurRad="38100" dist="38100" dir="2700000" algn="tl">
                    <a:srgbClr val="000000">
                      <a:alpha val="43137"/>
                    </a:srgbClr>
                  </a:outerShdw>
                </a:effectLst>
              </a:rPr>
              <a:t>in ways that inspire </a:t>
            </a:r>
            <a:r>
              <a:rPr lang="en-US" dirty="0" smtClean="0">
                <a:effectLst>
                  <a:outerShdw blurRad="38100" dist="38100" dir="2700000" algn="tl">
                    <a:srgbClr val="000000">
                      <a:alpha val="43137"/>
                    </a:srgbClr>
                  </a:outerShdw>
                </a:effectLst>
              </a:rPr>
              <a:t>Faith </a:t>
            </a:r>
            <a:r>
              <a:rPr lang="en-US" dirty="0">
                <a:effectLst>
                  <a:outerShdw blurRad="38100" dist="38100" dir="2700000" algn="tl">
                    <a:srgbClr val="000000">
                      <a:alpha val="43137"/>
                    </a:srgbClr>
                  </a:outerShdw>
                </a:effectLst>
              </a:rPr>
              <a:t>in God (</a:t>
            </a:r>
            <a:r>
              <a:rPr lang="en-US" b="1" dirty="0">
                <a:effectLst>
                  <a:outerShdw blurRad="38100" dist="38100" dir="2700000" algn="tl">
                    <a:srgbClr val="000000">
                      <a:alpha val="43137"/>
                    </a:srgbClr>
                  </a:outerShdw>
                </a:effectLst>
              </a:rPr>
              <a:t>Matt. </a:t>
            </a:r>
            <a:r>
              <a:rPr lang="en-US" b="1" dirty="0" smtClean="0">
                <a:effectLst>
                  <a:outerShdw blurRad="38100" dist="38100" dir="2700000" algn="tl">
                    <a:srgbClr val="000000">
                      <a:alpha val="43137"/>
                    </a:srgbClr>
                  </a:outerShdw>
                </a:effectLst>
              </a:rPr>
              <a:t>17:20</a:t>
            </a:r>
            <a:r>
              <a:rPr lang="en-US" dirty="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a:p>
            <a:pPr lvl="2">
              <a:lnSpc>
                <a:spcPct val="100000"/>
              </a:lnSpc>
              <a:spcBef>
                <a:spcPts val="0"/>
              </a:spcBef>
              <a:buFont typeface="Courier New" panose="02070309020205020404" pitchFamily="49" charset="0"/>
              <a:buChar char="o"/>
            </a:pPr>
            <a:r>
              <a:rPr lang="en-US" sz="2400" dirty="0" smtClean="0">
                <a:effectLst>
                  <a:outerShdw blurRad="38100" dist="38100" dir="2700000" algn="tl">
                    <a:srgbClr val="000000">
                      <a:alpha val="43137"/>
                    </a:srgbClr>
                  </a:outerShdw>
                </a:effectLst>
              </a:rPr>
              <a:t>I </a:t>
            </a:r>
            <a:r>
              <a:rPr lang="en-US" sz="2400" dirty="0">
                <a:effectLst>
                  <a:outerShdw blurRad="38100" dist="38100" dir="2700000" algn="tl">
                    <a:srgbClr val="000000">
                      <a:alpha val="43137"/>
                    </a:srgbClr>
                  </a:outerShdw>
                </a:effectLst>
              </a:rPr>
              <a:t>can do all things through Christ who strengthens me" (</a:t>
            </a:r>
            <a:r>
              <a:rPr lang="en-US" sz="2400" b="1" dirty="0">
                <a:effectLst>
                  <a:outerShdw blurRad="38100" dist="38100" dir="2700000" algn="tl">
                    <a:srgbClr val="000000">
                      <a:alpha val="43137"/>
                    </a:srgbClr>
                  </a:outerShdw>
                </a:effectLst>
              </a:rPr>
              <a:t>Phil. </a:t>
            </a:r>
            <a:r>
              <a:rPr lang="en-US" sz="2400" b="1" dirty="0" smtClean="0">
                <a:effectLst>
                  <a:outerShdw blurRad="38100" dist="38100" dir="2700000" algn="tl">
                    <a:srgbClr val="000000">
                      <a:alpha val="43137"/>
                    </a:srgbClr>
                  </a:outerShdw>
                </a:effectLst>
              </a:rPr>
              <a:t>4:13</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Words of </a:t>
            </a:r>
            <a:r>
              <a:rPr lang="en-US" sz="2800" b="1" dirty="0" smtClean="0">
                <a:effectLst>
                  <a:outerShdw blurRad="38100" dist="38100" dir="2700000" algn="tl">
                    <a:srgbClr val="000000">
                      <a:alpha val="43137"/>
                    </a:srgbClr>
                  </a:outerShdw>
                </a:effectLst>
                <a:latin typeface="Arial Rounded MT Bold" panose="020F0704030504030204" pitchFamily="34" charset="0"/>
              </a:rPr>
              <a:t>Hope</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Communicate </a:t>
            </a:r>
            <a:r>
              <a:rPr lang="en-US" dirty="0">
                <a:effectLst>
                  <a:outerShdw blurRad="38100" dist="38100" dir="2700000" algn="tl">
                    <a:srgbClr val="000000">
                      <a:alpha val="43137"/>
                    </a:srgbClr>
                  </a:outerShdw>
                </a:effectLst>
              </a:rPr>
              <a:t>in ways that bring encouragement, enthusiasm, and optimism. Believe the best about situations and people. Hope means that things can change for the better, because "with God all things are possible" (</a:t>
            </a:r>
            <a:r>
              <a:rPr lang="en-US" b="1" dirty="0">
                <a:effectLst>
                  <a:outerShdw blurRad="38100" dist="38100" dir="2700000" algn="tl">
                    <a:srgbClr val="000000">
                      <a:alpha val="43137"/>
                    </a:srgbClr>
                  </a:outerShdw>
                </a:effectLst>
              </a:rPr>
              <a:t>Matt. 19:26</a:t>
            </a:r>
            <a:r>
              <a:rPr lang="en-US"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Words of </a:t>
            </a:r>
            <a:r>
              <a:rPr lang="en-US" sz="2800" b="1" dirty="0" smtClean="0">
                <a:effectLst>
                  <a:outerShdw blurRad="38100" dist="38100" dir="2700000" algn="tl">
                    <a:srgbClr val="000000">
                      <a:alpha val="43137"/>
                    </a:srgbClr>
                  </a:outerShdw>
                </a:effectLst>
                <a:latin typeface="Arial Rounded MT Bold" panose="020F0704030504030204" pitchFamily="34" charset="0"/>
              </a:rPr>
              <a:t>Love</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The greatest of all virtues is </a:t>
            </a:r>
            <a:r>
              <a:rPr lang="en-US" b="1" i="1" dirty="0">
                <a:effectLst>
                  <a:outerShdw blurRad="38100" dist="38100" dir="2700000" algn="tl">
                    <a:srgbClr val="000000">
                      <a:alpha val="43137"/>
                    </a:srgbClr>
                  </a:outerShdw>
                </a:effectLst>
              </a:rPr>
              <a:t>love.</a:t>
            </a:r>
            <a:r>
              <a:rPr lang="en-US" b="1" dirty="0">
                <a:effectLst>
                  <a:outerShdw blurRad="38100" dist="38100" dir="2700000" algn="tl">
                    <a:srgbClr val="000000">
                      <a:alpha val="43137"/>
                    </a:srgbClr>
                  </a:outerShdw>
                </a:effectLst>
              </a:rPr>
              <a:t> </a:t>
            </a:r>
            <a:endParaRPr lang="en-US" b="1" dirty="0" smtClean="0">
              <a:effectLst>
                <a:outerShdw blurRad="38100" dist="38100" dir="2700000" algn="tl">
                  <a:srgbClr val="000000">
                    <a:alpha val="43137"/>
                  </a:srgbClr>
                </a:outerShdw>
              </a:effectLst>
            </a:endParaRPr>
          </a:p>
          <a:p>
            <a:pPr lvl="1">
              <a:lnSpc>
                <a:spcPct val="100000"/>
              </a:lnSpc>
              <a:spcBef>
                <a:spcPts val="0"/>
              </a:spcBef>
            </a:pPr>
            <a:r>
              <a:rPr lang="en-US" dirty="0" smtClean="0">
                <a:effectLst>
                  <a:outerShdw blurRad="38100" dist="38100" dir="2700000" algn="tl">
                    <a:srgbClr val="000000">
                      <a:alpha val="43137"/>
                    </a:srgbClr>
                  </a:outerShdw>
                </a:effectLst>
              </a:rPr>
              <a:t>Paul </a:t>
            </a:r>
            <a:r>
              <a:rPr lang="en-US" dirty="0">
                <a:effectLst>
                  <a:outerShdw blurRad="38100" dist="38100" dir="2700000" algn="tl">
                    <a:srgbClr val="000000">
                      <a:alpha val="43137"/>
                    </a:srgbClr>
                  </a:outerShdw>
                </a:effectLst>
              </a:rPr>
              <a:t>describes love in this passage in 1 Corinthians, which also describes the kind of loving words we need to speak. </a:t>
            </a:r>
            <a:endParaRPr lang="en-US" dirty="0" smtClean="0">
              <a:effectLst>
                <a:outerShdw blurRad="38100" dist="38100" dir="2700000" algn="tl">
                  <a:srgbClr val="000000">
                    <a:alpha val="43137"/>
                  </a:srgbClr>
                </a:outerShdw>
              </a:effectLst>
            </a:endParaRPr>
          </a:p>
          <a:p>
            <a:pPr lvl="1">
              <a:lnSpc>
                <a:spcPct val="100000"/>
              </a:lnSpc>
              <a:spcBef>
                <a:spcPts val="0"/>
              </a:spcBef>
            </a:pPr>
            <a:r>
              <a:rPr lang="en-US" dirty="0" smtClean="0">
                <a:effectLst>
                  <a:outerShdw blurRad="38100" dist="38100" dir="2700000" algn="tl">
                    <a:srgbClr val="000000">
                      <a:alpha val="43137"/>
                    </a:srgbClr>
                  </a:outerShdw>
                </a:effectLst>
              </a:rPr>
              <a:t>Read </a:t>
            </a:r>
            <a:r>
              <a:rPr lang="en-US" dirty="0">
                <a:effectLst>
                  <a:outerShdw blurRad="38100" dist="38100" dir="2700000" algn="tl">
                    <a:srgbClr val="000000">
                      <a:alpha val="43137"/>
                    </a:srgbClr>
                  </a:outerShdw>
                </a:effectLst>
              </a:rPr>
              <a:t>chapter 13 and substitute the phrase "Love is..." with the phrase "Speak words that are..." </a:t>
            </a:r>
            <a:r>
              <a:rPr lang="en-US"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"Speak </a:t>
            </a:r>
            <a:r>
              <a:rPr lang="en-US" i="1" dirty="0">
                <a:effectLst>
                  <a:outerShdw blurRad="38100" dist="38100" dir="2700000" algn="tl">
                    <a:srgbClr val="000000">
                      <a:alpha val="43137"/>
                    </a:srgbClr>
                  </a:outerShdw>
                </a:effectLst>
              </a:rPr>
              <a:t>words that are patient, kind, </a:t>
            </a:r>
            <a:r>
              <a:rPr lang="en-US" i="1" dirty="0" smtClean="0">
                <a:effectLst>
                  <a:outerShdw blurRad="38100" dist="38100" dir="2700000" algn="tl">
                    <a:srgbClr val="000000">
                      <a:alpha val="43137"/>
                    </a:srgbClr>
                  </a:outerShdw>
                </a:effectLst>
              </a:rPr>
              <a:t>never </a:t>
            </a:r>
            <a:r>
              <a:rPr lang="en-US" i="1" dirty="0">
                <a:effectLst>
                  <a:outerShdw blurRad="38100" dist="38100" dir="2700000" algn="tl">
                    <a:srgbClr val="000000">
                      <a:alpha val="43137"/>
                    </a:srgbClr>
                  </a:outerShdw>
                </a:effectLst>
              </a:rPr>
              <a:t>boasting, never proud..."</a:t>
            </a:r>
            <a:r>
              <a:rPr lang="en-US"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a:p>
            <a:pPr marL="0" indent="0">
              <a:lnSpc>
                <a:spcPct val="100000"/>
              </a:lnSpc>
              <a:buNone/>
            </a:pPr>
            <a:endParaRPr lang="en-US" sz="3200"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222905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out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par>
                          <p:cTn id="35" fill="hold">
                            <p:stCondLst>
                              <p:cond delay="500"/>
                            </p:stCondLst>
                            <p:childTnLst>
                              <p:par>
                                <p:cTn id="36" presetID="16" presetClass="entr" presetSubtype="37"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outVertical)">
                                      <p:cBhvr>
                                        <p:cTn id="38" dur="500"/>
                                        <p:tgtEl>
                                          <p:spTgt spid="3">
                                            <p:txEl>
                                              <p:pRg st="6" end="6"/>
                                            </p:txEl>
                                          </p:spTgt>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1159099"/>
            <a:ext cx="11848564" cy="5576552"/>
          </a:xfrm>
        </p:spPr>
        <p:txBody>
          <a:bodyPr/>
          <a:lstStyle/>
          <a:p>
            <a:pPr marL="457200" lvl="1" indent="0">
              <a:lnSpc>
                <a:spcPct val="100000"/>
              </a:lnSpc>
              <a:buNone/>
            </a:pP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4" name="Rectangle 3"/>
          <p:cNvSpPr/>
          <p:nvPr/>
        </p:nvSpPr>
        <p:spPr>
          <a:xfrm>
            <a:off x="180304" y="734008"/>
            <a:ext cx="11848564" cy="3493264"/>
          </a:xfrm>
          <a:prstGeom prst="rect">
            <a:avLst/>
          </a:prstGeom>
        </p:spPr>
        <p:txBody>
          <a:bodyPr wrap="square">
            <a:spAutoFit/>
          </a:bodyPr>
          <a:lstStyle/>
          <a:p>
            <a:pPr lvl="0"/>
            <a:r>
              <a:rPr lang="en-US" sz="2400" b="1" dirty="0">
                <a:effectLst>
                  <a:outerShdw blurRad="38100" dist="38100" dir="2700000" algn="tl">
                    <a:srgbClr val="000000">
                      <a:alpha val="43137"/>
                    </a:srgbClr>
                  </a:outerShdw>
                </a:effectLst>
                <a:latin typeface="Arial Rounded MT Bold" panose="020F0704030504030204" pitchFamily="34" charset="0"/>
              </a:rPr>
              <a:t>C</a:t>
            </a:r>
            <a:r>
              <a:rPr lang="en-US" sz="2400" b="1" dirty="0" smtClean="0">
                <a:effectLst>
                  <a:outerShdw blurRad="38100" dist="38100" dir="2700000" algn="tl">
                    <a:srgbClr val="000000">
                      <a:alpha val="43137"/>
                    </a:srgbClr>
                  </a:outerShdw>
                </a:effectLst>
                <a:latin typeface="Arial Rounded MT Bold" panose="020F0704030504030204" pitchFamily="34" charset="0"/>
              </a:rPr>
              <a:t>onsider the Promise/ Caution: </a:t>
            </a:r>
            <a:r>
              <a:rPr lang="en-US" sz="2400" i="1" dirty="0" smtClean="0">
                <a:effectLst>
                  <a:outerShdw blurRad="38100" dist="38100" dir="2700000" algn="tl">
                    <a:srgbClr val="000000">
                      <a:alpha val="43137"/>
                    </a:srgbClr>
                  </a:outerShdw>
                </a:effectLst>
                <a:latin typeface="Arial Rounded MT Bold" panose="020F0704030504030204" pitchFamily="34" charset="0"/>
              </a:rPr>
              <a:t>"Those who love it will eat its fruit" </a:t>
            </a:r>
            <a:r>
              <a:rPr lang="en-US" sz="2400" b="1" dirty="0" smtClean="0">
                <a:effectLst>
                  <a:outerShdw blurRad="38100" dist="38100" dir="2700000" algn="tl">
                    <a:srgbClr val="000000">
                      <a:alpha val="43137"/>
                    </a:srgbClr>
                  </a:outerShdw>
                </a:effectLst>
                <a:latin typeface="Arial Rounded MT Bold" panose="020F0704030504030204" pitchFamily="34" charset="0"/>
              </a:rPr>
              <a:t>-Prov. 18:21</a:t>
            </a:r>
          </a:p>
          <a:p>
            <a:pPr marL="342900" lvl="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rial Rounded MT Bold" panose="020F0704030504030204" pitchFamily="34" charset="0"/>
              </a:rPr>
              <a:t>Those who enjoy talking will reap the harvest of their words. </a:t>
            </a:r>
          </a:p>
          <a:p>
            <a:pPr marL="342900" lvl="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rial Rounded MT Bold" panose="020F0704030504030204" pitchFamily="34" charset="0"/>
              </a:rPr>
              <a:t>This is the law of sowing and reaping. </a:t>
            </a:r>
          </a:p>
          <a:p>
            <a:pPr marL="342900" lvl="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rial Rounded MT Bold" panose="020F0704030504030204" pitchFamily="34" charset="0"/>
              </a:rPr>
              <a:t>Words are like seeds sown that produce a harvest. </a:t>
            </a:r>
          </a:p>
          <a:p>
            <a:pPr marL="342900" lvl="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rial Rounded MT Bold" panose="020F0704030504030204" pitchFamily="34" charset="0"/>
              </a:rPr>
              <a:t>When James finishes his discourse on the power of the tongue, he says,</a:t>
            </a:r>
          </a:p>
          <a:p>
            <a:pPr marL="342900" lvl="0" indent="-342900">
              <a:buFont typeface="Arial" panose="020B0604020202020204" pitchFamily="34" charset="0"/>
              <a:buChar char="•"/>
            </a:pPr>
            <a:r>
              <a:rPr lang="en-US" sz="2400" i="1" dirty="0" smtClean="0">
                <a:effectLst>
                  <a:outerShdw blurRad="38100" dist="38100" dir="2700000" algn="tl">
                    <a:srgbClr val="000000">
                      <a:alpha val="43137"/>
                    </a:srgbClr>
                  </a:outerShdw>
                </a:effectLst>
                <a:latin typeface="Arial Rounded MT Bold" panose="020F0704030504030204" pitchFamily="34" charset="0"/>
              </a:rPr>
              <a:t>"Peacemakers who sow in peace raise a harvest of righteousness" </a:t>
            </a:r>
            <a:r>
              <a:rPr lang="en-US" sz="2400" b="1" dirty="0" smtClean="0">
                <a:effectLst>
                  <a:outerShdw blurRad="38100" dist="38100" dir="2700000" algn="tl">
                    <a:srgbClr val="000000">
                      <a:alpha val="43137"/>
                    </a:srgbClr>
                  </a:outerShdw>
                </a:effectLst>
                <a:latin typeface="Arial Rounded MT Bold" panose="020F0704030504030204" pitchFamily="34" charset="0"/>
              </a:rPr>
              <a:t>(Ja 3:18) </a:t>
            </a:r>
          </a:p>
          <a:p>
            <a:pPr marL="342900" lvl="0" indent="-342900">
              <a:buFont typeface="Arial" panose="020B0604020202020204" pitchFamily="34" charset="0"/>
              <a:buChar char="•"/>
            </a:pPr>
            <a:r>
              <a:rPr lang="en-US" sz="2400" b="1" dirty="0" smtClean="0">
                <a:effectLst>
                  <a:outerShdw blurRad="38100" dist="38100" dir="2700000" algn="tl">
                    <a:srgbClr val="000000">
                      <a:alpha val="43137"/>
                    </a:srgbClr>
                  </a:outerShdw>
                </a:effectLst>
                <a:latin typeface="Arial Rounded MT Bold" panose="020F0704030504030204" pitchFamily="34" charset="0"/>
              </a:rPr>
              <a:t>Your words today will set a harvest in motion for tomorrow. </a:t>
            </a:r>
          </a:p>
          <a:p>
            <a:pPr lvl="0">
              <a:spcBef>
                <a:spcPts val="600"/>
              </a:spcBef>
            </a:pPr>
            <a:r>
              <a:rPr lang="en-US" sz="2400" b="1" dirty="0" smtClean="0">
                <a:effectLst>
                  <a:outerShdw blurRad="38100" dist="38100" dir="2700000" algn="tl">
                    <a:srgbClr val="000000">
                      <a:alpha val="43137"/>
                    </a:srgbClr>
                  </a:outerShdw>
                </a:effectLst>
                <a:latin typeface="Arial Rounded MT Bold" panose="020F0704030504030204" pitchFamily="34" charset="0"/>
              </a:rPr>
              <a:t>So let us pray: </a:t>
            </a:r>
            <a:r>
              <a:rPr lang="en-US" sz="2400" i="1" dirty="0" smtClean="0">
                <a:effectLst>
                  <a:outerShdw blurRad="38100" dist="38100" dir="2700000" algn="tl">
                    <a:srgbClr val="000000">
                      <a:alpha val="43137"/>
                    </a:srgbClr>
                  </a:outerShdw>
                </a:effectLst>
                <a:latin typeface="Arial Rounded MT Bold" panose="020F0704030504030204" pitchFamily="34" charset="0"/>
              </a:rPr>
              <a:t>"May the words of my mouth and the meditation of my heart be pleasing in your sight, O Lord, my Rock and my Redeemer" </a:t>
            </a:r>
            <a:r>
              <a:rPr lang="en-US" sz="2400" b="1" dirty="0" smtClean="0">
                <a:effectLst>
                  <a:outerShdw blurRad="38100" dist="38100" dir="2700000" algn="tl">
                    <a:srgbClr val="000000">
                      <a:alpha val="43137"/>
                    </a:srgbClr>
                  </a:outerShdw>
                </a:effectLst>
                <a:latin typeface="Arial Rounded MT Bold" panose="020F0704030504030204" pitchFamily="34" charset="0"/>
              </a:rPr>
              <a:t>(Ps. 19:14) </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760" y="-237632"/>
            <a:ext cx="6049219" cy="4706007"/>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29" y="449262"/>
            <a:ext cx="7747000" cy="4686300"/>
          </a:xfrm>
          <a:prstGeom prst="rect">
            <a:avLst/>
          </a:prstGeom>
          <a:ln>
            <a:noFill/>
          </a:ln>
          <a:effectLst>
            <a:softEdge rad="112500"/>
          </a:effectLst>
        </p:spPr>
      </p:pic>
    </p:spTree>
    <p:extLst>
      <p:ext uri="{BB962C8B-B14F-4D97-AF65-F5344CB8AC3E}">
        <p14:creationId xmlns:p14="http://schemas.microsoft.com/office/powerpoint/2010/main" val="2419298892"/>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out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28"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3000" fill="hold"/>
                                        <p:tgtEl>
                                          <p:spTgt spid="6"/>
                                        </p:tgtEl>
                                        <p:attrNameLst>
                                          <p:attrName>ppt_x</p:attrName>
                                        </p:attrNameLst>
                                      </p:cBhvr>
                                      <p:tavLst>
                                        <p:tav tm="0">
                                          <p:val>
                                            <p:strVal val="#ppt_x"/>
                                          </p:val>
                                        </p:tav>
                                        <p:tav tm="100000">
                                          <p:val>
                                            <p:strVal val="#ppt_x"/>
                                          </p:val>
                                        </p:tav>
                                      </p:tavLst>
                                    </p:anim>
                                    <p:anim calcmode="lin" valueType="num">
                                      <p:cBhvr>
                                        <p:cTn id="19" dur="3000" fill="hold"/>
                                        <p:tgtEl>
                                          <p:spTgt spid="6"/>
                                        </p:tgtEl>
                                        <p:attrNameLst>
                                          <p:attrName>ppt_y</p:attrName>
                                        </p:attrNameLst>
                                      </p:cBhvr>
                                      <p:tavLst>
                                        <p:tav tm="0">
                                          <p:val>
                                            <p:strVal val="#ppt_y+1"/>
                                          </p:val>
                                        </p:tav>
                                        <p:tav tm="100000">
                                          <p:val>
                                            <p:strVal val="#ppt_y-1"/>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out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out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par>
                                <p:cTn id="40" presetID="28"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3000" fill="hold"/>
                                        <p:tgtEl>
                                          <p:spTgt spid="5"/>
                                        </p:tgtEl>
                                        <p:attrNameLst>
                                          <p:attrName>ppt_x</p:attrName>
                                        </p:attrNameLst>
                                      </p:cBhvr>
                                      <p:tavLst>
                                        <p:tav tm="0">
                                          <p:val>
                                            <p:strVal val="#ppt_x"/>
                                          </p:val>
                                        </p:tav>
                                        <p:tav tm="100000">
                                          <p:val>
                                            <p:strVal val="#ppt_x"/>
                                          </p:val>
                                        </p:tav>
                                      </p:tavLst>
                                    </p:anim>
                                    <p:anim calcmode="lin" valueType="num">
                                      <p:cBhvr>
                                        <p:cTn id="43" dur="3000" fill="hold"/>
                                        <p:tgtEl>
                                          <p:spTgt spid="5"/>
                                        </p:tgtEl>
                                        <p:attrNameLst>
                                          <p:attrName>ppt_y</p:attrName>
                                        </p:attrNameLst>
                                      </p:cBhvr>
                                      <p:tavLst>
                                        <p:tav tm="0">
                                          <p:val>
                                            <p:strVal val="#ppt_y+1"/>
                                          </p:val>
                                        </p:tav>
                                        <p:tav tm="100000">
                                          <p:val>
                                            <p:strVal val="#ppt_y-1"/>
                                          </p:val>
                                        </p:tav>
                                      </p:tavLst>
                                    </p:anim>
                                  </p:childTnLst>
                                </p:cTn>
                              </p:par>
                            </p:childTnLst>
                          </p:cTn>
                        </p:par>
                        <p:par>
                          <p:cTn id="44" fill="hold">
                            <p:stCondLst>
                              <p:cond delay="3000"/>
                            </p:stCondLst>
                            <p:childTnLst>
                              <p:par>
                                <p:cTn id="45" presetID="16" presetClass="entr" presetSubtype="37" fill="hold" nodeType="after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outVertical)">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barn(inVertical)">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6146" name="Picture 2" descr="http://loopholesonlife.files.wordpress.com/2012/11/one-liner-are-what-we-say-2012-09-20.jpg?w=848"/>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275" b="37441"/>
          <a:stretch/>
        </p:blipFill>
        <p:spPr bwMode="auto">
          <a:xfrm>
            <a:off x="1371600" y="1219200"/>
            <a:ext cx="86741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4089400"/>
            <a:ext cx="8432800" cy="2667000"/>
          </a:xfrm>
          <a:prstGeom prst="rect">
            <a:avLst/>
          </a:prstGeom>
        </p:spPr>
      </p:pic>
    </p:spTree>
    <p:extLst>
      <p:ext uri="{BB962C8B-B14F-4D97-AF65-F5344CB8AC3E}">
        <p14:creationId xmlns:p14="http://schemas.microsoft.com/office/powerpoint/2010/main" val="409726356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lstStyle/>
          <a:p>
            <a:endParaRPr lang="en-US" dirty="0"/>
          </a:p>
        </p:txBody>
      </p:sp>
      <p:sp>
        <p:nvSpPr>
          <p:cNvPr id="4" name="Title 1"/>
          <p:cNvSpPr>
            <a:spLocks noGrp="1"/>
          </p:cNvSpPr>
          <p:nvPr>
            <p:ph type="title"/>
          </p:nvPr>
        </p:nvSpPr>
        <p:spPr>
          <a:xfrm>
            <a:off x="838200" y="-15875"/>
            <a:ext cx="10515600" cy="930275"/>
          </a:xfrm>
        </p:spPr>
        <p:txBody>
          <a:bodyPr/>
          <a:lstStyle/>
          <a:p>
            <a:pPr algn="ct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85171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normAutofit fontScale="92500" lnSpcReduction="20000"/>
          </a:bodyPr>
          <a:lstStyle/>
          <a:p>
            <a:pPr>
              <a:lnSpc>
                <a:spcPct val="100000"/>
              </a:lnSpc>
              <a:spcBef>
                <a:spcPts val="0"/>
              </a:spcBef>
            </a:pPr>
            <a:r>
              <a:rPr lang="en-US" dirty="0">
                <a:effectLst>
                  <a:outerShdw blurRad="38100" dist="38100" dir="2700000" algn="tl">
                    <a:srgbClr val="000000">
                      <a:alpha val="43137"/>
                    </a:srgbClr>
                  </a:outerShdw>
                </a:effectLst>
              </a:rPr>
              <a:t>Two snakes slithered down the road. One snake turned to the other and asked, ''Are we poisonous</a:t>
            </a:r>
            <a:r>
              <a:rPr lang="en-US" dirty="0" smtClean="0">
                <a:effectLst>
                  <a:outerShdw blurRad="38100" dist="38100" dir="2700000" algn="tl">
                    <a:srgbClr val="000000">
                      <a:alpha val="43137"/>
                    </a:srgbClr>
                  </a:outerShdw>
                </a:effectLst>
              </a:rPr>
              <a:t>?“  The </a:t>
            </a:r>
            <a:r>
              <a:rPr lang="en-US" dirty="0">
                <a:effectLst>
                  <a:outerShdw blurRad="38100" dist="38100" dir="2700000" algn="tl">
                    <a:srgbClr val="000000">
                      <a:alpha val="43137"/>
                    </a:srgbClr>
                  </a:outerShdw>
                </a:effectLst>
              </a:rPr>
              <a:t>other snake replied, "I don't know. Why do you ask?"</a:t>
            </a:r>
          </a:p>
          <a:p>
            <a:pPr marL="0" indent="0">
              <a:lnSpc>
                <a:spcPct val="100000"/>
              </a:lnSpc>
              <a:spcBef>
                <a:spcPts val="0"/>
              </a:spcBef>
              <a:buNone/>
            </a:pPr>
            <a:r>
              <a:rPr lang="en-US" dirty="0" smtClean="0">
                <a:effectLst>
                  <a:outerShdw blurRad="38100" dist="38100" dir="2700000" algn="tl">
                    <a:srgbClr val="000000">
                      <a:alpha val="43137"/>
                    </a:srgbClr>
                  </a:outerShdw>
                </a:effectLst>
              </a:rPr>
              <a:t>   The </a:t>
            </a:r>
            <a:r>
              <a:rPr lang="en-US" dirty="0">
                <a:effectLst>
                  <a:outerShdw blurRad="38100" dist="38100" dir="2700000" algn="tl">
                    <a:srgbClr val="000000">
                      <a:alpha val="43137"/>
                    </a:srgbClr>
                  </a:outerShdw>
                </a:effectLst>
              </a:rPr>
              <a:t>first snake replied. "'Because I just bit my lip</a:t>
            </a:r>
            <a:r>
              <a:rPr lang="en-US" dirty="0" smtClean="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A guy came to his pastor and said, “Reverend, I only have one talent.”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pastor asked, “What’s your talent?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man said, "I have the gift of criticism."</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pastor was wise and replied, "The Bible says that the guy who had only one talent went out and buried it. Maybe that’s what you ought to do with yours</a:t>
            </a:r>
            <a:r>
              <a:rPr lang="en-US" dirty="0" smtClean="0">
                <a:effectLst>
                  <a:outerShdw blurRad="38100" dist="38100" dir="2700000" algn="tl">
                    <a:srgbClr val="000000">
                      <a:alpha val="43137"/>
                    </a:srgbClr>
                  </a:outerShdw>
                </a:effectLst>
              </a:rPr>
              <a:t>.“</a:t>
            </a:r>
          </a:p>
          <a:p>
            <a:r>
              <a:rPr lang="en-US" dirty="0" smtClean="0">
                <a:effectLst>
                  <a:outerShdw blurRad="38100" dist="38100" dir="2700000" algn="tl">
                    <a:srgbClr val="000000">
                      <a:alpha val="43137"/>
                    </a:srgbClr>
                  </a:outerShdw>
                </a:effectLst>
              </a:rPr>
              <a:t>Tell Me more- tell me more –I cant – I Have already told u more than I heard</a:t>
            </a:r>
          </a:p>
          <a:p>
            <a:r>
              <a:rPr lang="en-US" dirty="0"/>
              <a:t>A vacuum salesman appeared at the door of an old lady's cottage and, without allowing the woman to speak, rushed into the living room and threw a large bag of dirt all over her clean carpet. He said, "If this new vacuum doesn't pick up every bit of dirt then I'll eat all the dirt</a:t>
            </a:r>
            <a:r>
              <a:rPr lang="en-US" dirty="0" smtClean="0"/>
              <a:t>.“ The </a:t>
            </a:r>
            <a:r>
              <a:rPr lang="en-US" dirty="0"/>
              <a:t>woman, who by this time was losing her patience, said, "Sir, if I had enough money to buy that thing, I would have paid my electricity bill before they cut it off. Now, what would you prefer, a spoon or a knife and fork?"</a:t>
            </a:r>
            <a:br>
              <a:rPr lang="en-US" dirty="0"/>
            </a:br>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Joke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2436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normAutofit fontScale="92500" lnSpcReduction="20000"/>
          </a:bodyPr>
          <a:lstStyle/>
          <a:p>
            <a:pPr marL="0" indent="0">
              <a:buNone/>
            </a:pPr>
            <a:r>
              <a:rPr lang="en-US" dirty="0"/>
              <a:t>A lady asked a man working in the produce department if she could buy half a head of lettuce. He replied, "Half a head? Are you serious? God grows these in whole heads and that’s how we sell them!"</a:t>
            </a:r>
            <a:br>
              <a:rPr lang="en-US" dirty="0"/>
            </a:br>
            <a:r>
              <a:rPr lang="en-US" dirty="0"/>
              <a:t>"You mean," she persisted, "that after all the years I’ve shopped here, you won’t sell me half-a-head of lettuce?"</a:t>
            </a:r>
            <a:br>
              <a:rPr lang="en-US" dirty="0"/>
            </a:br>
            <a:r>
              <a:rPr lang="en-US" dirty="0"/>
              <a:t>"Look," he said, "If you like I’ll ask the manager." </a:t>
            </a:r>
            <a:br>
              <a:rPr lang="en-US" dirty="0"/>
            </a:br>
            <a:r>
              <a:rPr lang="en-US" dirty="0"/>
              <a:t>She indicated that would be appreciated, so the young man marched to the front of the store. "You won’t believe this, but there’s a lame-braided idiot of a lady back there who wants to know if she can buy half-a-head of lettuce." </a:t>
            </a:r>
            <a:br>
              <a:rPr lang="en-US" dirty="0"/>
            </a:br>
            <a:r>
              <a:rPr lang="en-US" dirty="0"/>
              <a:t>He noticed the manager gesturing, and turned around to see the lady standing behind him, obviously having followed him to the front of the store. "And this nice lady was wondering if she could buy the other half" he concluded. </a:t>
            </a:r>
            <a:br>
              <a:rPr lang="en-US" dirty="0"/>
            </a:br>
            <a:r>
              <a:rPr lang="en-US" dirty="0"/>
              <a:t>Later in the day the manager cornered the young man and said, "That was the finest example of thinking on your feet I’ve ever seen! Where did you learn that?" "I grew up in Grand Rapids, and if you know anything about Grand Rapids, you know that it’s known for its great hockey teams and its ugly women." </a:t>
            </a:r>
            <a:br>
              <a:rPr lang="en-US" dirty="0"/>
            </a:br>
            <a:r>
              <a:rPr lang="en-US" dirty="0"/>
              <a:t>The manager’s face flushed, and he interrupted, "My wife is from Grand Rapids!" "And which hockey team did she play for</a:t>
            </a:r>
            <a:r>
              <a:rPr lang="en-US" dirty="0" smtClean="0"/>
              <a:t>?"</a:t>
            </a:r>
            <a:endParaRPr lang="en-US" dirty="0"/>
          </a:p>
        </p:txBody>
      </p:sp>
      <p:sp>
        <p:nvSpPr>
          <p:cNvPr id="4"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Joke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2178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3700" y="1028700"/>
            <a:ext cx="7747000" cy="3843337"/>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Getting Rid of the</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Bad Taste in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My Mouth</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i="1" dirty="0" smtClean="0">
                <a:effectLst>
                  <a:outerShdw blurRad="38100" dist="38100" dir="2700000" algn="tl">
                    <a:srgbClr val="000000">
                      <a:alpha val="43137"/>
                    </a:srgbClr>
                  </a:outerShdw>
                </a:effectLst>
                <a:latin typeface="Arial Rounded MT Bold" panose="020F0704030504030204" pitchFamily="34" charset="0"/>
              </a:rPr>
              <a:t>“</a:t>
            </a:r>
            <a:r>
              <a:rPr lang="en-US" sz="5300" b="1" i="1" dirty="0" smtClean="0">
                <a:effectLst>
                  <a:outerShdw blurRad="38100" dist="38100" dir="2700000" algn="tl">
                    <a:srgbClr val="000000">
                      <a:alpha val="43137"/>
                    </a:srgbClr>
                  </a:outerShdw>
                </a:effectLst>
                <a:latin typeface="Arial Rounded MT Bold" panose="020F0704030504030204" pitchFamily="34" charset="0"/>
              </a:rPr>
              <a:t>the Power of My Words”</a:t>
            </a:r>
            <a:endParaRPr lang="en-US" sz="5300"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4724400" y="5380038"/>
            <a:ext cx="5943600" cy="703262"/>
          </a:xfrm>
        </p:spPr>
        <p:txBody>
          <a:bodyPr>
            <a:normAutofit/>
          </a:bodyPr>
          <a:lstStyle/>
          <a:p>
            <a:r>
              <a:rPr lang="en-US" sz="3600" b="1" dirty="0" smtClean="0">
                <a:effectLst>
                  <a:outerShdw blurRad="38100" dist="38100" dir="2700000" algn="tl">
                    <a:srgbClr val="000000">
                      <a:alpha val="43137"/>
                    </a:srgbClr>
                  </a:outerShdw>
                </a:effectLst>
              </a:rPr>
              <a:t>Proverbs 18:21</a:t>
            </a:r>
            <a:endParaRPr lang="en-US" sz="36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44" y="0"/>
            <a:ext cx="3327400" cy="6858000"/>
          </a:xfrm>
          <a:prstGeom prst="rect">
            <a:avLst/>
          </a:prstGeom>
          <a:ln>
            <a:noFill/>
          </a:ln>
          <a:effectLst>
            <a:softEdge rad="112500"/>
          </a:effectLst>
        </p:spPr>
      </p:pic>
    </p:spTree>
    <p:extLst>
      <p:ext uri="{BB962C8B-B14F-4D97-AF65-F5344CB8AC3E}">
        <p14:creationId xmlns:p14="http://schemas.microsoft.com/office/powerpoint/2010/main" val="1157541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750"/>
                                        <p:tgtEl>
                                          <p:spTgt spid="2"/>
                                        </p:tgtEl>
                                      </p:cBhvr>
                                    </p:animEffect>
                                  </p:childTnLst>
                                </p:cTn>
                              </p:par>
                            </p:childTnLst>
                          </p:cTn>
                        </p:par>
                        <p:par>
                          <p:cTn id="12" fill="hold">
                            <p:stCondLst>
                              <p:cond delay="3750"/>
                            </p:stCondLst>
                            <p:childTnLst>
                              <p:par>
                                <p:cTn id="13" presetID="16" presetClass="entr" presetSubtype="37"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473075"/>
            <a:ext cx="3810000" cy="2533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473075"/>
            <a:ext cx="2717800" cy="2533650"/>
          </a:xfrm>
          <a:prstGeom prst="rect">
            <a:avLst/>
          </a:prstGeom>
        </p:spPr>
      </p:pic>
    </p:spTree>
    <p:extLst>
      <p:ext uri="{BB962C8B-B14F-4D97-AF65-F5344CB8AC3E}">
        <p14:creationId xmlns:p14="http://schemas.microsoft.com/office/powerpoint/2010/main" val="2535266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4400" y="0"/>
            <a:ext cx="2438400" cy="2298700"/>
          </a:xfrm>
          <a:prstGeom prst="rect">
            <a:avLst/>
          </a:prstGeom>
          <a:ln>
            <a:noFill/>
          </a:ln>
          <a:effectLst>
            <a:softEdge rad="112500"/>
          </a:effectLst>
        </p:spPr>
      </p:pic>
      <p:pic>
        <p:nvPicPr>
          <p:cNvPr id="1028" name="Picture 4" descr="http://media.cagle.com/10/2015/07/18/166554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33337"/>
            <a:ext cx="3352800" cy="6583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849" y="145288"/>
            <a:ext cx="2057400" cy="28011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7300" y="2692400"/>
            <a:ext cx="1755500" cy="406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298" y="252031"/>
            <a:ext cx="2346325" cy="25876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3649" y="3619500"/>
            <a:ext cx="2463800" cy="2590800"/>
          </a:xfrm>
          <a:prstGeom prst="rect">
            <a:avLst/>
          </a:prstGeom>
        </p:spPr>
      </p:pic>
    </p:spTree>
    <p:extLst>
      <p:ext uri="{BB962C8B-B14F-4D97-AF65-F5344CB8AC3E}">
        <p14:creationId xmlns:p14="http://schemas.microsoft.com/office/powerpoint/2010/main" val="2381408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endParaRPr lang="en-US" dirty="0"/>
          </a:p>
        </p:txBody>
      </p:sp>
      <p:sp>
        <p:nvSpPr>
          <p:cNvPr id="3" name="Content Placeholder 2"/>
          <p:cNvSpPr>
            <a:spLocks noGrp="1"/>
          </p:cNvSpPr>
          <p:nvPr>
            <p:ph idx="1"/>
          </p:nvPr>
        </p:nvSpPr>
        <p:spPr>
          <a:xfrm>
            <a:off x="180304" y="1159099"/>
            <a:ext cx="11848564" cy="5576552"/>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Proverbs 12:18 (KJV)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18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There is that </a:t>
            </a:r>
            <a:r>
              <a:rPr lang="en-US" i="1" dirty="0" err="1" smtClean="0">
                <a:effectLst>
                  <a:outerShdw blurRad="38100" dist="38100" dir="2700000" algn="tl">
                    <a:srgbClr val="000000">
                      <a:alpha val="43137"/>
                    </a:srgbClr>
                  </a:outerShdw>
                </a:effectLst>
                <a:latin typeface="Arial Rounded MT Bold" panose="020F0704030504030204" pitchFamily="34" charset="0"/>
              </a:rPr>
              <a:t>speaketh</a:t>
            </a:r>
            <a:r>
              <a:rPr lang="en-US" i="1" dirty="0" smtClean="0">
                <a:effectLst>
                  <a:outerShdw blurRad="38100" dist="38100" dir="2700000" algn="tl">
                    <a:srgbClr val="000000">
                      <a:alpha val="43137"/>
                    </a:srgbClr>
                  </a:outerShdw>
                </a:effectLst>
                <a:latin typeface="Arial Rounded MT Bold" panose="020F0704030504030204" pitchFamily="34" charset="0"/>
              </a:rPr>
              <a:t> like the piercings of a sword: but the tongue of the wise is health. </a:t>
            </a:r>
            <a:br>
              <a:rPr lang="en-US" i="1" dirty="0" smtClean="0">
                <a:effectLst>
                  <a:outerShdw blurRad="38100" dist="38100" dir="2700000" algn="tl">
                    <a:srgbClr val="000000">
                      <a:alpha val="43137"/>
                    </a:srgbClr>
                  </a:outerShdw>
                </a:effectLst>
                <a:latin typeface="Arial Rounded MT Bold" panose="020F0704030504030204" pitchFamily="34" charset="0"/>
              </a:rPr>
            </a:br>
            <a:endParaRPr lang="en-US" i="1" dirty="0" smtClean="0">
              <a:effectLst>
                <a:outerShdw blurRad="38100" dist="38100" dir="2700000" algn="tl">
                  <a:srgbClr val="000000">
                    <a:alpha val="43137"/>
                  </a:srgbClr>
                </a:outerShdw>
              </a:effectLst>
              <a:latin typeface="Arial Rounded MT Bold" panose="020F0704030504030204" pitchFamily="34" charset="0"/>
            </a:endParaRPr>
          </a:p>
          <a:p>
            <a:r>
              <a:rPr lang="en-US" b="1" dirty="0" smtClean="0">
                <a:effectLst>
                  <a:outerShdw blurRad="38100" dist="38100" dir="2700000" algn="tl">
                    <a:srgbClr val="000000">
                      <a:alpha val="43137"/>
                    </a:srgbClr>
                  </a:outerShdw>
                </a:effectLst>
                <a:latin typeface="Arial Rounded MT Bold" panose="020F0704030504030204" pitchFamily="34" charset="0"/>
              </a:rPr>
              <a:t>Proverbs 18:21 (KJV)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21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Death and life are in the power of the tongue: and they that love it shall eat the fruit thereof. </a:t>
            </a:r>
            <a:r>
              <a:rPr lang="en-US" i="1" dirty="0" smtClean="0">
                <a:effectLst>
                  <a:outerShdw blurRad="38100" dist="38100" dir="2700000" algn="tl">
                    <a:srgbClr val="000000">
                      <a:alpha val="43137"/>
                    </a:srgbClr>
                  </a:outerShdw>
                </a:effectLst>
              </a:rPr>
              <a:t/>
            </a:r>
            <a:br>
              <a:rPr lang="en-US" i="1" dirty="0" smtClean="0">
                <a:effectLst>
                  <a:outerShdw blurRad="38100" dist="38100" dir="2700000" algn="tl">
                    <a:srgbClr val="000000">
                      <a:alpha val="43137"/>
                    </a:srgbClr>
                  </a:outerShdw>
                </a:effectLst>
              </a:rPr>
            </a:br>
            <a:endParaRPr lang="en-US" i="1"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02638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lstStyle/>
          <a:p>
            <a:endParaRPr lang="en-US" dirty="0"/>
          </a:p>
        </p:txBody>
      </p:sp>
      <p:sp>
        <p:nvSpPr>
          <p:cNvPr id="4"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21329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lstStyle/>
          <a:p>
            <a:endParaRPr lang="en-US" dirty="0"/>
          </a:p>
        </p:txBody>
      </p:sp>
      <p:sp>
        <p:nvSpPr>
          <p:cNvPr id="4"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7351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95589"/>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Is Your Words Leaving…?</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63285" y="1224642"/>
            <a:ext cx="11805557" cy="5519057"/>
          </a:xfrm>
        </p:spPr>
        <p:txBody>
          <a:bodyPr>
            <a:normAutofit/>
          </a:bodyPr>
          <a:lstStyle/>
          <a:p>
            <a:pPr>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Bad Taste</a:t>
            </a:r>
          </a:p>
          <a:p>
            <a:pPr lvl="1">
              <a:lnSpc>
                <a:spcPct val="100000"/>
              </a:lnSpc>
              <a:buFont typeface="Courier New" panose="02070309020205020404" pitchFamily="49" charset="0"/>
              <a:buChar char="o"/>
            </a:pPr>
            <a:r>
              <a:rPr lang="en-US" sz="3200" dirty="0" smtClean="0">
                <a:effectLst>
                  <a:outerShdw blurRad="38100" dist="38100" dir="2700000" algn="tl">
                    <a:srgbClr val="000000">
                      <a:alpha val="43137"/>
                    </a:srgbClr>
                  </a:outerShdw>
                </a:effectLst>
                <a:latin typeface="Arial Rounded MT Bold" panose="020F0704030504030204" pitchFamily="34" charset="0"/>
              </a:rPr>
              <a:t>When it’s Coming from Me</a:t>
            </a:r>
          </a:p>
          <a:p>
            <a:pPr lvl="1">
              <a:lnSpc>
                <a:spcPct val="100000"/>
              </a:lnSpc>
              <a:buFont typeface="Courier New" panose="02070309020205020404" pitchFamily="49" charset="0"/>
              <a:buChar char="o"/>
            </a:pPr>
            <a:r>
              <a:rPr lang="en-US" sz="3200" dirty="0" smtClean="0">
                <a:effectLst>
                  <a:outerShdw blurRad="38100" dist="38100" dir="2700000" algn="tl">
                    <a:srgbClr val="000000">
                      <a:alpha val="43137"/>
                    </a:srgbClr>
                  </a:outerShdw>
                </a:effectLst>
                <a:latin typeface="Arial Rounded MT Bold" panose="020F0704030504030204" pitchFamily="34" charset="0"/>
              </a:rPr>
              <a:t>I’m Giving It…</a:t>
            </a:r>
          </a:p>
          <a:p>
            <a:pPr>
              <a:lnSpc>
                <a:spcPct val="100000"/>
              </a:lnSpc>
              <a:spcBef>
                <a:spcPts val="1800"/>
              </a:spcBef>
            </a:pPr>
            <a:r>
              <a:rPr lang="en-US" sz="3200" dirty="0" smtClean="0">
                <a:effectLst>
                  <a:outerShdw blurRad="38100" dist="38100" dir="2700000" algn="tl">
                    <a:srgbClr val="000000">
                      <a:alpha val="43137"/>
                    </a:srgbClr>
                  </a:outerShdw>
                </a:effectLst>
                <a:latin typeface="Arial Rounded MT Bold" panose="020F0704030504030204" pitchFamily="34" charset="0"/>
              </a:rPr>
              <a:t>Bad Breath</a:t>
            </a:r>
          </a:p>
          <a:p>
            <a:pPr lvl="1">
              <a:lnSpc>
                <a:spcPct val="100000"/>
              </a:lnSpc>
              <a:buFont typeface="Courier New" panose="02070309020205020404" pitchFamily="49" charset="0"/>
              <a:buChar char="o"/>
            </a:pPr>
            <a:r>
              <a:rPr lang="en-US" sz="3200" dirty="0" smtClean="0">
                <a:effectLst>
                  <a:outerShdw blurRad="38100" dist="38100" dir="2700000" algn="tl">
                    <a:srgbClr val="000000">
                      <a:alpha val="43137"/>
                    </a:srgbClr>
                  </a:outerShdw>
                </a:effectLst>
                <a:latin typeface="Arial Rounded MT Bold" panose="020F0704030504030204" pitchFamily="34" charset="0"/>
              </a:rPr>
              <a:t>When it’s Coming toward You</a:t>
            </a:r>
          </a:p>
          <a:p>
            <a:pPr lvl="1">
              <a:lnSpc>
                <a:spcPct val="100000"/>
              </a:lnSpc>
              <a:buFont typeface="Courier New" panose="02070309020205020404" pitchFamily="49" charset="0"/>
              <a:buChar char="o"/>
            </a:pPr>
            <a:r>
              <a:rPr lang="en-US" sz="3200" dirty="0" smtClean="0">
                <a:effectLst>
                  <a:outerShdw blurRad="38100" dist="38100" dir="2700000" algn="tl">
                    <a:srgbClr val="000000">
                      <a:alpha val="43137"/>
                    </a:srgbClr>
                  </a:outerShdw>
                </a:effectLst>
                <a:latin typeface="Arial Rounded MT Bold" panose="020F0704030504030204" pitchFamily="34" charset="0"/>
              </a:rPr>
              <a:t>I’m Getting It…</a:t>
            </a:r>
          </a:p>
          <a:p>
            <a:pPr marL="0" indent="0">
              <a:lnSpc>
                <a:spcPct val="100000"/>
              </a:lnSpc>
              <a:buNone/>
            </a:pPr>
            <a:r>
              <a:rPr lang="en-US" sz="3200" dirty="0" smtClean="0">
                <a:effectLst>
                  <a:outerShdw blurRad="38100" dist="38100" dir="2700000" algn="tl">
                    <a:srgbClr val="000000">
                      <a:alpha val="43137"/>
                    </a:srgbClr>
                  </a:outerShdw>
                </a:effectLst>
                <a:latin typeface="Arial Rounded MT Bold" panose="020F0704030504030204" pitchFamily="34" charset="0"/>
              </a:rPr>
              <a:t>                     Either Way…</a:t>
            </a:r>
          </a:p>
          <a:p>
            <a:pPr marL="0" indent="0">
              <a:lnSpc>
                <a:spcPct val="100000"/>
              </a:lnSpc>
              <a:spcBef>
                <a:spcPts val="0"/>
              </a:spcBef>
              <a:buNone/>
            </a:pPr>
            <a:r>
              <a:rPr lang="en-US" sz="3200" dirty="0" smtClean="0">
                <a:effectLst>
                  <a:outerShdw blurRad="38100" dist="38100" dir="2700000" algn="tl">
                    <a:srgbClr val="000000">
                      <a:alpha val="43137"/>
                    </a:srgbClr>
                  </a:outerShdw>
                </a:effectLst>
                <a:latin typeface="Arial Rounded MT Bold" panose="020F0704030504030204" pitchFamily="34" charset="0"/>
              </a:rPr>
              <a:t>                               …It’s Time to Spit Them Out!</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46649588"/>
      </p:ext>
    </p:extLst>
  </p:cSld>
  <p:clrMapOvr>
    <a:masterClrMapping/>
  </p:clrMapOvr>
  <mc:AlternateContent xmlns:mc="http://schemas.openxmlformats.org/markup-compatibility/2006" xmlns:p14="http://schemas.microsoft.com/office/powerpoint/2010/main">
    <mc:Choice Requires="p14">
      <p:transition spd="slow" p14:dur="2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1" end="1"/>
                                            </p:txEl>
                                          </p:spTgt>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3" end="3"/>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4" end="4"/>
                                            </p:txEl>
                                          </p:spTgt>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5" end="5"/>
                                            </p:txEl>
                                          </p:spTgt>
                                        </p:tgtEl>
                                      </p:cBhvr>
                                    </p:animEffect>
                                  </p:childTnLst>
                                </p:cTn>
                              </p:par>
                            </p:childTnLst>
                          </p:cTn>
                        </p:par>
                        <p:par>
                          <p:cTn id="47" fill="hold">
                            <p:stCondLst>
                              <p:cond delay="6000"/>
                            </p:stCondLst>
                            <p:childTnLst>
                              <p:par>
                                <p:cTn id="48" presetID="31" presetClass="entr" presetSubtype="0" fill="hold" grpId="0" nodeType="afterEffect">
                                  <p:stCondLst>
                                    <p:cond delay="100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6" end="6"/>
                                            </p:txEl>
                                          </p:spTgt>
                                        </p:tgtEl>
                                      </p:cBhvr>
                                    </p:animEffect>
                                  </p:childTnLst>
                                </p:cTn>
                              </p:par>
                            </p:childTnLst>
                          </p:cTn>
                        </p:par>
                        <p:par>
                          <p:cTn id="54" fill="hold">
                            <p:stCondLst>
                              <p:cond delay="9000"/>
                            </p:stCondLst>
                            <p:childTnLst>
                              <p:par>
                                <p:cTn id="55" presetID="31" presetClass="entr" presetSubtype="0"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97" t="5046" r="6011" b="7990"/>
          <a:stretch/>
        </p:blipFill>
        <p:spPr>
          <a:xfrm>
            <a:off x="952500" y="1016000"/>
            <a:ext cx="10071100" cy="5816600"/>
          </a:xfrm>
          <a:prstGeom prst="rect">
            <a:avLst/>
          </a:prstGeom>
          <a:ln>
            <a:noFill/>
          </a:ln>
          <a:effectLst>
            <a:softEdge rad="112500"/>
          </a:effectLst>
        </p:spPr>
      </p:pic>
      <p:sp>
        <p:nvSpPr>
          <p:cNvPr id="3" name="Rectangle 2"/>
          <p:cNvSpPr/>
          <p:nvPr/>
        </p:nvSpPr>
        <p:spPr>
          <a:xfrm>
            <a:off x="2489200" y="3082836"/>
            <a:ext cx="6781800" cy="2308324"/>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     </a:t>
            </a:r>
            <a:r>
              <a:rPr lang="en-US" sz="36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"Here Rests in Silent Clay… </a:t>
            </a:r>
          </a:p>
          <a:p>
            <a:r>
              <a:rPr lang="en-US" sz="36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         …Mrs. Arabella Young  </a:t>
            </a:r>
          </a:p>
          <a:p>
            <a:r>
              <a:rPr lang="en-US" sz="36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     Who on the 21st of May…</a:t>
            </a:r>
          </a:p>
          <a:p>
            <a:r>
              <a:rPr lang="en-US" sz="36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        …Began to hold her tongue"</a:t>
            </a:r>
            <a:r>
              <a:rPr lang="en-US" sz="3200" b="1" dirty="0" smtClean="0">
                <a:effectLst>
                  <a:outerShdw blurRad="38100" dist="38100" dir="2700000" algn="tl">
                    <a:srgbClr val="000000">
                      <a:alpha val="43137"/>
                    </a:srgbClr>
                  </a:outerShdw>
                </a:effectLst>
                <a:latin typeface="Colonna MT" panose="04020805060202030203" pitchFamily="82" charset="0"/>
                <a:ea typeface="Times New Roman" panose="02020603050405020304" pitchFamily="18" charset="0"/>
              </a:rPr>
              <a:t> </a:t>
            </a:r>
            <a:endParaRPr lang="en-US" sz="3200" b="1" dirty="0">
              <a:effectLst>
                <a:outerShdw blurRad="38100" dist="38100" dir="2700000" algn="tl">
                  <a:srgbClr val="000000">
                    <a:alpha val="43137"/>
                  </a:srgbClr>
                </a:outerShdw>
              </a:effectLst>
              <a:latin typeface="Colonna MT" panose="04020805060202030203" pitchFamily="82" charset="0"/>
            </a:endParaRPr>
          </a:p>
        </p:txBody>
      </p:sp>
      <p:sp>
        <p:nvSpPr>
          <p:cNvPr id="4" name="Rectangle 3"/>
          <p:cNvSpPr/>
          <p:nvPr/>
        </p:nvSpPr>
        <p:spPr>
          <a:xfrm>
            <a:off x="228600" y="119103"/>
            <a:ext cx="11582400" cy="523220"/>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 a Cemetery in Ireland is a Tombstone with the Following Inscription: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15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endParaRPr lang="en-US" dirty="0"/>
          </a:p>
        </p:txBody>
      </p:sp>
      <p:sp>
        <p:nvSpPr>
          <p:cNvPr id="3" name="Content Placeholder 2"/>
          <p:cNvSpPr>
            <a:spLocks noGrp="1"/>
          </p:cNvSpPr>
          <p:nvPr>
            <p:ph idx="1"/>
          </p:nvPr>
        </p:nvSpPr>
        <p:spPr>
          <a:xfrm>
            <a:off x="180304" y="1159099"/>
            <a:ext cx="11848564" cy="5576552"/>
          </a:xfrm>
        </p:spPr>
        <p:txBody>
          <a:bodyPr/>
          <a:lstStyle/>
          <a:p>
            <a:pPr marL="0" indent="0">
              <a:lnSpc>
                <a:spcPct val="100000"/>
              </a:lnSpc>
              <a:buNone/>
            </a:pPr>
            <a:r>
              <a:rPr lang="en-US" sz="2900" i="1" dirty="0" smtClean="0">
                <a:effectLst>
                  <a:outerShdw blurRad="38100" dist="38100" dir="2700000" algn="tl">
                    <a:srgbClr val="000000">
                      <a:alpha val="43137"/>
                    </a:srgbClr>
                  </a:outerShdw>
                </a:effectLst>
              </a:rPr>
              <a:t>"The </a:t>
            </a:r>
            <a:r>
              <a:rPr lang="en-US" sz="2900" i="1" dirty="0">
                <a:effectLst>
                  <a:outerShdw blurRad="38100" dist="38100" dir="2700000" algn="tl">
                    <a:srgbClr val="000000">
                      <a:alpha val="43137"/>
                    </a:srgbClr>
                  </a:outerShdw>
                </a:effectLst>
              </a:rPr>
              <a:t>tongue is the only tool that grows sharper with constant use</a:t>
            </a:r>
            <a:r>
              <a:rPr lang="en-US" sz="2900" i="1" dirty="0" smtClean="0">
                <a:effectLst>
                  <a:outerShdw blurRad="38100" dist="38100" dir="2700000" algn="tl">
                    <a:srgbClr val="000000">
                      <a:alpha val="43137"/>
                    </a:srgbClr>
                  </a:outerShdw>
                </a:effectLst>
              </a:rPr>
              <a:t>.“</a:t>
            </a:r>
          </a:p>
          <a:p>
            <a:pPr marL="0" indent="0">
              <a:lnSpc>
                <a:spcPct val="100000"/>
              </a:lnSpc>
              <a:spcBef>
                <a:spcPts val="0"/>
              </a:spcBef>
              <a:buNone/>
            </a:pPr>
            <a:r>
              <a:rPr lang="en-US" sz="2900" dirty="0" smtClean="0">
                <a:effectLst>
                  <a:outerShdw blurRad="38100" dist="38100" dir="2700000" algn="tl">
                    <a:srgbClr val="000000">
                      <a:alpha val="43137"/>
                    </a:srgbClr>
                  </a:outerShdw>
                </a:effectLst>
              </a:rPr>
              <a:t>                                                                                           </a:t>
            </a:r>
            <a:r>
              <a:rPr lang="en-US" sz="2900" b="1" dirty="0" smtClean="0">
                <a:effectLst>
                  <a:outerShdw blurRad="38100" dist="38100" dir="2700000" algn="tl">
                    <a:srgbClr val="000000">
                      <a:alpha val="43137"/>
                    </a:srgbClr>
                  </a:outerShdw>
                </a:effectLst>
              </a:rPr>
              <a:t>Washington Irving</a:t>
            </a:r>
          </a:p>
          <a:p>
            <a:pPr>
              <a:lnSpc>
                <a:spcPct val="100000"/>
              </a:lnSpc>
              <a:spcBef>
                <a:spcPts val="1200"/>
              </a:spcBef>
            </a:pPr>
            <a:r>
              <a:rPr lang="en-US" sz="2900" b="1" dirty="0">
                <a:effectLst>
                  <a:outerShdw blurRad="38100" dist="38100" dir="2700000" algn="tl">
                    <a:srgbClr val="000000">
                      <a:alpha val="43137"/>
                    </a:srgbClr>
                  </a:outerShdw>
                </a:effectLst>
              </a:rPr>
              <a:t>It was said of Jesus, </a:t>
            </a:r>
            <a:endParaRPr lang="en-US" sz="2900" b="1" dirty="0" smtClean="0">
              <a:effectLst>
                <a:outerShdw blurRad="38100" dist="38100" dir="2700000" algn="tl">
                  <a:srgbClr val="000000">
                    <a:alpha val="43137"/>
                  </a:srgbClr>
                </a:outerShdw>
              </a:effectLst>
            </a:endParaRPr>
          </a:p>
          <a:p>
            <a:pPr marL="0" indent="0">
              <a:lnSpc>
                <a:spcPct val="100000"/>
              </a:lnSpc>
              <a:spcBef>
                <a:spcPts val="0"/>
              </a:spcBef>
              <a:buNone/>
            </a:pPr>
            <a:r>
              <a:rPr lang="en-US" sz="2900" i="1" dirty="0">
                <a:effectLst>
                  <a:outerShdw blurRad="38100" dist="38100" dir="2700000" algn="tl">
                    <a:srgbClr val="000000">
                      <a:alpha val="43137"/>
                    </a:srgbClr>
                  </a:outerShdw>
                </a:effectLst>
              </a:rPr>
              <a:t> </a:t>
            </a:r>
            <a:r>
              <a:rPr lang="en-US" sz="2900" i="1" dirty="0" smtClean="0">
                <a:effectLst>
                  <a:outerShdw blurRad="38100" dist="38100" dir="2700000" algn="tl">
                    <a:srgbClr val="000000">
                      <a:alpha val="43137"/>
                    </a:srgbClr>
                  </a:outerShdw>
                </a:effectLst>
              </a:rPr>
              <a:t>             "</a:t>
            </a:r>
            <a:r>
              <a:rPr lang="en-US" sz="2900" i="1" dirty="0">
                <a:effectLst>
                  <a:outerShdw blurRad="38100" dist="38100" dir="2700000" algn="tl">
                    <a:srgbClr val="000000">
                      <a:alpha val="43137"/>
                    </a:srgbClr>
                  </a:outerShdw>
                </a:effectLst>
              </a:rPr>
              <a:t>No one ever spoke the way </a:t>
            </a:r>
            <a:r>
              <a:rPr lang="en-US" sz="2900" i="1" dirty="0" smtClean="0">
                <a:effectLst>
                  <a:outerShdw blurRad="38100" dist="38100" dir="2700000" algn="tl">
                    <a:srgbClr val="000000">
                      <a:alpha val="43137"/>
                    </a:srgbClr>
                  </a:outerShdw>
                </a:effectLst>
              </a:rPr>
              <a:t>this </a:t>
            </a:r>
            <a:r>
              <a:rPr lang="en-US" sz="2900" i="1" dirty="0">
                <a:effectLst>
                  <a:outerShdw blurRad="38100" dist="38100" dir="2700000" algn="tl">
                    <a:srgbClr val="000000">
                      <a:alpha val="43137"/>
                    </a:srgbClr>
                  </a:outerShdw>
                </a:effectLst>
              </a:rPr>
              <a:t>man does" </a:t>
            </a:r>
            <a:r>
              <a:rPr lang="en-US" sz="2900" i="1" dirty="0" smtClean="0">
                <a:effectLst>
                  <a:outerShdw blurRad="38100" dist="38100" dir="2700000" algn="tl">
                    <a:srgbClr val="000000">
                      <a:alpha val="43137"/>
                    </a:srgbClr>
                  </a:outerShdw>
                </a:effectLst>
              </a:rPr>
              <a:t> -</a:t>
            </a:r>
            <a:r>
              <a:rPr lang="en-US" sz="2900" b="1" dirty="0" smtClean="0">
                <a:effectLst>
                  <a:outerShdw blurRad="38100" dist="38100" dir="2700000" algn="tl">
                    <a:srgbClr val="000000">
                      <a:alpha val="43137"/>
                    </a:srgbClr>
                  </a:outerShdw>
                </a:effectLst>
              </a:rPr>
              <a:t>John 7:46</a:t>
            </a:r>
            <a:endParaRPr lang="en-US" sz="2900" b="1" dirty="0">
              <a:effectLst>
                <a:outerShdw blurRad="38100" dist="38100" dir="2700000" algn="tl">
                  <a:srgbClr val="000000">
                    <a:alpha val="43137"/>
                  </a:srgbClr>
                </a:outerShdw>
              </a:effectLst>
            </a:endParaRPr>
          </a:p>
          <a:p>
            <a:pPr>
              <a:lnSpc>
                <a:spcPct val="100000"/>
              </a:lnSpc>
              <a:spcBef>
                <a:spcPts val="1200"/>
              </a:spcBef>
            </a:pPr>
            <a:r>
              <a:rPr lang="en-US" sz="2900" b="1" dirty="0" smtClean="0">
                <a:effectLst>
                  <a:outerShdw blurRad="38100" dist="38100" dir="2700000" algn="tl">
                    <a:srgbClr val="000000">
                      <a:alpha val="43137"/>
                    </a:srgbClr>
                  </a:outerShdw>
                </a:effectLst>
              </a:rPr>
              <a:t>It was said of God,</a:t>
            </a:r>
          </a:p>
          <a:p>
            <a:pPr marL="0" indent="0">
              <a:lnSpc>
                <a:spcPct val="100000"/>
              </a:lnSpc>
              <a:spcBef>
                <a:spcPts val="0"/>
              </a:spcBef>
              <a:buNone/>
            </a:pPr>
            <a:r>
              <a:rPr lang="en-US" sz="2900" b="1" dirty="0" smtClean="0">
                <a:effectLst>
                  <a:outerShdw blurRad="38100" dist="38100" dir="2700000" algn="tl">
                    <a:srgbClr val="000000">
                      <a:alpha val="43137"/>
                    </a:srgbClr>
                  </a:outerShdw>
                </a:effectLst>
              </a:rPr>
              <a:t>  </a:t>
            </a:r>
            <a:r>
              <a:rPr lang="en-US" sz="2900" i="1" dirty="0" smtClean="0">
                <a:effectLst>
                  <a:outerShdw blurRad="38100" dist="38100" dir="2700000" algn="tl">
                    <a:srgbClr val="000000">
                      <a:alpha val="43137"/>
                    </a:srgbClr>
                  </a:outerShdw>
                </a:effectLst>
              </a:rPr>
              <a:t>“As it is written, I have made thee a father of many nations,) </a:t>
            </a:r>
          </a:p>
          <a:p>
            <a:pPr marL="0" indent="0">
              <a:lnSpc>
                <a:spcPct val="100000"/>
              </a:lnSpc>
              <a:spcBef>
                <a:spcPts val="0"/>
              </a:spcBef>
              <a:buNone/>
            </a:pPr>
            <a:r>
              <a:rPr lang="en-US" sz="2900" i="1" dirty="0" smtClean="0">
                <a:effectLst>
                  <a:outerShdw blurRad="38100" dist="38100" dir="2700000" algn="tl">
                    <a:srgbClr val="000000">
                      <a:alpha val="43137"/>
                    </a:srgbClr>
                  </a:outerShdw>
                </a:effectLst>
              </a:rPr>
              <a:t>before him whom he believed, even God, who </a:t>
            </a:r>
            <a:r>
              <a:rPr lang="en-US" sz="2900" i="1" dirty="0" err="1" smtClean="0">
                <a:effectLst>
                  <a:outerShdw blurRad="38100" dist="38100" dir="2700000" algn="tl">
                    <a:srgbClr val="000000">
                      <a:alpha val="43137"/>
                    </a:srgbClr>
                  </a:outerShdw>
                </a:effectLst>
              </a:rPr>
              <a:t>quickeneth</a:t>
            </a:r>
            <a:r>
              <a:rPr lang="en-US" sz="2900" i="1" dirty="0" smtClean="0">
                <a:effectLst>
                  <a:outerShdw blurRad="38100" dist="38100" dir="2700000" algn="tl">
                    <a:srgbClr val="000000">
                      <a:alpha val="43137"/>
                    </a:srgbClr>
                  </a:outerShdw>
                </a:effectLst>
              </a:rPr>
              <a:t> the dead,</a:t>
            </a:r>
          </a:p>
          <a:p>
            <a:pPr marL="0" indent="0">
              <a:lnSpc>
                <a:spcPct val="100000"/>
              </a:lnSpc>
              <a:spcBef>
                <a:spcPts val="0"/>
              </a:spcBef>
              <a:buNone/>
            </a:pPr>
            <a:r>
              <a:rPr lang="en-US" sz="2900" i="1" dirty="0" smtClean="0">
                <a:effectLst>
                  <a:outerShdw blurRad="38100" dist="38100" dir="2700000" algn="tl">
                    <a:srgbClr val="000000">
                      <a:alpha val="43137"/>
                    </a:srgbClr>
                  </a:outerShdw>
                </a:effectLst>
              </a:rPr>
              <a:t>and </a:t>
            </a:r>
            <a:r>
              <a:rPr lang="en-US" sz="2900" i="1" dirty="0" err="1" smtClean="0">
                <a:effectLst>
                  <a:outerShdw blurRad="38100" dist="38100" dir="2700000" algn="tl">
                    <a:srgbClr val="000000">
                      <a:alpha val="43137"/>
                    </a:srgbClr>
                  </a:outerShdw>
                </a:effectLst>
              </a:rPr>
              <a:t>calleth</a:t>
            </a:r>
            <a:r>
              <a:rPr lang="en-US" sz="2900" i="1" dirty="0" smtClean="0">
                <a:effectLst>
                  <a:outerShdw blurRad="38100" dist="38100" dir="2700000" algn="tl">
                    <a:srgbClr val="000000">
                      <a:alpha val="43137"/>
                    </a:srgbClr>
                  </a:outerShdw>
                </a:effectLst>
              </a:rPr>
              <a:t> those things which be not as though they were” -</a:t>
            </a:r>
            <a:r>
              <a:rPr lang="en-US" sz="2900" b="1" dirty="0" smtClean="0">
                <a:effectLst>
                  <a:outerShdw blurRad="38100" dist="38100" dir="2700000" algn="tl">
                    <a:srgbClr val="000000">
                      <a:alpha val="43137"/>
                    </a:srgbClr>
                  </a:outerShdw>
                </a:effectLst>
              </a:rPr>
              <a:t>Rom 4:17</a:t>
            </a:r>
          </a:p>
          <a:p>
            <a:pPr>
              <a:lnSpc>
                <a:spcPct val="100000"/>
              </a:lnSpc>
              <a:spcBef>
                <a:spcPts val="1200"/>
              </a:spcBef>
            </a:pPr>
            <a:r>
              <a:rPr lang="en-US" sz="2900" b="1" dirty="0" smtClean="0">
                <a:effectLst>
                  <a:outerShdw blurRad="38100" dist="38100" dir="2700000" algn="tl">
                    <a:srgbClr val="000000">
                      <a:alpha val="43137"/>
                    </a:srgbClr>
                  </a:outerShdw>
                </a:effectLst>
              </a:rPr>
              <a:t>My Momma Said,</a:t>
            </a:r>
          </a:p>
          <a:p>
            <a:pPr marL="0" indent="0">
              <a:lnSpc>
                <a:spcPct val="100000"/>
              </a:lnSpc>
              <a:spcBef>
                <a:spcPts val="0"/>
              </a:spcBef>
              <a:buNone/>
            </a:pPr>
            <a:r>
              <a:rPr lang="en-US" sz="2900" b="1" i="1" dirty="0" smtClean="0">
                <a:effectLst>
                  <a:outerShdw blurRad="38100" dist="38100" dir="2700000" algn="tl">
                    <a:srgbClr val="000000">
                      <a:alpha val="43137"/>
                    </a:srgbClr>
                  </a:outerShdw>
                </a:effectLst>
              </a:rPr>
              <a:t>      “Boy, Don’t let your mouth write a check…</a:t>
            </a:r>
          </a:p>
          <a:p>
            <a:pPr marL="0" indent="0">
              <a:lnSpc>
                <a:spcPct val="100000"/>
              </a:lnSpc>
              <a:spcBef>
                <a:spcPts val="0"/>
              </a:spcBef>
              <a:buNone/>
            </a:pPr>
            <a:r>
              <a:rPr lang="en-US" sz="2900" b="1" i="1" dirty="0">
                <a:effectLst>
                  <a:outerShdw blurRad="38100" dist="38100" dir="2700000" algn="tl">
                    <a:srgbClr val="000000">
                      <a:alpha val="43137"/>
                    </a:srgbClr>
                  </a:outerShdw>
                </a:effectLst>
              </a:rPr>
              <a:t> </a:t>
            </a:r>
            <a:r>
              <a:rPr lang="en-US" sz="2900" b="1" i="1" dirty="0" smtClean="0">
                <a:effectLst>
                  <a:outerShdw blurRad="38100" dist="38100" dir="2700000" algn="tl">
                    <a:srgbClr val="000000">
                      <a:alpha val="43137"/>
                    </a:srgbClr>
                  </a:outerShdw>
                </a:effectLst>
              </a:rPr>
              <a:t>                               …that your behind can’t cash”</a:t>
            </a:r>
            <a:endParaRPr lang="en-US" sz="2900" i="1" dirty="0" smtClean="0">
              <a:effectLst>
                <a:outerShdw blurRad="38100" dist="38100" dir="2700000" algn="tl">
                  <a:srgbClr val="000000">
                    <a:alpha val="43137"/>
                  </a:srgbClr>
                </a:outerShdw>
              </a:effectLst>
            </a:endParaRPr>
          </a:p>
          <a:p>
            <a:pPr marL="0" indent="0">
              <a:lnSpc>
                <a:spcPct val="100000"/>
              </a:lnSpc>
              <a:spcBef>
                <a:spcPts val="0"/>
              </a:spcBef>
              <a:buNone/>
            </a:pP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5842" y="1371600"/>
            <a:ext cx="1366157" cy="5364051"/>
          </a:xfrm>
          <a:prstGeom prst="rect">
            <a:avLst/>
          </a:prstGeom>
          <a:ln>
            <a:noFill/>
          </a:ln>
          <a:effectLst>
            <a:softEdge rad="112500"/>
          </a:effectLst>
        </p:spPr>
      </p:pic>
    </p:spTree>
    <p:extLst>
      <p:ext uri="{BB962C8B-B14F-4D97-AF65-F5344CB8AC3E}">
        <p14:creationId xmlns:p14="http://schemas.microsoft.com/office/powerpoint/2010/main" val="2142800527"/>
      </p:ext>
    </p:extLst>
  </p:cSld>
  <p:clrMapOvr>
    <a:masterClrMapping/>
  </p:clrMapOvr>
  <mc:AlternateContent xmlns:mc="http://schemas.openxmlformats.org/markup-compatibility/2006" xmlns:p14="http://schemas.microsoft.com/office/powerpoint/2010/main">
    <mc:Choice Requires="p14">
      <p:transition spd="slow" p14:dur="2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2000"/>
                                        <p:tgtEl>
                                          <p:spTgt spid="3">
                                            <p:txEl>
                                              <p:pRg st="4" end="4"/>
                                            </p:tx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right)">
                                      <p:cBhvr>
                                        <p:cTn id="29" dur="2000"/>
                                        <p:tgtEl>
                                          <p:spTgt spid="3">
                                            <p:txEl>
                                              <p:pRg st="5" end="5"/>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2000"/>
                                        <p:tgtEl>
                                          <p:spTgt spid="3">
                                            <p:txEl>
                                              <p:pRg st="6" end="6"/>
                                            </p:txEl>
                                          </p:spTgt>
                                        </p:tgtEl>
                                      </p:cBhvr>
                                    </p:animEffect>
                                  </p:childTnLst>
                                </p:cTn>
                              </p:par>
                            </p:childTnLst>
                          </p:cTn>
                        </p:par>
                        <p:par>
                          <p:cTn id="34" fill="hold">
                            <p:stCondLst>
                              <p:cond delay="6000"/>
                            </p:stCondLst>
                            <p:childTnLst>
                              <p:par>
                                <p:cTn id="35" presetID="22" presetClass="entr" presetSubtype="2"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right)">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2000"/>
                                        <p:tgtEl>
                                          <p:spTgt spid="3">
                                            <p:txEl>
                                              <p:pRg st="8" end="8"/>
                                            </p:txEl>
                                          </p:spTgt>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2000"/>
                                        <p:tgtEl>
                                          <p:spTgt spid="3">
                                            <p:txEl>
                                              <p:pRg st="9" end="9"/>
                                            </p:txEl>
                                          </p:spTgt>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right)">
                                      <p:cBhvr>
                                        <p:cTn id="50" dur="2000"/>
                                        <p:tgtEl>
                                          <p:spTgt spid="3">
                                            <p:txEl>
                                              <p:pRg st="10" end="10"/>
                                            </p:txEl>
                                          </p:spTgt>
                                        </p:tgtEl>
                                      </p:cBhvr>
                                    </p:animEffect>
                                  </p:childTnLst>
                                </p:cTn>
                              </p:par>
                              <p:par>
                                <p:cTn id="51" presetID="16" presetClass="entr" presetSubtype="2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Horizontal)">
                                      <p:cBhvr>
                                        <p:cTn id="5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Words are Powerful</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1159099"/>
            <a:ext cx="11848564" cy="5576552"/>
          </a:xfrm>
        </p:spPr>
        <p:txBody>
          <a:bodyPr/>
          <a:lstStyle/>
          <a:p>
            <a:pPr mar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Everyone Experiences:</a:t>
            </a:r>
          </a:p>
          <a:p>
            <a:pPr lvl="1">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Pain</a:t>
            </a:r>
          </a:p>
          <a:p>
            <a:pPr lvl="1">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Heartache </a:t>
            </a:r>
          </a:p>
          <a:p>
            <a:pPr lvl="1">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Misunderstanding</a:t>
            </a:r>
          </a:p>
          <a:p>
            <a:pPr lvl="1">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Stumbling Blocks</a:t>
            </a:r>
          </a:p>
          <a:p>
            <a:pPr lvl="1">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Setbacks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Life is: </a:t>
            </a:r>
          </a:p>
          <a:p>
            <a:pPr lvl="1">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5% what Happens to You</a:t>
            </a:r>
          </a:p>
          <a:p>
            <a:pPr lvl="1">
              <a:lnSpc>
                <a:spcPct val="10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95% How You Respond</a:t>
            </a:r>
          </a:p>
          <a:p>
            <a:pPr marL="457200" lvl="1"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Our Tongue has a Major Role to Play in that 95%</a:t>
            </a:r>
          </a:p>
          <a:p>
            <a:pPr marL="457200" lvl="1" indent="0">
              <a:lnSpc>
                <a:spcPct val="100000"/>
              </a:lnSpc>
              <a:buNone/>
            </a:pP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618" y="1159099"/>
            <a:ext cx="5429250" cy="4327301"/>
          </a:xfrm>
          <a:prstGeom prst="rect">
            <a:avLst/>
          </a:prstGeom>
          <a:ln>
            <a:noFill/>
          </a:ln>
          <a:effectLst>
            <a:softEdge rad="112500"/>
          </a:effectLst>
        </p:spPr>
      </p:pic>
    </p:spTree>
    <p:extLst>
      <p:ext uri="{BB962C8B-B14F-4D97-AF65-F5344CB8AC3E}">
        <p14:creationId xmlns:p14="http://schemas.microsoft.com/office/powerpoint/2010/main" val="1986428042"/>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 presetClass="entr" presetSubtype="4" fill="hold" grpId="0" nodeType="afterEffect">
                                  <p:stCondLst>
                                    <p:cond delay="100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14" presetClass="entr" presetSubtype="1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1159099"/>
            <a:ext cx="11848564" cy="5576552"/>
          </a:xfrm>
        </p:spPr>
        <p:txBody>
          <a:bodyPr/>
          <a:lstStyle/>
          <a:p>
            <a:pPr marL="457200" lvl="1" indent="0">
              <a:lnSpc>
                <a:spcPct val="100000"/>
              </a:lnSpc>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Our Tongue has a Major Role to Play in that 95%</a:t>
            </a:r>
          </a:p>
          <a:p>
            <a:pPr marL="457200" lvl="1" indent="0">
              <a:lnSpc>
                <a:spcPct val="100000"/>
              </a:lnSpc>
              <a:spcBef>
                <a:spcPts val="60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Your Words Can:</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Lengthen</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Broaden</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Deepen </a:t>
            </a:r>
          </a:p>
          <a:p>
            <a:pPr marL="457200" lvl="1" indent="0">
              <a:lnSpc>
                <a:spcPct val="100000"/>
              </a:lnSpc>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The Gap Between Your Trial and Your Testimony</a:t>
            </a:r>
          </a:p>
          <a:p>
            <a:pPr marL="457200" lvl="1" indent="0">
              <a:lnSpc>
                <a:spcPct val="100000"/>
              </a:lnSpc>
              <a:spcBef>
                <a:spcPts val="120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In that Gap is:</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Pain</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Self-Pity</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Excuses</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Blame</a:t>
            </a:r>
          </a:p>
          <a:p>
            <a:pPr lvl="2">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Attack</a:t>
            </a:r>
          </a:p>
          <a:p>
            <a:pPr marL="457200" lvl="1" indent="0">
              <a:lnSpc>
                <a:spcPct val="100000"/>
              </a:lnSpc>
              <a:buNone/>
            </a:pPr>
            <a:endParaRPr lang="en-US" sz="2800"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922217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2000"/>
                                        <p:tgtEl>
                                          <p:spTgt spid="3">
                                            <p:txEl>
                                              <p:pRg st="1" end="1"/>
                                            </p:txEl>
                                          </p:spTgt>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outVertical)">
                                      <p:cBhvr>
                                        <p:cTn id="11" dur="2000"/>
                                        <p:tgtEl>
                                          <p:spTgt spid="3">
                                            <p:txEl>
                                              <p:pRg st="2" end="2"/>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2000"/>
                                        <p:tgtEl>
                                          <p:spTgt spid="3">
                                            <p:txEl>
                                              <p:pRg st="3" end="3"/>
                                            </p:txEl>
                                          </p:spTgt>
                                        </p:tgtEl>
                                      </p:cBhvr>
                                    </p:animEffect>
                                  </p:childTnLst>
                                </p:cTn>
                              </p:par>
                            </p:childTnLst>
                          </p:cTn>
                        </p:par>
                        <p:par>
                          <p:cTn id="16" fill="hold">
                            <p:stCondLst>
                              <p:cond delay="6000"/>
                            </p:stCondLst>
                            <p:childTnLst>
                              <p:par>
                                <p:cTn id="17" presetID="16" presetClass="entr" presetSubtype="37"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2000"/>
                                        <p:tgtEl>
                                          <p:spTgt spid="3">
                                            <p:txEl>
                                              <p:pRg st="4" end="4"/>
                                            </p:txEl>
                                          </p:spTgt>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outVertical)">
                                      <p:cBhvr>
                                        <p:cTn id="28" dur="2000"/>
                                        <p:tgtEl>
                                          <p:spTgt spid="3">
                                            <p:txEl>
                                              <p:pRg st="6" end="6"/>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2000"/>
                                        <p:tgtEl>
                                          <p:spTgt spid="3">
                                            <p:txEl>
                                              <p:pRg st="7" end="7"/>
                                            </p:txEl>
                                          </p:spTgt>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outVertical)">
                                      <p:cBhvr>
                                        <p:cTn id="36" dur="2000"/>
                                        <p:tgtEl>
                                          <p:spTgt spid="3">
                                            <p:txEl>
                                              <p:pRg st="8" end="8"/>
                                            </p:txEl>
                                          </p:spTgt>
                                        </p:tgtEl>
                                      </p:cBhvr>
                                    </p:animEffect>
                                  </p:childTnLst>
                                </p:cTn>
                              </p:par>
                            </p:childTnLst>
                          </p:cTn>
                        </p:par>
                        <p:par>
                          <p:cTn id="37" fill="hold">
                            <p:stCondLst>
                              <p:cond delay="6000"/>
                            </p:stCondLst>
                            <p:childTnLst>
                              <p:par>
                                <p:cTn id="38" presetID="16" presetClass="entr" presetSubtype="21"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2000"/>
                                        <p:tgtEl>
                                          <p:spTgt spid="3">
                                            <p:txEl>
                                              <p:pRg st="9" end="9"/>
                                            </p:txEl>
                                          </p:spTgt>
                                        </p:tgtEl>
                                      </p:cBhvr>
                                    </p:animEffect>
                                  </p:childTnLst>
                                </p:cTn>
                              </p:par>
                            </p:childTnLst>
                          </p:cTn>
                        </p:par>
                        <p:par>
                          <p:cTn id="41" fill="hold">
                            <p:stCondLst>
                              <p:cond delay="8000"/>
                            </p:stCondLst>
                            <p:childTnLst>
                              <p:par>
                                <p:cTn id="42" presetID="16" presetClass="entr" presetSubtype="37"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arn(outVertical)">
                                      <p:cBhvr>
                                        <p:cTn id="44" dur="2000"/>
                                        <p:tgtEl>
                                          <p:spTgt spid="3">
                                            <p:txEl>
                                              <p:pRg st="10" end="10"/>
                                            </p:txEl>
                                          </p:spTgt>
                                        </p:tgtEl>
                                      </p:cBhvr>
                                    </p:animEffect>
                                  </p:childTnLst>
                                </p:cTn>
                              </p:par>
                            </p:childTnLst>
                          </p:cTn>
                        </p:par>
                        <p:par>
                          <p:cTn id="45" fill="hold">
                            <p:stCondLst>
                              <p:cond delay="10000"/>
                            </p:stCondLst>
                            <p:childTnLst>
                              <p:par>
                                <p:cTn id="46" presetID="16" presetClass="entr" presetSubtype="21"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arn(inVertical)">
                                      <p:cBhvr>
                                        <p:cTn id="4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r>
              <a:rPr lang="en-US" dirty="0" smtClean="0"/>
              <a:t>                   </a:t>
            </a:r>
            <a:r>
              <a:rPr lang="en-US" b="1" dirty="0" smtClean="0">
                <a:effectLst>
                  <a:outerShdw blurRad="38100" dist="38100" dir="2700000" algn="tl">
                    <a:srgbClr val="000000">
                      <a:alpha val="43137"/>
                    </a:srgbClr>
                  </a:outerShdw>
                </a:effectLst>
                <a:latin typeface="Arial Rounded MT Bold" panose="020F0704030504030204" pitchFamily="34" charset="0"/>
              </a:rPr>
              <a:t>Words are Powerful</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1159099"/>
            <a:ext cx="11848564" cy="5576552"/>
          </a:xfrm>
        </p:spPr>
        <p:txBody>
          <a:bodyPr>
            <a:normAutofit lnSpcReduction="10000"/>
          </a:bodyPr>
          <a:lstStyle/>
          <a:p>
            <a:pPr mar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Words can… </a:t>
            </a:r>
          </a:p>
          <a:p>
            <a:pPr lvl="2">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 Wound or Heal</a:t>
            </a:r>
          </a:p>
          <a:p>
            <a:pPr lvl="2">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 Bless or Curse </a:t>
            </a:r>
          </a:p>
          <a:p>
            <a:pPr lvl="2">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 Build or Destroy</a:t>
            </a:r>
          </a:p>
          <a:p>
            <a:pPr lvl="2">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 Redeem or Ruin</a:t>
            </a:r>
          </a:p>
          <a:p>
            <a:pPr marL="0" indent="0">
              <a:lnSpc>
                <a:spcPct val="110000"/>
              </a:lnSpc>
              <a:spcBef>
                <a:spcPts val="12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Proverbs 18:21</a:t>
            </a:r>
          </a:p>
          <a:p>
            <a:pPr marL="0" indent="0">
              <a:lnSpc>
                <a:spcPct val="110000"/>
              </a:lnSpc>
              <a:spcBef>
                <a:spcPts val="0"/>
              </a:spcBef>
              <a:buNone/>
            </a:pPr>
            <a:r>
              <a:rPr lang="en-US" sz="3200" dirty="0" smtClean="0">
                <a:effectLst>
                  <a:outerShdw blurRad="38100" dist="38100" dir="2700000" algn="tl">
                    <a:srgbClr val="000000">
                      <a:alpha val="43137"/>
                    </a:srgbClr>
                  </a:outerShdw>
                </a:effectLst>
                <a:latin typeface="Arial Rounded MT Bold" panose="020F0704030504030204" pitchFamily="34" charset="0"/>
              </a:rPr>
              <a:t>  </a:t>
            </a:r>
            <a:r>
              <a:rPr lang="en-US" sz="3200" i="1" dirty="0" smtClean="0">
                <a:effectLst>
                  <a:outerShdw blurRad="38100" dist="38100" dir="2700000" algn="tl">
                    <a:srgbClr val="000000">
                      <a:alpha val="43137"/>
                    </a:srgbClr>
                  </a:outerShdw>
                </a:effectLst>
                <a:latin typeface="Arial Rounded MT Bold" panose="020F0704030504030204" pitchFamily="34" charset="0"/>
              </a:rPr>
              <a:t>Death and life are in the power of the tongue: </a:t>
            </a:r>
          </a:p>
          <a:p>
            <a:pPr marL="0" indent="0">
              <a:lnSpc>
                <a:spcPct val="11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 </a:t>
            </a:r>
            <a:r>
              <a:rPr lang="en-US" sz="3200" i="1" dirty="0" smtClean="0">
                <a:effectLst>
                  <a:outerShdw blurRad="38100" dist="38100" dir="2700000" algn="tl">
                    <a:srgbClr val="000000">
                      <a:alpha val="43137"/>
                    </a:srgbClr>
                  </a:outerShdw>
                </a:effectLst>
                <a:latin typeface="Arial Rounded MT Bold" panose="020F0704030504030204" pitchFamily="34" charset="0"/>
              </a:rPr>
              <a:t>    and they that love it shall eat the fruit thereof. </a:t>
            </a:r>
          </a:p>
          <a:p>
            <a:pPr lvl="2">
              <a:lnSpc>
                <a:spcPct val="110000"/>
              </a:lnSpc>
              <a:spcBef>
                <a:spcPts val="0"/>
              </a:spcBef>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rPr>
              <a:t>Extremes</a:t>
            </a:r>
          </a:p>
          <a:p>
            <a:pPr lvl="2">
              <a:lnSpc>
                <a:spcPct val="110000"/>
              </a:lnSpc>
              <a:spcBef>
                <a:spcPts val="0"/>
              </a:spcBef>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rPr>
              <a:t>Experiences</a:t>
            </a:r>
            <a:r>
              <a:rPr lang="en-US" i="1" dirty="0" smtClean="0">
                <a:effectLst>
                  <a:outerShdw blurRad="38100" dist="38100" dir="2700000" algn="tl">
                    <a:srgbClr val="000000">
                      <a:alpha val="43137"/>
                    </a:srgbClr>
                  </a:outerShdw>
                </a:effectLst>
              </a:rPr>
              <a:t/>
            </a:r>
            <a:br>
              <a:rPr lang="en-US" i="1" dirty="0" smtClean="0">
                <a:effectLst>
                  <a:outerShdw blurRad="38100" dist="38100" dir="2700000" algn="tl">
                    <a:srgbClr val="000000">
                      <a:alpha val="43137"/>
                    </a:srgbClr>
                  </a:outerShdw>
                </a:effectLst>
              </a:rPr>
            </a:br>
            <a:endParaRPr lang="en-US" i="1" dirty="0" smtClean="0">
              <a:effectLst>
                <a:outerShdw blurRad="38100" dist="38100" dir="2700000" algn="tl">
                  <a:srgbClr val="000000">
                    <a:alpha val="43137"/>
                  </a:srgbClr>
                </a:outerShdw>
              </a:effectLst>
            </a:endParaRPr>
          </a:p>
          <a:p>
            <a:pPr lvl="2">
              <a:buFont typeface="Courier New" panose="02070309020205020404" pitchFamily="49" charset="0"/>
              <a:buChar char="o"/>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18491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wipe(down)">
                                      <p:cBhvr>
                                        <p:cTn id="93" dur="580">
                                          <p:stCondLst>
                                            <p:cond delay="0"/>
                                          </p:stCondLst>
                                        </p:cTn>
                                        <p:tgtEl>
                                          <p:spTgt spid="3">
                                            <p:txEl>
                                              <p:pRg st="5" end="5"/>
                                            </p:txEl>
                                          </p:spTgt>
                                        </p:tgtEl>
                                      </p:cBhvr>
                                    </p:animEffect>
                                    <p:anim calcmode="lin" valueType="num">
                                      <p:cBhvr>
                                        <p:cTn id="9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5" end="5"/>
                                            </p:txEl>
                                          </p:spTgt>
                                        </p:tgtEl>
                                      </p:cBhvr>
                                      <p:to x="100000" y="60000"/>
                                    </p:animScale>
                                    <p:animScale>
                                      <p:cBhvr>
                                        <p:cTn id="100" dur="166" decel="50000">
                                          <p:stCondLst>
                                            <p:cond delay="676"/>
                                          </p:stCondLst>
                                        </p:cTn>
                                        <p:tgtEl>
                                          <p:spTgt spid="3">
                                            <p:txEl>
                                              <p:pRg st="5" end="5"/>
                                            </p:txEl>
                                          </p:spTgt>
                                        </p:tgtEl>
                                      </p:cBhvr>
                                      <p:to x="100000" y="100000"/>
                                    </p:animScale>
                                    <p:animScale>
                                      <p:cBhvr>
                                        <p:cTn id="101" dur="26">
                                          <p:stCondLst>
                                            <p:cond delay="1312"/>
                                          </p:stCondLst>
                                        </p:cTn>
                                        <p:tgtEl>
                                          <p:spTgt spid="3">
                                            <p:txEl>
                                              <p:pRg st="5" end="5"/>
                                            </p:txEl>
                                          </p:spTgt>
                                        </p:tgtEl>
                                      </p:cBhvr>
                                      <p:to x="100000" y="80000"/>
                                    </p:animScale>
                                    <p:animScale>
                                      <p:cBhvr>
                                        <p:cTn id="102" dur="166" decel="50000">
                                          <p:stCondLst>
                                            <p:cond delay="1338"/>
                                          </p:stCondLst>
                                        </p:cTn>
                                        <p:tgtEl>
                                          <p:spTgt spid="3">
                                            <p:txEl>
                                              <p:pRg st="5" end="5"/>
                                            </p:txEl>
                                          </p:spTgt>
                                        </p:tgtEl>
                                      </p:cBhvr>
                                      <p:to x="100000" y="100000"/>
                                    </p:animScale>
                                    <p:animScale>
                                      <p:cBhvr>
                                        <p:cTn id="103" dur="26">
                                          <p:stCondLst>
                                            <p:cond delay="1642"/>
                                          </p:stCondLst>
                                        </p:cTn>
                                        <p:tgtEl>
                                          <p:spTgt spid="3">
                                            <p:txEl>
                                              <p:pRg st="5" end="5"/>
                                            </p:txEl>
                                          </p:spTgt>
                                        </p:tgtEl>
                                      </p:cBhvr>
                                      <p:to x="100000" y="90000"/>
                                    </p:animScale>
                                    <p:animScale>
                                      <p:cBhvr>
                                        <p:cTn id="104" dur="166" decel="50000">
                                          <p:stCondLst>
                                            <p:cond delay="1668"/>
                                          </p:stCondLst>
                                        </p:cTn>
                                        <p:tgtEl>
                                          <p:spTgt spid="3">
                                            <p:txEl>
                                              <p:pRg st="5" end="5"/>
                                            </p:txEl>
                                          </p:spTgt>
                                        </p:tgtEl>
                                      </p:cBhvr>
                                      <p:to x="100000" y="100000"/>
                                    </p:animScale>
                                    <p:animScale>
                                      <p:cBhvr>
                                        <p:cTn id="105" dur="26">
                                          <p:stCondLst>
                                            <p:cond delay="1808"/>
                                          </p:stCondLst>
                                        </p:cTn>
                                        <p:tgtEl>
                                          <p:spTgt spid="3">
                                            <p:txEl>
                                              <p:pRg st="5" end="5"/>
                                            </p:txEl>
                                          </p:spTgt>
                                        </p:tgtEl>
                                      </p:cBhvr>
                                      <p:to x="100000" y="95000"/>
                                    </p:animScale>
                                    <p:animScale>
                                      <p:cBhvr>
                                        <p:cTn id="106" dur="166" decel="50000">
                                          <p:stCondLst>
                                            <p:cond delay="1834"/>
                                          </p:stCondLst>
                                        </p:cTn>
                                        <p:tgtEl>
                                          <p:spTgt spid="3">
                                            <p:txEl>
                                              <p:pRg st="5" end="5"/>
                                            </p:txEl>
                                          </p:spTgt>
                                        </p:tgtEl>
                                      </p:cBhvr>
                                      <p:to x="100000" y="100000"/>
                                    </p:animScale>
                                  </p:childTnLst>
                                </p:cTn>
                              </p:par>
                            </p:childTnLst>
                          </p:cTn>
                        </p:par>
                        <p:par>
                          <p:cTn id="107" fill="hold">
                            <p:stCondLst>
                              <p:cond delay="2000"/>
                            </p:stCondLst>
                            <p:childTnLst>
                              <p:par>
                                <p:cTn id="108" presetID="26" presetClass="entr" presetSubtype="0" fill="hold" grpId="0" nodeType="afterEffect">
                                  <p:stCondLst>
                                    <p:cond delay="0"/>
                                  </p:stCondLst>
                                  <p:childTnLst>
                                    <p:set>
                                      <p:cBhvr>
                                        <p:cTn id="109" dur="1" fill="hold">
                                          <p:stCondLst>
                                            <p:cond delay="0"/>
                                          </p:stCondLst>
                                        </p:cTn>
                                        <p:tgtEl>
                                          <p:spTgt spid="3">
                                            <p:txEl>
                                              <p:pRg st="6" end="6"/>
                                            </p:txEl>
                                          </p:spTgt>
                                        </p:tgtEl>
                                        <p:attrNameLst>
                                          <p:attrName>style.visibility</p:attrName>
                                        </p:attrNameLst>
                                      </p:cBhvr>
                                      <p:to>
                                        <p:strVal val="visible"/>
                                      </p:to>
                                    </p:set>
                                    <p:animEffect transition="in" filter="wipe(down)">
                                      <p:cBhvr>
                                        <p:cTn id="110" dur="580">
                                          <p:stCondLst>
                                            <p:cond delay="0"/>
                                          </p:stCondLst>
                                        </p:cTn>
                                        <p:tgtEl>
                                          <p:spTgt spid="3">
                                            <p:txEl>
                                              <p:pRg st="6" end="6"/>
                                            </p:txEl>
                                          </p:spTgt>
                                        </p:tgtEl>
                                      </p:cBhvr>
                                    </p:animEffect>
                                    <p:anim calcmode="lin" valueType="num">
                                      <p:cBhvr>
                                        <p:cTn id="11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6" end="6"/>
                                            </p:txEl>
                                          </p:spTgt>
                                        </p:tgtEl>
                                      </p:cBhvr>
                                      <p:to x="100000" y="60000"/>
                                    </p:animScale>
                                    <p:animScale>
                                      <p:cBhvr>
                                        <p:cTn id="117" dur="166" decel="50000">
                                          <p:stCondLst>
                                            <p:cond delay="676"/>
                                          </p:stCondLst>
                                        </p:cTn>
                                        <p:tgtEl>
                                          <p:spTgt spid="3">
                                            <p:txEl>
                                              <p:pRg st="6" end="6"/>
                                            </p:txEl>
                                          </p:spTgt>
                                        </p:tgtEl>
                                      </p:cBhvr>
                                      <p:to x="100000" y="100000"/>
                                    </p:animScale>
                                    <p:animScale>
                                      <p:cBhvr>
                                        <p:cTn id="118" dur="26">
                                          <p:stCondLst>
                                            <p:cond delay="1312"/>
                                          </p:stCondLst>
                                        </p:cTn>
                                        <p:tgtEl>
                                          <p:spTgt spid="3">
                                            <p:txEl>
                                              <p:pRg st="6" end="6"/>
                                            </p:txEl>
                                          </p:spTgt>
                                        </p:tgtEl>
                                      </p:cBhvr>
                                      <p:to x="100000" y="80000"/>
                                    </p:animScale>
                                    <p:animScale>
                                      <p:cBhvr>
                                        <p:cTn id="119" dur="166" decel="50000">
                                          <p:stCondLst>
                                            <p:cond delay="1338"/>
                                          </p:stCondLst>
                                        </p:cTn>
                                        <p:tgtEl>
                                          <p:spTgt spid="3">
                                            <p:txEl>
                                              <p:pRg st="6" end="6"/>
                                            </p:txEl>
                                          </p:spTgt>
                                        </p:tgtEl>
                                      </p:cBhvr>
                                      <p:to x="100000" y="100000"/>
                                    </p:animScale>
                                    <p:animScale>
                                      <p:cBhvr>
                                        <p:cTn id="120" dur="26">
                                          <p:stCondLst>
                                            <p:cond delay="1642"/>
                                          </p:stCondLst>
                                        </p:cTn>
                                        <p:tgtEl>
                                          <p:spTgt spid="3">
                                            <p:txEl>
                                              <p:pRg st="6" end="6"/>
                                            </p:txEl>
                                          </p:spTgt>
                                        </p:tgtEl>
                                      </p:cBhvr>
                                      <p:to x="100000" y="90000"/>
                                    </p:animScale>
                                    <p:animScale>
                                      <p:cBhvr>
                                        <p:cTn id="121" dur="166" decel="50000">
                                          <p:stCondLst>
                                            <p:cond delay="1668"/>
                                          </p:stCondLst>
                                        </p:cTn>
                                        <p:tgtEl>
                                          <p:spTgt spid="3">
                                            <p:txEl>
                                              <p:pRg st="6" end="6"/>
                                            </p:txEl>
                                          </p:spTgt>
                                        </p:tgtEl>
                                      </p:cBhvr>
                                      <p:to x="100000" y="100000"/>
                                    </p:animScale>
                                    <p:animScale>
                                      <p:cBhvr>
                                        <p:cTn id="122" dur="26">
                                          <p:stCondLst>
                                            <p:cond delay="1808"/>
                                          </p:stCondLst>
                                        </p:cTn>
                                        <p:tgtEl>
                                          <p:spTgt spid="3">
                                            <p:txEl>
                                              <p:pRg st="6" end="6"/>
                                            </p:txEl>
                                          </p:spTgt>
                                        </p:tgtEl>
                                      </p:cBhvr>
                                      <p:to x="100000" y="95000"/>
                                    </p:animScale>
                                    <p:animScale>
                                      <p:cBhvr>
                                        <p:cTn id="123" dur="166" decel="50000">
                                          <p:stCondLst>
                                            <p:cond delay="1834"/>
                                          </p:stCondLst>
                                        </p:cTn>
                                        <p:tgtEl>
                                          <p:spTgt spid="3">
                                            <p:txEl>
                                              <p:pRg st="6" end="6"/>
                                            </p:txEl>
                                          </p:spTgt>
                                        </p:tgtEl>
                                      </p:cBhvr>
                                      <p:to x="100000" y="100000"/>
                                    </p:animScale>
                                  </p:childTnLst>
                                </p:cTn>
                              </p:par>
                            </p:childTnLst>
                          </p:cTn>
                        </p:par>
                        <p:par>
                          <p:cTn id="124" fill="hold">
                            <p:stCondLst>
                              <p:cond delay="4000"/>
                            </p:stCondLst>
                            <p:childTnLst>
                              <p:par>
                                <p:cTn id="125" presetID="26" presetClass="entr" presetSubtype="0" fill="hold" grpId="0" nodeType="afterEffect">
                                  <p:stCondLst>
                                    <p:cond delay="0"/>
                                  </p:stCondLst>
                                  <p:childTnLst>
                                    <p:set>
                                      <p:cBhvr>
                                        <p:cTn id="126" dur="1" fill="hold">
                                          <p:stCondLst>
                                            <p:cond delay="0"/>
                                          </p:stCondLst>
                                        </p:cTn>
                                        <p:tgtEl>
                                          <p:spTgt spid="3">
                                            <p:txEl>
                                              <p:pRg st="7" end="7"/>
                                            </p:txEl>
                                          </p:spTgt>
                                        </p:tgtEl>
                                        <p:attrNameLst>
                                          <p:attrName>style.visibility</p:attrName>
                                        </p:attrNameLst>
                                      </p:cBhvr>
                                      <p:to>
                                        <p:strVal val="visible"/>
                                      </p:to>
                                    </p:set>
                                    <p:animEffect transition="in" filter="wipe(down)">
                                      <p:cBhvr>
                                        <p:cTn id="127" dur="580">
                                          <p:stCondLst>
                                            <p:cond delay="0"/>
                                          </p:stCondLst>
                                        </p:cTn>
                                        <p:tgtEl>
                                          <p:spTgt spid="3">
                                            <p:txEl>
                                              <p:pRg st="7" end="7"/>
                                            </p:txEl>
                                          </p:spTgt>
                                        </p:tgtEl>
                                      </p:cBhvr>
                                    </p:animEffect>
                                    <p:anim calcmode="lin" valueType="num">
                                      <p:cBhvr>
                                        <p:cTn id="12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7" end="7"/>
                                            </p:txEl>
                                          </p:spTgt>
                                        </p:tgtEl>
                                      </p:cBhvr>
                                      <p:to x="100000" y="60000"/>
                                    </p:animScale>
                                    <p:animScale>
                                      <p:cBhvr>
                                        <p:cTn id="134" dur="166" decel="50000">
                                          <p:stCondLst>
                                            <p:cond delay="676"/>
                                          </p:stCondLst>
                                        </p:cTn>
                                        <p:tgtEl>
                                          <p:spTgt spid="3">
                                            <p:txEl>
                                              <p:pRg st="7" end="7"/>
                                            </p:txEl>
                                          </p:spTgt>
                                        </p:tgtEl>
                                      </p:cBhvr>
                                      <p:to x="100000" y="100000"/>
                                    </p:animScale>
                                    <p:animScale>
                                      <p:cBhvr>
                                        <p:cTn id="135" dur="26">
                                          <p:stCondLst>
                                            <p:cond delay="1312"/>
                                          </p:stCondLst>
                                        </p:cTn>
                                        <p:tgtEl>
                                          <p:spTgt spid="3">
                                            <p:txEl>
                                              <p:pRg st="7" end="7"/>
                                            </p:txEl>
                                          </p:spTgt>
                                        </p:tgtEl>
                                      </p:cBhvr>
                                      <p:to x="100000" y="80000"/>
                                    </p:animScale>
                                    <p:animScale>
                                      <p:cBhvr>
                                        <p:cTn id="136" dur="166" decel="50000">
                                          <p:stCondLst>
                                            <p:cond delay="1338"/>
                                          </p:stCondLst>
                                        </p:cTn>
                                        <p:tgtEl>
                                          <p:spTgt spid="3">
                                            <p:txEl>
                                              <p:pRg st="7" end="7"/>
                                            </p:txEl>
                                          </p:spTgt>
                                        </p:tgtEl>
                                      </p:cBhvr>
                                      <p:to x="100000" y="100000"/>
                                    </p:animScale>
                                    <p:animScale>
                                      <p:cBhvr>
                                        <p:cTn id="137" dur="26">
                                          <p:stCondLst>
                                            <p:cond delay="1642"/>
                                          </p:stCondLst>
                                        </p:cTn>
                                        <p:tgtEl>
                                          <p:spTgt spid="3">
                                            <p:txEl>
                                              <p:pRg st="7" end="7"/>
                                            </p:txEl>
                                          </p:spTgt>
                                        </p:tgtEl>
                                      </p:cBhvr>
                                      <p:to x="100000" y="90000"/>
                                    </p:animScale>
                                    <p:animScale>
                                      <p:cBhvr>
                                        <p:cTn id="138" dur="166" decel="50000">
                                          <p:stCondLst>
                                            <p:cond delay="1668"/>
                                          </p:stCondLst>
                                        </p:cTn>
                                        <p:tgtEl>
                                          <p:spTgt spid="3">
                                            <p:txEl>
                                              <p:pRg st="7" end="7"/>
                                            </p:txEl>
                                          </p:spTgt>
                                        </p:tgtEl>
                                      </p:cBhvr>
                                      <p:to x="100000" y="100000"/>
                                    </p:animScale>
                                    <p:animScale>
                                      <p:cBhvr>
                                        <p:cTn id="139" dur="26">
                                          <p:stCondLst>
                                            <p:cond delay="1808"/>
                                          </p:stCondLst>
                                        </p:cTn>
                                        <p:tgtEl>
                                          <p:spTgt spid="3">
                                            <p:txEl>
                                              <p:pRg st="7" end="7"/>
                                            </p:txEl>
                                          </p:spTgt>
                                        </p:tgtEl>
                                      </p:cBhvr>
                                      <p:to x="100000" y="95000"/>
                                    </p:animScale>
                                    <p:animScale>
                                      <p:cBhvr>
                                        <p:cTn id="140" dur="166" decel="50000">
                                          <p:stCondLst>
                                            <p:cond delay="1834"/>
                                          </p:stCondLst>
                                        </p:cTn>
                                        <p:tgtEl>
                                          <p:spTgt spid="3">
                                            <p:txEl>
                                              <p:pRg st="7" end="7"/>
                                            </p:txEl>
                                          </p:spTgt>
                                        </p:tgtEl>
                                      </p:cBhvr>
                                      <p:to x="100000" y="100000"/>
                                    </p:animScale>
                                  </p:childTnLst>
                                </p:cTn>
                              </p:par>
                            </p:childTnLst>
                          </p:cTn>
                        </p:par>
                        <p:par>
                          <p:cTn id="141" fill="hold">
                            <p:stCondLst>
                              <p:cond delay="6000"/>
                            </p:stCondLst>
                            <p:childTnLst>
                              <p:par>
                                <p:cTn id="142" presetID="26" presetClass="entr" presetSubtype="0" fill="hold" grpId="0" nodeType="afterEffect">
                                  <p:stCondLst>
                                    <p:cond delay="1000"/>
                                  </p:stCondLst>
                                  <p:childTnLst>
                                    <p:set>
                                      <p:cBhvr>
                                        <p:cTn id="143" dur="1" fill="hold">
                                          <p:stCondLst>
                                            <p:cond delay="0"/>
                                          </p:stCondLst>
                                        </p:cTn>
                                        <p:tgtEl>
                                          <p:spTgt spid="3">
                                            <p:txEl>
                                              <p:pRg st="8" end="8"/>
                                            </p:txEl>
                                          </p:spTgt>
                                        </p:tgtEl>
                                        <p:attrNameLst>
                                          <p:attrName>style.visibility</p:attrName>
                                        </p:attrNameLst>
                                      </p:cBhvr>
                                      <p:to>
                                        <p:strVal val="visible"/>
                                      </p:to>
                                    </p:set>
                                    <p:animEffect transition="in" filter="wipe(down)">
                                      <p:cBhvr>
                                        <p:cTn id="144" dur="580">
                                          <p:stCondLst>
                                            <p:cond delay="0"/>
                                          </p:stCondLst>
                                        </p:cTn>
                                        <p:tgtEl>
                                          <p:spTgt spid="3">
                                            <p:txEl>
                                              <p:pRg st="8" end="8"/>
                                            </p:txEl>
                                          </p:spTgt>
                                        </p:tgtEl>
                                      </p:cBhvr>
                                    </p:animEffect>
                                    <p:anim calcmode="lin" valueType="num">
                                      <p:cBhvr>
                                        <p:cTn id="14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3">
                                            <p:txEl>
                                              <p:pRg st="8" end="8"/>
                                            </p:txEl>
                                          </p:spTgt>
                                        </p:tgtEl>
                                      </p:cBhvr>
                                      <p:to x="100000" y="60000"/>
                                    </p:animScale>
                                    <p:animScale>
                                      <p:cBhvr>
                                        <p:cTn id="151" dur="166" decel="50000">
                                          <p:stCondLst>
                                            <p:cond delay="676"/>
                                          </p:stCondLst>
                                        </p:cTn>
                                        <p:tgtEl>
                                          <p:spTgt spid="3">
                                            <p:txEl>
                                              <p:pRg st="8" end="8"/>
                                            </p:txEl>
                                          </p:spTgt>
                                        </p:tgtEl>
                                      </p:cBhvr>
                                      <p:to x="100000" y="100000"/>
                                    </p:animScale>
                                    <p:animScale>
                                      <p:cBhvr>
                                        <p:cTn id="152" dur="26">
                                          <p:stCondLst>
                                            <p:cond delay="1312"/>
                                          </p:stCondLst>
                                        </p:cTn>
                                        <p:tgtEl>
                                          <p:spTgt spid="3">
                                            <p:txEl>
                                              <p:pRg st="8" end="8"/>
                                            </p:txEl>
                                          </p:spTgt>
                                        </p:tgtEl>
                                      </p:cBhvr>
                                      <p:to x="100000" y="80000"/>
                                    </p:animScale>
                                    <p:animScale>
                                      <p:cBhvr>
                                        <p:cTn id="153" dur="166" decel="50000">
                                          <p:stCondLst>
                                            <p:cond delay="1338"/>
                                          </p:stCondLst>
                                        </p:cTn>
                                        <p:tgtEl>
                                          <p:spTgt spid="3">
                                            <p:txEl>
                                              <p:pRg st="8" end="8"/>
                                            </p:txEl>
                                          </p:spTgt>
                                        </p:tgtEl>
                                      </p:cBhvr>
                                      <p:to x="100000" y="100000"/>
                                    </p:animScale>
                                    <p:animScale>
                                      <p:cBhvr>
                                        <p:cTn id="154" dur="26">
                                          <p:stCondLst>
                                            <p:cond delay="1642"/>
                                          </p:stCondLst>
                                        </p:cTn>
                                        <p:tgtEl>
                                          <p:spTgt spid="3">
                                            <p:txEl>
                                              <p:pRg st="8" end="8"/>
                                            </p:txEl>
                                          </p:spTgt>
                                        </p:tgtEl>
                                      </p:cBhvr>
                                      <p:to x="100000" y="90000"/>
                                    </p:animScale>
                                    <p:animScale>
                                      <p:cBhvr>
                                        <p:cTn id="155" dur="166" decel="50000">
                                          <p:stCondLst>
                                            <p:cond delay="1668"/>
                                          </p:stCondLst>
                                        </p:cTn>
                                        <p:tgtEl>
                                          <p:spTgt spid="3">
                                            <p:txEl>
                                              <p:pRg st="8" end="8"/>
                                            </p:txEl>
                                          </p:spTgt>
                                        </p:tgtEl>
                                      </p:cBhvr>
                                      <p:to x="100000" y="100000"/>
                                    </p:animScale>
                                    <p:animScale>
                                      <p:cBhvr>
                                        <p:cTn id="156" dur="26">
                                          <p:stCondLst>
                                            <p:cond delay="1808"/>
                                          </p:stCondLst>
                                        </p:cTn>
                                        <p:tgtEl>
                                          <p:spTgt spid="3">
                                            <p:txEl>
                                              <p:pRg st="8" end="8"/>
                                            </p:txEl>
                                          </p:spTgt>
                                        </p:tgtEl>
                                      </p:cBhvr>
                                      <p:to x="100000" y="95000"/>
                                    </p:animScale>
                                    <p:animScale>
                                      <p:cBhvr>
                                        <p:cTn id="157" dur="166" decel="50000">
                                          <p:stCondLst>
                                            <p:cond delay="1834"/>
                                          </p:stCondLst>
                                        </p:cTn>
                                        <p:tgtEl>
                                          <p:spTgt spid="3">
                                            <p:txEl>
                                              <p:pRg st="8" end="8"/>
                                            </p:txEl>
                                          </p:spTgt>
                                        </p:tgtEl>
                                      </p:cBhvr>
                                      <p:to x="100000" y="100000"/>
                                    </p:animScale>
                                  </p:childTnLst>
                                </p:cTn>
                              </p:par>
                            </p:childTnLst>
                          </p:cTn>
                        </p:par>
                        <p:par>
                          <p:cTn id="158" fill="hold">
                            <p:stCondLst>
                              <p:cond delay="9000"/>
                            </p:stCondLst>
                            <p:childTnLst>
                              <p:par>
                                <p:cTn id="159" presetID="26" presetClass="entr" presetSubtype="0" fill="hold" grpId="0" nodeType="afterEffect">
                                  <p:stCondLst>
                                    <p:cond delay="0"/>
                                  </p:stCondLst>
                                  <p:childTnLst>
                                    <p:set>
                                      <p:cBhvr>
                                        <p:cTn id="160" dur="1" fill="hold">
                                          <p:stCondLst>
                                            <p:cond delay="0"/>
                                          </p:stCondLst>
                                        </p:cTn>
                                        <p:tgtEl>
                                          <p:spTgt spid="3">
                                            <p:txEl>
                                              <p:pRg st="9" end="9"/>
                                            </p:txEl>
                                          </p:spTgt>
                                        </p:tgtEl>
                                        <p:attrNameLst>
                                          <p:attrName>style.visibility</p:attrName>
                                        </p:attrNameLst>
                                      </p:cBhvr>
                                      <p:to>
                                        <p:strVal val="visible"/>
                                      </p:to>
                                    </p:set>
                                    <p:animEffect transition="in" filter="wipe(down)">
                                      <p:cBhvr>
                                        <p:cTn id="161" dur="580">
                                          <p:stCondLst>
                                            <p:cond delay="0"/>
                                          </p:stCondLst>
                                        </p:cTn>
                                        <p:tgtEl>
                                          <p:spTgt spid="3">
                                            <p:txEl>
                                              <p:pRg st="9" end="9"/>
                                            </p:txEl>
                                          </p:spTgt>
                                        </p:tgtEl>
                                      </p:cBhvr>
                                    </p:animEffect>
                                    <p:anim calcmode="lin" valueType="num">
                                      <p:cBhvr>
                                        <p:cTn id="16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3">
                                            <p:txEl>
                                              <p:pRg st="9" end="9"/>
                                            </p:txEl>
                                          </p:spTgt>
                                        </p:tgtEl>
                                      </p:cBhvr>
                                      <p:to x="100000" y="60000"/>
                                    </p:animScale>
                                    <p:animScale>
                                      <p:cBhvr>
                                        <p:cTn id="168" dur="166" decel="50000">
                                          <p:stCondLst>
                                            <p:cond delay="676"/>
                                          </p:stCondLst>
                                        </p:cTn>
                                        <p:tgtEl>
                                          <p:spTgt spid="3">
                                            <p:txEl>
                                              <p:pRg st="9" end="9"/>
                                            </p:txEl>
                                          </p:spTgt>
                                        </p:tgtEl>
                                      </p:cBhvr>
                                      <p:to x="100000" y="100000"/>
                                    </p:animScale>
                                    <p:animScale>
                                      <p:cBhvr>
                                        <p:cTn id="169" dur="26">
                                          <p:stCondLst>
                                            <p:cond delay="1312"/>
                                          </p:stCondLst>
                                        </p:cTn>
                                        <p:tgtEl>
                                          <p:spTgt spid="3">
                                            <p:txEl>
                                              <p:pRg st="9" end="9"/>
                                            </p:txEl>
                                          </p:spTgt>
                                        </p:tgtEl>
                                      </p:cBhvr>
                                      <p:to x="100000" y="80000"/>
                                    </p:animScale>
                                    <p:animScale>
                                      <p:cBhvr>
                                        <p:cTn id="170" dur="166" decel="50000">
                                          <p:stCondLst>
                                            <p:cond delay="1338"/>
                                          </p:stCondLst>
                                        </p:cTn>
                                        <p:tgtEl>
                                          <p:spTgt spid="3">
                                            <p:txEl>
                                              <p:pRg st="9" end="9"/>
                                            </p:txEl>
                                          </p:spTgt>
                                        </p:tgtEl>
                                      </p:cBhvr>
                                      <p:to x="100000" y="100000"/>
                                    </p:animScale>
                                    <p:animScale>
                                      <p:cBhvr>
                                        <p:cTn id="171" dur="26">
                                          <p:stCondLst>
                                            <p:cond delay="1642"/>
                                          </p:stCondLst>
                                        </p:cTn>
                                        <p:tgtEl>
                                          <p:spTgt spid="3">
                                            <p:txEl>
                                              <p:pRg st="9" end="9"/>
                                            </p:txEl>
                                          </p:spTgt>
                                        </p:tgtEl>
                                      </p:cBhvr>
                                      <p:to x="100000" y="90000"/>
                                    </p:animScale>
                                    <p:animScale>
                                      <p:cBhvr>
                                        <p:cTn id="172" dur="166" decel="50000">
                                          <p:stCondLst>
                                            <p:cond delay="1668"/>
                                          </p:stCondLst>
                                        </p:cTn>
                                        <p:tgtEl>
                                          <p:spTgt spid="3">
                                            <p:txEl>
                                              <p:pRg st="9" end="9"/>
                                            </p:txEl>
                                          </p:spTgt>
                                        </p:tgtEl>
                                      </p:cBhvr>
                                      <p:to x="100000" y="100000"/>
                                    </p:animScale>
                                    <p:animScale>
                                      <p:cBhvr>
                                        <p:cTn id="173" dur="26">
                                          <p:stCondLst>
                                            <p:cond delay="1808"/>
                                          </p:stCondLst>
                                        </p:cTn>
                                        <p:tgtEl>
                                          <p:spTgt spid="3">
                                            <p:txEl>
                                              <p:pRg st="9" end="9"/>
                                            </p:txEl>
                                          </p:spTgt>
                                        </p:tgtEl>
                                      </p:cBhvr>
                                      <p:to x="100000" y="95000"/>
                                    </p:animScale>
                                    <p:animScale>
                                      <p:cBhvr>
                                        <p:cTn id="17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930275"/>
          </a:xfrm>
        </p:spPr>
        <p:txBody>
          <a:bodyPr/>
          <a:lstStyle/>
          <a:p>
            <a:r>
              <a:rPr lang="en-US" dirty="0" smtClean="0"/>
              <a:t>                   </a:t>
            </a:r>
            <a:r>
              <a:rPr lang="en-US" b="1" dirty="0" smtClean="0">
                <a:effectLst>
                  <a:outerShdw blurRad="38100" dist="38100" dir="2700000" algn="tl">
                    <a:srgbClr val="000000">
                      <a:alpha val="43137"/>
                    </a:srgbClr>
                  </a:outerShdw>
                </a:effectLst>
                <a:latin typeface="Arial Rounded MT Bold" panose="020F0704030504030204" pitchFamily="34" charset="0"/>
              </a:rPr>
              <a:t>Power of Your Words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80304" y="1159098"/>
            <a:ext cx="11848564" cy="5698901"/>
          </a:xfrm>
        </p:spPr>
        <p:txBody>
          <a:bodyPr>
            <a:normAutofit fontScale="47500" lnSpcReduction="20000"/>
          </a:bodyPr>
          <a:lstStyle/>
          <a:p>
            <a:pPr marL="0" indent="0">
              <a:lnSpc>
                <a:spcPct val="120000"/>
              </a:lnSpc>
              <a:spcBef>
                <a:spcPts val="1200"/>
              </a:spcBef>
              <a:buNone/>
            </a:pPr>
            <a:r>
              <a:rPr lang="en-US" sz="5900" b="1" dirty="0" smtClean="0">
                <a:effectLst>
                  <a:outerShdw blurRad="38100" dist="38100" dir="2700000" algn="tl">
                    <a:srgbClr val="000000">
                      <a:alpha val="43137"/>
                    </a:srgbClr>
                  </a:outerShdw>
                </a:effectLst>
                <a:latin typeface="Arial Rounded MT Bold" panose="020F0704030504030204" pitchFamily="34" charset="0"/>
              </a:rPr>
              <a:t>Proverbs 18:21, </a:t>
            </a:r>
            <a:r>
              <a:rPr lang="en-US" sz="5900" i="1" dirty="0" smtClean="0">
                <a:effectLst>
                  <a:outerShdw blurRad="38100" dist="38100" dir="2700000" algn="tl">
                    <a:srgbClr val="000000">
                      <a:alpha val="43137"/>
                    </a:srgbClr>
                  </a:outerShdw>
                </a:effectLst>
                <a:latin typeface="Arial Rounded MT Bold" panose="020F0704030504030204" pitchFamily="34" charset="0"/>
              </a:rPr>
              <a:t>“Death and life are in the power of the tongue: </a:t>
            </a:r>
          </a:p>
          <a:p>
            <a:pPr marL="0" indent="0">
              <a:lnSpc>
                <a:spcPct val="120000"/>
              </a:lnSpc>
              <a:spcBef>
                <a:spcPts val="0"/>
              </a:spcBef>
              <a:buNone/>
            </a:pPr>
            <a:r>
              <a:rPr lang="en-US" sz="5900" i="1" dirty="0">
                <a:effectLst>
                  <a:outerShdw blurRad="38100" dist="38100" dir="2700000" algn="tl">
                    <a:srgbClr val="000000">
                      <a:alpha val="43137"/>
                    </a:srgbClr>
                  </a:outerShdw>
                </a:effectLst>
                <a:latin typeface="Arial Rounded MT Bold" panose="020F0704030504030204" pitchFamily="34" charset="0"/>
              </a:rPr>
              <a:t> </a:t>
            </a:r>
            <a:r>
              <a:rPr lang="en-US" sz="5900" i="1" dirty="0" smtClean="0">
                <a:effectLst>
                  <a:outerShdw blurRad="38100" dist="38100" dir="2700000" algn="tl">
                    <a:srgbClr val="000000">
                      <a:alpha val="43137"/>
                    </a:srgbClr>
                  </a:outerShdw>
                </a:effectLst>
                <a:latin typeface="Arial Rounded MT Bold" panose="020F0704030504030204" pitchFamily="34" charset="0"/>
              </a:rPr>
              <a:t>    and they that love it shall eat the fruit thereof” </a:t>
            </a:r>
          </a:p>
          <a:p>
            <a:pPr>
              <a:lnSpc>
                <a:spcPct val="120000"/>
              </a:lnSpc>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Death-</a:t>
            </a:r>
            <a:r>
              <a:rPr lang="en-US" sz="5900" b="1" i="1" dirty="0" smtClean="0">
                <a:effectLst>
                  <a:outerShdw blurRad="38100" dist="38100" dir="2700000" algn="tl">
                    <a:srgbClr val="000000">
                      <a:alpha val="43137"/>
                    </a:srgbClr>
                  </a:outerShdw>
                </a:effectLst>
                <a:latin typeface="Arial Rounded MT Bold" panose="020F0704030504030204" pitchFamily="34" charset="0"/>
              </a:rPr>
              <a:t> </a:t>
            </a:r>
            <a:r>
              <a:rPr lang="en-US" sz="5100" i="1" dirty="0" smtClean="0">
                <a:effectLst>
                  <a:outerShdw blurRad="38100" dist="38100" dir="2700000" algn="tl">
                    <a:srgbClr val="000000">
                      <a:alpha val="43137"/>
                    </a:srgbClr>
                  </a:outerShdw>
                </a:effectLst>
              </a:rPr>
              <a:t>death</a:t>
            </a:r>
            <a:r>
              <a:rPr lang="en-US" sz="5100" dirty="0" smtClean="0">
                <a:effectLst>
                  <a:outerShdw blurRad="38100" dist="38100" dir="2700000" algn="tl">
                    <a:srgbClr val="000000">
                      <a:alpha val="43137"/>
                    </a:srgbClr>
                  </a:outerShdw>
                </a:effectLst>
              </a:rPr>
              <a:t>, place or state (</a:t>
            </a:r>
            <a:r>
              <a:rPr lang="en-US" sz="5100" i="1" dirty="0" smtClean="0">
                <a:effectLst>
                  <a:outerShdw blurRad="38100" dist="38100" dir="2700000" algn="tl">
                    <a:srgbClr val="000000">
                      <a:alpha val="43137"/>
                    </a:srgbClr>
                  </a:outerShdw>
                </a:effectLst>
              </a:rPr>
              <a:t>hades</a:t>
            </a:r>
            <a:r>
              <a:rPr lang="en-US" sz="5100" dirty="0" smtClean="0">
                <a:effectLst>
                  <a:outerShdw blurRad="38100" dist="38100" dir="2700000" algn="tl">
                    <a:srgbClr val="000000">
                      <a:alpha val="43137"/>
                    </a:srgbClr>
                  </a:outerShdw>
                </a:effectLst>
              </a:rPr>
              <a:t>); </a:t>
            </a:r>
            <a:r>
              <a:rPr lang="en-US" sz="5100" i="1" dirty="0" smtClean="0">
                <a:effectLst>
                  <a:outerShdw blurRad="38100" dist="38100" dir="2700000" algn="tl">
                    <a:srgbClr val="000000">
                      <a:alpha val="43137"/>
                    </a:srgbClr>
                  </a:outerShdw>
                </a:effectLst>
              </a:rPr>
              <a:t>pestilence, ruin</a:t>
            </a:r>
            <a:r>
              <a:rPr lang="en-US" sz="5100" dirty="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-to </a:t>
            </a:r>
            <a:r>
              <a:rPr lang="en-US" sz="5100" i="1" dirty="0" smtClean="0">
                <a:effectLst>
                  <a:outerShdw blurRad="38100" dist="38100" dir="2700000" algn="tl">
                    <a:srgbClr val="000000">
                      <a:alpha val="43137"/>
                    </a:srgbClr>
                  </a:outerShdw>
                </a:effectLst>
              </a:rPr>
              <a:t>kill</a:t>
            </a:r>
            <a:r>
              <a:rPr lang="en-US" sz="5100" dirty="0" smtClean="0">
                <a:effectLst>
                  <a:outerShdw blurRad="38100" dist="38100" dir="2700000" algn="tl">
                    <a:srgbClr val="000000">
                      <a:alpha val="43137"/>
                    </a:srgbClr>
                  </a:outerShdw>
                </a:effectLst>
              </a:rPr>
              <a:t> :crying, </a:t>
            </a:r>
          </a:p>
          <a:p>
            <a:pPr marL="0" indent="0">
              <a:lnSpc>
                <a:spcPct val="120000"/>
              </a:lnSpc>
              <a:spcBef>
                <a:spcPts val="0"/>
              </a:spcBef>
              <a:buNone/>
            </a:pPr>
            <a:r>
              <a:rPr lang="en-US" sz="5100" dirty="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   (put to, worthy of) death, destroy (-</a:t>
            </a:r>
            <a:r>
              <a:rPr lang="en-US" sz="5100" dirty="0" err="1" smtClean="0">
                <a:effectLst>
                  <a:outerShdw blurRad="38100" dist="38100" dir="2700000" algn="tl">
                    <a:srgbClr val="000000">
                      <a:alpha val="43137"/>
                    </a:srgbClr>
                  </a:outerShdw>
                </a:effectLst>
              </a:rPr>
              <a:t>er</a:t>
            </a:r>
            <a:r>
              <a:rPr lang="en-US" sz="5100" dirty="0" smtClean="0">
                <a:effectLst>
                  <a:outerShdw blurRad="38100" dist="38100" dir="2700000" algn="tl">
                    <a:srgbClr val="000000">
                      <a:alpha val="43137"/>
                    </a:srgbClr>
                  </a:outerShdw>
                </a:effectLst>
              </a:rPr>
              <a:t>), × surely, × very suddenly,</a:t>
            </a:r>
          </a:p>
          <a:p>
            <a:pPr>
              <a:lnSpc>
                <a:spcPct val="120000"/>
              </a:lnSpc>
              <a:spcBef>
                <a:spcPts val="600"/>
              </a:spcBef>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Life- </a:t>
            </a:r>
            <a:r>
              <a:rPr lang="en-US" sz="5100" dirty="0" smtClean="0">
                <a:effectLst>
                  <a:outerShdw blurRad="38100" dist="38100" dir="2700000" algn="tl">
                    <a:srgbClr val="000000">
                      <a:alpha val="43137"/>
                    </a:srgbClr>
                  </a:outerShdw>
                </a:effectLst>
              </a:rPr>
              <a:t>alive; </a:t>
            </a:r>
            <a:r>
              <a:rPr lang="en-US" sz="5100" i="1" dirty="0" smtClean="0">
                <a:effectLst>
                  <a:outerShdw blurRad="38100" dist="38100" dir="2700000" algn="tl">
                    <a:srgbClr val="000000">
                      <a:alpha val="43137"/>
                    </a:srgbClr>
                  </a:outerShdw>
                </a:effectLst>
              </a:rPr>
              <a:t>fresh</a:t>
            </a:r>
            <a:r>
              <a:rPr lang="en-US" sz="5100" dirty="0" smtClean="0">
                <a:effectLst>
                  <a:outerShdw blurRad="38100" dist="38100" dir="2700000" algn="tl">
                    <a:srgbClr val="000000">
                      <a:alpha val="43137"/>
                    </a:srgbClr>
                  </a:outerShdw>
                </a:effectLst>
              </a:rPr>
              <a:t>, </a:t>
            </a:r>
            <a:r>
              <a:rPr lang="en-US" sz="5100" i="1" dirty="0" smtClean="0">
                <a:effectLst>
                  <a:outerShdw blurRad="38100" dist="38100" dir="2700000" algn="tl">
                    <a:srgbClr val="000000">
                      <a:alpha val="43137"/>
                    </a:srgbClr>
                  </a:outerShdw>
                </a:effectLst>
              </a:rPr>
              <a:t>strong</a:t>
            </a:r>
            <a:r>
              <a:rPr lang="en-US" sz="5100" dirty="0" smtClean="0">
                <a:effectLst>
                  <a:outerShdw blurRad="38100" dist="38100" dir="2700000" algn="tl">
                    <a:srgbClr val="000000">
                      <a:alpha val="43137"/>
                    </a:srgbClr>
                  </a:outerShdw>
                </a:effectLst>
              </a:rPr>
              <a:t>; </a:t>
            </a:r>
            <a:r>
              <a:rPr lang="en-US" sz="5100" i="1" dirty="0" smtClean="0">
                <a:effectLst>
                  <a:outerShdw blurRad="38100" dist="38100" dir="2700000" algn="tl">
                    <a:srgbClr val="000000">
                      <a:alpha val="43137"/>
                    </a:srgbClr>
                  </a:outerShdw>
                </a:effectLst>
              </a:rPr>
              <a:t>life</a:t>
            </a:r>
            <a:r>
              <a:rPr lang="en-US" sz="5100" dirty="0" smtClean="0">
                <a:effectLst>
                  <a:outerShdw blurRad="38100" dist="38100" dir="2700000" algn="tl">
                    <a:srgbClr val="000000">
                      <a:alpha val="43137"/>
                    </a:srgbClr>
                  </a:outerShdw>
                </a:effectLst>
              </a:rPr>
              <a:t>, maintenance, + merry,  to </a:t>
            </a:r>
            <a:r>
              <a:rPr lang="en-US" sz="5100" i="1" dirty="0" smtClean="0">
                <a:effectLst>
                  <a:outerShdw blurRad="38100" dist="38100" dir="2700000" algn="tl">
                    <a:srgbClr val="000000">
                      <a:alpha val="43137"/>
                    </a:srgbClr>
                  </a:outerShdw>
                </a:effectLst>
              </a:rPr>
              <a:t>revive</a:t>
            </a:r>
            <a:r>
              <a:rPr lang="en-US" sz="5100" dirty="0" smtClean="0">
                <a:effectLst>
                  <a:outerShdw blurRad="38100" dist="38100" dir="2700000" algn="tl">
                    <a:srgbClr val="000000">
                      <a:alpha val="43137"/>
                    </a:srgbClr>
                  </a:outerShdw>
                </a:effectLst>
              </a:rPr>
              <a:t>, give (promise)</a:t>
            </a:r>
          </a:p>
          <a:p>
            <a:pPr marL="0" indent="0">
              <a:lnSpc>
                <a:spcPct val="120000"/>
              </a:lnSpc>
              <a:spcBef>
                <a:spcPts val="0"/>
              </a:spcBef>
              <a:buNone/>
            </a:pPr>
            <a:r>
              <a:rPr lang="en-US" sz="5100" dirty="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  nourish up, preserve (alive), quicken, recover, repair, restore (to life)</a:t>
            </a:r>
          </a:p>
          <a:p>
            <a:pPr>
              <a:lnSpc>
                <a:spcPct val="120000"/>
              </a:lnSpc>
              <a:spcBef>
                <a:spcPts val="600"/>
              </a:spcBef>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Power-</a:t>
            </a:r>
            <a:r>
              <a:rPr lang="en-US" sz="5900" b="1" i="1" dirty="0" smtClean="0">
                <a:effectLst>
                  <a:outerShdw blurRad="38100" dist="38100" dir="2700000" algn="tl">
                    <a:srgbClr val="000000">
                      <a:alpha val="43137"/>
                    </a:srgbClr>
                  </a:outerShdw>
                </a:effectLst>
                <a:latin typeface="Arial Rounded MT Bold" panose="020F0704030504030204" pitchFamily="34" charset="0"/>
              </a:rPr>
              <a:t> </a:t>
            </a:r>
            <a:r>
              <a:rPr lang="en-US" sz="5100" i="1" dirty="0" smtClean="0">
                <a:effectLst>
                  <a:outerShdw blurRad="38100" dist="38100" dir="2700000" algn="tl">
                    <a:srgbClr val="000000">
                      <a:alpha val="43137"/>
                    </a:srgbClr>
                  </a:outerShdw>
                </a:effectLst>
              </a:rPr>
              <a:t>power, means, direction</a:t>
            </a:r>
            <a:r>
              <a:rPr lang="en-US" sz="5100" dirty="0" smtClean="0">
                <a:effectLst>
                  <a:outerShdw blurRad="38100" dist="38100" dir="2700000" algn="tl">
                    <a:srgbClr val="000000">
                      <a:alpha val="43137"/>
                    </a:srgbClr>
                  </a:outerShdw>
                </a:effectLst>
              </a:rPr>
              <a:t>, able, custody, dominion, fellowship, force -hand</a:t>
            </a:r>
            <a:endParaRPr lang="en-US" sz="5100" b="1" i="1"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Tongue- </a:t>
            </a:r>
            <a:r>
              <a:rPr lang="en-US" sz="5100" i="1" dirty="0" smtClean="0">
                <a:effectLst>
                  <a:outerShdw blurRad="38100" dist="38100" dir="2700000" algn="tl">
                    <a:srgbClr val="000000">
                      <a:alpha val="43137"/>
                    </a:srgbClr>
                  </a:outerShdw>
                </a:effectLst>
                <a:latin typeface="Arial Rounded MT Bold" panose="020F0704030504030204" pitchFamily="34" charset="0"/>
              </a:rPr>
              <a:t>Speech –language -communication</a:t>
            </a:r>
          </a:p>
          <a:p>
            <a:pPr>
              <a:lnSpc>
                <a:spcPct val="120000"/>
              </a:lnSpc>
              <a:spcBef>
                <a:spcPts val="600"/>
              </a:spcBef>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Eat-</a:t>
            </a:r>
            <a:r>
              <a:rPr lang="en-US" sz="5900" dirty="0" smtClean="0">
                <a:effectLst>
                  <a:outerShdw blurRad="38100" dist="38100" dir="2700000" algn="tl">
                    <a:srgbClr val="000000">
                      <a:alpha val="43137"/>
                    </a:srgbClr>
                  </a:outerShdw>
                </a:effectLst>
              </a:rPr>
              <a:t> </a:t>
            </a:r>
            <a:r>
              <a:rPr lang="en-US" sz="5100" i="1" dirty="0" smtClean="0">
                <a:effectLst>
                  <a:outerShdw blurRad="38100" dist="38100" dir="2700000" algn="tl">
                    <a:srgbClr val="000000">
                      <a:alpha val="43137"/>
                    </a:srgbClr>
                  </a:outerShdw>
                </a:effectLst>
              </a:rPr>
              <a:t>burn up, consume, devour</a:t>
            </a:r>
            <a:endParaRPr lang="en-US" sz="5100" b="1" i="1"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buFont typeface="Wingdings" panose="05000000000000000000" pitchFamily="2" charset="2"/>
              <a:buChar char="§"/>
            </a:pPr>
            <a:r>
              <a:rPr lang="en-US" sz="5900" b="1" dirty="0" smtClean="0">
                <a:effectLst>
                  <a:outerShdw blurRad="38100" dist="38100" dir="2700000" algn="tl">
                    <a:srgbClr val="000000">
                      <a:alpha val="43137"/>
                    </a:srgbClr>
                  </a:outerShdw>
                </a:effectLst>
                <a:latin typeface="Arial Rounded MT Bold" panose="020F0704030504030204" pitchFamily="34" charset="0"/>
              </a:rPr>
              <a:t>Fruit- </a:t>
            </a:r>
            <a:r>
              <a:rPr lang="en-US" sz="5100" i="1" dirty="0" smtClean="0">
                <a:effectLst>
                  <a:outerShdw blurRad="38100" dist="38100" dir="2700000" algn="tl">
                    <a:srgbClr val="000000">
                      <a:alpha val="43137"/>
                    </a:srgbClr>
                  </a:outerShdw>
                </a:effectLst>
                <a:latin typeface="Arial Rounded MT Bold" panose="020F0704030504030204" pitchFamily="34" charset="0"/>
              </a:rPr>
              <a:t>Reward –bear, grow fruit/ evidence- first fruit</a:t>
            </a:r>
            <a:endParaRPr lang="en-US" sz="3600"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endParaRPr lang="en-US" sz="3600" b="1"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5900" b="1" dirty="0" smtClean="0">
                <a:effectLst>
                  <a:outerShdw blurRad="38100" dist="38100" dir="2700000" algn="tl">
                    <a:srgbClr val="000000">
                      <a:alpha val="43137"/>
                    </a:srgbClr>
                  </a:outerShdw>
                </a:effectLst>
                <a:latin typeface="Arial Rounded MT Bold" panose="020F0704030504030204" pitchFamily="34" charset="0"/>
              </a:rPr>
              <a:t>Words are Actually Seeds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8148"/>
          <a:stretch/>
        </p:blipFill>
        <p:spPr>
          <a:xfrm>
            <a:off x="8280400" y="4552042"/>
            <a:ext cx="3875468" cy="2305957"/>
          </a:xfrm>
          <a:prstGeom prst="rect">
            <a:avLst/>
          </a:prstGeom>
          <a:ln>
            <a:noFill/>
          </a:ln>
          <a:effectLst>
            <a:softEdge rad="112500"/>
          </a:effectLst>
        </p:spPr>
      </p:pic>
    </p:spTree>
    <p:extLst>
      <p:ext uri="{BB962C8B-B14F-4D97-AF65-F5344CB8AC3E}">
        <p14:creationId xmlns:p14="http://schemas.microsoft.com/office/powerpoint/2010/main" val="26612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3"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7"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additive="base">
                                        <p:cTn id="64"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5" dur="20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66" fill="hold">
                            <p:stCondLst>
                              <p:cond delay="2000"/>
                            </p:stCondLst>
                            <p:childTnLst>
                              <p:par>
                                <p:cTn id="67" presetID="31"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fltVal val="0"/>
                                          </p:val>
                                        </p:tav>
                                        <p:tav tm="100000">
                                          <p:val>
                                            <p:strVal val="#ppt_w"/>
                                          </p:val>
                                        </p:tav>
                                      </p:tavLst>
                                    </p:anim>
                                    <p:anim calcmode="lin" valueType="num">
                                      <p:cBhvr>
                                        <p:cTn id="70" dur="1000" fill="hold"/>
                                        <p:tgtEl>
                                          <p:spTgt spid="5"/>
                                        </p:tgtEl>
                                        <p:attrNameLst>
                                          <p:attrName>ppt_h</p:attrName>
                                        </p:attrNameLst>
                                      </p:cBhvr>
                                      <p:tavLst>
                                        <p:tav tm="0">
                                          <p:val>
                                            <p:fltVal val="0"/>
                                          </p:val>
                                        </p:tav>
                                        <p:tav tm="100000">
                                          <p:val>
                                            <p:strVal val="#ppt_h"/>
                                          </p:val>
                                        </p:tav>
                                      </p:tavLst>
                                    </p:anim>
                                    <p:anim calcmode="lin" valueType="num">
                                      <p:cBhvr>
                                        <p:cTn id="71" dur="1000" fill="hold"/>
                                        <p:tgtEl>
                                          <p:spTgt spid="5"/>
                                        </p:tgtEl>
                                        <p:attrNameLst>
                                          <p:attrName>style.rotation</p:attrName>
                                        </p:attrNameLst>
                                      </p:cBhvr>
                                      <p:tavLst>
                                        <p:tav tm="0">
                                          <p:val>
                                            <p:fltVal val="90"/>
                                          </p:val>
                                        </p:tav>
                                        <p:tav tm="100000">
                                          <p:val>
                                            <p:fltVal val="0"/>
                                          </p:val>
                                        </p:tav>
                                      </p:tavLst>
                                    </p:anim>
                                    <p:animEffect transition="in" filter="fade">
                                      <p:cBhvr>
                                        <p:cTn id="7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3517</TotalTime>
  <Words>1241</Words>
  <Application>Microsoft Office PowerPoint</Application>
  <PresentationFormat>Widescreen</PresentationFormat>
  <Paragraphs>138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Rounded MT Bold</vt:lpstr>
      <vt:lpstr>Calibri</vt:lpstr>
      <vt:lpstr>Calibri Light</vt:lpstr>
      <vt:lpstr>Colonna MT</vt:lpstr>
      <vt:lpstr>Courier New</vt:lpstr>
      <vt:lpstr>Times New Roman</vt:lpstr>
      <vt:lpstr>Wingdings</vt:lpstr>
      <vt:lpstr>Office Theme</vt:lpstr>
      <vt:lpstr>PowerPoint Presentation</vt:lpstr>
      <vt:lpstr>  Getting Rid of the Bad Taste in  My Mouth  “the Power of My Words”</vt:lpstr>
      <vt:lpstr>Is Your Words Leaving…?</vt:lpstr>
      <vt:lpstr>PowerPoint Presentation</vt:lpstr>
      <vt:lpstr>PowerPoint Presentation</vt:lpstr>
      <vt:lpstr>Words are Powerful</vt:lpstr>
      <vt:lpstr>Power of Your Words</vt:lpstr>
      <vt:lpstr>                   Words are Powerful</vt:lpstr>
      <vt:lpstr>                   Power of Your Words</vt:lpstr>
      <vt:lpstr>Eliminate Negative, Dysfunctional Speech</vt:lpstr>
      <vt:lpstr>Bible Identifies Ten Negative Forms of Speech</vt:lpstr>
      <vt:lpstr>Eliminate Negative, Dysfunctional Speech</vt:lpstr>
      <vt:lpstr>PowerPoint Presentation</vt:lpstr>
      <vt:lpstr>Express Positive, Constructive Speech</vt:lpstr>
      <vt:lpstr>Power of Your Words</vt:lpstr>
      <vt:lpstr>Power of Your Words</vt:lpstr>
      <vt:lpstr>PowerPoint Presentation</vt:lpstr>
      <vt:lpstr>Joke </vt:lpstr>
      <vt:lpstr>Joke </vt:lpstr>
      <vt:lpstr>PowerPoint Presentation</vt:lpstr>
      <vt:lpstr>PowerPoint Presentation</vt:lpstr>
      <vt:lpstr>PowerPoint Presentation</vt:lpstr>
      <vt:lpstr>Power of Your Words</vt:lpstr>
      <vt:lpstr>Power of Your Words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Life and Death  Is in the Tongue  Dynamite Comes in Small Packages </dc:title>
  <dc:creator>David Linton</dc:creator>
  <cp:lastModifiedBy>David Linton</cp:lastModifiedBy>
  <cp:revision>171</cp:revision>
  <cp:lastPrinted>2016-02-07T04:15:47Z</cp:lastPrinted>
  <dcterms:created xsi:type="dcterms:W3CDTF">2016-02-05T02:37:18Z</dcterms:created>
  <dcterms:modified xsi:type="dcterms:W3CDTF">2016-02-07T13:18:54Z</dcterms:modified>
</cp:coreProperties>
</file>