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13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02A5810-5F50-46ED-82E7-33EF712DE387}" type="datetimeFigureOut">
              <a:rPr lang="en-US" smtClean="0"/>
              <a:t>4/24/2016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6F5399-3AD2-4F76-BD55-56BEFB880546}" type="slidenum">
              <a:rPr lang="en-US" smtClean="0"/>
              <a:t>‹#›</a:t>
            </a:fld>
            <a:endParaRPr lang="en-US"/>
          </a:p>
        </p:txBody>
      </p:sp>
    </p:spTree>
    <p:extLst>
      <p:ext uri="{BB962C8B-B14F-4D97-AF65-F5344CB8AC3E}">
        <p14:creationId xmlns:p14="http://schemas.microsoft.com/office/powerpoint/2010/main" val="1648585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2A5810-5F50-46ED-82E7-33EF712DE387}" type="datetimeFigureOut">
              <a:rPr lang="en-US" smtClean="0"/>
              <a:t>4/24/2016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6F5399-3AD2-4F76-BD55-56BEFB880546}" type="slidenum">
              <a:rPr lang="en-US" smtClean="0"/>
              <a:t>‹#›</a:t>
            </a:fld>
            <a:endParaRPr lang="en-US"/>
          </a:p>
        </p:txBody>
      </p:sp>
    </p:spTree>
    <p:extLst>
      <p:ext uri="{BB962C8B-B14F-4D97-AF65-F5344CB8AC3E}">
        <p14:creationId xmlns:p14="http://schemas.microsoft.com/office/powerpoint/2010/main" val="1618212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2A5810-5F50-46ED-82E7-33EF712DE387}" type="datetimeFigureOut">
              <a:rPr lang="en-US" smtClean="0"/>
              <a:t>4/24/2016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6F5399-3AD2-4F76-BD55-56BEFB880546}" type="slidenum">
              <a:rPr lang="en-US" smtClean="0"/>
              <a:t>‹#›</a:t>
            </a:fld>
            <a:endParaRPr lang="en-US"/>
          </a:p>
        </p:txBody>
      </p:sp>
    </p:spTree>
    <p:extLst>
      <p:ext uri="{BB962C8B-B14F-4D97-AF65-F5344CB8AC3E}">
        <p14:creationId xmlns:p14="http://schemas.microsoft.com/office/powerpoint/2010/main" val="945086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2A5810-5F50-46ED-82E7-33EF712DE387}" type="datetimeFigureOut">
              <a:rPr lang="en-US" smtClean="0"/>
              <a:t>4/24/2016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6F5399-3AD2-4F76-BD55-56BEFB880546}" type="slidenum">
              <a:rPr lang="en-US" smtClean="0"/>
              <a:t>‹#›</a:t>
            </a:fld>
            <a:endParaRPr lang="en-US"/>
          </a:p>
        </p:txBody>
      </p:sp>
    </p:spTree>
    <p:extLst>
      <p:ext uri="{BB962C8B-B14F-4D97-AF65-F5344CB8AC3E}">
        <p14:creationId xmlns:p14="http://schemas.microsoft.com/office/powerpoint/2010/main" val="622465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2A5810-5F50-46ED-82E7-33EF712DE387}" type="datetimeFigureOut">
              <a:rPr lang="en-US" smtClean="0"/>
              <a:t>4/24/2016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6F5399-3AD2-4F76-BD55-56BEFB880546}" type="slidenum">
              <a:rPr lang="en-US" smtClean="0"/>
              <a:t>‹#›</a:t>
            </a:fld>
            <a:endParaRPr lang="en-US"/>
          </a:p>
        </p:txBody>
      </p:sp>
    </p:spTree>
    <p:extLst>
      <p:ext uri="{BB962C8B-B14F-4D97-AF65-F5344CB8AC3E}">
        <p14:creationId xmlns:p14="http://schemas.microsoft.com/office/powerpoint/2010/main" val="3736078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02A5810-5F50-46ED-82E7-33EF712DE387}" type="datetimeFigureOut">
              <a:rPr lang="en-US" smtClean="0"/>
              <a:t>4/24/2016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6F5399-3AD2-4F76-BD55-56BEFB880546}" type="slidenum">
              <a:rPr lang="en-US" smtClean="0"/>
              <a:t>‹#›</a:t>
            </a:fld>
            <a:endParaRPr lang="en-US"/>
          </a:p>
        </p:txBody>
      </p:sp>
    </p:spTree>
    <p:extLst>
      <p:ext uri="{BB962C8B-B14F-4D97-AF65-F5344CB8AC3E}">
        <p14:creationId xmlns:p14="http://schemas.microsoft.com/office/powerpoint/2010/main" val="604028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02A5810-5F50-46ED-82E7-33EF712DE387}" type="datetimeFigureOut">
              <a:rPr lang="en-US" smtClean="0"/>
              <a:t>4/24/2016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6F5399-3AD2-4F76-BD55-56BEFB880546}" type="slidenum">
              <a:rPr lang="en-US" smtClean="0"/>
              <a:t>‹#›</a:t>
            </a:fld>
            <a:endParaRPr lang="en-US"/>
          </a:p>
        </p:txBody>
      </p:sp>
    </p:spTree>
    <p:extLst>
      <p:ext uri="{BB962C8B-B14F-4D97-AF65-F5344CB8AC3E}">
        <p14:creationId xmlns:p14="http://schemas.microsoft.com/office/powerpoint/2010/main" val="1416434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02A5810-5F50-46ED-82E7-33EF712DE387}" type="datetimeFigureOut">
              <a:rPr lang="en-US" smtClean="0"/>
              <a:t>4/24/2016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6F5399-3AD2-4F76-BD55-56BEFB880546}" type="slidenum">
              <a:rPr lang="en-US" smtClean="0"/>
              <a:t>‹#›</a:t>
            </a:fld>
            <a:endParaRPr lang="en-US"/>
          </a:p>
        </p:txBody>
      </p:sp>
    </p:spTree>
    <p:extLst>
      <p:ext uri="{BB962C8B-B14F-4D97-AF65-F5344CB8AC3E}">
        <p14:creationId xmlns:p14="http://schemas.microsoft.com/office/powerpoint/2010/main" val="107497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2A5810-5F50-46ED-82E7-33EF712DE387}" type="datetimeFigureOut">
              <a:rPr lang="en-US" smtClean="0"/>
              <a:t>4/24/2016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6F5399-3AD2-4F76-BD55-56BEFB880546}" type="slidenum">
              <a:rPr lang="en-US" smtClean="0"/>
              <a:t>‹#›</a:t>
            </a:fld>
            <a:endParaRPr lang="en-US"/>
          </a:p>
        </p:txBody>
      </p:sp>
    </p:spTree>
    <p:extLst>
      <p:ext uri="{BB962C8B-B14F-4D97-AF65-F5344CB8AC3E}">
        <p14:creationId xmlns:p14="http://schemas.microsoft.com/office/powerpoint/2010/main" val="3769197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2A5810-5F50-46ED-82E7-33EF712DE387}" type="datetimeFigureOut">
              <a:rPr lang="en-US" smtClean="0"/>
              <a:t>4/24/2016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6F5399-3AD2-4F76-BD55-56BEFB880546}" type="slidenum">
              <a:rPr lang="en-US" smtClean="0"/>
              <a:t>‹#›</a:t>
            </a:fld>
            <a:endParaRPr lang="en-US"/>
          </a:p>
        </p:txBody>
      </p:sp>
    </p:spTree>
    <p:extLst>
      <p:ext uri="{BB962C8B-B14F-4D97-AF65-F5344CB8AC3E}">
        <p14:creationId xmlns:p14="http://schemas.microsoft.com/office/powerpoint/2010/main" val="14842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2A5810-5F50-46ED-82E7-33EF712DE387}" type="datetimeFigureOut">
              <a:rPr lang="en-US" smtClean="0"/>
              <a:t>4/24/2016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6F5399-3AD2-4F76-BD55-56BEFB880546}" type="slidenum">
              <a:rPr lang="en-US" smtClean="0"/>
              <a:t>‹#›</a:t>
            </a:fld>
            <a:endParaRPr lang="en-US"/>
          </a:p>
        </p:txBody>
      </p:sp>
    </p:spTree>
    <p:extLst>
      <p:ext uri="{BB962C8B-B14F-4D97-AF65-F5344CB8AC3E}">
        <p14:creationId xmlns:p14="http://schemas.microsoft.com/office/powerpoint/2010/main" val="3103371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2A5810-5F50-46ED-82E7-33EF712DE387}" type="datetimeFigureOut">
              <a:rPr lang="en-US" smtClean="0"/>
              <a:t>4/24/2016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6F5399-3AD2-4F76-BD55-56BEFB880546}" type="slidenum">
              <a:rPr lang="en-US" smtClean="0"/>
              <a:t>‹#›</a:t>
            </a:fld>
            <a:endParaRPr lang="en-US"/>
          </a:p>
        </p:txBody>
      </p:sp>
    </p:spTree>
    <p:extLst>
      <p:ext uri="{BB962C8B-B14F-4D97-AF65-F5344CB8AC3E}">
        <p14:creationId xmlns:p14="http://schemas.microsoft.com/office/powerpoint/2010/main" val="12277655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effectLst>
                  <a:outerShdw blurRad="38100" dist="38100" dir="2700000" algn="tl">
                    <a:srgbClr val="000000">
                      <a:alpha val="43137"/>
                    </a:srgbClr>
                  </a:outerShdw>
                </a:effectLst>
              </a:rPr>
              <a:t>4 Important Reasons You Should </a:t>
            </a:r>
            <a:r>
              <a:rPr lang="en-US" b="1" dirty="0" smtClean="0">
                <a:effectLst>
                  <a:outerShdw blurRad="38100" dist="38100" dir="2700000" algn="tl">
                    <a:srgbClr val="000000">
                      <a:alpha val="43137"/>
                    </a:srgbClr>
                  </a:outerShdw>
                </a:effectLst>
              </a:rPr>
              <a:t>Go to Church </a:t>
            </a:r>
            <a:r>
              <a:rPr lang="en-US" b="1" dirty="0">
                <a:effectLst>
                  <a:outerShdw blurRad="38100" dist="38100" dir="2700000" algn="tl">
                    <a:srgbClr val="000000">
                      <a:alpha val="43137"/>
                    </a:srgbClr>
                  </a:outerShdw>
                </a:effectLst>
              </a:rPr>
              <a:t>Each </a:t>
            </a:r>
            <a:r>
              <a:rPr lang="en-US" b="1" dirty="0" smtClean="0">
                <a:effectLst>
                  <a:outerShdw blurRad="38100" dist="38100" dir="2700000" algn="tl">
                    <a:srgbClr val="000000">
                      <a:alpha val="43137"/>
                    </a:srgbClr>
                  </a:outerShdw>
                </a:effectLst>
              </a:rPr>
              <a:t>Week</a:t>
            </a:r>
            <a:endParaRPr lang="en-US"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lstStyle/>
          <a:p>
            <a:r>
              <a:rPr lang="en-US" b="1" dirty="0" smtClean="0">
                <a:effectLst>
                  <a:outerShdw blurRad="38100" dist="38100" dir="2700000" algn="tl">
                    <a:srgbClr val="000000">
                      <a:alpha val="43137"/>
                    </a:srgbClr>
                  </a:outerShdw>
                </a:effectLst>
              </a:rPr>
              <a:t>Hebrews 10:23-25</a:t>
            </a:r>
            <a:endParaRPr lang="en-US"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7758"/>
          <a:stretch/>
        </p:blipFill>
        <p:spPr>
          <a:xfrm>
            <a:off x="371062" y="4293703"/>
            <a:ext cx="11530136" cy="2266123"/>
          </a:xfrm>
          <a:prstGeom prst="rect">
            <a:avLst/>
          </a:prstGeom>
        </p:spPr>
      </p:pic>
    </p:spTree>
    <p:extLst>
      <p:ext uri="{BB962C8B-B14F-4D97-AF65-F5344CB8AC3E}">
        <p14:creationId xmlns:p14="http://schemas.microsoft.com/office/powerpoint/2010/main" val="36628803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06062" y="115910"/>
            <a:ext cx="11835684" cy="6606862"/>
          </a:xfrm>
        </p:spPr>
        <p:txBody>
          <a:bodyPr>
            <a:normAutofit fontScale="77500" lnSpcReduction="20000"/>
          </a:bodyPr>
          <a:lstStyle/>
          <a:p>
            <a:pPr>
              <a:lnSpc>
                <a:spcPct val="120000"/>
              </a:lnSpc>
            </a:pPr>
            <a:r>
              <a:rPr lang="en-US" b="1" dirty="0">
                <a:effectLst>
                  <a:outerShdw blurRad="38100" dist="38100" dir="2700000" algn="tl">
                    <a:srgbClr val="000000">
                      <a:alpha val="43137"/>
                    </a:srgbClr>
                  </a:outerShdw>
                </a:effectLst>
              </a:rPr>
              <a:t>Hebrews 10:23-25 (KJV) </a:t>
            </a:r>
            <a:r>
              <a:rPr lang="en-US" dirty="0">
                <a:effectLst>
                  <a:outerShdw blurRad="38100" dist="38100" dir="2700000" algn="tl">
                    <a:srgbClr val="000000">
                      <a:alpha val="43137"/>
                    </a:srgbClr>
                  </a:outerShdw>
                </a:effectLst>
              </a:rPr>
              <a:t/>
            </a:r>
            <a:br>
              <a:rPr lang="en-US" dirty="0">
                <a:effectLst>
                  <a:outerShdw blurRad="38100" dist="38100" dir="2700000" algn="tl">
                    <a:srgbClr val="000000">
                      <a:alpha val="43137"/>
                    </a:srgbClr>
                  </a:outerShdw>
                </a:effectLst>
              </a:rPr>
            </a:br>
            <a:r>
              <a:rPr lang="en-US" baseline="30000" dirty="0">
                <a:effectLst>
                  <a:outerShdw blurRad="38100" dist="38100" dir="2700000" algn="tl">
                    <a:srgbClr val="000000">
                      <a:alpha val="43137"/>
                    </a:srgbClr>
                  </a:outerShdw>
                </a:effectLst>
              </a:rPr>
              <a:t>23 </a:t>
            </a:r>
            <a:r>
              <a:rPr lang="en-US" dirty="0">
                <a:effectLst>
                  <a:outerShdw blurRad="38100" dist="38100" dir="2700000" algn="tl">
                    <a:srgbClr val="000000">
                      <a:alpha val="43137"/>
                    </a:srgbClr>
                  </a:outerShdw>
                </a:effectLst>
              </a:rPr>
              <a:t> Let us hold fast the profession of </a:t>
            </a:r>
            <a:r>
              <a:rPr lang="en-US" i="1" dirty="0">
                <a:effectLst>
                  <a:outerShdw blurRad="38100" dist="38100" dir="2700000" algn="tl">
                    <a:srgbClr val="000000">
                      <a:alpha val="43137"/>
                    </a:srgbClr>
                  </a:outerShdw>
                </a:effectLst>
              </a:rPr>
              <a:t>our</a:t>
            </a:r>
            <a:r>
              <a:rPr lang="en-US" dirty="0">
                <a:effectLst>
                  <a:outerShdw blurRad="38100" dist="38100" dir="2700000" algn="tl">
                    <a:srgbClr val="000000">
                      <a:alpha val="43137"/>
                    </a:srgbClr>
                  </a:outerShdw>
                </a:effectLst>
              </a:rPr>
              <a:t> faith without wavering; (for he </a:t>
            </a:r>
            <a:r>
              <a:rPr lang="en-US" i="1" dirty="0">
                <a:effectLst>
                  <a:outerShdw blurRad="38100" dist="38100" dir="2700000" algn="tl">
                    <a:srgbClr val="000000">
                      <a:alpha val="43137"/>
                    </a:srgbClr>
                  </a:outerShdw>
                </a:effectLst>
              </a:rPr>
              <a:t>is</a:t>
            </a:r>
            <a:r>
              <a:rPr lang="en-US" dirty="0">
                <a:effectLst>
                  <a:outerShdw blurRad="38100" dist="38100" dir="2700000" algn="tl">
                    <a:srgbClr val="000000">
                      <a:alpha val="43137"/>
                    </a:srgbClr>
                  </a:outerShdw>
                </a:effectLst>
              </a:rPr>
              <a:t> faithful that promised;) </a:t>
            </a:r>
            <a:r>
              <a:rPr lang="en-US" baseline="30000" dirty="0" smtClean="0">
                <a:effectLst>
                  <a:outerShdw blurRad="38100" dist="38100" dir="2700000" algn="tl">
                    <a:srgbClr val="000000">
                      <a:alpha val="43137"/>
                    </a:srgbClr>
                  </a:outerShdw>
                </a:effectLst>
              </a:rPr>
              <a:t>24 </a:t>
            </a:r>
            <a:r>
              <a:rPr lang="en-US" dirty="0">
                <a:effectLst>
                  <a:outerShdw blurRad="38100" dist="38100" dir="2700000" algn="tl">
                    <a:srgbClr val="000000">
                      <a:alpha val="43137"/>
                    </a:srgbClr>
                  </a:outerShdw>
                </a:effectLst>
              </a:rPr>
              <a:t> And let us consider one another to provoke unto love and to good works: </a:t>
            </a:r>
            <a:r>
              <a:rPr lang="en-US" baseline="30000" dirty="0" smtClean="0">
                <a:effectLst>
                  <a:outerShdw blurRad="38100" dist="38100" dir="2700000" algn="tl">
                    <a:srgbClr val="000000">
                      <a:alpha val="43137"/>
                    </a:srgbClr>
                  </a:outerShdw>
                </a:effectLst>
              </a:rPr>
              <a:t>25 </a:t>
            </a:r>
            <a:r>
              <a:rPr lang="en-US" dirty="0">
                <a:effectLst>
                  <a:outerShdw blurRad="38100" dist="38100" dir="2700000" algn="tl">
                    <a:srgbClr val="000000">
                      <a:alpha val="43137"/>
                    </a:srgbClr>
                  </a:outerShdw>
                </a:effectLst>
              </a:rPr>
              <a:t> Not forsaking the assembling of ourselves together, as the manner of some </a:t>
            </a:r>
            <a:r>
              <a:rPr lang="en-US" i="1" dirty="0">
                <a:effectLst>
                  <a:outerShdw blurRad="38100" dist="38100" dir="2700000" algn="tl">
                    <a:srgbClr val="000000">
                      <a:alpha val="43137"/>
                    </a:srgbClr>
                  </a:outerShdw>
                </a:effectLst>
              </a:rPr>
              <a:t>is</a:t>
            </a:r>
            <a:r>
              <a:rPr lang="en-US" dirty="0">
                <a:effectLst>
                  <a:outerShdw blurRad="38100" dist="38100" dir="2700000" algn="tl">
                    <a:srgbClr val="000000">
                      <a:alpha val="43137"/>
                    </a:srgbClr>
                  </a:outerShdw>
                </a:effectLst>
              </a:rPr>
              <a:t>; but exhorting </a:t>
            </a:r>
            <a:r>
              <a:rPr lang="en-US" i="1" dirty="0">
                <a:effectLst>
                  <a:outerShdw blurRad="38100" dist="38100" dir="2700000" algn="tl">
                    <a:srgbClr val="000000">
                      <a:alpha val="43137"/>
                    </a:srgbClr>
                  </a:outerShdw>
                </a:effectLst>
              </a:rPr>
              <a:t>one another</a:t>
            </a:r>
            <a:r>
              <a:rPr lang="en-US" dirty="0">
                <a:effectLst>
                  <a:outerShdw blurRad="38100" dist="38100" dir="2700000" algn="tl">
                    <a:srgbClr val="000000">
                      <a:alpha val="43137"/>
                    </a:srgbClr>
                  </a:outerShdw>
                </a:effectLst>
              </a:rPr>
              <a:t>: and so much the more, as ye see the day approaching. </a:t>
            </a:r>
          </a:p>
          <a:p>
            <a:pPr>
              <a:lnSpc>
                <a:spcPct val="120000"/>
              </a:lnSpc>
            </a:pPr>
            <a:r>
              <a:rPr lang="en-US" b="1" dirty="0">
                <a:effectLst>
                  <a:outerShdw blurRad="38100" dist="38100" dir="2700000" algn="tl">
                    <a:srgbClr val="000000">
                      <a:alpha val="43137"/>
                    </a:srgbClr>
                  </a:outerShdw>
                </a:effectLst>
              </a:rPr>
              <a:t>Hebrews 10:23-25 (MSG) </a:t>
            </a:r>
            <a:r>
              <a:rPr lang="en-US" dirty="0">
                <a:effectLst>
                  <a:outerShdw blurRad="38100" dist="38100" dir="2700000" algn="tl">
                    <a:srgbClr val="000000">
                      <a:alpha val="43137"/>
                    </a:srgbClr>
                  </a:outerShdw>
                </a:effectLst>
              </a:rPr>
              <a:t/>
            </a:r>
            <a:br>
              <a:rPr lang="en-US" dirty="0">
                <a:effectLst>
                  <a:outerShdw blurRad="38100" dist="38100" dir="2700000" algn="tl">
                    <a:srgbClr val="000000">
                      <a:alpha val="43137"/>
                    </a:srgbClr>
                  </a:outerShdw>
                </a:effectLst>
              </a:rPr>
            </a:br>
            <a:r>
              <a:rPr lang="en-US" baseline="30000" dirty="0">
                <a:effectLst>
                  <a:outerShdw blurRad="38100" dist="38100" dir="2700000" algn="tl">
                    <a:srgbClr val="000000">
                      <a:alpha val="43137"/>
                    </a:srgbClr>
                  </a:outerShdw>
                </a:effectLst>
              </a:rPr>
              <a:t>23 </a:t>
            </a:r>
            <a:r>
              <a:rPr lang="en-US" dirty="0">
                <a:effectLst>
                  <a:outerShdw blurRad="38100" dist="38100" dir="2700000" algn="tl">
                    <a:srgbClr val="000000">
                      <a:alpha val="43137"/>
                    </a:srgbClr>
                  </a:outerShdw>
                </a:effectLst>
              </a:rPr>
              <a:t> Let's keep a firm grip on the promises that keep us going. He always keeps his word. </a:t>
            </a:r>
            <a:r>
              <a:rPr lang="en-US" baseline="30000" dirty="0" smtClean="0">
                <a:effectLst>
                  <a:outerShdw blurRad="38100" dist="38100" dir="2700000" algn="tl">
                    <a:srgbClr val="000000">
                      <a:alpha val="43137"/>
                    </a:srgbClr>
                  </a:outerShdw>
                </a:effectLst>
              </a:rPr>
              <a:t>24 </a:t>
            </a:r>
            <a:r>
              <a:rPr lang="en-US" dirty="0">
                <a:effectLst>
                  <a:outerShdw blurRad="38100" dist="38100" dir="2700000" algn="tl">
                    <a:srgbClr val="000000">
                      <a:alpha val="43137"/>
                    </a:srgbClr>
                  </a:outerShdw>
                </a:effectLst>
              </a:rPr>
              <a:t> Let's see how inventive we can be in encouraging love and helping out, </a:t>
            </a:r>
            <a:br>
              <a:rPr lang="en-US" dirty="0">
                <a:effectLst>
                  <a:outerShdw blurRad="38100" dist="38100" dir="2700000" algn="tl">
                    <a:srgbClr val="000000">
                      <a:alpha val="43137"/>
                    </a:srgbClr>
                  </a:outerShdw>
                </a:effectLst>
              </a:rPr>
            </a:br>
            <a:r>
              <a:rPr lang="en-US" baseline="30000" dirty="0">
                <a:effectLst>
                  <a:outerShdw blurRad="38100" dist="38100" dir="2700000" algn="tl">
                    <a:srgbClr val="000000">
                      <a:alpha val="43137"/>
                    </a:srgbClr>
                  </a:outerShdw>
                </a:effectLst>
              </a:rPr>
              <a:t>25 </a:t>
            </a:r>
            <a:r>
              <a:rPr lang="en-US" dirty="0">
                <a:effectLst>
                  <a:outerShdw blurRad="38100" dist="38100" dir="2700000" algn="tl">
                    <a:srgbClr val="000000">
                      <a:alpha val="43137"/>
                    </a:srgbClr>
                  </a:outerShdw>
                </a:effectLst>
              </a:rPr>
              <a:t> not avoiding worshiping together as some do but spurring each other on, especially as we see the big Day approaching. </a:t>
            </a:r>
          </a:p>
          <a:p>
            <a:pPr>
              <a:lnSpc>
                <a:spcPct val="120000"/>
              </a:lnSpc>
            </a:pPr>
            <a:r>
              <a:rPr lang="en-US" b="1" dirty="0">
                <a:effectLst>
                  <a:outerShdw blurRad="38100" dist="38100" dir="2700000" algn="tl">
                    <a:srgbClr val="000000">
                      <a:alpha val="43137"/>
                    </a:srgbClr>
                  </a:outerShdw>
                </a:effectLst>
              </a:rPr>
              <a:t>Hebrews 10:23-25 (AMP) </a:t>
            </a:r>
            <a:r>
              <a:rPr lang="en-US" dirty="0">
                <a:effectLst>
                  <a:outerShdw blurRad="38100" dist="38100" dir="2700000" algn="tl">
                    <a:srgbClr val="000000">
                      <a:alpha val="43137"/>
                    </a:srgbClr>
                  </a:outerShdw>
                </a:effectLst>
              </a:rPr>
              <a:t/>
            </a:r>
            <a:br>
              <a:rPr lang="en-US" dirty="0">
                <a:effectLst>
                  <a:outerShdw blurRad="38100" dist="38100" dir="2700000" algn="tl">
                    <a:srgbClr val="000000">
                      <a:alpha val="43137"/>
                    </a:srgbClr>
                  </a:outerShdw>
                </a:effectLst>
              </a:rPr>
            </a:br>
            <a:r>
              <a:rPr lang="en-US" baseline="30000" dirty="0">
                <a:effectLst>
                  <a:outerShdw blurRad="38100" dist="38100" dir="2700000" algn="tl">
                    <a:srgbClr val="000000">
                      <a:alpha val="43137"/>
                    </a:srgbClr>
                  </a:outerShdw>
                </a:effectLst>
              </a:rPr>
              <a:t>23 </a:t>
            </a:r>
            <a:r>
              <a:rPr lang="en-US" dirty="0">
                <a:effectLst>
                  <a:outerShdw blurRad="38100" dist="38100" dir="2700000" algn="tl">
                    <a:srgbClr val="000000">
                      <a:alpha val="43137"/>
                    </a:srgbClr>
                  </a:outerShdw>
                </a:effectLst>
              </a:rPr>
              <a:t> So let us seize </a:t>
            </a:r>
            <a:r>
              <a:rPr lang="en-US" i="1" dirty="0">
                <a:effectLst>
                  <a:outerShdw blurRad="38100" dist="38100" dir="2700000" algn="tl">
                    <a:srgbClr val="000000">
                      <a:alpha val="43137"/>
                    </a:srgbClr>
                  </a:outerShdw>
                </a:effectLst>
              </a:rPr>
              <a:t>and</a:t>
            </a:r>
            <a:r>
              <a:rPr lang="en-US" dirty="0">
                <a:effectLst>
                  <a:outerShdw blurRad="38100" dist="38100" dir="2700000" algn="tl">
                    <a:srgbClr val="000000">
                      <a:alpha val="43137"/>
                    </a:srgbClr>
                  </a:outerShdw>
                </a:effectLst>
              </a:rPr>
              <a:t> hold fast </a:t>
            </a:r>
            <a:r>
              <a:rPr lang="en-US" i="1" dirty="0">
                <a:effectLst>
                  <a:outerShdw blurRad="38100" dist="38100" dir="2700000" algn="tl">
                    <a:srgbClr val="000000">
                      <a:alpha val="43137"/>
                    </a:srgbClr>
                  </a:outerShdw>
                </a:effectLst>
              </a:rPr>
              <a:t>and</a:t>
            </a:r>
            <a:r>
              <a:rPr lang="en-US" dirty="0">
                <a:effectLst>
                  <a:outerShdw blurRad="38100" dist="38100" dir="2700000" algn="tl">
                    <a:srgbClr val="000000">
                      <a:alpha val="43137"/>
                    </a:srgbClr>
                  </a:outerShdw>
                </a:effectLst>
              </a:rPr>
              <a:t> retain without wavering the hope we cherish </a:t>
            </a:r>
            <a:r>
              <a:rPr lang="en-US" i="1" dirty="0">
                <a:effectLst>
                  <a:outerShdw blurRad="38100" dist="38100" dir="2700000" algn="tl">
                    <a:srgbClr val="000000">
                      <a:alpha val="43137"/>
                    </a:srgbClr>
                  </a:outerShdw>
                </a:effectLst>
              </a:rPr>
              <a:t>and</a:t>
            </a:r>
            <a:r>
              <a:rPr lang="en-US" dirty="0">
                <a:effectLst>
                  <a:outerShdw blurRad="38100" dist="38100" dir="2700000" algn="tl">
                    <a:srgbClr val="000000">
                      <a:alpha val="43137"/>
                    </a:srgbClr>
                  </a:outerShdw>
                </a:effectLst>
              </a:rPr>
              <a:t> confess </a:t>
            </a:r>
            <a:r>
              <a:rPr lang="en-US" i="1" dirty="0">
                <a:effectLst>
                  <a:outerShdw blurRad="38100" dist="38100" dir="2700000" algn="tl">
                    <a:srgbClr val="000000">
                      <a:alpha val="43137"/>
                    </a:srgbClr>
                  </a:outerShdw>
                </a:effectLst>
              </a:rPr>
              <a:t>and</a:t>
            </a:r>
            <a:r>
              <a:rPr lang="en-US" dirty="0">
                <a:effectLst>
                  <a:outerShdw blurRad="38100" dist="38100" dir="2700000" algn="tl">
                    <a:srgbClr val="000000">
                      <a:alpha val="43137"/>
                    </a:srgbClr>
                  </a:outerShdw>
                </a:effectLst>
              </a:rPr>
              <a:t> our acknowledgement of it, for He Who promised is reliable (sure) </a:t>
            </a:r>
            <a:r>
              <a:rPr lang="en-US" i="1" dirty="0">
                <a:effectLst>
                  <a:outerShdw blurRad="38100" dist="38100" dir="2700000" algn="tl">
                    <a:srgbClr val="000000">
                      <a:alpha val="43137"/>
                    </a:srgbClr>
                  </a:outerShdw>
                </a:effectLst>
              </a:rPr>
              <a:t>and</a:t>
            </a:r>
            <a:r>
              <a:rPr lang="en-US" dirty="0">
                <a:effectLst>
                  <a:outerShdw blurRad="38100" dist="38100" dir="2700000" algn="tl">
                    <a:srgbClr val="000000">
                      <a:alpha val="43137"/>
                    </a:srgbClr>
                  </a:outerShdw>
                </a:effectLst>
              </a:rPr>
              <a:t> faithful to His word. </a:t>
            </a:r>
            <a:br>
              <a:rPr lang="en-US" dirty="0">
                <a:effectLst>
                  <a:outerShdw blurRad="38100" dist="38100" dir="2700000" algn="tl">
                    <a:srgbClr val="000000">
                      <a:alpha val="43137"/>
                    </a:srgbClr>
                  </a:outerShdw>
                </a:effectLst>
              </a:rPr>
            </a:br>
            <a:r>
              <a:rPr lang="en-US" baseline="30000" dirty="0">
                <a:effectLst>
                  <a:outerShdw blurRad="38100" dist="38100" dir="2700000" algn="tl">
                    <a:srgbClr val="000000">
                      <a:alpha val="43137"/>
                    </a:srgbClr>
                  </a:outerShdw>
                </a:effectLst>
              </a:rPr>
              <a:t>24 </a:t>
            </a:r>
            <a:r>
              <a:rPr lang="en-US" dirty="0">
                <a:effectLst>
                  <a:outerShdw blurRad="38100" dist="38100" dir="2700000" algn="tl">
                    <a:srgbClr val="000000">
                      <a:alpha val="43137"/>
                    </a:srgbClr>
                  </a:outerShdw>
                </a:effectLst>
              </a:rPr>
              <a:t> And let us consider </a:t>
            </a:r>
            <a:r>
              <a:rPr lang="en-US" i="1" dirty="0">
                <a:effectLst>
                  <a:outerShdw blurRad="38100" dist="38100" dir="2700000" algn="tl">
                    <a:srgbClr val="000000">
                      <a:alpha val="43137"/>
                    </a:srgbClr>
                  </a:outerShdw>
                </a:effectLst>
              </a:rPr>
              <a:t>and</a:t>
            </a:r>
            <a:r>
              <a:rPr lang="en-US" dirty="0">
                <a:effectLst>
                  <a:outerShdw blurRad="38100" dist="38100" dir="2700000" algn="tl">
                    <a:srgbClr val="000000">
                      <a:alpha val="43137"/>
                    </a:srgbClr>
                  </a:outerShdw>
                </a:effectLst>
              </a:rPr>
              <a:t> give attentive, continuous care to watching over one another, studying how we may stir up (stimulate and incite) to love </a:t>
            </a:r>
            <a:r>
              <a:rPr lang="en-US" i="1" dirty="0">
                <a:effectLst>
                  <a:outerShdw blurRad="38100" dist="38100" dir="2700000" algn="tl">
                    <a:srgbClr val="000000">
                      <a:alpha val="43137"/>
                    </a:srgbClr>
                  </a:outerShdw>
                </a:effectLst>
              </a:rPr>
              <a:t>and</a:t>
            </a:r>
            <a:r>
              <a:rPr lang="en-US" dirty="0">
                <a:effectLst>
                  <a:outerShdw blurRad="38100" dist="38100" dir="2700000" algn="tl">
                    <a:srgbClr val="000000">
                      <a:alpha val="43137"/>
                    </a:srgbClr>
                  </a:outerShdw>
                </a:effectLst>
              </a:rPr>
              <a:t> helpful deeds </a:t>
            </a:r>
            <a:r>
              <a:rPr lang="en-US" i="1" dirty="0">
                <a:effectLst>
                  <a:outerShdw blurRad="38100" dist="38100" dir="2700000" algn="tl">
                    <a:srgbClr val="000000">
                      <a:alpha val="43137"/>
                    </a:srgbClr>
                  </a:outerShdw>
                </a:effectLst>
              </a:rPr>
              <a:t>and</a:t>
            </a:r>
            <a:r>
              <a:rPr lang="en-US" dirty="0">
                <a:effectLst>
                  <a:outerShdw blurRad="38100" dist="38100" dir="2700000" algn="tl">
                    <a:srgbClr val="000000">
                      <a:alpha val="43137"/>
                    </a:srgbClr>
                  </a:outerShdw>
                </a:effectLst>
              </a:rPr>
              <a:t> noble activities, </a:t>
            </a:r>
            <a:br>
              <a:rPr lang="en-US" dirty="0">
                <a:effectLst>
                  <a:outerShdw blurRad="38100" dist="38100" dir="2700000" algn="tl">
                    <a:srgbClr val="000000">
                      <a:alpha val="43137"/>
                    </a:srgbClr>
                  </a:outerShdw>
                </a:effectLst>
              </a:rPr>
            </a:br>
            <a:r>
              <a:rPr lang="en-US" baseline="30000" dirty="0">
                <a:effectLst>
                  <a:outerShdw blurRad="38100" dist="38100" dir="2700000" algn="tl">
                    <a:srgbClr val="000000">
                      <a:alpha val="43137"/>
                    </a:srgbClr>
                  </a:outerShdw>
                </a:effectLst>
              </a:rPr>
              <a:t>25 </a:t>
            </a:r>
            <a:r>
              <a:rPr lang="en-US" dirty="0">
                <a:effectLst>
                  <a:outerShdw blurRad="38100" dist="38100" dir="2700000" algn="tl">
                    <a:srgbClr val="000000">
                      <a:alpha val="43137"/>
                    </a:srgbClr>
                  </a:outerShdw>
                </a:effectLst>
              </a:rPr>
              <a:t> Not forsaking </a:t>
            </a:r>
            <a:r>
              <a:rPr lang="en-US" i="1" dirty="0">
                <a:effectLst>
                  <a:outerShdw blurRad="38100" dist="38100" dir="2700000" algn="tl">
                    <a:srgbClr val="000000">
                      <a:alpha val="43137"/>
                    </a:srgbClr>
                  </a:outerShdw>
                </a:effectLst>
              </a:rPr>
              <a:t>or</a:t>
            </a:r>
            <a:r>
              <a:rPr lang="en-US" dirty="0">
                <a:effectLst>
                  <a:outerShdw blurRad="38100" dist="38100" dir="2700000" algn="tl">
                    <a:srgbClr val="000000">
                      <a:alpha val="43137"/>
                    </a:srgbClr>
                  </a:outerShdw>
                </a:effectLst>
              </a:rPr>
              <a:t> neglecting to assemble together [as believers], as is the habit of some people, but admonishing (warning, urging, and encouraging) one another, and all the more faithfully as you see the day approaching. </a:t>
            </a:r>
          </a:p>
          <a:p>
            <a:endParaRPr lang="en-US" dirty="0"/>
          </a:p>
        </p:txBody>
      </p:sp>
    </p:spTree>
    <p:extLst>
      <p:ext uri="{BB962C8B-B14F-4D97-AF65-F5344CB8AC3E}">
        <p14:creationId xmlns:p14="http://schemas.microsoft.com/office/powerpoint/2010/main" val="1252884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43151"/>
            <a:ext cx="10515600" cy="845492"/>
          </a:xfrm>
        </p:spPr>
        <p:txBody>
          <a:bodyPr/>
          <a:lstStyle/>
          <a:p>
            <a:pPr algn="ctr"/>
            <a:r>
              <a:rPr lang="en-US" b="1" dirty="0" smtClean="0">
                <a:effectLst>
                  <a:outerShdw blurRad="38100" dist="38100" dir="2700000" algn="tl">
                    <a:srgbClr val="000000">
                      <a:alpha val="43137"/>
                    </a:srgbClr>
                  </a:outerShdw>
                </a:effectLst>
              </a:rPr>
              <a:t>I Was Reminiscing </a:t>
            </a:r>
            <a:r>
              <a:rPr lang="en-US" sz="4000" b="1" dirty="0" smtClean="0">
                <a:effectLst>
                  <a:outerShdw blurRad="38100" dist="38100" dir="2700000" algn="tl">
                    <a:srgbClr val="000000">
                      <a:alpha val="43137"/>
                    </a:srgbClr>
                  </a:outerShdw>
                </a:effectLst>
              </a:rPr>
              <a:t>with a </a:t>
            </a:r>
            <a:r>
              <a:rPr lang="en-US" b="1" dirty="0" smtClean="0">
                <a:effectLst>
                  <a:outerShdw blurRad="38100" dist="38100" dir="2700000" algn="tl">
                    <a:srgbClr val="000000">
                      <a:alpha val="43137"/>
                    </a:srgbClr>
                  </a:outerShdw>
                </a:effectLst>
              </a:rPr>
              <a:t>Pastor Friend</a:t>
            </a:r>
            <a:endParaRPr lang="en-US" b="1" dirty="0"/>
          </a:p>
        </p:txBody>
      </p:sp>
      <p:sp>
        <p:nvSpPr>
          <p:cNvPr id="3" name="Content Placeholder 2"/>
          <p:cNvSpPr>
            <a:spLocks noGrp="1"/>
          </p:cNvSpPr>
          <p:nvPr>
            <p:ph idx="1"/>
          </p:nvPr>
        </p:nvSpPr>
        <p:spPr>
          <a:xfrm>
            <a:off x="206062" y="1094704"/>
            <a:ext cx="11835684" cy="5628068"/>
          </a:xfrm>
        </p:spPr>
        <p:txBody>
          <a:bodyPr>
            <a:normAutofit fontScale="92500" lnSpcReduction="20000"/>
          </a:bodyPr>
          <a:lstStyle/>
          <a:p>
            <a:pPr marL="0" indent="0">
              <a:lnSpc>
                <a:spcPct val="120000"/>
              </a:lnSpc>
              <a:buNone/>
            </a:pPr>
            <a:r>
              <a:rPr lang="en-US" b="1" dirty="0" smtClean="0">
                <a:effectLst>
                  <a:outerShdw blurRad="38100" dist="38100" dir="2700000" algn="tl">
                    <a:srgbClr val="000000">
                      <a:alpha val="43137"/>
                    </a:srgbClr>
                  </a:outerShdw>
                </a:effectLst>
              </a:rPr>
              <a:t>We noted </a:t>
            </a:r>
            <a:r>
              <a:rPr lang="en-US" b="1" dirty="0">
                <a:effectLst>
                  <a:outerShdw blurRad="38100" dist="38100" dir="2700000" algn="tl">
                    <a:srgbClr val="000000">
                      <a:alpha val="43137"/>
                    </a:srgbClr>
                  </a:outerShdw>
                </a:effectLst>
              </a:rPr>
              <a:t>how commitment to the church seems to be at an all time low.</a:t>
            </a:r>
          </a:p>
          <a:p>
            <a:pPr>
              <a:lnSpc>
                <a:spcPct val="120000"/>
              </a:lnSpc>
            </a:pPr>
            <a:r>
              <a:rPr lang="en-US" b="1" dirty="0">
                <a:effectLst>
                  <a:outerShdw blurRad="38100" dist="38100" dir="2700000" algn="tl">
                    <a:srgbClr val="000000">
                      <a:alpha val="43137"/>
                    </a:srgbClr>
                  </a:outerShdw>
                </a:effectLst>
              </a:rPr>
              <a:t>it seems </a:t>
            </a:r>
            <a:r>
              <a:rPr lang="en-US" b="1" dirty="0" smtClean="0">
                <a:effectLst>
                  <a:outerShdw blurRad="38100" dist="38100" dir="2700000" algn="tl">
                    <a:srgbClr val="000000">
                      <a:alpha val="43137"/>
                    </a:srgbClr>
                  </a:outerShdw>
                </a:effectLst>
              </a:rPr>
              <a:t>many </a:t>
            </a:r>
            <a:r>
              <a:rPr lang="en-US" b="1" dirty="0">
                <a:effectLst>
                  <a:outerShdw blurRad="38100" dist="38100" dir="2700000" algn="tl">
                    <a:srgbClr val="000000">
                      <a:alpha val="43137"/>
                    </a:srgbClr>
                  </a:outerShdw>
                </a:effectLst>
              </a:rPr>
              <a:t>today only tend to attend church about half the time (about 2 Sundays per month), and the less-committed attend even less than that.</a:t>
            </a:r>
            <a:endParaRPr lang="en-US" dirty="0">
              <a:effectLst>
                <a:outerShdw blurRad="38100" dist="38100" dir="2700000" algn="tl">
                  <a:srgbClr val="000000">
                    <a:alpha val="43137"/>
                  </a:srgbClr>
                </a:outerShdw>
              </a:effectLst>
            </a:endParaRPr>
          </a:p>
          <a:p>
            <a:pPr>
              <a:lnSpc>
                <a:spcPct val="120000"/>
              </a:lnSpc>
            </a:pPr>
            <a:r>
              <a:rPr lang="en-US" b="1" dirty="0">
                <a:effectLst>
                  <a:outerShdw blurRad="38100" dist="38100" dir="2700000" algn="tl">
                    <a:srgbClr val="000000">
                      <a:alpha val="43137"/>
                    </a:srgbClr>
                  </a:outerShdw>
                </a:effectLst>
              </a:rPr>
              <a:t>This is a tragic shift, and nationwide figures seem to be showing the exact same trend. People just don’t seem to be all that “into” God anymore.</a:t>
            </a:r>
            <a:endParaRPr lang="en-US" dirty="0">
              <a:effectLst>
                <a:outerShdw blurRad="38100" dist="38100" dir="2700000" algn="tl">
                  <a:srgbClr val="000000">
                    <a:alpha val="43137"/>
                  </a:srgbClr>
                </a:outerShdw>
              </a:effectLst>
            </a:endParaRPr>
          </a:p>
          <a:p>
            <a:pPr>
              <a:lnSpc>
                <a:spcPct val="120000"/>
              </a:lnSpc>
            </a:pPr>
            <a:r>
              <a:rPr lang="en-US" b="1" dirty="0">
                <a:effectLst>
                  <a:outerShdw blurRad="38100" dist="38100" dir="2700000" algn="tl">
                    <a:srgbClr val="000000">
                      <a:alpha val="43137"/>
                    </a:srgbClr>
                  </a:outerShdw>
                </a:effectLst>
              </a:rPr>
              <a:t>People are clearly busier than ever, and that does not help the situation.</a:t>
            </a:r>
            <a:r>
              <a:rPr lang="en-US" dirty="0">
                <a:effectLst>
                  <a:outerShdw blurRad="38100" dist="38100" dir="2700000" algn="tl">
                    <a:srgbClr val="000000">
                      <a:alpha val="43137"/>
                    </a:srgbClr>
                  </a:outerShdw>
                </a:effectLst>
              </a:rPr>
              <a:t> </a:t>
            </a:r>
          </a:p>
          <a:p>
            <a:pPr>
              <a:lnSpc>
                <a:spcPct val="120000"/>
              </a:lnSpc>
            </a:pPr>
            <a:r>
              <a:rPr lang="en-US" b="1" dirty="0">
                <a:effectLst>
                  <a:outerShdw blurRad="38100" dist="38100" dir="2700000" algn="tl">
                    <a:srgbClr val="000000">
                      <a:alpha val="43137"/>
                    </a:srgbClr>
                  </a:outerShdw>
                </a:effectLst>
              </a:rPr>
              <a:t>Others have been hurt or disillusioned by churches or “religious” people, so they use that as a “reason” for why they do not attend church often</a:t>
            </a:r>
            <a:r>
              <a:rPr lang="en-US" dirty="0">
                <a:effectLst>
                  <a:outerShdw blurRad="38100" dist="38100" dir="2700000" algn="tl">
                    <a:srgbClr val="000000">
                      <a:alpha val="43137"/>
                    </a:srgbClr>
                  </a:outerShdw>
                </a:effectLst>
              </a:rPr>
              <a:t>. </a:t>
            </a:r>
            <a:endParaRPr lang="en-US" dirty="0" smtClean="0">
              <a:effectLst>
                <a:outerShdw blurRad="38100" dist="38100" dir="2700000" algn="tl">
                  <a:srgbClr val="000000">
                    <a:alpha val="43137"/>
                  </a:srgbClr>
                </a:outerShdw>
              </a:effectLst>
            </a:endParaRPr>
          </a:p>
          <a:p>
            <a:pPr>
              <a:lnSpc>
                <a:spcPct val="120000"/>
              </a:lnSpc>
            </a:pPr>
            <a:r>
              <a:rPr lang="en-US" b="1" dirty="0" smtClean="0">
                <a:effectLst>
                  <a:outerShdw blurRad="38100" dist="38100" dir="2700000" algn="tl">
                    <a:srgbClr val="000000">
                      <a:alpha val="43137"/>
                    </a:srgbClr>
                  </a:outerShdw>
                </a:effectLst>
              </a:rPr>
              <a:t>I </a:t>
            </a:r>
            <a:r>
              <a:rPr lang="en-US" b="1" dirty="0">
                <a:effectLst>
                  <a:outerShdw blurRad="38100" dist="38100" dir="2700000" algn="tl">
                    <a:srgbClr val="000000">
                      <a:alpha val="43137"/>
                    </a:srgbClr>
                  </a:outerShdw>
                </a:effectLst>
              </a:rPr>
              <a:t>would like to suggest to you </a:t>
            </a:r>
            <a:r>
              <a:rPr lang="en-US" b="1" dirty="0" smtClean="0">
                <a:effectLst>
                  <a:outerShdw blurRad="38100" dist="38100" dir="2700000" algn="tl">
                    <a:srgbClr val="000000">
                      <a:alpha val="43137"/>
                    </a:srgbClr>
                  </a:outerShdw>
                </a:effectLst>
              </a:rPr>
              <a:t>Four Reasons why </a:t>
            </a:r>
            <a:r>
              <a:rPr lang="en-US" b="1" dirty="0">
                <a:effectLst>
                  <a:outerShdw blurRad="38100" dist="38100" dir="2700000" algn="tl">
                    <a:srgbClr val="000000">
                      <a:alpha val="43137"/>
                    </a:srgbClr>
                  </a:outerShdw>
                </a:effectLst>
              </a:rPr>
              <a:t>church is a </a:t>
            </a:r>
            <a:r>
              <a:rPr lang="en-US" b="1" dirty="0" smtClean="0">
                <a:effectLst>
                  <a:outerShdw blurRad="38100" dist="38100" dir="2700000" algn="tl">
                    <a:srgbClr val="000000">
                      <a:alpha val="43137"/>
                    </a:srgbClr>
                  </a:outerShdw>
                </a:effectLst>
              </a:rPr>
              <a:t>Big Deal – </a:t>
            </a:r>
            <a:r>
              <a:rPr lang="en-US" b="1" dirty="0">
                <a:effectLst>
                  <a:outerShdw blurRad="38100" dist="38100" dir="2700000" algn="tl">
                    <a:srgbClr val="000000">
                      <a:alpha val="43137"/>
                    </a:srgbClr>
                  </a:outerShdw>
                </a:effectLst>
              </a:rPr>
              <a:t>a REALLY big deal!  </a:t>
            </a:r>
            <a:endParaRPr lang="en-US" dirty="0">
              <a:effectLst>
                <a:outerShdw blurRad="38100" dist="38100" dir="2700000" algn="tl">
                  <a:srgbClr val="000000">
                    <a:alpha val="43137"/>
                  </a:srgbClr>
                </a:outerShdw>
              </a:effectLst>
            </a:endParaRPr>
          </a:p>
          <a:p>
            <a:pPr>
              <a:lnSpc>
                <a:spcPct val="120000"/>
              </a:lnSpc>
            </a:pPr>
            <a:r>
              <a:rPr lang="en-US" b="1" dirty="0">
                <a:effectLst>
                  <a:outerShdw blurRad="38100" dist="38100" dir="2700000" algn="tl">
                    <a:srgbClr val="000000">
                      <a:alpha val="43137"/>
                    </a:srgbClr>
                  </a:outerShdw>
                </a:effectLst>
              </a:rPr>
              <a:t>Why You Should Make a Huge Commitment to Being in Church on </a:t>
            </a:r>
            <a:r>
              <a:rPr lang="en-US" b="1" dirty="0" smtClean="0">
                <a:effectLst>
                  <a:outerShdw blurRad="38100" dist="38100" dir="2700000" algn="tl">
                    <a:srgbClr val="000000">
                      <a:alpha val="43137"/>
                    </a:srgbClr>
                  </a:outerShdw>
                </a:effectLst>
              </a:rPr>
              <a:t>Sundays </a:t>
            </a:r>
            <a:r>
              <a:rPr lang="en-US" b="1" dirty="0">
                <a:effectLst>
                  <a:outerShdw blurRad="38100" dist="38100" dir="2700000" algn="tl">
                    <a:srgbClr val="000000">
                      <a:alpha val="43137"/>
                    </a:srgbClr>
                  </a:outerShdw>
                </a:effectLst>
              </a:rPr>
              <a:t>. . .</a:t>
            </a:r>
            <a:endParaRPr lang="en-US" dirty="0">
              <a:effectLst>
                <a:outerShdw blurRad="38100" dist="38100" dir="2700000" algn="tl">
                  <a:srgbClr val="000000">
                    <a:alpha val="43137"/>
                  </a:srgbClr>
                </a:outerShdw>
              </a:effectLst>
            </a:endParaRPr>
          </a:p>
          <a:p>
            <a:endParaRPr lang="en-US" dirty="0"/>
          </a:p>
        </p:txBody>
      </p:sp>
    </p:spTree>
    <p:extLst>
      <p:ext uri="{BB962C8B-B14F-4D97-AF65-F5344CB8AC3E}">
        <p14:creationId xmlns:p14="http://schemas.microsoft.com/office/powerpoint/2010/main" val="3315200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06062" y="43150"/>
            <a:ext cx="11835684" cy="1171696"/>
          </a:xfrm>
        </p:spPr>
        <p:txBody>
          <a:bodyPr>
            <a:normAutofit fontScale="90000"/>
          </a:bodyPr>
          <a:lstStyle/>
          <a:p>
            <a:r>
              <a:rPr lang="en-US" b="1" dirty="0" smtClean="0">
                <a:effectLst>
                  <a:outerShdw blurRad="38100" dist="38100" dir="2700000" algn="tl">
                    <a:srgbClr val="000000">
                      <a:alpha val="43137"/>
                    </a:srgbClr>
                  </a:outerShdw>
                </a:effectLst>
              </a:rPr>
              <a:t>The Local Church is a Central Part of God’s Strategic Plan For Your Spiritual Growth</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06062" y="1345474"/>
            <a:ext cx="11835684" cy="5377298"/>
          </a:xfrm>
        </p:spPr>
        <p:txBody>
          <a:bodyPr/>
          <a:lstStyle/>
          <a:p>
            <a:pPr lvl="0"/>
            <a:r>
              <a:rPr lang="en-US" b="1" dirty="0" smtClean="0">
                <a:effectLst>
                  <a:outerShdw blurRad="38100" dist="38100" dir="2700000" algn="tl">
                    <a:srgbClr val="000000">
                      <a:alpha val="43137"/>
                    </a:srgbClr>
                  </a:outerShdw>
                </a:effectLst>
              </a:rPr>
              <a:t>I </a:t>
            </a:r>
            <a:r>
              <a:rPr lang="en-US" b="1" dirty="0">
                <a:effectLst>
                  <a:outerShdw blurRad="38100" dist="38100" dir="2700000" algn="tl">
                    <a:srgbClr val="000000">
                      <a:alpha val="43137"/>
                    </a:srgbClr>
                  </a:outerShdw>
                </a:effectLst>
              </a:rPr>
              <a:t>have often heard the statement, </a:t>
            </a:r>
            <a:r>
              <a:rPr lang="en-US" i="1" dirty="0">
                <a:effectLst>
                  <a:outerShdw blurRad="38100" dist="38100" dir="2700000" algn="tl">
                    <a:srgbClr val="000000">
                      <a:alpha val="43137"/>
                    </a:srgbClr>
                  </a:outerShdw>
                </a:effectLst>
              </a:rPr>
              <a:t>“Well, I don’t need to go to church to be a Christian.” </a:t>
            </a:r>
            <a:endParaRPr lang="en-US" i="1" dirty="0" smtClean="0">
              <a:effectLst>
                <a:outerShdw blurRad="38100" dist="38100" dir="2700000" algn="tl">
                  <a:srgbClr val="000000">
                    <a:alpha val="43137"/>
                  </a:srgbClr>
                </a:outerShdw>
              </a:effectLst>
            </a:endParaRPr>
          </a:p>
          <a:p>
            <a:pPr lvl="0"/>
            <a:r>
              <a:rPr lang="en-US" b="1" dirty="0" smtClean="0">
                <a:effectLst>
                  <a:outerShdw blurRad="38100" dist="38100" dir="2700000" algn="tl">
                    <a:srgbClr val="000000">
                      <a:alpha val="43137"/>
                    </a:srgbClr>
                  </a:outerShdw>
                </a:effectLst>
              </a:rPr>
              <a:t>On </a:t>
            </a:r>
            <a:r>
              <a:rPr lang="en-US" b="1" dirty="0">
                <a:effectLst>
                  <a:outerShdw blurRad="38100" dist="38100" dir="2700000" algn="tl">
                    <a:srgbClr val="000000">
                      <a:alpha val="43137"/>
                    </a:srgbClr>
                  </a:outerShdw>
                </a:effectLst>
              </a:rPr>
              <a:t>a slight technicality, that may be true, but it is certainly far-removed from God’s true plan.</a:t>
            </a:r>
            <a:endParaRPr lang="en-US" dirty="0">
              <a:effectLst>
                <a:outerShdw blurRad="38100" dist="38100" dir="2700000" algn="tl">
                  <a:srgbClr val="000000">
                    <a:alpha val="43137"/>
                  </a:srgbClr>
                </a:outerShdw>
              </a:effectLst>
            </a:endParaRPr>
          </a:p>
          <a:p>
            <a:r>
              <a:rPr lang="en-US" b="1" dirty="0">
                <a:effectLst>
                  <a:outerShdw blurRad="38100" dist="38100" dir="2700000" algn="tl">
                    <a:srgbClr val="000000">
                      <a:alpha val="43137"/>
                    </a:srgbClr>
                  </a:outerShdw>
                </a:effectLst>
              </a:rPr>
              <a:t>Jesus said, “On this rock [Peter’s statement that Jesus was the Messiah and Son of God] I will build my church, and the gates of Hell shall not be able to stand against it” </a:t>
            </a:r>
            <a:r>
              <a:rPr lang="en-US" b="1" dirty="0" smtClean="0">
                <a:effectLst>
                  <a:outerShdw blurRad="38100" dist="38100" dir="2700000" algn="tl">
                    <a:srgbClr val="000000">
                      <a:alpha val="43137"/>
                    </a:srgbClr>
                  </a:outerShdw>
                </a:effectLst>
              </a:rPr>
              <a:t>-Matthew 16:18. </a:t>
            </a:r>
          </a:p>
          <a:p>
            <a:r>
              <a:rPr lang="en-US" b="1" dirty="0">
                <a:effectLst>
                  <a:outerShdw blurRad="38100" dist="38100" dir="2700000" algn="tl">
                    <a:srgbClr val="000000">
                      <a:alpha val="43137"/>
                    </a:srgbClr>
                  </a:outerShdw>
                </a:effectLst>
              </a:rPr>
              <a:t>T</a:t>
            </a:r>
            <a:r>
              <a:rPr lang="en-US" b="1" dirty="0" smtClean="0">
                <a:effectLst>
                  <a:outerShdw blurRad="38100" dist="38100" dir="2700000" algn="tl">
                    <a:srgbClr val="000000">
                      <a:alpha val="43137"/>
                    </a:srgbClr>
                  </a:outerShdw>
                </a:effectLst>
              </a:rPr>
              <a:t>he </a:t>
            </a:r>
            <a:r>
              <a:rPr lang="en-US" b="1" dirty="0">
                <a:effectLst>
                  <a:outerShdw blurRad="38100" dist="38100" dir="2700000" algn="tl">
                    <a:srgbClr val="000000">
                      <a:alpha val="43137"/>
                    </a:srgbClr>
                  </a:outerShdw>
                </a:effectLst>
              </a:rPr>
              <a:t>church is Jesus’ idea, not man’s idea. It seems like we should pay attention to His plan since it came directly from Him.</a:t>
            </a:r>
            <a:endParaRPr lang="en-US" dirty="0">
              <a:effectLst>
                <a:outerShdw blurRad="38100" dist="38100" dir="2700000" algn="tl">
                  <a:srgbClr val="000000">
                    <a:alpha val="43137"/>
                  </a:srgbClr>
                </a:outerShdw>
              </a:effectLst>
            </a:endParaRPr>
          </a:p>
          <a:p>
            <a:pPr lvl="0"/>
            <a:r>
              <a:rPr lang="en-US" b="1" dirty="0">
                <a:effectLst>
                  <a:outerShdw blurRad="38100" dist="38100" dir="2700000" algn="tl">
                    <a:srgbClr val="000000">
                      <a:alpha val="43137"/>
                    </a:srgbClr>
                  </a:outerShdw>
                </a:effectLst>
              </a:rPr>
              <a:t>When a person says they don’t need the church, that is a departure from God’s </a:t>
            </a:r>
            <a:r>
              <a:rPr lang="en-US" b="1" dirty="0" smtClean="0">
                <a:effectLst>
                  <a:outerShdw blurRad="38100" dist="38100" dir="2700000" algn="tl">
                    <a:srgbClr val="000000">
                      <a:alpha val="43137"/>
                    </a:srgbClr>
                  </a:outerShdw>
                </a:effectLst>
              </a:rPr>
              <a:t>plan</a:t>
            </a:r>
            <a:endParaRPr lang="en-US" dirty="0">
              <a:effectLst>
                <a:outerShdw blurRad="38100" dist="38100" dir="2700000" algn="tl">
                  <a:srgbClr val="000000">
                    <a:alpha val="43137"/>
                  </a:srgbClr>
                </a:outerShdw>
              </a:effectLst>
            </a:endParaRPr>
          </a:p>
          <a:p>
            <a:endParaRPr lang="en-US" dirty="0"/>
          </a:p>
        </p:txBody>
      </p:sp>
    </p:spTree>
    <p:extLst>
      <p:ext uri="{BB962C8B-B14F-4D97-AF65-F5344CB8AC3E}">
        <p14:creationId xmlns:p14="http://schemas.microsoft.com/office/powerpoint/2010/main" val="15356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06061" y="43150"/>
            <a:ext cx="11733389" cy="1051553"/>
          </a:xfrm>
        </p:spPr>
        <p:txBody>
          <a:bodyPr>
            <a:normAutofit fontScale="90000"/>
          </a:bodyPr>
          <a:lstStyle/>
          <a:p>
            <a:r>
              <a:rPr lang="en-US" b="1" dirty="0" smtClean="0">
                <a:effectLst>
                  <a:outerShdw blurRad="38100" dist="38100" dir="2700000" algn="tl">
                    <a:srgbClr val="000000">
                      <a:alpha val="43137"/>
                    </a:srgbClr>
                  </a:outerShdw>
                </a:effectLst>
              </a:rPr>
              <a:t>You are Basically a Composite of the Five People With Whom You Spend the Most Time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06062" y="1404730"/>
            <a:ext cx="11835684" cy="5318042"/>
          </a:xfrm>
        </p:spPr>
        <p:txBody>
          <a:bodyPr>
            <a:normAutofit/>
          </a:bodyPr>
          <a:lstStyle/>
          <a:p>
            <a:r>
              <a:rPr lang="en-US" b="1" dirty="0" smtClean="0">
                <a:effectLst>
                  <a:outerShdw blurRad="38100" dist="38100" dir="2700000" algn="tl">
                    <a:srgbClr val="000000">
                      <a:alpha val="43137"/>
                    </a:srgbClr>
                  </a:outerShdw>
                </a:effectLst>
              </a:rPr>
              <a:t>We </a:t>
            </a:r>
            <a:r>
              <a:rPr lang="en-US" b="1" dirty="0">
                <a:effectLst>
                  <a:outerShdw blurRad="38100" dist="38100" dir="2700000" algn="tl">
                    <a:srgbClr val="000000">
                      <a:alpha val="43137"/>
                    </a:srgbClr>
                  </a:outerShdw>
                </a:effectLst>
              </a:rPr>
              <a:t>are influenced by their friends and </a:t>
            </a:r>
            <a:r>
              <a:rPr lang="en-US" b="1" dirty="0" smtClean="0">
                <a:effectLst>
                  <a:outerShdw blurRad="38100" dist="38100" dir="2700000" algn="tl">
                    <a:srgbClr val="000000">
                      <a:alpha val="43137"/>
                    </a:srgbClr>
                  </a:outerShdw>
                </a:effectLst>
              </a:rPr>
              <a:t>people </a:t>
            </a:r>
            <a:r>
              <a:rPr lang="en-US" b="1" dirty="0">
                <a:effectLst>
                  <a:outerShdw blurRad="38100" dist="38100" dir="2700000" algn="tl">
                    <a:srgbClr val="000000">
                      <a:alpha val="43137"/>
                    </a:srgbClr>
                  </a:outerShdw>
                </a:effectLst>
              </a:rPr>
              <a:t>with whom they spend time.</a:t>
            </a:r>
            <a:endParaRPr lang="en-US" dirty="0">
              <a:effectLst>
                <a:outerShdw blurRad="38100" dist="38100" dir="2700000" algn="tl">
                  <a:srgbClr val="000000">
                    <a:alpha val="43137"/>
                  </a:srgbClr>
                </a:outerShdw>
              </a:effectLst>
            </a:endParaRPr>
          </a:p>
          <a:p>
            <a:r>
              <a:rPr lang="en-US" dirty="0">
                <a:effectLst>
                  <a:outerShdw blurRad="38100" dist="38100" dir="2700000" algn="tl">
                    <a:srgbClr val="000000">
                      <a:alpha val="43137"/>
                    </a:srgbClr>
                  </a:outerShdw>
                </a:effectLst>
              </a:rPr>
              <a:t>I have come to believe that we are </a:t>
            </a:r>
            <a:r>
              <a:rPr lang="en-US" b="1" dirty="0">
                <a:effectLst>
                  <a:outerShdw blurRad="38100" dist="38100" dir="2700000" algn="tl">
                    <a:srgbClr val="000000">
                      <a:alpha val="43137"/>
                    </a:srgbClr>
                  </a:outerShdw>
                </a:effectLst>
              </a:rPr>
              <a:t>basically a composite of the five people with whom we spend the most time</a:t>
            </a:r>
            <a:r>
              <a:rPr lang="en-US" dirty="0">
                <a:effectLst>
                  <a:outerShdw blurRad="38100" dist="38100" dir="2700000" algn="tl">
                    <a:srgbClr val="000000">
                      <a:alpha val="43137"/>
                    </a:srgbClr>
                  </a:outerShdw>
                </a:effectLst>
              </a:rPr>
              <a:t>. It is important, therefore, that we </a:t>
            </a:r>
            <a:r>
              <a:rPr lang="en-US" b="1" dirty="0">
                <a:effectLst>
                  <a:outerShdw blurRad="38100" dist="38100" dir="2700000" algn="tl">
                    <a:srgbClr val="000000">
                      <a:alpha val="43137"/>
                    </a:srgbClr>
                  </a:outerShdw>
                </a:effectLst>
              </a:rPr>
              <a:t>choose those people well</a:t>
            </a:r>
            <a:r>
              <a:rPr lang="en-US" dirty="0">
                <a:effectLst>
                  <a:outerShdw blurRad="38100" dist="38100" dir="2700000" algn="tl">
                    <a:srgbClr val="000000">
                      <a:alpha val="43137"/>
                    </a:srgbClr>
                  </a:outerShdw>
                </a:effectLst>
              </a:rPr>
              <a:t>. </a:t>
            </a:r>
          </a:p>
          <a:p>
            <a:r>
              <a:rPr lang="en-US" b="1" dirty="0">
                <a:effectLst>
                  <a:outerShdw blurRad="38100" dist="38100" dir="2700000" algn="tl">
                    <a:srgbClr val="000000">
                      <a:alpha val="43137"/>
                    </a:srgbClr>
                  </a:outerShdw>
                </a:effectLst>
              </a:rPr>
              <a:t>That is why it is so valuable for us to be in church every time the doors are open. We need to expose ourselves as much as possible to other followers of Christ who will draw us nearer to God.</a:t>
            </a:r>
            <a:endParaRPr lang="en-US" dirty="0">
              <a:effectLst>
                <a:outerShdw blurRad="38100" dist="38100" dir="2700000" algn="tl">
                  <a:srgbClr val="000000">
                    <a:alpha val="43137"/>
                  </a:srgbClr>
                </a:outerShdw>
              </a:effectLst>
            </a:endParaRPr>
          </a:p>
          <a:p>
            <a:r>
              <a:rPr lang="en-US" b="1" i="1" dirty="0" smtClean="0">
                <a:effectLst>
                  <a:outerShdw blurRad="38100" dist="38100" dir="2700000" algn="tl">
                    <a:srgbClr val="000000">
                      <a:alpha val="43137"/>
                    </a:srgbClr>
                  </a:outerShdw>
                </a:effectLst>
              </a:rPr>
              <a:t>“But </a:t>
            </a:r>
            <a:r>
              <a:rPr lang="en-US" b="1" i="1" dirty="0">
                <a:effectLst>
                  <a:outerShdw blurRad="38100" dist="38100" dir="2700000" algn="tl">
                    <a:srgbClr val="000000">
                      <a:alpha val="43137"/>
                    </a:srgbClr>
                  </a:outerShdw>
                </a:effectLst>
              </a:rPr>
              <a:t>encourage one another daily, as long as it is called ‘Today,’ so that none of you may be hardened by sin’s deceitfulness.” </a:t>
            </a:r>
            <a:r>
              <a:rPr lang="en-US" dirty="0" smtClean="0">
                <a:effectLst>
                  <a:outerShdw blurRad="38100" dist="38100" dir="2700000" algn="tl">
                    <a:srgbClr val="000000">
                      <a:alpha val="43137"/>
                    </a:srgbClr>
                  </a:outerShdw>
                </a:effectLst>
              </a:rPr>
              <a:t>-</a:t>
            </a:r>
            <a:r>
              <a:rPr lang="en-US" b="1" dirty="0" smtClean="0">
                <a:effectLst>
                  <a:outerShdw blurRad="38100" dist="38100" dir="2700000" algn="tl">
                    <a:srgbClr val="000000">
                      <a:alpha val="43137"/>
                    </a:srgbClr>
                  </a:outerShdw>
                </a:effectLst>
              </a:rPr>
              <a:t>Hebrews </a:t>
            </a:r>
            <a:r>
              <a:rPr lang="en-US" b="1" dirty="0">
                <a:effectLst>
                  <a:outerShdw blurRad="38100" dist="38100" dir="2700000" algn="tl">
                    <a:srgbClr val="000000">
                      <a:alpha val="43137"/>
                    </a:srgbClr>
                  </a:outerShdw>
                </a:effectLst>
              </a:rPr>
              <a:t>3:13 </a:t>
            </a:r>
            <a:r>
              <a:rPr lang="en-US" b="1" dirty="0" smtClean="0">
                <a:effectLst>
                  <a:outerShdw blurRad="38100" dist="38100" dir="2700000" algn="tl">
                    <a:srgbClr val="000000">
                      <a:alpha val="43137"/>
                    </a:srgbClr>
                  </a:outerShdw>
                </a:effectLst>
              </a:rPr>
              <a:t>NIV</a:t>
            </a:r>
            <a:r>
              <a:rPr lang="en-US" b="1" dirty="0">
                <a:effectLst>
                  <a:outerShdw blurRad="38100" dist="38100" dir="2700000" algn="tl">
                    <a:srgbClr val="000000">
                      <a:alpha val="43137"/>
                    </a:srgbClr>
                  </a:outerShdw>
                </a:effectLst>
              </a:rPr>
              <a:t>  </a:t>
            </a:r>
          </a:p>
          <a:p>
            <a:pPr lvl="0"/>
            <a:r>
              <a:rPr lang="en-US" b="1" dirty="0">
                <a:effectLst>
                  <a:outerShdw blurRad="38100" dist="38100" dir="2700000" algn="tl">
                    <a:srgbClr val="000000">
                      <a:alpha val="43137"/>
                    </a:srgbClr>
                  </a:outerShdw>
                </a:effectLst>
              </a:rPr>
              <a:t>We need the support of other believers if we are truly going to grow in </a:t>
            </a:r>
            <a:r>
              <a:rPr lang="en-US" b="1" dirty="0" smtClean="0">
                <a:effectLst>
                  <a:outerShdw blurRad="38100" dist="38100" dir="2700000" algn="tl">
                    <a:srgbClr val="000000">
                      <a:alpha val="43137"/>
                    </a:srgbClr>
                  </a:outerShdw>
                </a:effectLst>
              </a:rPr>
              <a:t>Christ</a:t>
            </a: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1541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43150"/>
            <a:ext cx="12041746" cy="1957928"/>
          </a:xfrm>
        </p:spPr>
        <p:txBody>
          <a:bodyPr>
            <a:normAutofit/>
          </a:bodyPr>
          <a:lstStyle/>
          <a:p>
            <a:r>
              <a:rPr lang="en-US" b="1" dirty="0">
                <a:effectLst>
                  <a:outerShdw blurRad="38100" dist="38100" dir="2700000" algn="tl">
                    <a:srgbClr val="000000">
                      <a:alpha val="43137"/>
                    </a:srgbClr>
                  </a:outerShdw>
                </a:effectLst>
              </a:rPr>
              <a:t>You Need </a:t>
            </a:r>
            <a:r>
              <a:rPr lang="en-US" b="1" dirty="0" smtClean="0">
                <a:effectLst>
                  <a:outerShdw blurRad="38100" dist="38100" dir="2700000" algn="tl">
                    <a:srgbClr val="000000">
                      <a:alpha val="43137"/>
                    </a:srgbClr>
                  </a:outerShdw>
                </a:effectLst>
              </a:rPr>
              <a:t>the </a:t>
            </a:r>
            <a:r>
              <a:rPr lang="en-US" b="1" dirty="0">
                <a:effectLst>
                  <a:outerShdw blurRad="38100" dist="38100" dir="2700000" algn="tl">
                    <a:srgbClr val="000000">
                      <a:alpha val="43137"/>
                    </a:srgbClr>
                  </a:outerShdw>
                </a:effectLst>
              </a:rPr>
              <a:t>Voice </a:t>
            </a:r>
            <a:r>
              <a:rPr lang="en-US" b="1" dirty="0" smtClean="0">
                <a:effectLst>
                  <a:outerShdw blurRad="38100" dist="38100" dir="2700000" algn="tl">
                    <a:srgbClr val="000000">
                      <a:alpha val="43137"/>
                    </a:srgbClr>
                  </a:outerShdw>
                </a:effectLst>
              </a:rPr>
              <a:t>of the Church to </a:t>
            </a:r>
            <a:r>
              <a:rPr lang="en-US" b="1" dirty="0">
                <a:effectLst>
                  <a:outerShdw blurRad="38100" dist="38100" dir="2700000" algn="tl">
                    <a:srgbClr val="000000">
                      <a:alpha val="43137"/>
                    </a:srgbClr>
                  </a:outerShdw>
                </a:effectLst>
              </a:rPr>
              <a:t>Counteract All </a:t>
            </a:r>
            <a:r>
              <a:rPr lang="en-US" b="1" dirty="0" smtClean="0">
                <a:effectLst>
                  <a:outerShdw blurRad="38100" dist="38100" dir="2700000" algn="tl">
                    <a:srgbClr val="000000">
                      <a:alpha val="43137"/>
                    </a:srgbClr>
                  </a:outerShdw>
                </a:effectLst>
              </a:rPr>
              <a:t>of the </a:t>
            </a:r>
            <a:r>
              <a:rPr lang="en-US" b="1" dirty="0">
                <a:effectLst>
                  <a:outerShdw blurRad="38100" dist="38100" dir="2700000" algn="tl">
                    <a:srgbClr val="000000">
                      <a:alpha val="43137"/>
                    </a:srgbClr>
                  </a:outerShdw>
                </a:effectLst>
              </a:rPr>
              <a:t>Deception </a:t>
            </a:r>
            <a:r>
              <a:rPr lang="en-US" b="1" dirty="0" smtClean="0">
                <a:effectLst>
                  <a:outerShdw blurRad="38100" dist="38100" dir="2700000" algn="tl">
                    <a:srgbClr val="000000">
                      <a:alpha val="43137"/>
                    </a:srgbClr>
                  </a:outerShdw>
                </a:effectLst>
              </a:rPr>
              <a:t>that is Crammed </a:t>
            </a:r>
            <a:r>
              <a:rPr lang="en-US" b="1" dirty="0">
                <a:effectLst>
                  <a:outerShdw blurRad="38100" dist="38100" dir="2700000" algn="tl">
                    <a:srgbClr val="000000">
                      <a:alpha val="43137"/>
                    </a:srgbClr>
                  </a:outerShdw>
                </a:effectLst>
              </a:rPr>
              <a:t>Into Your Mind All Throughout </a:t>
            </a:r>
            <a:r>
              <a:rPr lang="en-US" b="1" dirty="0" smtClean="0">
                <a:effectLst>
                  <a:outerShdw blurRad="38100" dist="38100" dir="2700000" algn="tl">
                    <a:srgbClr val="000000">
                      <a:alpha val="43137"/>
                    </a:srgbClr>
                  </a:outerShdw>
                </a:effectLst>
              </a:rPr>
              <a:t>the Week</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06062" y="2001078"/>
            <a:ext cx="11835684" cy="4840963"/>
          </a:xfrm>
        </p:spPr>
        <p:txBody>
          <a:bodyPr>
            <a:normAutofit fontScale="92500" lnSpcReduction="10000"/>
          </a:bodyPr>
          <a:lstStyle/>
          <a:p>
            <a:r>
              <a:rPr lang="en-US" b="1" dirty="0">
                <a:effectLst>
                  <a:outerShdw blurRad="38100" dist="38100" dir="2700000" algn="tl">
                    <a:srgbClr val="000000">
                      <a:alpha val="43137"/>
                    </a:srgbClr>
                  </a:outerShdw>
                </a:effectLst>
              </a:rPr>
              <a:t>Paul warns believers </a:t>
            </a:r>
            <a:r>
              <a:rPr lang="en-US" dirty="0">
                <a:effectLst>
                  <a:outerShdw blurRad="38100" dist="38100" dir="2700000" algn="tl">
                    <a:srgbClr val="000000">
                      <a:alpha val="43137"/>
                    </a:srgbClr>
                  </a:outerShdw>
                </a:effectLst>
              </a:rPr>
              <a:t>in </a:t>
            </a:r>
            <a:r>
              <a:rPr lang="en-US" dirty="0" smtClean="0">
                <a:effectLst>
                  <a:outerShdw blurRad="38100" dist="38100" dir="2700000" algn="tl">
                    <a:srgbClr val="000000">
                      <a:alpha val="43137"/>
                    </a:srgbClr>
                  </a:outerShdw>
                </a:effectLst>
              </a:rPr>
              <a:t>Col </a:t>
            </a:r>
            <a:r>
              <a:rPr lang="en-US" dirty="0">
                <a:effectLst>
                  <a:outerShdw blurRad="38100" dist="38100" dir="2700000" algn="tl">
                    <a:srgbClr val="000000">
                      <a:alpha val="43137"/>
                    </a:srgbClr>
                  </a:outerShdw>
                </a:effectLst>
              </a:rPr>
              <a:t>2:8, </a:t>
            </a:r>
            <a:r>
              <a:rPr lang="en-US" b="1" i="1" dirty="0">
                <a:effectLst>
                  <a:outerShdw blurRad="38100" dist="38100" dir="2700000" algn="tl">
                    <a:srgbClr val="000000">
                      <a:alpha val="43137"/>
                    </a:srgbClr>
                  </a:outerShdw>
                </a:effectLst>
              </a:rPr>
              <a:t>“Beware lest anyone cheat you through philosophy and empty deceit, according to the tradition of men, according to the basic principles of the world, and not according to Christ.”  </a:t>
            </a:r>
            <a:endParaRPr lang="en-US" b="1" i="1" dirty="0" smtClean="0">
              <a:effectLst>
                <a:outerShdw blurRad="38100" dist="38100" dir="2700000" algn="tl">
                  <a:srgbClr val="000000">
                    <a:alpha val="43137"/>
                  </a:srgbClr>
                </a:outerShdw>
              </a:effectLst>
            </a:endParaRPr>
          </a:p>
          <a:p>
            <a:r>
              <a:rPr lang="en-US" dirty="0" smtClean="0">
                <a:effectLst>
                  <a:outerShdw blurRad="38100" dist="38100" dir="2700000" algn="tl">
                    <a:srgbClr val="000000">
                      <a:alpha val="43137"/>
                    </a:srgbClr>
                  </a:outerShdw>
                </a:effectLst>
              </a:rPr>
              <a:t>The </a:t>
            </a:r>
            <a:r>
              <a:rPr lang="en-US" dirty="0">
                <a:effectLst>
                  <a:outerShdw blurRad="38100" dist="38100" dir="2700000" algn="tl">
                    <a:srgbClr val="000000">
                      <a:alpha val="43137"/>
                    </a:srgbClr>
                  </a:outerShdw>
                </a:effectLst>
              </a:rPr>
              <a:t>word </a:t>
            </a:r>
            <a:r>
              <a:rPr lang="en-US" b="1" dirty="0">
                <a:effectLst>
                  <a:outerShdw blurRad="38100" dist="38100" dir="2700000" algn="tl">
                    <a:srgbClr val="000000">
                      <a:alpha val="43137"/>
                    </a:srgbClr>
                  </a:outerShdw>
                </a:effectLst>
              </a:rPr>
              <a:t>for “cheat” in this passage refers to kidnapping another person</a:t>
            </a:r>
            <a:r>
              <a:rPr lang="en-US" dirty="0">
                <a:effectLst>
                  <a:outerShdw blurRad="38100" dist="38100" dir="2700000" algn="tl">
                    <a:srgbClr val="000000">
                      <a:alpha val="43137"/>
                    </a:srgbClr>
                  </a:outerShdw>
                </a:effectLst>
              </a:rPr>
              <a:t>. We need to be careful that we are not </a:t>
            </a:r>
            <a:r>
              <a:rPr lang="en-US" b="1" dirty="0">
                <a:effectLst>
                  <a:outerShdw blurRad="38100" dist="38100" dir="2700000" algn="tl">
                    <a:srgbClr val="000000">
                      <a:alpha val="43137"/>
                    </a:srgbClr>
                  </a:outerShdw>
                </a:effectLst>
              </a:rPr>
              <a:t>“kidnapped” by false ideologies, by wrong thinking.</a:t>
            </a:r>
            <a:endParaRPr lang="en-US" dirty="0">
              <a:effectLst>
                <a:outerShdw blurRad="38100" dist="38100" dir="2700000" algn="tl">
                  <a:srgbClr val="000000">
                    <a:alpha val="43137"/>
                  </a:srgbClr>
                </a:outerShdw>
              </a:effectLst>
            </a:endParaRPr>
          </a:p>
          <a:p>
            <a:r>
              <a:rPr lang="en-US" b="1" dirty="0">
                <a:effectLst>
                  <a:outerShdw blurRad="38100" dist="38100" dir="2700000" algn="tl">
                    <a:srgbClr val="000000">
                      <a:alpha val="43137"/>
                    </a:srgbClr>
                  </a:outerShdw>
                </a:effectLst>
              </a:rPr>
              <a:t>The term “traditions” refers to teachings</a:t>
            </a:r>
            <a:r>
              <a:rPr lang="en-US" dirty="0">
                <a:effectLst>
                  <a:outerShdw blurRad="38100" dist="38100" dir="2700000" algn="tl">
                    <a:srgbClr val="000000">
                      <a:alpha val="43137"/>
                    </a:srgbClr>
                  </a:outerShdw>
                </a:effectLst>
              </a:rPr>
              <a:t>. </a:t>
            </a:r>
          </a:p>
          <a:p>
            <a:r>
              <a:rPr lang="en-US" b="1" dirty="0">
                <a:effectLst>
                  <a:outerShdw blurRad="38100" dist="38100" dir="2700000" algn="tl">
                    <a:srgbClr val="000000">
                      <a:alpha val="43137"/>
                    </a:srgbClr>
                  </a:outerShdw>
                </a:effectLst>
              </a:rPr>
              <a:t>Do you realize how many ungodly teachers are speaking into your life every week? Internet. News </a:t>
            </a:r>
            <a:r>
              <a:rPr lang="en-US" b="1" dirty="0" smtClean="0">
                <a:effectLst>
                  <a:outerShdw blurRad="38100" dist="38100" dir="2700000" algn="tl">
                    <a:srgbClr val="000000">
                      <a:alpha val="43137"/>
                    </a:srgbClr>
                  </a:outerShdw>
                </a:effectLst>
              </a:rPr>
              <a:t>media, </a:t>
            </a:r>
            <a:r>
              <a:rPr lang="en-US" dirty="0" smtClean="0">
                <a:effectLst>
                  <a:outerShdw blurRad="38100" dist="38100" dir="2700000" algn="tl">
                    <a:srgbClr val="000000">
                      <a:alpha val="43137"/>
                    </a:srgbClr>
                  </a:outerShdw>
                </a:effectLst>
              </a:rPr>
              <a:t> Music, Co-workers, Friends/ </a:t>
            </a:r>
            <a:r>
              <a:rPr lang="en-US" dirty="0">
                <a:effectLst>
                  <a:outerShdw blurRad="38100" dist="38100" dir="2700000" algn="tl">
                    <a:srgbClr val="000000">
                      <a:alpha val="43137"/>
                    </a:srgbClr>
                  </a:outerShdw>
                </a:effectLst>
              </a:rPr>
              <a:t>family. </a:t>
            </a:r>
            <a:r>
              <a:rPr lang="en-US" b="1" dirty="0">
                <a:effectLst>
                  <a:outerShdw blurRad="38100" dist="38100" dir="2700000" algn="tl">
                    <a:srgbClr val="000000">
                      <a:alpha val="43137"/>
                    </a:srgbClr>
                  </a:outerShdw>
                </a:effectLst>
              </a:rPr>
              <a:t>The list seems </a:t>
            </a:r>
            <a:r>
              <a:rPr lang="en-US" b="1" dirty="0" smtClean="0">
                <a:effectLst>
                  <a:outerShdw blurRad="38100" dist="38100" dir="2700000" algn="tl">
                    <a:srgbClr val="000000">
                      <a:alpha val="43137"/>
                    </a:srgbClr>
                  </a:outerShdw>
                </a:effectLst>
              </a:rPr>
              <a:t>unending</a:t>
            </a:r>
            <a:r>
              <a:rPr lang="en-US" dirty="0">
                <a:effectLst>
                  <a:outerShdw blurRad="38100" dist="38100" dir="2700000" algn="tl">
                    <a:srgbClr val="000000">
                      <a:alpha val="43137"/>
                    </a:srgbClr>
                  </a:outerShdw>
                </a:effectLst>
              </a:rPr>
              <a:t>. </a:t>
            </a:r>
          </a:p>
          <a:p>
            <a:r>
              <a:rPr lang="en-US" b="1" dirty="0">
                <a:effectLst>
                  <a:outerShdw blurRad="38100" dist="38100" dir="2700000" algn="tl">
                    <a:srgbClr val="000000">
                      <a:alpha val="43137"/>
                    </a:srgbClr>
                  </a:outerShdw>
                </a:effectLst>
              </a:rPr>
              <a:t>With so many messages streaming into your life every week that can “kidnap” you and take you away from God</a:t>
            </a:r>
            <a:r>
              <a:rPr lang="en-US" dirty="0">
                <a:effectLst>
                  <a:outerShdw blurRad="38100" dist="38100" dir="2700000" algn="tl">
                    <a:srgbClr val="000000">
                      <a:alpha val="43137"/>
                    </a:srgbClr>
                  </a:outerShdw>
                </a:effectLst>
              </a:rPr>
              <a:t>, it is extremely critical that you spend as much time in church as possible to fill your mind with godly wisdom and discernment. </a:t>
            </a:r>
            <a:r>
              <a:rPr lang="en-US" b="1" dirty="0">
                <a:effectLst>
                  <a:outerShdw blurRad="38100" dist="38100" dir="2700000" algn="tl">
                    <a:srgbClr val="000000">
                      <a:alpha val="43137"/>
                    </a:srgbClr>
                  </a:outerShdw>
                </a:effectLst>
              </a:rPr>
              <a:t>Soak in all you can whenever you can!</a:t>
            </a:r>
            <a:endParaRPr lang="en-US" dirty="0">
              <a:effectLst>
                <a:outerShdw blurRad="38100" dist="38100" dir="2700000" algn="tl">
                  <a:srgbClr val="000000">
                    <a:alpha val="43137"/>
                  </a:srgbClr>
                </a:outerShdw>
              </a:effectLst>
            </a:endParaRPr>
          </a:p>
          <a:p>
            <a:endParaRPr lang="en-US" dirty="0"/>
          </a:p>
        </p:txBody>
      </p:sp>
    </p:spTree>
    <p:extLst>
      <p:ext uri="{BB962C8B-B14F-4D97-AF65-F5344CB8AC3E}">
        <p14:creationId xmlns:p14="http://schemas.microsoft.com/office/powerpoint/2010/main" val="3506102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43150"/>
            <a:ext cx="12041746" cy="1321824"/>
          </a:xfrm>
        </p:spPr>
        <p:txBody>
          <a:bodyPr>
            <a:normAutofit/>
          </a:bodyPr>
          <a:lstStyle/>
          <a:p>
            <a:r>
              <a:rPr lang="en-US" b="1" dirty="0" smtClean="0">
                <a:effectLst>
                  <a:outerShdw blurRad="38100" dist="38100" dir="2700000" algn="tl">
                    <a:srgbClr val="000000">
                      <a:alpha val="43137"/>
                    </a:srgbClr>
                  </a:outerShdw>
                </a:effectLst>
              </a:rPr>
              <a:t>Weekly Ministry in a Local Church Helps to Build Up Your Spiritual Muscles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06062" y="1364974"/>
            <a:ext cx="11835684" cy="5357797"/>
          </a:xfrm>
        </p:spPr>
        <p:txBody>
          <a:bodyPr>
            <a:normAutofit fontScale="47500" lnSpcReduction="20000"/>
          </a:bodyPr>
          <a:lstStyle/>
          <a:p>
            <a:pPr>
              <a:lnSpc>
                <a:spcPct val="120000"/>
              </a:lnSpc>
            </a:pPr>
            <a:r>
              <a:rPr lang="en-US" sz="4400" b="1" dirty="0" smtClean="0">
                <a:effectLst>
                  <a:outerShdw blurRad="38100" dist="38100" dir="2700000" algn="tl">
                    <a:srgbClr val="000000">
                      <a:alpha val="43137"/>
                    </a:srgbClr>
                  </a:outerShdw>
                </a:effectLst>
              </a:rPr>
              <a:t>In Eph </a:t>
            </a:r>
            <a:r>
              <a:rPr lang="en-US" sz="4400" b="1" dirty="0">
                <a:effectLst>
                  <a:outerShdw blurRad="38100" dist="38100" dir="2700000" algn="tl">
                    <a:srgbClr val="000000">
                      <a:alpha val="43137"/>
                    </a:srgbClr>
                  </a:outerShdw>
                </a:effectLst>
              </a:rPr>
              <a:t>4, Paul says that we all are gifted in different ways. When we use our own particular gifts to serve within a church, it is a like a body with many body parts that all work together for a common goal.</a:t>
            </a:r>
          </a:p>
          <a:p>
            <a:pPr>
              <a:lnSpc>
                <a:spcPct val="120000"/>
              </a:lnSpc>
            </a:pPr>
            <a:r>
              <a:rPr lang="en-US" sz="4400" b="1" dirty="0">
                <a:effectLst>
                  <a:outerShdw blurRad="38100" dist="38100" dir="2700000" algn="tl">
                    <a:srgbClr val="000000">
                      <a:alpha val="43137"/>
                    </a:srgbClr>
                  </a:outerShdw>
                </a:effectLst>
              </a:rPr>
              <a:t>As Paul discusses serving in this chapter, I find it interesting that he threw in the comment in Ephesians 4:14 in which he says</a:t>
            </a:r>
            <a:r>
              <a:rPr lang="en-US" sz="4400" b="1" i="1" dirty="0">
                <a:effectLst>
                  <a:outerShdw blurRad="38100" dist="38100" dir="2700000" algn="tl">
                    <a:srgbClr val="000000">
                      <a:alpha val="43137"/>
                    </a:srgbClr>
                  </a:outerShdw>
                </a:effectLst>
              </a:rPr>
              <a:t>, “... that we should no longer be children, tossed to and fro and carried about with every wind of doctrine, by the trickery of men, in the cunning craftiness of deceitful plotting….”</a:t>
            </a:r>
            <a:r>
              <a:rPr lang="en-US" sz="4400" b="1" dirty="0">
                <a:effectLst>
                  <a:outerShdw blurRad="38100" dist="38100" dir="2700000" algn="tl">
                    <a:srgbClr val="000000">
                      <a:alpha val="43137"/>
                    </a:srgbClr>
                  </a:outerShdw>
                </a:effectLst>
              </a:rPr>
              <a:t> </a:t>
            </a:r>
          </a:p>
          <a:p>
            <a:pPr>
              <a:lnSpc>
                <a:spcPct val="120000"/>
              </a:lnSpc>
              <a:buFont typeface="Courier New" panose="02070309020205020404" pitchFamily="49" charset="0"/>
              <a:buChar char="o"/>
            </a:pPr>
            <a:r>
              <a:rPr lang="en-US" sz="4400" b="1" dirty="0" smtClean="0">
                <a:effectLst>
                  <a:outerShdw blurRad="38100" dist="38100" dir="2700000" algn="tl">
                    <a:srgbClr val="000000">
                      <a:alpha val="43137"/>
                    </a:srgbClr>
                  </a:outerShdw>
                </a:effectLst>
              </a:rPr>
              <a:t>When </a:t>
            </a:r>
            <a:r>
              <a:rPr lang="en-US" sz="4400" b="1" dirty="0">
                <a:effectLst>
                  <a:outerShdw blurRad="38100" dist="38100" dir="2700000" algn="tl">
                    <a:srgbClr val="000000">
                      <a:alpha val="43137"/>
                    </a:srgbClr>
                  </a:outerShdw>
                </a:effectLst>
              </a:rPr>
              <a:t>we use our spiritual gifts by serving within the local church community, we somehow become better-grounded theologically.  </a:t>
            </a:r>
          </a:p>
          <a:p>
            <a:pPr>
              <a:lnSpc>
                <a:spcPct val="120000"/>
              </a:lnSpc>
            </a:pPr>
            <a:r>
              <a:rPr lang="en-US" sz="4400" b="1" dirty="0">
                <a:effectLst>
                  <a:outerShdw blurRad="38100" dist="38100" dir="2700000" algn="tl">
                    <a:srgbClr val="000000">
                      <a:alpha val="43137"/>
                    </a:srgbClr>
                  </a:outerShdw>
                </a:effectLst>
              </a:rPr>
              <a:t>It will be more difficult for us to be deceived into thinking things that are not true </a:t>
            </a:r>
            <a:r>
              <a:rPr lang="en-US" sz="4400" b="1" dirty="0" smtClean="0">
                <a:effectLst>
                  <a:outerShdw blurRad="38100" dist="38100" dir="2700000" algn="tl">
                    <a:srgbClr val="000000">
                      <a:alpha val="43137"/>
                    </a:srgbClr>
                  </a:outerShdw>
                </a:effectLst>
              </a:rPr>
              <a:t>acc. </a:t>
            </a:r>
            <a:r>
              <a:rPr lang="en-US" sz="4400" b="1" dirty="0">
                <a:effectLst>
                  <a:outerShdw blurRad="38100" dist="38100" dir="2700000" algn="tl">
                    <a:srgbClr val="000000">
                      <a:alpha val="43137"/>
                    </a:srgbClr>
                  </a:outerShdw>
                </a:effectLst>
              </a:rPr>
              <a:t>to God’s Word. </a:t>
            </a:r>
          </a:p>
          <a:p>
            <a:pPr>
              <a:lnSpc>
                <a:spcPct val="120000"/>
              </a:lnSpc>
            </a:pPr>
            <a:r>
              <a:rPr lang="en-US" sz="4400" b="1" dirty="0" smtClean="0">
                <a:effectLst>
                  <a:outerShdw blurRad="38100" dist="38100" dir="2700000" algn="tl">
                    <a:srgbClr val="000000">
                      <a:alpha val="43137"/>
                    </a:srgbClr>
                  </a:outerShdw>
                </a:effectLst>
              </a:rPr>
              <a:t>Serving </a:t>
            </a:r>
            <a:r>
              <a:rPr lang="en-US" sz="4400" b="1" dirty="0">
                <a:effectLst>
                  <a:outerShdw blurRad="38100" dist="38100" dir="2700000" algn="tl">
                    <a:srgbClr val="000000">
                      <a:alpha val="43137"/>
                    </a:srgbClr>
                  </a:outerShdw>
                </a:effectLst>
              </a:rPr>
              <a:t>makes us more theologically </a:t>
            </a:r>
            <a:r>
              <a:rPr lang="en-US" sz="4400" b="1" dirty="0" smtClean="0">
                <a:effectLst>
                  <a:outerShdw blurRad="38100" dist="38100" dir="2700000" algn="tl">
                    <a:srgbClr val="000000">
                      <a:alpha val="43137"/>
                    </a:srgbClr>
                  </a:outerShdw>
                </a:effectLst>
              </a:rPr>
              <a:t>sound. </a:t>
            </a:r>
          </a:p>
          <a:p>
            <a:pPr>
              <a:lnSpc>
                <a:spcPct val="120000"/>
              </a:lnSpc>
            </a:pPr>
            <a:r>
              <a:rPr lang="en-US" sz="4400" b="1" dirty="0" smtClean="0">
                <a:effectLst>
                  <a:outerShdw blurRad="38100" dist="38100" dir="2700000" algn="tl">
                    <a:srgbClr val="000000">
                      <a:alpha val="43137"/>
                    </a:srgbClr>
                  </a:outerShdw>
                </a:effectLst>
              </a:rPr>
              <a:t>I </a:t>
            </a:r>
            <a:r>
              <a:rPr lang="en-US" sz="4400" b="1" dirty="0">
                <a:effectLst>
                  <a:outerShdw blurRad="38100" dist="38100" dir="2700000" algn="tl">
                    <a:srgbClr val="000000">
                      <a:alpha val="43137"/>
                    </a:srgbClr>
                  </a:outerShdw>
                </a:effectLst>
              </a:rPr>
              <a:t>have watched </a:t>
            </a:r>
            <a:r>
              <a:rPr lang="en-US" sz="4400" b="1" dirty="0" smtClean="0">
                <a:effectLst>
                  <a:outerShdw blurRad="38100" dist="38100" dir="2700000" algn="tl">
                    <a:srgbClr val="000000">
                      <a:alpha val="43137"/>
                    </a:srgbClr>
                  </a:outerShdw>
                </a:effectLst>
              </a:rPr>
              <a:t>many </a:t>
            </a:r>
            <a:r>
              <a:rPr lang="en-US" sz="4400" b="1" dirty="0">
                <a:effectLst>
                  <a:outerShdw blurRad="38100" dist="38100" dir="2700000" algn="tl">
                    <a:srgbClr val="000000">
                      <a:alpha val="43137"/>
                    </a:srgbClr>
                  </a:outerShdw>
                </a:effectLst>
              </a:rPr>
              <a:t>grow in their journey with the Lord.</a:t>
            </a:r>
          </a:p>
          <a:p>
            <a:pPr>
              <a:lnSpc>
                <a:spcPct val="120000"/>
              </a:lnSpc>
            </a:pPr>
            <a:r>
              <a:rPr lang="en-US" sz="4400" b="1" dirty="0">
                <a:effectLst>
                  <a:outerShdw blurRad="38100" dist="38100" dir="2700000" algn="tl">
                    <a:srgbClr val="000000">
                      <a:alpha val="43137"/>
                    </a:srgbClr>
                  </a:outerShdw>
                </a:effectLst>
              </a:rPr>
              <a:t>Commitment </a:t>
            </a:r>
            <a:r>
              <a:rPr lang="en-US" sz="4400" b="1" dirty="0" err="1">
                <a:effectLst>
                  <a:outerShdw blurRad="38100" dist="38100" dir="2700000" algn="tl">
                    <a:srgbClr val="000000">
                      <a:alpha val="43137"/>
                    </a:srgbClr>
                  </a:outerShdw>
                </a:effectLst>
              </a:rPr>
              <a:t>ain’t</a:t>
            </a:r>
            <a:r>
              <a:rPr lang="en-US" sz="4400" b="1" dirty="0">
                <a:effectLst>
                  <a:outerShdw blurRad="38100" dist="38100" dir="2700000" algn="tl">
                    <a:srgbClr val="000000">
                      <a:alpha val="43137"/>
                    </a:srgbClr>
                  </a:outerShdw>
                </a:effectLst>
              </a:rPr>
              <a:t> what it used to be. But I hope for you, you will go all out in your commitment to Christ and His </a:t>
            </a:r>
            <a:r>
              <a:rPr lang="en-US" sz="4400" b="1" dirty="0" smtClean="0">
                <a:effectLst>
                  <a:outerShdw blurRad="38100" dist="38100" dir="2700000" algn="tl">
                    <a:srgbClr val="000000">
                      <a:alpha val="43137"/>
                    </a:srgbClr>
                  </a:outerShdw>
                </a:effectLst>
              </a:rPr>
              <a:t>church</a:t>
            </a:r>
            <a:endParaRPr lang="en-US"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7758"/>
          <a:stretch/>
        </p:blipFill>
        <p:spPr>
          <a:xfrm>
            <a:off x="206062" y="1364975"/>
            <a:ext cx="11695136" cy="5194852"/>
          </a:xfrm>
          <a:prstGeom prst="rect">
            <a:avLst/>
          </a:prstGeom>
        </p:spPr>
      </p:pic>
    </p:spTree>
    <p:extLst>
      <p:ext uri="{BB962C8B-B14F-4D97-AF65-F5344CB8AC3E}">
        <p14:creationId xmlns:p14="http://schemas.microsoft.com/office/powerpoint/2010/main" val="90377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ircle(in)">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fade">
                                      <p:cBhvr>
                                        <p:cTn id="42" dur="1000"/>
                                        <p:tgtEl>
                                          <p:spTgt spid="4"/>
                                        </p:tgtEl>
                                      </p:cBhvr>
                                    </p:animEffect>
                                    <p:anim calcmode="lin" valueType="num">
                                      <p:cBhvr>
                                        <p:cTn id="43" dur="1000" fill="hold"/>
                                        <p:tgtEl>
                                          <p:spTgt spid="4"/>
                                        </p:tgtEl>
                                        <p:attrNameLst>
                                          <p:attrName>ppt_x</p:attrName>
                                        </p:attrNameLst>
                                      </p:cBhvr>
                                      <p:tavLst>
                                        <p:tav tm="0">
                                          <p:val>
                                            <p:strVal val="#ppt_x"/>
                                          </p:val>
                                        </p:tav>
                                        <p:tav tm="100000">
                                          <p:val>
                                            <p:strVal val="#ppt_x"/>
                                          </p:val>
                                        </p:tav>
                                      </p:tavLst>
                                    </p:anim>
                                    <p:anim calcmode="lin" valueType="num">
                                      <p:cBhvr>
                                        <p:cTn id="4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TotalTime>
  <Words>661</Words>
  <Application>Microsoft Office PowerPoint</Application>
  <PresentationFormat>Widescreen</PresentationFormat>
  <Paragraphs>39</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Courier New</vt:lpstr>
      <vt:lpstr>Office Theme</vt:lpstr>
      <vt:lpstr>4 Important Reasons You Should Go to Church Each Week</vt:lpstr>
      <vt:lpstr>PowerPoint Presentation</vt:lpstr>
      <vt:lpstr>I Was Reminiscing with a Pastor Friend</vt:lpstr>
      <vt:lpstr>The Local Church is a Central Part of God’s Strategic Plan For Your Spiritual Growth</vt:lpstr>
      <vt:lpstr>You are Basically a Composite of the Five People With Whom You Spend the Most Time</vt:lpstr>
      <vt:lpstr>You Need the Voice of the Church to Counteract All of the Deception that is Crammed Into Your Mind All Throughout the Week</vt:lpstr>
      <vt:lpstr>Weekly Ministry in a Local Church Helps to Build Up Your Spiritual Muscles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Important Reasons You Should Commit to Church Each Week</dc:title>
  <dc:creator>David Linton</dc:creator>
  <cp:lastModifiedBy>David Linton</cp:lastModifiedBy>
  <cp:revision>18</cp:revision>
  <dcterms:created xsi:type="dcterms:W3CDTF">2016-04-24T13:14:35Z</dcterms:created>
  <dcterms:modified xsi:type="dcterms:W3CDTF">2016-04-24T15:00:41Z</dcterms:modified>
</cp:coreProperties>
</file>