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83" r:id="rId2"/>
    <p:sldId id="256" r:id="rId3"/>
    <p:sldId id="279" r:id="rId4"/>
    <p:sldId id="269" r:id="rId5"/>
    <p:sldId id="264" r:id="rId6"/>
    <p:sldId id="277" r:id="rId7"/>
    <p:sldId id="265" r:id="rId8"/>
    <p:sldId id="280" r:id="rId9"/>
    <p:sldId id="266" r:id="rId10"/>
    <p:sldId id="267" r:id="rId11"/>
    <p:sldId id="278" r:id="rId12"/>
    <p:sldId id="282" r:id="rId13"/>
    <p:sldId id="275" r:id="rId14"/>
    <p:sldId id="268" r:id="rId15"/>
    <p:sldId id="273" r:id="rId16"/>
    <p:sldId id="274" r:id="rId17"/>
    <p:sldId id="276" r:id="rId18"/>
    <p:sldId id="272" r:id="rId19"/>
    <p:sldId id="281" r:id="rId20"/>
    <p:sldId id="271" r:id="rId21"/>
    <p:sldId id="262" r:id="rId22"/>
    <p:sldId id="270" r:id="rId23"/>
    <p:sldId id="263" r:id="rId24"/>
    <p:sldId id="257" r:id="rId25"/>
    <p:sldId id="258" r:id="rId26"/>
    <p:sldId id="259" r:id="rId27"/>
    <p:sldId id="260" r:id="rId28"/>
    <p:sldId id="261" r:id="rId2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C6D0451-CE16-4062-B5DD-CCC57D5E0055}" type="datetimeFigureOut">
              <a:rPr lang="en-US" smtClean="0"/>
              <a:t>3/31/2016</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FF8F3F4-F24F-493D-94D8-9DE4AC0F83EE}" type="slidenum">
              <a:rPr lang="en-US" smtClean="0"/>
              <a:t>‹#›</a:t>
            </a:fld>
            <a:endParaRPr lang="en-US"/>
          </a:p>
        </p:txBody>
      </p:sp>
    </p:spTree>
    <p:extLst>
      <p:ext uri="{BB962C8B-B14F-4D97-AF65-F5344CB8AC3E}">
        <p14:creationId xmlns:p14="http://schemas.microsoft.com/office/powerpoint/2010/main" val="2218311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B6E93-351E-4B9E-97F3-DC4A4FA6E34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166418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B6E93-351E-4B9E-97F3-DC4A4FA6E34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330760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B6E93-351E-4B9E-97F3-DC4A4FA6E34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21884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B6E93-351E-4B9E-97F3-DC4A4FA6E34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390277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B6E93-351E-4B9E-97F3-DC4A4FA6E34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421035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B6E93-351E-4B9E-97F3-DC4A4FA6E34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256776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B6E93-351E-4B9E-97F3-DC4A4FA6E340}"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233617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B6E93-351E-4B9E-97F3-DC4A4FA6E340}"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193813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B6E93-351E-4B9E-97F3-DC4A4FA6E340}"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146116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B6E93-351E-4B9E-97F3-DC4A4FA6E34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234207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B6E93-351E-4B9E-97F3-DC4A4FA6E34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40BA-08B6-4D9E-BB87-EAD01568498D}" type="slidenum">
              <a:rPr lang="en-US" smtClean="0"/>
              <a:t>‹#›</a:t>
            </a:fld>
            <a:endParaRPr lang="en-US"/>
          </a:p>
        </p:txBody>
      </p:sp>
    </p:spTree>
    <p:extLst>
      <p:ext uri="{BB962C8B-B14F-4D97-AF65-F5344CB8AC3E}">
        <p14:creationId xmlns:p14="http://schemas.microsoft.com/office/powerpoint/2010/main" val="378750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6E93-351E-4B9E-97F3-DC4A4FA6E340}" type="datetimeFigureOut">
              <a:rPr lang="en-US" smtClean="0"/>
              <a:t>3/31/2016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340BA-08B6-4D9E-BB87-EAD01568498D}" type="slidenum">
              <a:rPr lang="en-US" smtClean="0"/>
              <a:t>‹#›</a:t>
            </a:fld>
            <a:endParaRPr lang="en-US"/>
          </a:p>
        </p:txBody>
      </p:sp>
    </p:spTree>
    <p:extLst>
      <p:ext uri="{BB962C8B-B14F-4D97-AF65-F5344CB8AC3E}">
        <p14:creationId xmlns:p14="http://schemas.microsoft.com/office/powerpoint/2010/main" val="3337394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hyperlink" Target="http://www.crossbooks.com/verse.asp?ref=Da+6:27" TargetMode="External"/><Relationship Id="rId3" Type="http://schemas.openxmlformats.org/officeDocument/2006/relationships/hyperlink" Target="http://www.crossbooks.com/verse.asp?ref=2Co+1:10" TargetMode="External"/><Relationship Id="rId7" Type="http://schemas.openxmlformats.org/officeDocument/2006/relationships/hyperlink" Target="http://www.crossbooks.com/verse.asp?ref=Jer+1:8" TargetMode="External"/><Relationship Id="rId2" Type="http://schemas.openxmlformats.org/officeDocument/2006/relationships/hyperlink" Target="http://www.crossbooks.com/verse.asp?ref=1Co+10:13" TargetMode="External"/><Relationship Id="rId1" Type="http://schemas.openxmlformats.org/officeDocument/2006/relationships/slideLayout" Target="../slideLayouts/slideLayout2.xml"/><Relationship Id="rId6" Type="http://schemas.openxmlformats.org/officeDocument/2006/relationships/hyperlink" Target="http://www.crossbooks.com/verse.asp?ref=2Pe+2:9" TargetMode="External"/><Relationship Id="rId5" Type="http://schemas.openxmlformats.org/officeDocument/2006/relationships/hyperlink" Target="http://www.crossbooks.com/verse.asp?ref=Heb+2:15" TargetMode="External"/><Relationship Id="rId4" Type="http://schemas.openxmlformats.org/officeDocument/2006/relationships/hyperlink" Target="http://www.crossbooks.com/verse.asp?ref=2Ti+4:18"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crossbooks.com/verse.asp?ref=1Pe+1:11" TargetMode="External"/><Relationship Id="rId13" Type="http://schemas.openxmlformats.org/officeDocument/2006/relationships/hyperlink" Target="http://www.crossbooks.com/verse.asp?ref=1Pe+1:6-7" TargetMode="External"/><Relationship Id="rId18" Type="http://schemas.openxmlformats.org/officeDocument/2006/relationships/hyperlink" Target="http://www.crossbooks.com/verse.asp?ref=Ro+4:16-25" TargetMode="External"/><Relationship Id="rId26" Type="http://schemas.openxmlformats.org/officeDocument/2006/relationships/hyperlink" Target="http://www.crossbooks.com/verse.asp?ref=Ro+15:30-32" TargetMode="External"/><Relationship Id="rId3" Type="http://schemas.openxmlformats.org/officeDocument/2006/relationships/hyperlink" Target="http://www.crossbooks.com/verse.asp?ref=2Co+1:8-11" TargetMode="External"/><Relationship Id="rId21" Type="http://schemas.openxmlformats.org/officeDocument/2006/relationships/hyperlink" Target="http://www.crossbooks.com/verse.asp?ref=2Co+11:26" TargetMode="External"/><Relationship Id="rId34" Type="http://schemas.openxmlformats.org/officeDocument/2006/relationships/hyperlink" Target="http://www.crossbooks.com/verse.asp?ref=Ro+8:26" TargetMode="External"/><Relationship Id="rId7" Type="http://schemas.openxmlformats.org/officeDocument/2006/relationships/hyperlink" Target="http://www.crossbooks.com/verse.asp?ref=2Co+1:5-6" TargetMode="External"/><Relationship Id="rId12" Type="http://schemas.openxmlformats.org/officeDocument/2006/relationships/hyperlink" Target="http://www.crossbooks.com/verse.asp?ref=1Co+10:13" TargetMode="External"/><Relationship Id="rId17" Type="http://schemas.openxmlformats.org/officeDocument/2006/relationships/hyperlink" Target="http://www.crossbooks.com/verse.asp?ref=2Co+12:10" TargetMode="External"/><Relationship Id="rId25" Type="http://schemas.openxmlformats.org/officeDocument/2006/relationships/hyperlink" Target="http://www.crossbooks.com/verse.asp?ref=Ps+34:6" TargetMode="External"/><Relationship Id="rId33" Type="http://schemas.openxmlformats.org/officeDocument/2006/relationships/hyperlink" Target="http://www.crossbooks.com/verse.asp?ref=2Co+1:24" TargetMode="External"/><Relationship Id="rId2" Type="http://schemas.openxmlformats.org/officeDocument/2006/relationships/hyperlink" Target="http://www.crossbooks.com/verse.asp?ref=2Co+1:4" TargetMode="External"/><Relationship Id="rId16" Type="http://schemas.openxmlformats.org/officeDocument/2006/relationships/hyperlink" Target="http://www.crossbooks.com/verse.asp?ref=2Co+11:23" TargetMode="External"/><Relationship Id="rId20" Type="http://schemas.openxmlformats.org/officeDocument/2006/relationships/hyperlink" Target="http://www.crossbooks.com/verse.asp?ref=Ac+20:19" TargetMode="External"/><Relationship Id="rId29" Type="http://schemas.openxmlformats.org/officeDocument/2006/relationships/hyperlink" Target="http://www.crossbooks.com/verse.asp?ref=Col+4:3" TargetMode="External"/><Relationship Id="rId1" Type="http://schemas.openxmlformats.org/officeDocument/2006/relationships/slideLayout" Target="../slideLayouts/slideLayout2.xml"/><Relationship Id="rId6" Type="http://schemas.openxmlformats.org/officeDocument/2006/relationships/hyperlink" Target="http://www.crossbooks.com/verse.asp?ref=2Co+1:8" TargetMode="External"/><Relationship Id="rId11" Type="http://schemas.openxmlformats.org/officeDocument/2006/relationships/hyperlink" Target="http://www.crossbooks.com/verse.asp?ref=1Co+15:30-32" TargetMode="External"/><Relationship Id="rId24" Type="http://schemas.openxmlformats.org/officeDocument/2006/relationships/hyperlink" Target="http://www.crossbooks.com/verse.asp?ref=2Co+1:11" TargetMode="External"/><Relationship Id="rId32" Type="http://schemas.openxmlformats.org/officeDocument/2006/relationships/hyperlink" Target="http://www.crossbooks.com/verse.asp?ref=Phm+1:22" TargetMode="External"/><Relationship Id="rId5" Type="http://schemas.openxmlformats.org/officeDocument/2006/relationships/hyperlink" Target="http://www.crossbooks.com/verse.asp?ref=2Co+4:17" TargetMode="External"/><Relationship Id="rId15" Type="http://schemas.openxmlformats.org/officeDocument/2006/relationships/hyperlink" Target="http://www.crossbooks.com/verse.asp?ref=2Co+4:8-12" TargetMode="External"/><Relationship Id="rId23" Type="http://schemas.openxmlformats.org/officeDocument/2006/relationships/hyperlink" Target="http://www.crossbooks.com/verse.asp?ref=Ac+12" TargetMode="External"/><Relationship Id="rId28" Type="http://schemas.openxmlformats.org/officeDocument/2006/relationships/hyperlink" Target="http://www.crossbooks.com/verse.asp?ref=Php+1:19" TargetMode="External"/><Relationship Id="rId10" Type="http://schemas.openxmlformats.org/officeDocument/2006/relationships/hyperlink" Target="http://www.crossbooks.com/verse.asp?ref=Ac+19:21" TargetMode="External"/><Relationship Id="rId19" Type="http://schemas.openxmlformats.org/officeDocument/2006/relationships/hyperlink" Target="http://www.crossbooks.com/verse.asp?ref=2Co+7:5" TargetMode="External"/><Relationship Id="rId31" Type="http://schemas.openxmlformats.org/officeDocument/2006/relationships/hyperlink" Target="http://www.crossbooks.com/verse.asp?ref=2Th+3:1" TargetMode="External"/><Relationship Id="rId4" Type="http://schemas.openxmlformats.org/officeDocument/2006/relationships/hyperlink" Target="http://www.crossbooks.com/verse.asp?ref=2Co+2:4" TargetMode="External"/><Relationship Id="rId9" Type="http://schemas.openxmlformats.org/officeDocument/2006/relationships/hyperlink" Target="http://www.crossbooks.com/verse.asp?ref=1Pe+5:1" TargetMode="External"/><Relationship Id="rId14" Type="http://schemas.openxmlformats.org/officeDocument/2006/relationships/hyperlink" Target="http://www.crossbooks.com/verse.asp?ref=2Co+1:9" TargetMode="External"/><Relationship Id="rId22" Type="http://schemas.openxmlformats.org/officeDocument/2006/relationships/hyperlink" Target="http://www.crossbooks.com/verse.asp?ref=2Co+1:10" TargetMode="External"/><Relationship Id="rId27" Type="http://schemas.openxmlformats.org/officeDocument/2006/relationships/hyperlink" Target="http://www.crossbooks.com/verse.asp?ref=Eph+6:18-19" TargetMode="External"/><Relationship Id="rId30" Type="http://schemas.openxmlformats.org/officeDocument/2006/relationships/hyperlink" Target="http://www.crossbooks.com/verse.asp?ref=1Th+5:2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crosswalkmail.com/twmmzjlcmwmklpcgkbfrdksdljkphffpwvldzzgvhcbmpch_fnjbrgdqydbd.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rosswalkmail.com/gwklynctlwldcmthdkqpjdsjcndmgqqmwrcjyyhrgtklmtt_fnjbrgdqydbd.html" TargetMode="External"/><Relationship Id="rId2" Type="http://schemas.openxmlformats.org/officeDocument/2006/relationships/hyperlink" Target="http://www.crosswalkmail.com/wfsnlzdsnfnbdjsybwqmtbktdzbjvqqjfgdtllygvswnjsw_fnjbrgdqydbd.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rosswalkmail.com/rjctrwcvtjtpclvqpkfbhpyhcwplnffljgchrrqgnvktlvl_fnjbrgdqydbd.html" TargetMode="External"/><Relationship Id="rId2" Type="http://schemas.openxmlformats.org/officeDocument/2006/relationships/hyperlink" Target="http://www.crosswalkmail.com/chpjdqtljhjftmlnfgrzkfvktqfmprrmhctkddncplgjmlj_fnjbrgdqydbd.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rosswalkmail.com/glllynctlwldcmthdkqpjdsjcndmgqqmwrcjyyhrgtklmly_fnjbrgdqydbd.html" TargetMode="External"/><Relationship Id="rId2" Type="http://schemas.openxmlformats.org/officeDocument/2006/relationships/hyperlink" Target="http://www.crosswalkmail.com/ybcblcsgbmbnsvgznfrtpnypscnvqrrvmkspllzkqgfbvbs_fnjbrgdqydbd.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rosswalkmail.com/lwgwkqmnwzwrmhnyrdpcfrsfmqrhgpphzjmfkkyjgndwhwn_fnjbrgdqydbd.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0595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1128828"/>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#4- God Will Get the Glory </a:t>
            </a:r>
            <a:endParaRPr lang="en-US" dirty="0"/>
          </a:p>
        </p:txBody>
      </p:sp>
      <p:sp>
        <p:nvSpPr>
          <p:cNvPr id="3" name="Content Placeholder 2"/>
          <p:cNvSpPr>
            <a:spLocks noGrp="1"/>
          </p:cNvSpPr>
          <p:nvPr>
            <p:ph idx="1"/>
          </p:nvPr>
        </p:nvSpPr>
        <p:spPr>
          <a:xfrm>
            <a:off x="115910" y="1326524"/>
            <a:ext cx="11887200" cy="5396248"/>
          </a:xfrm>
        </p:spPr>
        <p:txBody>
          <a:bodyPr>
            <a:normAutofit/>
          </a:bodyPr>
          <a:lstStyle/>
          <a:p>
            <a:pPr marL="0" indent="0">
              <a:lnSpc>
                <a:spcPct val="100000"/>
              </a:lnSpc>
              <a:spcBef>
                <a:spcPts val="0"/>
              </a:spcBef>
              <a:spcAft>
                <a:spcPts val="600"/>
              </a:spcAft>
              <a:buNone/>
            </a:pPr>
            <a:r>
              <a:rPr lang="en-US" dirty="0" smtClean="0">
                <a:effectLst>
                  <a:outerShdw blurRad="38100" dist="38100" dir="2700000" algn="tl">
                    <a:srgbClr val="000000">
                      <a:alpha val="43137"/>
                    </a:srgbClr>
                  </a:outerShdw>
                </a:effectLst>
                <a:latin typeface="Arial Rounded MT Bold" panose="020F0704030504030204" pitchFamily="34" charset="0"/>
              </a:rPr>
              <a:t>Whether You’re Aware of It or Not, Others Watch You</a:t>
            </a:r>
          </a:p>
          <a:p>
            <a:pPr>
              <a:lnSpc>
                <a:spcPct val="10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If You Claim to be a Christ Follower, They are Watching Closely</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0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There’s </a:t>
            </a:r>
            <a:r>
              <a:rPr lang="en-US" dirty="0" smtClean="0">
                <a:effectLst>
                  <a:outerShdw blurRad="38100" dist="38100" dir="2700000" algn="tl">
                    <a:srgbClr val="000000">
                      <a:alpha val="43137"/>
                    </a:srgbClr>
                  </a:outerShdw>
                </a:effectLst>
                <a:latin typeface="Arial Rounded MT Bold" panose="020F0704030504030204" pitchFamily="34" charset="0"/>
              </a:rPr>
              <a:t>Something Different About Those who </a:t>
            </a:r>
            <a:r>
              <a:rPr lang="en-US" dirty="0">
                <a:effectLst>
                  <a:outerShdw blurRad="38100" dist="38100" dir="2700000" algn="tl">
                    <a:srgbClr val="000000">
                      <a:alpha val="43137"/>
                    </a:srgbClr>
                  </a:outerShdw>
                </a:effectLst>
                <a:latin typeface="Arial Rounded MT Bold" panose="020F0704030504030204" pitchFamily="34" charset="0"/>
              </a:rPr>
              <a:t>know God </a:t>
            </a:r>
            <a:r>
              <a:rPr lang="en-US" dirty="0" smtClean="0">
                <a:effectLst>
                  <a:outerShdw blurRad="38100" dist="38100" dir="2700000" algn="tl">
                    <a:srgbClr val="000000">
                      <a:alpha val="43137"/>
                    </a:srgbClr>
                  </a:outerShdw>
                </a:effectLst>
                <a:latin typeface="Arial Rounded MT Bold" panose="020F0704030504030204" pitchFamily="34" charset="0"/>
              </a:rPr>
              <a:t>Up Close </a:t>
            </a:r>
          </a:p>
          <a:p>
            <a:pPr marL="0" indent="0">
              <a:lnSpc>
                <a:spcPct val="100000"/>
              </a:lnSpc>
              <a:spcBef>
                <a:spcPts val="120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When We Go Through the Difficult, God Gives Us Strength to Do It</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0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People </a:t>
            </a:r>
            <a:r>
              <a:rPr lang="en-US" dirty="0" smtClean="0">
                <a:effectLst>
                  <a:outerShdw blurRad="38100" dist="38100" dir="2700000" algn="tl">
                    <a:srgbClr val="000000">
                      <a:alpha val="43137"/>
                    </a:srgbClr>
                  </a:outerShdw>
                </a:effectLst>
                <a:latin typeface="Arial Rounded MT Bold" panose="020F0704030504030204" pitchFamily="34" charset="0"/>
              </a:rPr>
              <a:t>Notice that Difference and It Makes Them Wonder Why</a:t>
            </a:r>
          </a:p>
          <a:p>
            <a:pPr marL="0">
              <a:lnSpc>
                <a:spcPct val="10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Sometimes They May Even Ask You Why You Are Different</a:t>
            </a:r>
            <a:endParaRPr lang="en-US" sz="2400" dirty="0" smtClean="0">
              <a:effectLst>
                <a:outerShdw blurRad="38100" dist="38100" dir="2700000" algn="tl">
                  <a:srgbClr val="000000">
                    <a:alpha val="43137"/>
                  </a:srgbClr>
                </a:outerShdw>
              </a:effectLst>
              <a:latin typeface="Arial Rounded MT Bold" panose="020F0704030504030204" pitchFamily="34" charset="0"/>
            </a:endParaRPr>
          </a:p>
          <a:p>
            <a:pPr marL="0">
              <a:lnSpc>
                <a:spcPct val="10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And God Gets the Glory</a:t>
            </a:r>
            <a:endParaRPr lang="en-US" sz="24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6024" t="25857" r="4819" b="22959"/>
          <a:stretch/>
        </p:blipFill>
        <p:spPr>
          <a:xfrm>
            <a:off x="6096000" y="5050286"/>
            <a:ext cx="3602297" cy="968189"/>
          </a:xfrm>
          <a:prstGeom prst="rect">
            <a:avLst/>
          </a:prstGeom>
        </p:spPr>
      </p:pic>
    </p:spTree>
    <p:extLst>
      <p:ext uri="{BB962C8B-B14F-4D97-AF65-F5344CB8AC3E}">
        <p14:creationId xmlns:p14="http://schemas.microsoft.com/office/powerpoint/2010/main" val="2059598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par>
                          <p:cTn id="29" fill="hold">
                            <p:stCondLst>
                              <p:cond delay="1500"/>
                            </p:stCondLst>
                            <p:childTnLst>
                              <p:par>
                                <p:cTn id="30" presetID="16" presetClass="entr" presetSubtype="21"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1128828"/>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#4- God Will Get the Glory </a:t>
            </a:r>
            <a:endParaRPr lang="en-US" dirty="0"/>
          </a:p>
        </p:txBody>
      </p:sp>
      <p:sp>
        <p:nvSpPr>
          <p:cNvPr id="3" name="Content Placeholder 2"/>
          <p:cNvSpPr>
            <a:spLocks noGrp="1"/>
          </p:cNvSpPr>
          <p:nvPr>
            <p:ph idx="1"/>
          </p:nvPr>
        </p:nvSpPr>
        <p:spPr>
          <a:xfrm>
            <a:off x="115910" y="1326524"/>
            <a:ext cx="11887200" cy="5531476"/>
          </a:xfrm>
        </p:spPr>
        <p:txBody>
          <a:bodyPr>
            <a:noAutofit/>
          </a:bodyPr>
          <a:lstStyle/>
          <a:p>
            <a:pPr marL="0" indent="0">
              <a:lnSpc>
                <a:spcPct val="11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Night Before the Cross Jesus Cried Out </a:t>
            </a:r>
            <a:r>
              <a:rPr lang="en-US" b="1" dirty="0">
                <a:effectLst>
                  <a:outerShdw blurRad="38100" dist="38100" dir="2700000" algn="tl">
                    <a:srgbClr val="000000">
                      <a:alpha val="43137"/>
                    </a:srgbClr>
                  </a:outerShdw>
                </a:effectLst>
                <a:latin typeface="Arial Rounded MT Bold" panose="020F0704030504030204" pitchFamily="34" charset="0"/>
              </a:rPr>
              <a:t>in the </a:t>
            </a:r>
            <a:r>
              <a:rPr lang="en-US" b="1" dirty="0" smtClean="0">
                <a:effectLst>
                  <a:outerShdw blurRad="38100" dist="38100" dir="2700000" algn="tl">
                    <a:srgbClr val="000000">
                      <a:alpha val="43137"/>
                    </a:srgbClr>
                  </a:outerShdw>
                </a:effectLst>
                <a:latin typeface="Arial Rounded MT Bold" panose="020F0704030504030204" pitchFamily="34" charset="0"/>
              </a:rPr>
              <a:t>Garden</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“My soul is overwhelmed with sorrow to the point of death” </a:t>
            </a:r>
            <a:r>
              <a:rPr lang="en-US" dirty="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Matt </a:t>
            </a:r>
            <a:r>
              <a:rPr lang="en-US" dirty="0">
                <a:effectLst>
                  <a:outerShdw blurRad="38100" dist="38100" dir="2700000" algn="tl">
                    <a:srgbClr val="000000">
                      <a:alpha val="43137"/>
                    </a:srgbClr>
                  </a:outerShdw>
                </a:effectLst>
                <a:latin typeface="Arial Rounded MT Bold" panose="020F0704030504030204" pitchFamily="34" charset="0"/>
              </a:rPr>
              <a:t>26:38). Jesus </a:t>
            </a:r>
            <a:r>
              <a:rPr lang="en-US" dirty="0" smtClean="0">
                <a:effectLst>
                  <a:outerShdw blurRad="38100" dist="38100" dir="2700000" algn="tl">
                    <a:srgbClr val="000000">
                      <a:alpha val="43137"/>
                    </a:srgbClr>
                  </a:outerShdw>
                </a:effectLst>
                <a:latin typeface="Arial Rounded MT Bold" panose="020F0704030504030204" pitchFamily="34" charset="0"/>
              </a:rPr>
              <a:t>Told His Father, </a:t>
            </a:r>
            <a:r>
              <a:rPr lang="en-US" i="1" dirty="0">
                <a:effectLst>
                  <a:outerShdw blurRad="38100" dist="38100" dir="2700000" algn="tl">
                    <a:srgbClr val="000000">
                      <a:alpha val="43137"/>
                    </a:srgbClr>
                  </a:outerShdw>
                </a:effectLst>
                <a:latin typeface="Arial Rounded MT Bold" panose="020F0704030504030204" pitchFamily="34" charset="0"/>
              </a:rPr>
              <a:t>“This is too much for me!”</a:t>
            </a:r>
          </a:p>
          <a:p>
            <a:pPr marL="0">
              <a:lnSpc>
                <a:spcPct val="110000"/>
              </a:lnSpc>
              <a:spcBef>
                <a:spcPts val="600"/>
              </a:spcBef>
            </a:pPr>
            <a:r>
              <a:rPr lang="en-US" dirty="0" smtClean="0">
                <a:effectLst>
                  <a:outerShdw blurRad="38100" dist="38100" dir="2700000" algn="tl">
                    <a:srgbClr val="000000">
                      <a:alpha val="43137"/>
                    </a:srgbClr>
                  </a:outerShdw>
                </a:effectLst>
                <a:latin typeface="Arial Rounded MT Bold" panose="020F0704030504030204" pitchFamily="34" charset="0"/>
              </a:rPr>
              <a:t>But </a:t>
            </a:r>
            <a:r>
              <a:rPr lang="en-US" dirty="0">
                <a:effectLst>
                  <a:outerShdw blurRad="38100" dist="38100" dir="2700000" algn="tl">
                    <a:srgbClr val="000000">
                      <a:alpha val="43137"/>
                    </a:srgbClr>
                  </a:outerShdw>
                </a:effectLst>
                <a:latin typeface="Arial Rounded MT Bold" panose="020F0704030504030204" pitchFamily="34" charset="0"/>
              </a:rPr>
              <a:t>it wasn’t passed. Jesus </a:t>
            </a:r>
            <a:r>
              <a:rPr lang="en-US" dirty="0" smtClean="0">
                <a:effectLst>
                  <a:outerShdw blurRad="38100" dist="38100" dir="2700000" algn="tl">
                    <a:srgbClr val="000000">
                      <a:alpha val="43137"/>
                    </a:srgbClr>
                  </a:outerShdw>
                </a:effectLst>
                <a:latin typeface="Arial Rounded MT Bold" panose="020F0704030504030204" pitchFamily="34" charset="0"/>
              </a:rPr>
              <a:t>Went Through All of It Because of God’s Love… And God Received the Glory.</a:t>
            </a:r>
          </a:p>
          <a:p>
            <a:pPr marL="0">
              <a:lnSpc>
                <a:spcPct val="110000"/>
              </a:lnSpc>
              <a:spcBef>
                <a:spcPts val="600"/>
              </a:spcBef>
            </a:pPr>
            <a:r>
              <a:rPr lang="en-US" dirty="0" smtClean="0">
                <a:effectLst>
                  <a:outerShdw blurRad="38100" dist="38100" dir="2700000" algn="tl">
                    <a:srgbClr val="000000">
                      <a:alpha val="43137"/>
                    </a:srgbClr>
                  </a:outerShdw>
                </a:effectLst>
                <a:latin typeface="Arial Rounded MT Bold" panose="020F0704030504030204" pitchFamily="34" charset="0"/>
              </a:rPr>
              <a:t>When You Are With Someone Who Is Struggling - Don’t Tell Them God Will Never Give Them More Than They Can Handle</a:t>
            </a:r>
            <a:endParaRPr lang="en-US" dirty="0">
              <a:effectLst>
                <a:outerShdw blurRad="38100" dist="38100" dir="2700000" algn="tl">
                  <a:srgbClr val="000000">
                    <a:alpha val="43137"/>
                  </a:srgbClr>
                </a:outerShdw>
              </a:effectLst>
              <a:latin typeface="Arial Rounded MT Bold" panose="020F0704030504030204" pitchFamily="34" charset="0"/>
            </a:endParaRPr>
          </a:p>
          <a:p>
            <a:pPr marL="0">
              <a:lnSpc>
                <a:spcPct val="100000"/>
              </a:lnSpc>
              <a:spcBef>
                <a:spcPts val="600"/>
              </a:spcBef>
            </a:pPr>
            <a:r>
              <a:rPr lang="en-US" dirty="0">
                <a:effectLst>
                  <a:outerShdw blurRad="38100" dist="38100" dir="2700000" algn="tl">
                    <a:srgbClr val="000000">
                      <a:alpha val="43137"/>
                    </a:srgbClr>
                  </a:outerShdw>
                </a:effectLst>
                <a:latin typeface="Arial Rounded MT Bold" panose="020F0704030504030204" pitchFamily="34" charset="0"/>
              </a:rPr>
              <a:t>If </a:t>
            </a:r>
            <a:r>
              <a:rPr lang="en-US" dirty="0" smtClean="0">
                <a:effectLst>
                  <a:outerShdw blurRad="38100" dist="38100" dir="2700000" algn="tl">
                    <a:srgbClr val="000000">
                      <a:alpha val="43137"/>
                    </a:srgbClr>
                  </a:outerShdw>
                </a:effectLst>
                <a:latin typeface="Arial Rounded MT Bold" panose="020F0704030504030204" pitchFamily="34" charset="0"/>
              </a:rPr>
              <a:t>It Were True, We Wouldn’t Need God At All</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6660" b="11515"/>
          <a:stretch/>
        </p:blipFill>
        <p:spPr>
          <a:xfrm>
            <a:off x="8798884" y="4876800"/>
            <a:ext cx="3039478" cy="1874156"/>
          </a:xfrm>
          <a:prstGeom prst="rect">
            <a:avLst/>
          </a:prstGeom>
          <a:ln>
            <a:noFill/>
          </a:ln>
          <a:effectLst>
            <a:softEdge rad="112500"/>
          </a:effectLst>
        </p:spPr>
      </p:pic>
    </p:spTree>
    <p:extLst>
      <p:ext uri="{BB962C8B-B14F-4D97-AF65-F5344CB8AC3E}">
        <p14:creationId xmlns:p14="http://schemas.microsoft.com/office/powerpoint/2010/main" val="23484755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0" fill="hold">
                            <p:stCondLst>
                              <p:cond delay="500"/>
                            </p:stCondLst>
                            <p:childTnLst>
                              <p:par>
                                <p:cTn id="21" presetID="2" presetClass="entr" presetSubtype="3"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1128828"/>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#4- God Will Get the Glory </a:t>
            </a:r>
            <a:endParaRPr lang="en-US" dirty="0"/>
          </a:p>
        </p:txBody>
      </p:sp>
      <p:sp>
        <p:nvSpPr>
          <p:cNvPr id="3" name="Content Placeholder 2"/>
          <p:cNvSpPr>
            <a:spLocks noGrp="1"/>
          </p:cNvSpPr>
          <p:nvPr>
            <p:ph idx="1"/>
          </p:nvPr>
        </p:nvSpPr>
        <p:spPr>
          <a:xfrm>
            <a:off x="115910" y="1326524"/>
            <a:ext cx="11887200" cy="5531476"/>
          </a:xfrm>
        </p:spPr>
        <p:txBody>
          <a:bodyPr>
            <a:normAutofit/>
          </a:bodyPr>
          <a:lstStyle/>
          <a:p>
            <a:pPr marL="0" indent="0">
              <a:lnSpc>
                <a:spcPct val="100000"/>
              </a:lnSpc>
              <a:spcBef>
                <a:spcPts val="0"/>
              </a:spcBef>
              <a:spcAft>
                <a:spcPts val="600"/>
              </a:spcAft>
              <a:buNone/>
            </a:pPr>
            <a:r>
              <a:rPr lang="en-US" sz="3300" dirty="0" smtClean="0">
                <a:effectLst>
                  <a:outerShdw blurRad="38100" dist="38100" dir="2700000" algn="tl">
                    <a:srgbClr val="000000">
                      <a:alpha val="43137"/>
                    </a:srgbClr>
                  </a:outerShdw>
                </a:effectLst>
                <a:latin typeface="Arial Rounded MT Bold" panose="020F0704030504030204" pitchFamily="34" charset="0"/>
              </a:rPr>
              <a:t>We Need </a:t>
            </a:r>
            <a:r>
              <a:rPr lang="en-US" sz="3300" dirty="0">
                <a:effectLst>
                  <a:outerShdw blurRad="38100" dist="38100" dir="2700000" algn="tl">
                    <a:srgbClr val="000000">
                      <a:alpha val="43137"/>
                    </a:srgbClr>
                  </a:outerShdw>
                </a:effectLst>
                <a:latin typeface="Arial Rounded MT Bold" panose="020F0704030504030204" pitchFamily="34" charset="0"/>
              </a:rPr>
              <a:t>to </a:t>
            </a:r>
            <a:r>
              <a:rPr lang="en-US" sz="3300" dirty="0" smtClean="0">
                <a:effectLst>
                  <a:outerShdw blurRad="38100" dist="38100" dir="2700000" algn="tl">
                    <a:srgbClr val="000000">
                      <a:alpha val="43137"/>
                    </a:srgbClr>
                  </a:outerShdw>
                </a:effectLst>
                <a:latin typeface="Arial Rounded MT Bold" panose="020F0704030504030204" pitchFamily="34" charset="0"/>
              </a:rPr>
              <a:t>Remember </a:t>
            </a:r>
            <a:r>
              <a:rPr lang="en-US" sz="3300" dirty="0">
                <a:effectLst>
                  <a:outerShdw blurRad="38100" dist="38100" dir="2700000" algn="tl">
                    <a:srgbClr val="000000">
                      <a:alpha val="43137"/>
                    </a:srgbClr>
                  </a:outerShdw>
                </a:effectLst>
                <a:latin typeface="Arial Rounded MT Bold" panose="020F0704030504030204" pitchFamily="34" charset="0"/>
              </a:rPr>
              <a:t>God </a:t>
            </a:r>
            <a:r>
              <a:rPr lang="en-US" sz="3300" dirty="0" smtClean="0">
                <a:effectLst>
                  <a:outerShdw blurRad="38100" dist="38100" dir="2700000" algn="tl">
                    <a:srgbClr val="000000">
                      <a:alpha val="43137"/>
                    </a:srgbClr>
                  </a:outerShdw>
                </a:effectLst>
                <a:latin typeface="Arial Rounded MT Bold" panose="020F0704030504030204" pitchFamily="34" charset="0"/>
              </a:rPr>
              <a:t>Does Not Think Like Us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Isaiah </a:t>
            </a:r>
            <a:r>
              <a:rPr lang="en-US" b="1" dirty="0">
                <a:effectLst>
                  <a:outerShdw blurRad="38100" dist="38100" dir="2700000" algn="tl">
                    <a:srgbClr val="000000">
                      <a:alpha val="43137"/>
                    </a:srgbClr>
                  </a:outerShdw>
                </a:effectLst>
                <a:latin typeface="Arial Rounded MT Bold" panose="020F0704030504030204" pitchFamily="34" charset="0"/>
              </a:rPr>
              <a:t>55:9 (</a:t>
            </a:r>
            <a:r>
              <a:rPr lang="en-US" b="1" dirty="0" smtClean="0">
                <a:effectLst>
                  <a:outerShdw blurRad="38100" dist="38100" dir="2700000" algn="tl">
                    <a:srgbClr val="000000">
                      <a:alpha val="43137"/>
                    </a:srgbClr>
                  </a:outerShdw>
                </a:effectLst>
                <a:latin typeface="Arial Rounded MT Bold" panose="020F0704030504030204" pitchFamily="34" charset="0"/>
              </a:rPr>
              <a:t>NKJV)</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"For as the heavens are higher than the earth, So are My ways higher than your ways, And My thoughts than your </a:t>
            </a:r>
            <a:r>
              <a:rPr lang="en-US" i="1" dirty="0" smtClean="0">
                <a:effectLst>
                  <a:outerShdw blurRad="38100" dist="38100" dir="2700000" algn="tl">
                    <a:srgbClr val="000000">
                      <a:alpha val="43137"/>
                    </a:srgbClr>
                  </a:outerShdw>
                </a:effectLst>
                <a:latin typeface="Arial Rounded MT Bold" panose="020F0704030504030204" pitchFamily="34" charset="0"/>
              </a:rPr>
              <a:t>thoughts” </a:t>
            </a:r>
          </a:p>
          <a:p>
            <a:pPr marL="0" indent="0">
              <a:lnSpc>
                <a:spcPct val="100000"/>
              </a:lnSpc>
              <a:spcBef>
                <a:spcPts val="0"/>
              </a:spcBef>
              <a:buNone/>
            </a:pP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Matthew 5:16 (KJV)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16 </a:t>
            </a:r>
            <a:r>
              <a:rPr lang="en-US" i="1" dirty="0">
                <a:effectLst>
                  <a:outerShdw blurRad="38100" dist="38100" dir="2700000" algn="tl">
                    <a:srgbClr val="000000">
                      <a:alpha val="43137"/>
                    </a:srgbClr>
                  </a:outerShdw>
                </a:effectLst>
                <a:latin typeface="Arial Rounded MT Bold" panose="020F0704030504030204" pitchFamily="34" charset="0"/>
              </a:rPr>
              <a:t> Let your light so shine before men, that they may see your good works, and </a:t>
            </a:r>
            <a:r>
              <a:rPr lang="en-US" b="1" i="1" dirty="0">
                <a:effectLst>
                  <a:outerShdw blurRad="38100" dist="38100" dir="2700000" algn="tl">
                    <a:srgbClr val="000000">
                      <a:alpha val="43137"/>
                    </a:srgbClr>
                  </a:outerShdw>
                </a:effectLst>
                <a:latin typeface="Arial Rounded MT Bold" panose="020F0704030504030204" pitchFamily="34" charset="0"/>
              </a:rPr>
              <a:t>glorify</a:t>
            </a:r>
            <a:r>
              <a:rPr lang="en-US" i="1" dirty="0">
                <a:effectLst>
                  <a:outerShdw blurRad="38100" dist="38100" dir="2700000" algn="tl">
                    <a:srgbClr val="000000">
                      <a:alpha val="43137"/>
                    </a:srgbClr>
                  </a:outerShdw>
                </a:effectLst>
                <a:latin typeface="Arial Rounded MT Bold" panose="020F0704030504030204" pitchFamily="34" charset="0"/>
              </a:rPr>
              <a:t> your Father which is in heaven.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endParaRPr lang="en-US" dirty="0" smtClean="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6024" t="25857" r="4819" b="22959"/>
          <a:stretch/>
        </p:blipFill>
        <p:spPr>
          <a:xfrm>
            <a:off x="4391696" y="5488167"/>
            <a:ext cx="3602297" cy="968189"/>
          </a:xfrm>
          <a:prstGeom prst="rect">
            <a:avLst/>
          </a:prstGeom>
        </p:spPr>
      </p:pic>
    </p:spTree>
    <p:extLst>
      <p:ext uri="{BB962C8B-B14F-4D97-AF65-F5344CB8AC3E}">
        <p14:creationId xmlns:p14="http://schemas.microsoft.com/office/powerpoint/2010/main" val="88669617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0"/>
            <a:ext cx="12101848" cy="6858000"/>
          </a:xfrm>
        </p:spPr>
        <p:txBody>
          <a:bodyPr>
            <a:normAutofit/>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a:t> </a:t>
            </a:r>
            <a:r>
              <a:rPr lang="en-US" b="1" dirty="0" smtClean="0"/>
              <a:t>                                                           End of Sermon</a:t>
            </a:r>
            <a:endParaRPr lang="en-US" b="1" dirty="0"/>
          </a:p>
        </p:txBody>
      </p:sp>
    </p:spTree>
    <p:extLst>
      <p:ext uri="{BB962C8B-B14F-4D97-AF65-F5344CB8AC3E}">
        <p14:creationId xmlns:p14="http://schemas.microsoft.com/office/powerpoint/2010/main" val="1560623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27" y="334850"/>
            <a:ext cx="2159000" cy="3232597"/>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6660" b="11515"/>
          <a:stretch/>
        </p:blipFill>
        <p:spPr>
          <a:xfrm>
            <a:off x="3219719" y="334850"/>
            <a:ext cx="3039478" cy="221516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6753" y="206737"/>
            <a:ext cx="4507936" cy="507936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210" y="3987375"/>
            <a:ext cx="4490520" cy="2597454"/>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l="6024" t="25857" r="4819" b="22959"/>
          <a:stretch/>
        </p:blipFill>
        <p:spPr>
          <a:xfrm>
            <a:off x="5791200" y="3801035"/>
            <a:ext cx="2653553" cy="968189"/>
          </a:xfrm>
          <a:prstGeom prst="rect">
            <a:avLst/>
          </a:prstGeom>
        </p:spPr>
      </p:pic>
    </p:spTree>
    <p:extLst>
      <p:ext uri="{BB962C8B-B14F-4D97-AF65-F5344CB8AC3E}">
        <p14:creationId xmlns:p14="http://schemas.microsoft.com/office/powerpoint/2010/main" val="3779505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0"/>
            <a:ext cx="12101848" cy="6858000"/>
          </a:xfrm>
        </p:spPr>
        <p:txBody>
          <a:bodyPr>
            <a:normAutofit fontScale="55000" lnSpcReduction="20000"/>
          </a:bodyPr>
          <a:lstStyle/>
          <a:p>
            <a:r>
              <a:rPr lang="en-US" dirty="0"/>
              <a:t>The point to see is that God allowed Paul to suffer some terrible trouble. And note the intensity of the trouble: "we were pressed [weighed down, crushed by a very heavy weight]"...</a:t>
            </a:r>
          </a:p>
          <a:p>
            <a:r>
              <a:rPr lang="en-US" dirty="0"/>
              <a:t>•  out of measure.</a:t>
            </a:r>
          </a:p>
          <a:p>
            <a:r>
              <a:rPr lang="en-US" dirty="0"/>
              <a:t>•  above strength.</a:t>
            </a:r>
          </a:p>
          <a:p>
            <a:r>
              <a:rPr lang="en-US" dirty="0"/>
              <a:t>•  we despaired even for our life.</a:t>
            </a:r>
          </a:p>
          <a:p>
            <a:r>
              <a:rPr lang="en-US" dirty="0"/>
              <a:t>•  we had the sentence of death in ourselves (sensed he was going to die).</a:t>
            </a:r>
          </a:p>
          <a:p>
            <a:r>
              <a:rPr lang="en-US" dirty="0"/>
              <a:t>Why does God allow His dear servant to go through such suffering, especially when he is such a great servant, a servant who labors so faithfully for God? There are two primary reasons.</a:t>
            </a:r>
          </a:p>
          <a:p>
            <a:r>
              <a:rPr lang="en-US" dirty="0"/>
              <a:t>1.  Note that God is called the "God which raises the dead." The one thing that man must learn is that he cannot save himself; he cannot raise himself up from the dead. Only God can save man and raise him up and give him eternal life. Suffering teaches man that he is helpless to save himself. If he wishes to be saved, he must trust God. Therefore, suffering teaches man that he is not self-sufficient. He must have the presence and help of God if he wishes to conquer the sufferings of this world—the sufferings that eventually end in the suffering of death.</a:t>
            </a:r>
          </a:p>
          <a:p>
            <a:r>
              <a:rPr lang="en-US" dirty="0"/>
              <a:t>2.  God allows suffering to teach a daily trust for deliverance. Note: Paul says that God continued to deliver him through the trials of life and that he continued to trust God to deliver him. The point is that we must trust God daily, trust Him to deliver us from daily sufferings.</a:t>
            </a:r>
          </a:p>
          <a:p>
            <a:r>
              <a:rPr lang="en-US" dirty="0"/>
              <a:t> </a:t>
            </a:r>
          </a:p>
          <a:p>
            <a:r>
              <a:rPr lang="en-US" b="1" dirty="0"/>
              <a:t>"There hath no temptation taken you but such as is common to man: but God is faithful, who will not suffer you to be tempted above that ye are able; but will with the temptation also make a way to escape, that ye may be able to bear it" (</a:t>
            </a:r>
            <a:r>
              <a:rPr lang="en-US" b="1" dirty="0">
                <a:hlinkClick r:id="rId2"/>
              </a:rPr>
              <a:t>1 Cor. 10:13</a:t>
            </a:r>
            <a:r>
              <a:rPr lang="en-US" b="1" dirty="0"/>
              <a:t>).</a:t>
            </a:r>
          </a:p>
          <a:p>
            <a:r>
              <a:rPr lang="en-US" b="1" dirty="0"/>
              <a:t>"Who delivered us from so great a death, and </a:t>
            </a:r>
            <a:r>
              <a:rPr lang="en-US" b="1" u="sng" dirty="0"/>
              <a:t>doth deliver</a:t>
            </a:r>
            <a:r>
              <a:rPr lang="en-US" b="1" dirty="0"/>
              <a:t>: in whom we trust that he </a:t>
            </a:r>
            <a:r>
              <a:rPr lang="en-US" b="1" u="sng" dirty="0"/>
              <a:t>will yet deliver</a:t>
            </a:r>
            <a:r>
              <a:rPr lang="en-US" b="1" dirty="0"/>
              <a:t> us" (</a:t>
            </a:r>
            <a:r>
              <a:rPr lang="en-US" b="1" dirty="0">
                <a:hlinkClick r:id="rId3"/>
              </a:rPr>
              <a:t>2 Cor. 1:10</a:t>
            </a:r>
            <a:r>
              <a:rPr lang="en-US" b="1" dirty="0"/>
              <a:t>).</a:t>
            </a:r>
          </a:p>
          <a:p>
            <a:r>
              <a:rPr lang="en-US" b="1" dirty="0"/>
              <a:t>"And the Lord shall deliver me from every evil work, and will preserve me unto his heavenly kingdom: to whom be glory for ever and ever" (</a:t>
            </a:r>
            <a:r>
              <a:rPr lang="en-US" b="1" dirty="0">
                <a:hlinkClick r:id="rId4"/>
              </a:rPr>
              <a:t>2 Tim. 4:18</a:t>
            </a:r>
            <a:r>
              <a:rPr lang="en-US" b="1" dirty="0"/>
              <a:t>).</a:t>
            </a:r>
          </a:p>
          <a:p>
            <a:r>
              <a:rPr lang="en-US" b="1" dirty="0"/>
              <a:t>"And deliver them, who through fear of death were all their lifetime subject to bondage" (</a:t>
            </a:r>
            <a:r>
              <a:rPr lang="en-US" b="1" dirty="0">
                <a:hlinkClick r:id="rId5"/>
              </a:rPr>
              <a:t>Hebrews 2:15</a:t>
            </a:r>
            <a:r>
              <a:rPr lang="en-US" b="1" dirty="0"/>
              <a:t>).</a:t>
            </a:r>
          </a:p>
          <a:p>
            <a:r>
              <a:rPr lang="en-US" b="1" dirty="0"/>
              <a:t>"The Lord </a:t>
            </a:r>
            <a:r>
              <a:rPr lang="en-US" b="1" dirty="0" err="1"/>
              <a:t>knoweth</a:t>
            </a:r>
            <a:r>
              <a:rPr lang="en-US" b="1" dirty="0"/>
              <a:t> how to deliver the godly out of temptation, and to reserve the unjust unto the day of judgment to be punished" (</a:t>
            </a:r>
            <a:r>
              <a:rPr lang="en-US" b="1" dirty="0">
                <a:hlinkClick r:id="rId6"/>
              </a:rPr>
              <a:t>2 Peter 2:9</a:t>
            </a:r>
            <a:r>
              <a:rPr lang="en-US" b="1" dirty="0"/>
              <a:t>).</a:t>
            </a:r>
          </a:p>
          <a:p>
            <a:r>
              <a:rPr lang="en-US" b="1" dirty="0"/>
              <a:t>"Be not afraid of their faces: for I am with thee to deliver thee, </a:t>
            </a:r>
            <a:r>
              <a:rPr lang="en-US" b="1" dirty="0" err="1"/>
              <a:t>saith</a:t>
            </a:r>
            <a:r>
              <a:rPr lang="en-US" b="1" dirty="0"/>
              <a:t> the Lord" (</a:t>
            </a:r>
            <a:r>
              <a:rPr lang="en-US" b="1" dirty="0">
                <a:hlinkClick r:id="rId7"/>
              </a:rPr>
              <a:t>Jeremiah 1:8</a:t>
            </a:r>
            <a:r>
              <a:rPr lang="en-US" b="1" dirty="0"/>
              <a:t>).</a:t>
            </a:r>
          </a:p>
          <a:p>
            <a:r>
              <a:rPr lang="en-US" b="1" dirty="0"/>
              <a:t>"He </a:t>
            </a:r>
            <a:r>
              <a:rPr lang="en-US" b="1" dirty="0" err="1"/>
              <a:t>delivereth</a:t>
            </a:r>
            <a:r>
              <a:rPr lang="en-US" b="1" dirty="0"/>
              <a:t> and </a:t>
            </a:r>
            <a:r>
              <a:rPr lang="en-US" b="1" dirty="0" err="1"/>
              <a:t>rescueth</a:t>
            </a:r>
            <a:r>
              <a:rPr lang="en-US" b="1" dirty="0"/>
              <a:t>, and he </a:t>
            </a:r>
            <a:r>
              <a:rPr lang="en-US" b="1" dirty="0" err="1"/>
              <a:t>worketh</a:t>
            </a:r>
            <a:r>
              <a:rPr lang="en-US" b="1" dirty="0"/>
              <a:t> signs and wonders in heaven and in earth, who hath delivered Daniel from the power of the lions" (</a:t>
            </a:r>
            <a:r>
              <a:rPr lang="en-US" b="1" dirty="0">
                <a:hlinkClick r:id="rId8"/>
              </a:rPr>
              <a:t>Daniel 6:27</a:t>
            </a:r>
            <a:r>
              <a:rPr lang="en-US" b="1" dirty="0" smtClean="0"/>
              <a:t>).</a:t>
            </a:r>
            <a:endParaRPr lang="en-US" b="1" dirty="0"/>
          </a:p>
        </p:txBody>
      </p:sp>
    </p:spTree>
    <p:extLst>
      <p:ext uri="{BB962C8B-B14F-4D97-AF65-F5344CB8AC3E}">
        <p14:creationId xmlns:p14="http://schemas.microsoft.com/office/powerpoint/2010/main" val="3574792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0"/>
            <a:ext cx="12101848" cy="6858000"/>
          </a:xfrm>
        </p:spPr>
        <p:txBody>
          <a:bodyPr>
            <a:noAutofit/>
          </a:bodyPr>
          <a:lstStyle/>
          <a:p>
            <a:pPr>
              <a:lnSpc>
                <a:spcPct val="100000"/>
              </a:lnSpc>
              <a:spcBef>
                <a:spcPts val="0"/>
              </a:spcBef>
              <a:spcAft>
                <a:spcPts val="600"/>
              </a:spcAft>
            </a:pPr>
            <a:r>
              <a:rPr lang="en-US" sz="900" b="1" dirty="0"/>
              <a:t>Remember What God Does for You (</a:t>
            </a:r>
            <a:r>
              <a:rPr lang="en-US" sz="900" b="1" dirty="0">
                <a:hlinkClick r:id="rId2"/>
              </a:rPr>
              <a:t>2 Cor. 1:4a</a:t>
            </a:r>
            <a:r>
              <a:rPr lang="en-US" sz="900" b="1" dirty="0"/>
              <a:t>, </a:t>
            </a:r>
            <a:r>
              <a:rPr lang="en-US" sz="900" b="1" dirty="0">
                <a:hlinkClick r:id="rId3"/>
              </a:rPr>
              <a:t>8-11</a:t>
            </a:r>
            <a:r>
              <a:rPr lang="en-US" sz="900" b="1" dirty="0"/>
              <a:t>)</a:t>
            </a:r>
          </a:p>
          <a:p>
            <a:pPr>
              <a:lnSpc>
                <a:spcPct val="100000"/>
              </a:lnSpc>
              <a:spcBef>
                <a:spcPts val="0"/>
              </a:spcBef>
              <a:spcAft>
                <a:spcPts val="600"/>
              </a:spcAft>
            </a:pPr>
            <a:r>
              <a:rPr lang="en-US" sz="900" b="1" i="1" dirty="0"/>
              <a:t>He permits the trials to come.</a:t>
            </a:r>
            <a:r>
              <a:rPr lang="en-US" sz="900" dirty="0"/>
              <a:t> There are ten basic words for suffering in the Greek language, and Paul used five of them in this letter. The most frequently used word is </a:t>
            </a:r>
            <a:r>
              <a:rPr lang="en-US" sz="900" i="1" dirty="0" err="1"/>
              <a:t>thlipsis</a:t>
            </a:r>
            <a:r>
              <a:rPr lang="en-US" sz="900" i="1" dirty="0"/>
              <a:t>,</a:t>
            </a:r>
            <a:r>
              <a:rPr lang="en-US" sz="900" dirty="0"/>
              <a:t> which means "narrow, confined, under pressure," and in this letter is translated </a:t>
            </a:r>
            <a:r>
              <a:rPr lang="en-US" sz="900" i="1" dirty="0"/>
              <a:t>affliction</a:t>
            </a:r>
            <a:r>
              <a:rPr lang="en-US" sz="900" dirty="0"/>
              <a:t> (</a:t>
            </a:r>
            <a:r>
              <a:rPr lang="en-US" sz="900" dirty="0">
                <a:hlinkClick r:id="rId4"/>
              </a:rPr>
              <a:t>2 Cor. 2:4</a:t>
            </a:r>
            <a:r>
              <a:rPr lang="en-US" sz="900" dirty="0"/>
              <a:t>; </a:t>
            </a:r>
            <a:r>
              <a:rPr lang="en-US" sz="900" dirty="0">
                <a:hlinkClick r:id="rId5"/>
              </a:rPr>
              <a:t>4:17</a:t>
            </a:r>
            <a:r>
              <a:rPr lang="en-US" sz="900" dirty="0"/>
              <a:t>), </a:t>
            </a:r>
            <a:r>
              <a:rPr lang="en-US" sz="900" i="1" dirty="0"/>
              <a:t>tribulation</a:t>
            </a:r>
            <a:r>
              <a:rPr lang="en-US" sz="900" dirty="0"/>
              <a:t> (</a:t>
            </a:r>
            <a:r>
              <a:rPr lang="en-US" sz="900" dirty="0">
                <a:hlinkClick r:id="rId2"/>
              </a:rPr>
              <a:t>2 Cor. 1:4</a:t>
            </a:r>
            <a:r>
              <a:rPr lang="en-US" sz="900" dirty="0"/>
              <a:t>), and </a:t>
            </a:r>
            <a:r>
              <a:rPr lang="en-US" sz="900" i="1" dirty="0"/>
              <a:t>trouble</a:t>
            </a:r>
            <a:r>
              <a:rPr lang="en-US" sz="900" dirty="0"/>
              <a:t> (</a:t>
            </a:r>
            <a:r>
              <a:rPr lang="en-US" sz="900" dirty="0">
                <a:hlinkClick r:id="rId2"/>
              </a:rPr>
              <a:t>2 Cor. 1:4</a:t>
            </a:r>
            <a:r>
              <a:rPr lang="en-US" sz="900" dirty="0"/>
              <a:t>, </a:t>
            </a:r>
            <a:r>
              <a:rPr lang="en-US" sz="900" dirty="0">
                <a:hlinkClick r:id="rId6"/>
              </a:rPr>
              <a:t>8</a:t>
            </a:r>
            <a:r>
              <a:rPr lang="en-US" sz="900" dirty="0"/>
              <a:t>). Paul felt hemmed in by difficult circumstances, and the only way he could look was up.</a:t>
            </a:r>
          </a:p>
          <a:p>
            <a:pPr>
              <a:lnSpc>
                <a:spcPct val="100000"/>
              </a:lnSpc>
              <a:spcBef>
                <a:spcPts val="0"/>
              </a:spcBef>
              <a:spcAft>
                <a:spcPts val="600"/>
              </a:spcAft>
            </a:pPr>
            <a:r>
              <a:rPr lang="en-US" sz="900" dirty="0"/>
              <a:t>In </a:t>
            </a:r>
            <a:r>
              <a:rPr lang="en-US" sz="900" dirty="0">
                <a:hlinkClick r:id="rId7"/>
              </a:rPr>
              <a:t>2 Corinthians 1:5-6</a:t>
            </a:r>
            <a:r>
              <a:rPr lang="en-US" sz="900" dirty="0"/>
              <a:t>, Paul used the word </a:t>
            </a:r>
            <a:r>
              <a:rPr lang="en-US" sz="900" i="1" dirty="0" err="1"/>
              <a:t>pathema</a:t>
            </a:r>
            <a:r>
              <a:rPr lang="en-US" sz="900" i="1" dirty="0"/>
              <a:t>,</a:t>
            </a:r>
            <a:r>
              <a:rPr lang="en-US" sz="900" dirty="0"/>
              <a:t> "suffering," which was also used for the sufferings of our </a:t>
            </a:r>
            <a:r>
              <a:rPr lang="en-US" sz="900" dirty="0" err="1"/>
              <a:t>Saviour</a:t>
            </a:r>
            <a:r>
              <a:rPr lang="en-US" sz="900" dirty="0"/>
              <a:t> (</a:t>
            </a:r>
            <a:r>
              <a:rPr lang="en-US" sz="900" dirty="0">
                <a:hlinkClick r:id="rId8"/>
              </a:rPr>
              <a:t>1 Peter 1:11</a:t>
            </a:r>
            <a:r>
              <a:rPr lang="en-US" sz="900" dirty="0"/>
              <a:t>; </a:t>
            </a:r>
            <a:r>
              <a:rPr lang="en-US" sz="900" dirty="0">
                <a:hlinkClick r:id="rId9"/>
              </a:rPr>
              <a:t>5:1</a:t>
            </a:r>
            <a:r>
              <a:rPr lang="en-US" sz="900" dirty="0"/>
              <a:t>). There are some sufferings that we endure simply because we are human and subject to pain; but there are other sufferings that come because we are God's people and want to serve Him.</a:t>
            </a:r>
          </a:p>
          <a:p>
            <a:pPr>
              <a:lnSpc>
                <a:spcPct val="100000"/>
              </a:lnSpc>
              <a:spcBef>
                <a:spcPts val="0"/>
              </a:spcBef>
              <a:spcAft>
                <a:spcPts val="600"/>
              </a:spcAft>
            </a:pPr>
            <a:r>
              <a:rPr lang="en-US" sz="900" dirty="0"/>
              <a:t>We must never think that trouble is an accident. For the believer, everything is a divine appointment. There are only three possible outlooks a person can take when it comes to the trials of life. If our trials are the products of "fate" or "chance," then our only recourse is to give up. Nobody can control fate or chance. If </a:t>
            </a:r>
            <a:r>
              <a:rPr lang="en-US" sz="900" i="1" dirty="0"/>
              <a:t>we</a:t>
            </a:r>
            <a:r>
              <a:rPr lang="en-US" sz="900" dirty="0"/>
              <a:t> have to control everything ourselves, then the situation is equally as hopeless. But if </a:t>
            </a:r>
            <a:r>
              <a:rPr lang="en-US" sz="900" i="1" dirty="0"/>
              <a:t>God</a:t>
            </a:r>
            <a:r>
              <a:rPr lang="en-US" sz="900" dirty="0"/>
              <a:t> is in control, and we trust Him, then we can overcome circumstances with His help.</a:t>
            </a:r>
          </a:p>
          <a:p>
            <a:pPr>
              <a:lnSpc>
                <a:spcPct val="100000"/>
              </a:lnSpc>
              <a:spcBef>
                <a:spcPts val="0"/>
              </a:spcBef>
              <a:spcAft>
                <a:spcPts val="600"/>
              </a:spcAft>
            </a:pPr>
            <a:r>
              <a:rPr lang="en-US" sz="900" dirty="0"/>
              <a:t>God encourages us in all our tribulations by teaching us from His Word that it is He who permits trials to come.</a:t>
            </a:r>
          </a:p>
          <a:p>
            <a:pPr>
              <a:lnSpc>
                <a:spcPct val="100000"/>
              </a:lnSpc>
              <a:spcBef>
                <a:spcPts val="0"/>
              </a:spcBef>
              <a:spcAft>
                <a:spcPts val="600"/>
              </a:spcAft>
            </a:pPr>
            <a:r>
              <a:rPr lang="en-US" sz="900" b="1" i="1" dirty="0"/>
              <a:t>He is in control of trials (</a:t>
            </a:r>
            <a:r>
              <a:rPr lang="en-US" sz="900" b="1" i="1" dirty="0">
                <a:hlinkClick r:id="rId6"/>
              </a:rPr>
              <a:t>v. 8</a:t>
            </a:r>
            <a:r>
              <a:rPr lang="en-US" sz="900" b="1" i="1" dirty="0"/>
              <a:t>).</a:t>
            </a:r>
            <a:r>
              <a:rPr lang="en-US" sz="900" dirty="0"/>
              <a:t> "We were under great pressure, far beyond our ability to endure, so that we despaired even of life" (NIV). Paul was weighed down like a beast of burden with a load too heavy to bear. But God knew just how much Paul could take and He kept the situation in control.</a:t>
            </a:r>
          </a:p>
          <a:p>
            <a:pPr>
              <a:lnSpc>
                <a:spcPct val="100000"/>
              </a:lnSpc>
              <a:spcBef>
                <a:spcPts val="0"/>
              </a:spcBef>
              <a:spcAft>
                <a:spcPts val="600"/>
              </a:spcAft>
            </a:pPr>
            <a:r>
              <a:rPr lang="en-US" sz="900" dirty="0"/>
              <a:t>We do not know what the specific "trouble" was, but it was great enough to make Paul think he was going to die. Whether it was peril from his many enemies (see </a:t>
            </a:r>
            <a:r>
              <a:rPr lang="en-US" sz="900" dirty="0">
                <a:hlinkClick r:id="rId10"/>
              </a:rPr>
              <a:t>Acts 19:21ff</a:t>
            </a:r>
            <a:r>
              <a:rPr lang="en-US" sz="900" dirty="0"/>
              <a:t>; </a:t>
            </a:r>
            <a:r>
              <a:rPr lang="en-US" sz="900" dirty="0">
                <a:hlinkClick r:id="rId11"/>
              </a:rPr>
              <a:t>1 Cor. 15:30-32</a:t>
            </a:r>
            <a:r>
              <a:rPr lang="en-US" sz="900" dirty="0"/>
              <a:t>), serious illness, or special satanic attack, we do not know; but we do know that God controlled the circumstances and protected His servant. When God puts His children into the furnace, He keeps His hand on the thermostat and His eye on the thermometer (</a:t>
            </a:r>
            <a:r>
              <a:rPr lang="en-US" sz="900" dirty="0">
                <a:hlinkClick r:id="rId12"/>
              </a:rPr>
              <a:t>1 Cor. 10:13</a:t>
            </a:r>
            <a:r>
              <a:rPr lang="en-US" sz="900" dirty="0"/>
              <a:t>; </a:t>
            </a:r>
            <a:r>
              <a:rPr lang="en-US" sz="900" dirty="0">
                <a:hlinkClick r:id="rId13"/>
              </a:rPr>
              <a:t>1 Peter 1:6-7</a:t>
            </a:r>
            <a:r>
              <a:rPr lang="en-US" sz="900" dirty="0"/>
              <a:t>). Paul may have despaired of life, but God did not despair of Paul.</a:t>
            </a:r>
          </a:p>
          <a:p>
            <a:pPr>
              <a:lnSpc>
                <a:spcPct val="100000"/>
              </a:lnSpc>
              <a:spcBef>
                <a:spcPts val="0"/>
              </a:spcBef>
              <a:spcAft>
                <a:spcPts val="600"/>
              </a:spcAft>
            </a:pPr>
            <a:r>
              <a:rPr lang="en-US" sz="900" b="1" i="1" dirty="0"/>
              <a:t>God enables us to bear our trials (</a:t>
            </a:r>
            <a:r>
              <a:rPr lang="en-US" sz="900" b="1" i="1" dirty="0">
                <a:hlinkClick r:id="rId14"/>
              </a:rPr>
              <a:t>v. 9</a:t>
            </a:r>
            <a:r>
              <a:rPr lang="en-US" sz="900" b="1" i="1" dirty="0"/>
              <a:t>).</a:t>
            </a:r>
            <a:r>
              <a:rPr lang="en-US" sz="900" dirty="0"/>
              <a:t> The first thing He must do is show us how weak we are in ourselves. Paul was a gifted and experienced servant of God, who had been through many different kinds of trials (see </a:t>
            </a:r>
            <a:r>
              <a:rPr lang="en-US" sz="900" dirty="0">
                <a:hlinkClick r:id="rId15"/>
              </a:rPr>
              <a:t>2 Cor. 4:8-12</a:t>
            </a:r>
            <a:r>
              <a:rPr lang="en-US" sz="900" dirty="0"/>
              <a:t>; </a:t>
            </a:r>
            <a:r>
              <a:rPr lang="en-US" sz="900" dirty="0">
                <a:hlinkClick r:id="rId16"/>
              </a:rPr>
              <a:t>11:23ff</a:t>
            </a:r>
            <a:r>
              <a:rPr lang="en-US" sz="900" dirty="0"/>
              <a:t>). Surely all of this experience would be sufficient for him to face these new difficulties and overcome them.</a:t>
            </a:r>
          </a:p>
          <a:p>
            <a:pPr>
              <a:lnSpc>
                <a:spcPct val="100000"/>
              </a:lnSpc>
              <a:spcBef>
                <a:spcPts val="0"/>
              </a:spcBef>
              <a:spcAft>
                <a:spcPts val="600"/>
              </a:spcAft>
            </a:pPr>
            <a:r>
              <a:rPr lang="en-US" sz="900" dirty="0"/>
              <a:t>But God wants us to trust </a:t>
            </a:r>
            <a:r>
              <a:rPr lang="en-US" sz="900" i="1" dirty="0"/>
              <a:t>Him</a:t>
            </a:r>
            <a:r>
              <a:rPr lang="en-US" sz="900" dirty="0"/>
              <a:t>—not our gifts or abilities, our experience, or our "spiritual reserves." Just about the time we feel self-confident and able to meet the enemy, we fail miserably. "For when I am weak, then am I strong" (</a:t>
            </a:r>
            <a:r>
              <a:rPr lang="en-US" sz="900" dirty="0">
                <a:hlinkClick r:id="rId17"/>
              </a:rPr>
              <a:t>2 Cor. 12:10</a:t>
            </a:r>
            <a:r>
              <a:rPr lang="en-US" sz="900" dirty="0"/>
              <a:t>).</a:t>
            </a:r>
          </a:p>
          <a:p>
            <a:pPr>
              <a:lnSpc>
                <a:spcPct val="100000"/>
              </a:lnSpc>
              <a:spcBef>
                <a:spcPts val="0"/>
              </a:spcBef>
              <a:spcAft>
                <a:spcPts val="600"/>
              </a:spcAft>
            </a:pPr>
            <a:r>
              <a:rPr lang="en-US" sz="900" dirty="0"/>
              <a:t>When you and I die to self, then God's resurrection power can go to work. It was when Abraham and Sarah were as good as dead physically that God's resurrection power enabled them to have the promised son (</a:t>
            </a:r>
            <a:r>
              <a:rPr lang="en-US" sz="900" dirty="0">
                <a:hlinkClick r:id="rId18"/>
              </a:rPr>
              <a:t>Rom. 4:16-25</a:t>
            </a:r>
            <a:r>
              <a:rPr lang="en-US" sz="900" dirty="0"/>
              <a:t>). However, "dying to self" does not mean idle complacency, doing nothing and expecting God to do everything. You can be sure that Paul prayed, searched the Scriptures, consulted with his associates, and trusted God to work. The God who raises the dead is sufficient for </a:t>
            </a:r>
            <a:r>
              <a:rPr lang="en-US" sz="900" i="1" dirty="0"/>
              <a:t>any</a:t>
            </a:r>
            <a:r>
              <a:rPr lang="en-US" sz="900" dirty="0"/>
              <a:t> difficulty of life! He is able, but we must be available.</a:t>
            </a:r>
          </a:p>
          <a:p>
            <a:pPr>
              <a:lnSpc>
                <a:spcPct val="100000"/>
              </a:lnSpc>
              <a:spcBef>
                <a:spcPts val="0"/>
              </a:spcBef>
              <a:spcAft>
                <a:spcPts val="600"/>
              </a:spcAft>
            </a:pPr>
            <a:r>
              <a:rPr lang="en-US" sz="900" dirty="0"/>
              <a:t>Paul did not deny the way he felt, nor does God want us to deny our emotions. "We were troubled on every side; without were </a:t>
            </a:r>
            <a:r>
              <a:rPr lang="en-US" sz="900" dirty="0" err="1"/>
              <a:t>fightings</a:t>
            </a:r>
            <a:r>
              <a:rPr lang="en-US" sz="900" dirty="0"/>
              <a:t>, within were fears" (</a:t>
            </a:r>
            <a:r>
              <a:rPr lang="en-US" sz="900" dirty="0">
                <a:hlinkClick r:id="rId19"/>
              </a:rPr>
              <a:t>2 Cor. 7:5</a:t>
            </a:r>
            <a:r>
              <a:rPr lang="en-US" sz="900" dirty="0"/>
              <a:t>). The phrase "sentence of death" in </a:t>
            </a:r>
            <a:r>
              <a:rPr lang="en-US" sz="900" dirty="0">
                <a:hlinkClick r:id="rId14"/>
              </a:rPr>
              <a:t>2 Corinthians 1:9</a:t>
            </a:r>
            <a:r>
              <a:rPr lang="en-US" sz="900" dirty="0"/>
              <a:t> could refer to an official verdict, perhaps an order for Paul's arrest and execution. Keep in mind that the unbelieving Jews hounded Paul's trail and wanted to eliminate him (</a:t>
            </a:r>
            <a:r>
              <a:rPr lang="en-US" sz="900" dirty="0">
                <a:hlinkClick r:id="rId20"/>
              </a:rPr>
              <a:t>Acts 20:19</a:t>
            </a:r>
            <a:r>
              <a:rPr lang="en-US" sz="900" dirty="0"/>
              <a:t>). "Perils by my own countrymen" must not be overlooked in the list of dangers (</a:t>
            </a:r>
            <a:r>
              <a:rPr lang="en-US" sz="900" dirty="0">
                <a:hlinkClick r:id="rId21"/>
              </a:rPr>
              <a:t>2 Cor. 11:26</a:t>
            </a:r>
            <a:r>
              <a:rPr lang="en-US" sz="900" dirty="0"/>
              <a:t>).</a:t>
            </a:r>
          </a:p>
          <a:p>
            <a:pPr>
              <a:lnSpc>
                <a:spcPct val="100000"/>
              </a:lnSpc>
              <a:spcBef>
                <a:spcPts val="0"/>
              </a:spcBef>
              <a:spcAft>
                <a:spcPts val="600"/>
              </a:spcAft>
            </a:pPr>
            <a:r>
              <a:rPr lang="en-US" sz="900" b="1" i="1" dirty="0"/>
              <a:t>God delivers us from our trials (</a:t>
            </a:r>
            <a:r>
              <a:rPr lang="en-US" sz="900" b="1" i="1" dirty="0">
                <a:hlinkClick r:id="rId22"/>
              </a:rPr>
              <a:t>v. 10</a:t>
            </a:r>
            <a:r>
              <a:rPr lang="en-US" sz="900" b="1" i="1" dirty="0"/>
              <a:t>).</a:t>
            </a:r>
            <a:r>
              <a:rPr lang="en-US" sz="900" dirty="0"/>
              <a:t> Paul saw God's hand of deliverance whether he looked back, around, or ahead. The word Paul used means "to help out of distress, to save and protect." God does not always deliver us immediately, nor in the same way. James was beheaded, yet Peter was delivered from prison (</a:t>
            </a:r>
            <a:r>
              <a:rPr lang="en-US" sz="900" dirty="0">
                <a:hlinkClick r:id="rId23"/>
              </a:rPr>
              <a:t>Acts 12</a:t>
            </a:r>
            <a:r>
              <a:rPr lang="en-US" sz="900" dirty="0"/>
              <a:t>). </a:t>
            </a:r>
            <a:r>
              <a:rPr lang="en-US" sz="900" i="1" dirty="0"/>
              <a:t>Both</a:t>
            </a:r>
            <a:r>
              <a:rPr lang="en-US" sz="900" dirty="0"/>
              <a:t> were delivered, but in different ways. Sometimes God delivers us </a:t>
            </a:r>
            <a:r>
              <a:rPr lang="en-US" sz="900" i="1" dirty="0"/>
              <a:t>from</a:t>
            </a:r>
            <a:r>
              <a:rPr lang="en-US" sz="900" dirty="0"/>
              <a:t> our trials, and at other times He delivers us </a:t>
            </a:r>
            <a:r>
              <a:rPr lang="en-US" sz="900" i="1" dirty="0"/>
              <a:t>in</a:t>
            </a:r>
            <a:r>
              <a:rPr lang="en-US" sz="900" dirty="0"/>
              <a:t> our trials.</a:t>
            </a:r>
          </a:p>
          <a:p>
            <a:pPr>
              <a:lnSpc>
                <a:spcPct val="100000"/>
              </a:lnSpc>
              <a:spcBef>
                <a:spcPts val="0"/>
              </a:spcBef>
              <a:spcAft>
                <a:spcPts val="600"/>
              </a:spcAft>
            </a:pPr>
            <a:r>
              <a:rPr lang="en-US" sz="900" dirty="0"/>
              <a:t>God's deliverance was in response to Paul's faith, as well as to the faith of praying people in Corinth (</a:t>
            </a:r>
            <a:r>
              <a:rPr lang="en-US" sz="900" dirty="0">
                <a:hlinkClick r:id="rId24"/>
              </a:rPr>
              <a:t>2 Cor. 1:11</a:t>
            </a:r>
            <a:r>
              <a:rPr lang="en-US" sz="900" dirty="0"/>
              <a:t>). "This poor man cried, and the Lord heard him, and saved him out of all his troubles" (</a:t>
            </a:r>
            <a:r>
              <a:rPr lang="en-US" sz="900" dirty="0">
                <a:hlinkClick r:id="rId25"/>
              </a:rPr>
              <a:t>Ps. 34:6</a:t>
            </a:r>
            <a:r>
              <a:rPr lang="en-US" sz="900" dirty="0"/>
              <a:t>).</a:t>
            </a:r>
          </a:p>
          <a:p>
            <a:pPr>
              <a:lnSpc>
                <a:spcPct val="100000"/>
              </a:lnSpc>
              <a:spcBef>
                <a:spcPts val="0"/>
              </a:spcBef>
              <a:spcAft>
                <a:spcPts val="600"/>
              </a:spcAft>
            </a:pPr>
            <a:r>
              <a:rPr lang="en-US" sz="900" b="1" i="1" dirty="0"/>
              <a:t>God is glorified through our trials (</a:t>
            </a:r>
            <a:r>
              <a:rPr lang="en-US" sz="900" b="1" i="1" dirty="0">
                <a:hlinkClick r:id="rId24"/>
              </a:rPr>
              <a:t>v. 11</a:t>
            </a:r>
            <a:r>
              <a:rPr lang="en-US" sz="900" b="1" i="1" dirty="0"/>
              <a:t>).</a:t>
            </a:r>
            <a:r>
              <a:rPr lang="en-US" sz="900" dirty="0"/>
              <a:t> When Paul reported what God had done for him, a great chorus of praise and thanksgiving went up from the saints to the throne of God. The highest service you and I can render on earth is to bring glory to God, and sometimes that service involves suffering. "The gift bestowed" refers to Paul's deliverance from death, a wonderful gift indeed!</a:t>
            </a:r>
          </a:p>
          <a:p>
            <a:pPr>
              <a:lnSpc>
                <a:spcPct val="100000"/>
              </a:lnSpc>
              <a:spcBef>
                <a:spcPts val="0"/>
              </a:spcBef>
              <a:spcAft>
                <a:spcPts val="600"/>
              </a:spcAft>
            </a:pPr>
            <a:r>
              <a:rPr lang="en-US" sz="900" dirty="0"/>
              <a:t>Paul was never ashamed to ask Christians to pray for him. In at least seven of his letters, he mentioned his great need for prayer support (</a:t>
            </a:r>
            <a:r>
              <a:rPr lang="en-US" sz="900" dirty="0">
                <a:hlinkClick r:id="rId26"/>
              </a:rPr>
              <a:t>Rom. 15:30-32</a:t>
            </a:r>
            <a:r>
              <a:rPr lang="en-US" sz="900" dirty="0"/>
              <a:t>; </a:t>
            </a:r>
            <a:r>
              <a:rPr lang="en-US" sz="900" dirty="0">
                <a:hlinkClick r:id="rId27"/>
              </a:rPr>
              <a:t>Eph. 6:18-19</a:t>
            </a:r>
            <a:r>
              <a:rPr lang="en-US" sz="900" dirty="0"/>
              <a:t>; </a:t>
            </a:r>
            <a:r>
              <a:rPr lang="en-US" sz="900" dirty="0">
                <a:hlinkClick r:id="rId28"/>
              </a:rPr>
              <a:t>Phil. 1:19</a:t>
            </a:r>
            <a:r>
              <a:rPr lang="en-US" sz="900" dirty="0"/>
              <a:t>; </a:t>
            </a:r>
            <a:r>
              <a:rPr lang="en-US" sz="900" dirty="0">
                <a:hlinkClick r:id="rId29"/>
              </a:rPr>
              <a:t>Col. 4:3</a:t>
            </a:r>
            <a:r>
              <a:rPr lang="en-US" sz="900" dirty="0"/>
              <a:t>; </a:t>
            </a:r>
            <a:r>
              <a:rPr lang="en-US" sz="900" dirty="0">
                <a:hlinkClick r:id="rId30"/>
              </a:rPr>
              <a:t>1 </a:t>
            </a:r>
            <a:r>
              <a:rPr lang="en-US" sz="900" dirty="0" err="1">
                <a:hlinkClick r:id="rId30"/>
              </a:rPr>
              <a:t>Thes</a:t>
            </a:r>
            <a:r>
              <a:rPr lang="en-US" sz="900" dirty="0">
                <a:hlinkClick r:id="rId30"/>
              </a:rPr>
              <a:t>. 5:25</a:t>
            </a:r>
            <a:r>
              <a:rPr lang="en-US" sz="900" dirty="0"/>
              <a:t>; </a:t>
            </a:r>
            <a:r>
              <a:rPr lang="en-US" sz="900" dirty="0">
                <a:hlinkClick r:id="rId31"/>
              </a:rPr>
              <a:t>2 </a:t>
            </a:r>
            <a:r>
              <a:rPr lang="en-US" sz="900" dirty="0" err="1">
                <a:hlinkClick r:id="rId31"/>
              </a:rPr>
              <a:t>Thes</a:t>
            </a:r>
            <a:r>
              <a:rPr lang="en-US" sz="900" dirty="0">
                <a:hlinkClick r:id="rId31"/>
              </a:rPr>
              <a:t>. 3:1</a:t>
            </a:r>
            <a:r>
              <a:rPr lang="en-US" sz="900" dirty="0"/>
              <a:t>; </a:t>
            </a:r>
            <a:r>
              <a:rPr lang="en-US" sz="900" dirty="0">
                <a:hlinkClick r:id="rId32"/>
              </a:rPr>
              <a:t>Phile. 22</a:t>
            </a:r>
            <a:r>
              <a:rPr lang="en-US" sz="900" dirty="0"/>
              <a:t>). Paul and the believers in Corinth were helping each other (</a:t>
            </a:r>
            <a:r>
              <a:rPr lang="en-US" sz="900" dirty="0">
                <a:hlinkClick r:id="rId24"/>
              </a:rPr>
              <a:t>2 Cor. 1:11</a:t>
            </a:r>
            <a:r>
              <a:rPr lang="en-US" sz="900" dirty="0"/>
              <a:t>, </a:t>
            </a:r>
            <a:r>
              <a:rPr lang="en-US" sz="900" dirty="0">
                <a:hlinkClick r:id="rId33"/>
              </a:rPr>
              <a:t>24</a:t>
            </a:r>
            <a:r>
              <a:rPr lang="en-US" sz="900" dirty="0"/>
              <a:t>).</a:t>
            </a:r>
          </a:p>
          <a:p>
            <a:pPr>
              <a:lnSpc>
                <a:spcPct val="100000"/>
              </a:lnSpc>
              <a:spcBef>
                <a:spcPts val="0"/>
              </a:spcBef>
              <a:spcAft>
                <a:spcPts val="600"/>
              </a:spcAft>
            </a:pPr>
            <a:r>
              <a:rPr lang="en-US" sz="900" dirty="0"/>
              <a:t>A missionary friend told me about the miraculous deliverance of his daughter from what was diagnosed as a fatal disease. At the very time the girl was so ill, several friends in the United States were praying for the family; and God answered prayer and healed the girl. The greatest help we can give to God's servants is "helping together by prayer."</a:t>
            </a:r>
          </a:p>
          <a:p>
            <a:pPr>
              <a:lnSpc>
                <a:spcPct val="100000"/>
              </a:lnSpc>
              <a:spcBef>
                <a:spcPts val="0"/>
              </a:spcBef>
              <a:spcAft>
                <a:spcPts val="600"/>
              </a:spcAft>
            </a:pPr>
            <a:r>
              <a:rPr lang="en-US" sz="900" dirty="0"/>
              <a:t>The word </a:t>
            </a:r>
            <a:r>
              <a:rPr lang="en-US" sz="900" i="1" dirty="0" err="1"/>
              <a:t>sunupourgeō</a:t>
            </a:r>
            <a:r>
              <a:rPr lang="en-US" sz="900" dirty="0"/>
              <a:t> translated "helping together" is used only here in the Greek New Testament and is composed of three words: with, under, work. It is a picture of laborers under the burden, working together to get the job accomplished. It is encouraging to know that the Holy Spirit also assists us in our praying and helps to carry the load (</a:t>
            </a:r>
            <a:r>
              <a:rPr lang="en-US" sz="900" dirty="0">
                <a:hlinkClick r:id="rId34"/>
              </a:rPr>
              <a:t>Rom. 8:26</a:t>
            </a:r>
            <a:r>
              <a:rPr lang="en-US" sz="900" dirty="0"/>
              <a:t>).</a:t>
            </a:r>
          </a:p>
          <a:p>
            <a:pPr>
              <a:lnSpc>
                <a:spcPct val="100000"/>
              </a:lnSpc>
              <a:spcBef>
                <a:spcPts val="0"/>
              </a:spcBef>
              <a:spcAft>
                <a:spcPts val="600"/>
              </a:spcAft>
            </a:pPr>
            <a:r>
              <a:rPr lang="en-US" sz="900" dirty="0"/>
              <a:t>God works out His purposes in the trials of life, if we yield to Him, trust Him, and obey what He tells us to do. Difficulties can increase our faith and strengthen our prayer lives. Difficulties can draw us closer to other Christians as they share the burdens with us. Difficulties can be used to glorify God. So, when you find yourself in the trials of life, remember what God is to you and what God does for </a:t>
            </a:r>
            <a:r>
              <a:rPr lang="en-US" sz="900" dirty="0" smtClean="0"/>
              <a:t>you</a:t>
            </a:r>
            <a:endParaRPr lang="en-US" sz="900" dirty="0"/>
          </a:p>
        </p:txBody>
      </p:sp>
    </p:spTree>
    <p:extLst>
      <p:ext uri="{BB962C8B-B14F-4D97-AF65-F5344CB8AC3E}">
        <p14:creationId xmlns:p14="http://schemas.microsoft.com/office/powerpoint/2010/main" val="1309995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0"/>
            <a:ext cx="12101848" cy="6858000"/>
          </a:xfrm>
        </p:spPr>
        <p:txBody>
          <a:bodyPr>
            <a:normAutofit/>
          </a:bodyPr>
          <a:lstStyle/>
          <a:p>
            <a:pPr marL="0" indent="0">
              <a:buNone/>
            </a:pPr>
            <a:r>
              <a:rPr lang="en-US" dirty="0"/>
              <a:t>The night before Jesus was executed, He cried out in the garden, “My soul is overwhelmed with sorrow to the point of death” (Matthew 26:38). Jesus told His father, “This is too much for me</a:t>
            </a:r>
            <a:r>
              <a:rPr lang="en-US" dirty="0" smtClean="0"/>
              <a:t>!”</a:t>
            </a:r>
          </a:p>
          <a:p>
            <a:pPr marL="0" indent="0">
              <a:buNone/>
            </a:pPr>
            <a:r>
              <a:rPr lang="en-US" dirty="0"/>
              <a:t/>
            </a:r>
            <a:br>
              <a:rPr lang="en-US" dirty="0"/>
            </a:br>
            <a:r>
              <a:rPr lang="en-US" dirty="0"/>
              <a:t>We see this kind of thing in the Psalms, too. The Psalmists ball their fists in rage, and shout at God, “Why have you forsaken me?” (Psalm 22) In their sadness they say, “darkness is my closest friend” (Psalm 88).</a:t>
            </a:r>
            <a:br>
              <a:rPr lang="en-US" dirty="0"/>
            </a:br>
            <a:endParaRPr lang="en-US" dirty="0"/>
          </a:p>
          <a:p>
            <a:pPr marL="0" indent="0">
              <a:buNone/>
            </a:pPr>
            <a:endParaRPr lang="en-US" b="1" dirty="0"/>
          </a:p>
        </p:txBody>
      </p:sp>
    </p:spTree>
    <p:extLst>
      <p:ext uri="{BB962C8B-B14F-4D97-AF65-F5344CB8AC3E}">
        <p14:creationId xmlns:p14="http://schemas.microsoft.com/office/powerpoint/2010/main" val="3037735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8"/>
            <a:ext cx="11964473" cy="6716332"/>
          </a:xfrm>
        </p:spPr>
        <p:txBody>
          <a:bodyPr>
            <a:normAutofit/>
          </a:bodyPr>
          <a:lstStyle/>
          <a:p>
            <a:r>
              <a:rPr lang="en-US" b="1" dirty="0">
                <a:effectLst>
                  <a:outerShdw blurRad="38100" dist="38100" dir="2700000" algn="tl">
                    <a:srgbClr val="000000">
                      <a:alpha val="43137"/>
                    </a:srgbClr>
                  </a:outerShdw>
                </a:effectLst>
              </a:rPr>
              <a:t>2 Corinthians </a:t>
            </a:r>
            <a:r>
              <a:rPr lang="en-US" b="1" dirty="0" smtClean="0">
                <a:effectLst>
                  <a:outerShdw blurRad="38100" dist="38100" dir="2700000" algn="tl">
                    <a:srgbClr val="000000">
                      <a:alpha val="43137"/>
                    </a:srgbClr>
                  </a:outerShdw>
                </a:effectLst>
              </a:rPr>
              <a:t>1:8-9 </a:t>
            </a:r>
            <a:r>
              <a:rPr lang="en-US" b="1" dirty="0">
                <a:effectLst>
                  <a:outerShdw blurRad="38100" dist="38100" dir="2700000" algn="tl">
                    <a:srgbClr val="000000">
                      <a:alpha val="43137"/>
                    </a:srgbClr>
                  </a:outerShdw>
                </a:effectLst>
              </a:rPr>
              <a:t>(Phillips NT)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8 </a:t>
            </a:r>
            <a:r>
              <a:rPr lang="en-US" i="1" dirty="0" smtClean="0">
                <a:effectLst>
                  <a:outerShdw blurRad="38100" dist="38100" dir="2700000" algn="tl">
                    <a:srgbClr val="000000">
                      <a:alpha val="43137"/>
                    </a:srgbClr>
                  </a:outerShdw>
                </a:effectLst>
              </a:rPr>
              <a:t>We </a:t>
            </a:r>
            <a:r>
              <a:rPr lang="en-US" i="1" dirty="0">
                <a:effectLst>
                  <a:outerShdw blurRad="38100" dist="38100" dir="2700000" algn="tl">
                    <a:srgbClr val="000000">
                      <a:alpha val="43137"/>
                    </a:srgbClr>
                  </a:outerShdw>
                </a:effectLst>
              </a:rPr>
              <a:t>should like you, our brothers, to know something of what we went through in Asia. At that time we were completely overwhelmed, the burden was more than we could bear, in fact we told ourselves that this was the end. Yet we believe now that we had this experience of coming to the end of our tether that we might learn to trust, not in ourselves, but in God who can raise the dead. </a:t>
            </a:r>
            <a:r>
              <a:rPr lang="en-US" i="1" dirty="0">
                <a:effectLst>
                  <a:outerShdw blurRad="38100" dist="38100" dir="2700000" algn="tl">
                    <a:srgbClr val="000000">
                      <a:alpha val="43137"/>
                    </a:srgbClr>
                  </a:outerShdw>
                </a:effectLst>
                <a:latin typeface="Arial Rounded MT Bold" panose="020F0704030504030204" pitchFamily="34" charset="0"/>
              </a:rPr>
              <a:t/>
            </a:r>
            <a:br>
              <a:rPr lang="en-US" i="1" dirty="0">
                <a:effectLst>
                  <a:outerShdw blurRad="38100" dist="38100" dir="2700000" algn="tl">
                    <a:srgbClr val="000000">
                      <a:alpha val="43137"/>
                    </a:srgbClr>
                  </a:outerShdw>
                </a:effectLst>
                <a:latin typeface="Arial Rounded MT Bold" panose="020F0704030504030204" pitchFamily="34" charset="0"/>
              </a:rPr>
            </a:br>
            <a:r>
              <a:rPr lang="en-US" dirty="0" smtClean="0">
                <a:effectLst>
                  <a:outerShdw blurRad="38100" dist="38100" dir="2700000" algn="tl">
                    <a:srgbClr val="000000">
                      <a:alpha val="43137"/>
                    </a:srgbClr>
                  </a:outerShdw>
                </a:effectLst>
                <a:latin typeface="Arial Rounded MT Bold" panose="020F0704030504030204" pitchFamily="34" charset="0"/>
              </a:rPr>
              <a:t>  </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6149761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8"/>
            <a:ext cx="11964473" cy="6716332"/>
          </a:xfrm>
        </p:spPr>
        <p:txBody>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2 Corinthians 1:8-9 (KJV)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8 </a:t>
            </a:r>
            <a:r>
              <a:rPr lang="en-US" i="1" dirty="0">
                <a:effectLst>
                  <a:outerShdw blurRad="38100" dist="38100" dir="2700000" algn="tl">
                    <a:srgbClr val="000000">
                      <a:alpha val="43137"/>
                    </a:srgbClr>
                  </a:outerShdw>
                </a:effectLst>
                <a:latin typeface="Arial Rounded MT Bold" panose="020F0704030504030204" pitchFamily="34" charset="0"/>
              </a:rPr>
              <a:t> For we would not, brethren, have you ignorant of our trouble which came to us in Asia, that we were pressed out of measure, above strength, insomuch that we despaired even of life: </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9 </a:t>
            </a:r>
            <a:r>
              <a:rPr lang="en-US" i="1" dirty="0">
                <a:effectLst>
                  <a:outerShdw blurRad="38100" dist="38100" dir="2700000" algn="tl">
                    <a:srgbClr val="000000">
                      <a:alpha val="43137"/>
                    </a:srgbClr>
                  </a:outerShdw>
                </a:effectLst>
                <a:latin typeface="Arial Rounded MT Bold" panose="020F0704030504030204" pitchFamily="34" charset="0"/>
              </a:rPr>
              <a:t> But we had the sentence of death in ourselves, that we should not trust in ourselves, but in God which </a:t>
            </a:r>
            <a:r>
              <a:rPr lang="en-US" i="1" dirty="0" err="1">
                <a:effectLst>
                  <a:outerShdw blurRad="38100" dist="38100" dir="2700000" algn="tl">
                    <a:srgbClr val="000000">
                      <a:alpha val="43137"/>
                    </a:srgbClr>
                  </a:outerShdw>
                </a:effectLst>
                <a:latin typeface="Arial Rounded MT Bold" panose="020F0704030504030204" pitchFamily="34" charset="0"/>
              </a:rPr>
              <a:t>raiseth</a:t>
            </a:r>
            <a:r>
              <a:rPr lang="en-US" i="1" dirty="0">
                <a:effectLst>
                  <a:outerShdw blurRad="38100" dist="38100" dir="2700000" algn="tl">
                    <a:srgbClr val="000000">
                      <a:alpha val="43137"/>
                    </a:srgbClr>
                  </a:outerShdw>
                </a:effectLst>
                <a:latin typeface="Arial Rounded MT Bold" panose="020F0704030504030204" pitchFamily="34" charset="0"/>
              </a:rPr>
              <a:t> the dead: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2 Corinthians 1:8-9 (MSG)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8 </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We don't want you in the dark, friends, about how hard it was when all this came down on us in Asia province. It was so bad we didn't think we were going to make it. </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9 </a:t>
            </a:r>
            <a:r>
              <a:rPr lang="en-US" i="1" dirty="0">
                <a:effectLst>
                  <a:outerShdw blurRad="38100" dist="38100" dir="2700000" algn="tl">
                    <a:srgbClr val="000000">
                      <a:alpha val="43137"/>
                    </a:srgbClr>
                  </a:outerShdw>
                </a:effectLst>
                <a:latin typeface="Arial Rounded MT Bold" panose="020F0704030504030204" pitchFamily="34" charset="0"/>
              </a:rPr>
              <a:t> We felt like we'd been sent to death row, that it was all over for us. As it turned out, it was the best thing that could have happened. Instead of trusting in our own strength or wits to get out of it, we were forced to trust God totally—not a bad idea since he's the God who raises the dead! </a:t>
            </a:r>
          </a:p>
        </p:txBody>
      </p:sp>
    </p:spTree>
    <p:extLst>
      <p:ext uri="{BB962C8B-B14F-4D97-AF65-F5344CB8AC3E}">
        <p14:creationId xmlns:p14="http://schemas.microsoft.com/office/powerpoint/2010/main" val="1752771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8100811" cy="2387600"/>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
            </a:r>
            <a:br>
              <a:rPr lang="en-US" dirty="0" smtClean="0">
                <a:effectLst>
                  <a:outerShdw blurRad="38100" dist="38100" dir="2700000" algn="tl">
                    <a:srgbClr val="000000">
                      <a:alpha val="43137"/>
                    </a:srgbClr>
                  </a:outerShdw>
                </a:effectLst>
                <a:latin typeface="Arial Rounded MT Bold" panose="020F0704030504030204" pitchFamily="34" charset="0"/>
              </a:rPr>
            </a:br>
            <a:r>
              <a:rPr lang="en-US" dirty="0" smtClean="0">
                <a:effectLst>
                  <a:outerShdw blurRad="38100" dist="38100" dir="2700000" algn="tl">
                    <a:srgbClr val="000000">
                      <a:alpha val="43137"/>
                    </a:srgbClr>
                  </a:outerShdw>
                </a:effectLst>
                <a:latin typeface="Arial Rounded MT Bold" panose="020F0704030504030204" pitchFamily="34" charset="0"/>
              </a:rPr>
              <a:t> </a:t>
            </a:r>
            <a:br>
              <a:rPr lang="en-US" dirty="0" smtClean="0">
                <a:effectLst>
                  <a:outerShdw blurRad="38100" dist="38100" dir="2700000" algn="tl">
                    <a:srgbClr val="000000">
                      <a:alpha val="43137"/>
                    </a:srgbClr>
                  </a:outerShdw>
                </a:effectLst>
                <a:latin typeface="Arial Rounded MT Bold" panose="020F0704030504030204" pitchFamily="34" charset="0"/>
              </a:rPr>
            </a:br>
            <a:r>
              <a:rPr lang="en-US" dirty="0" smtClean="0">
                <a:effectLst>
                  <a:outerShdw blurRad="38100" dist="38100" dir="2700000" algn="tl">
                    <a:srgbClr val="000000">
                      <a:alpha val="43137"/>
                    </a:srgbClr>
                  </a:outerShdw>
                </a:effectLst>
                <a:latin typeface="Arial Rounded MT Bold" panose="020F0704030504030204" pitchFamily="34" charset="0"/>
              </a:rPr>
              <a:t>More </a:t>
            </a:r>
            <a:r>
              <a:rPr lang="en-US" dirty="0">
                <a:effectLst>
                  <a:outerShdw blurRad="38100" dist="38100" dir="2700000" algn="tl">
                    <a:srgbClr val="000000">
                      <a:alpha val="43137"/>
                    </a:srgbClr>
                  </a:outerShdw>
                </a:effectLst>
                <a:latin typeface="Arial Rounded MT Bold" panose="020F0704030504030204" pitchFamily="34" charset="0"/>
              </a:rPr>
              <a:t>than I Can </a:t>
            </a:r>
            <a:r>
              <a:rPr lang="en-US" dirty="0" smtClean="0">
                <a:effectLst>
                  <a:outerShdw blurRad="38100" dist="38100" dir="2700000" algn="tl">
                    <a:srgbClr val="000000">
                      <a:alpha val="43137"/>
                    </a:srgbClr>
                  </a:outerShdw>
                </a:effectLst>
                <a:latin typeface="Arial Rounded MT Bold" panose="020F0704030504030204" pitchFamily="34" charset="0"/>
              </a:rPr>
              <a:t>Handle</a:t>
            </a:r>
            <a:br>
              <a:rPr lang="en-US" dirty="0" smtClean="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God Gives Me</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4 Reasons</a:t>
            </a:r>
          </a:p>
        </p:txBody>
      </p:sp>
      <p:sp>
        <p:nvSpPr>
          <p:cNvPr id="3" name="Subtitle 2"/>
          <p:cNvSpPr>
            <a:spLocks noGrp="1"/>
          </p:cNvSpPr>
          <p:nvPr>
            <p:ph type="subTitle" idx="1"/>
          </p:nvPr>
        </p:nvSpPr>
        <p:spPr>
          <a:xfrm>
            <a:off x="2268828" y="2537138"/>
            <a:ext cx="3400023" cy="1030309"/>
          </a:xfrm>
        </p:spPr>
        <p:txBody>
          <a:bodyPr>
            <a:normAutofit/>
          </a:bodyPr>
          <a:lstStyle/>
          <a:p>
            <a:r>
              <a:rPr lang="en-US" sz="3200" dirty="0">
                <a:effectLst>
                  <a:outerShdw blurRad="38100" dist="38100" dir="2700000" algn="tl">
                    <a:srgbClr val="000000">
                      <a:alpha val="43137"/>
                    </a:srgbClr>
                  </a:outerShdw>
                </a:effectLst>
                <a:latin typeface="Arial Rounded MT Bold" panose="020F0704030504030204" pitchFamily="34" charset="0"/>
              </a:rPr>
              <a:t>2 </a:t>
            </a:r>
            <a:r>
              <a:rPr lang="en-US" sz="3200" dirty="0" err="1">
                <a:effectLst>
                  <a:outerShdw blurRad="38100" dist="38100" dir="2700000" algn="tl">
                    <a:srgbClr val="000000">
                      <a:alpha val="43137"/>
                    </a:srgbClr>
                  </a:outerShdw>
                </a:effectLst>
                <a:latin typeface="Arial Rounded MT Bold" panose="020F0704030504030204" pitchFamily="34" charset="0"/>
              </a:rPr>
              <a:t>Cor</a:t>
            </a:r>
            <a:r>
              <a:rPr lang="en-US" sz="3200" dirty="0">
                <a:effectLst>
                  <a:outerShdw blurRad="38100" dist="38100" dir="2700000" algn="tl">
                    <a:srgbClr val="000000">
                      <a:alpha val="43137"/>
                    </a:srgbClr>
                  </a:outerShdw>
                </a:effectLst>
                <a:latin typeface="Arial Rounded MT Bold" panose="020F0704030504030204" pitchFamily="34" charset="0"/>
              </a:rPr>
              <a:t> 1:8,9</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0810" y="1581556"/>
            <a:ext cx="4091189" cy="5079365"/>
          </a:xfrm>
          <a:prstGeom prst="rect">
            <a:avLst/>
          </a:prstGeom>
        </p:spPr>
      </p:pic>
      <p:sp>
        <p:nvSpPr>
          <p:cNvPr id="5" name="TextBox 4"/>
          <p:cNvSpPr txBox="1"/>
          <p:nvPr/>
        </p:nvSpPr>
        <p:spPr>
          <a:xfrm>
            <a:off x="8474300" y="25756"/>
            <a:ext cx="91440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a:t>
            </a:r>
            <a:r>
              <a:rPr lang="en-US" dirty="0" smtClean="0"/>
              <a:t> </a:t>
            </a:r>
            <a:endParaRPr lang="en-US" dirty="0"/>
          </a:p>
        </p:txBody>
      </p:sp>
      <p:sp>
        <p:nvSpPr>
          <p:cNvPr id="6" name="TextBox 5"/>
          <p:cNvSpPr txBox="1"/>
          <p:nvPr/>
        </p:nvSpPr>
        <p:spPr>
          <a:xfrm>
            <a:off x="10431887" y="25756"/>
            <a:ext cx="1481071"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April 3, 2016</a:t>
            </a:r>
            <a:r>
              <a:rPr lang="en-US" dirty="0" smtClean="0"/>
              <a:t> </a:t>
            </a:r>
            <a:endParaRPr lang="en-US" dirty="0"/>
          </a:p>
        </p:txBody>
      </p:sp>
    </p:spTree>
    <p:extLst>
      <p:ext uri="{BB962C8B-B14F-4D97-AF65-F5344CB8AC3E}">
        <p14:creationId xmlns:p14="http://schemas.microsoft.com/office/powerpoint/2010/main" val="190579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42" presetClass="entr" presetSubtype="0" fill="hold" grpId="1"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3000"/>
                            </p:stCondLst>
                            <p:childTnLst>
                              <p:par>
                                <p:cTn id="16" presetID="16" presetClass="entr" presetSubtype="21"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par>
                          <p:cTn id="19" fill="hold">
                            <p:stCondLst>
                              <p:cond delay="3500"/>
                            </p:stCondLst>
                            <p:childTnLst>
                              <p:par>
                                <p:cTn id="20" presetID="42" presetClass="path" presetSubtype="0" accel="50000" decel="50000" fill="hold" grpId="0" nodeType="afterEffect">
                                  <p:stCondLst>
                                    <p:cond delay="0"/>
                                  </p:stCondLst>
                                  <p:childTnLst>
                                    <p:animMotion origin="layout" path="M -1.45833E-6 -4.07407E-6 L 0.00261 0.6007 " pathEditMode="relative" rAng="0" ptsTypes="AA">
                                      <p:cBhvr>
                                        <p:cTn id="21" dur="2000" fill="hold"/>
                                        <p:tgtEl>
                                          <p:spTgt spid="2"/>
                                        </p:tgtEl>
                                        <p:attrNameLst>
                                          <p:attrName>ppt_x</p:attrName>
                                          <p:attrName>ppt_y</p:attrName>
                                        </p:attrNameLst>
                                      </p:cBhvr>
                                      <p:rCtr x="130" y="30023"/>
                                    </p:animMotion>
                                  </p:childTnLst>
                                </p:cTn>
                              </p:par>
                              <p:par>
                                <p:cTn id="22" presetID="2" presetClass="entr" presetSubtype="9"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0-#ppt_h/2"/>
                                          </p:val>
                                        </p:tav>
                                        <p:tav tm="100000">
                                          <p:val>
                                            <p:strVal val="#ppt_y"/>
                                          </p:val>
                                        </p:tav>
                                      </p:tavLst>
                                    </p:anim>
                                  </p:childTnLst>
                                </p:cTn>
                              </p:par>
                              <p:par>
                                <p:cTn id="26" presetID="2" presetClass="entr" presetSubtype="3"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8"/>
            <a:ext cx="11964473" cy="6716332"/>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2 Corinthians 1:8-9 (KJV) </a:t>
            </a:r>
            <a:r>
              <a:rPr lang="en-US" dirty="0" smtClean="0">
                <a:effectLst>
                  <a:outerShdw blurRad="38100" dist="38100" dir="2700000" algn="tl">
                    <a:srgbClr val="000000">
                      <a:alpha val="43137"/>
                    </a:srgbClr>
                  </a:outerShdw>
                </a:effectLst>
                <a:latin typeface="Arial Rounded MT Bold" panose="020F0704030504030204" pitchFamily="34" charset="0"/>
              </a:rPr>
              <a:t/>
            </a:r>
            <a:br>
              <a:rPr lang="en-US" dirty="0" smtClean="0">
                <a:effectLst>
                  <a:outerShdw blurRad="38100" dist="38100" dir="2700000" algn="tl">
                    <a:srgbClr val="000000">
                      <a:alpha val="43137"/>
                    </a:srgbClr>
                  </a:outerShdw>
                </a:effectLst>
                <a:latin typeface="Arial Rounded MT Bold" panose="020F0704030504030204" pitchFamily="34" charset="0"/>
              </a:rPr>
            </a:br>
            <a:r>
              <a:rPr lang="en-US" baseline="30000" dirty="0" smtClean="0">
                <a:effectLst>
                  <a:outerShdw blurRad="38100" dist="38100" dir="2700000" algn="tl">
                    <a:srgbClr val="000000">
                      <a:alpha val="43137"/>
                    </a:srgbClr>
                  </a:outerShdw>
                </a:effectLst>
                <a:latin typeface="Arial Rounded MT Bold" panose="020F0704030504030204" pitchFamily="34" charset="0"/>
              </a:rPr>
              <a:t>8 </a:t>
            </a:r>
            <a:r>
              <a:rPr lang="en-US" i="1" dirty="0" smtClean="0">
                <a:effectLst>
                  <a:outerShdw blurRad="38100" dist="38100" dir="2700000" algn="tl">
                    <a:srgbClr val="000000">
                      <a:alpha val="43137"/>
                    </a:srgbClr>
                  </a:outerShdw>
                </a:effectLst>
                <a:latin typeface="Arial Rounded MT Bold" panose="020F0704030504030204" pitchFamily="34" charset="0"/>
              </a:rPr>
              <a:t> For we would not, brethren, have you ignorant of our trouble which came to us in Asia, that we were pressed out of measure, above strength, insomuch that we despaired even of life: </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9 </a:t>
            </a:r>
            <a:r>
              <a:rPr lang="en-US" i="1" dirty="0" smtClean="0">
                <a:effectLst>
                  <a:outerShdw blurRad="38100" dist="38100" dir="2700000" algn="tl">
                    <a:srgbClr val="000000">
                      <a:alpha val="43137"/>
                    </a:srgbClr>
                  </a:outerShdw>
                </a:effectLst>
                <a:latin typeface="Arial Rounded MT Bold" panose="020F0704030504030204" pitchFamily="34" charset="0"/>
              </a:rPr>
              <a:t> But we had the sentence of death in ourselves, that we should not trust in ourselves, but in God which </a:t>
            </a:r>
            <a:r>
              <a:rPr lang="en-US" i="1" dirty="0" err="1" smtClean="0">
                <a:effectLst>
                  <a:outerShdw blurRad="38100" dist="38100" dir="2700000" algn="tl">
                    <a:srgbClr val="000000">
                      <a:alpha val="43137"/>
                    </a:srgbClr>
                  </a:outerShdw>
                </a:effectLst>
                <a:latin typeface="Arial Rounded MT Bold" panose="020F0704030504030204" pitchFamily="34" charset="0"/>
              </a:rPr>
              <a:t>raiseth</a:t>
            </a:r>
            <a:r>
              <a:rPr lang="en-US" i="1" dirty="0" smtClean="0">
                <a:effectLst>
                  <a:outerShdw blurRad="38100" dist="38100" dir="2700000" algn="tl">
                    <a:srgbClr val="000000">
                      <a:alpha val="43137"/>
                    </a:srgbClr>
                  </a:outerShdw>
                </a:effectLst>
                <a:latin typeface="Arial Rounded MT Bold" panose="020F0704030504030204" pitchFamily="34" charset="0"/>
              </a:rPr>
              <a:t> the dead: </a:t>
            </a: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Corinthians 1:8-9 (MSG)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8 </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We don't want you in the dark, friends, about how hard it was when all this came down on us in Asia province. It was so bad we didn't think we were going to make it. </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9 </a:t>
            </a:r>
            <a:r>
              <a:rPr lang="en-US" i="1" dirty="0">
                <a:effectLst>
                  <a:outerShdw blurRad="38100" dist="38100" dir="2700000" algn="tl">
                    <a:srgbClr val="000000">
                      <a:alpha val="43137"/>
                    </a:srgbClr>
                  </a:outerShdw>
                </a:effectLst>
                <a:latin typeface="Arial Rounded MT Bold" panose="020F0704030504030204" pitchFamily="34" charset="0"/>
              </a:rPr>
              <a:t> We felt like we'd been sent to death row, that it was all over for us. As it turned out, it was the best thing that could have happened. Instead of trusting in our own strength or wits to get out of it, we were forced to trust God totally—not a bad idea since he's the God who raises the dead! </a:t>
            </a:r>
          </a:p>
        </p:txBody>
      </p:sp>
    </p:spTree>
    <p:extLst>
      <p:ext uri="{BB962C8B-B14F-4D97-AF65-F5344CB8AC3E}">
        <p14:creationId xmlns:p14="http://schemas.microsoft.com/office/powerpoint/2010/main" val="3313816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1" y="296214"/>
            <a:ext cx="11642501" cy="6561786"/>
          </a:xfrm>
        </p:spPr>
        <p:txBody>
          <a:bodyPr>
            <a:normAutofit lnSpcReduction="10000"/>
          </a:bodyPr>
          <a:lstStyle/>
          <a:p>
            <a:pPr mar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You’re not sure how much longer you can hang on. You’re in the middle of a trial, desperately needing some encouragement.</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Someone quotes you </a:t>
            </a:r>
            <a:r>
              <a:rPr lang="en-US" u="sng" dirty="0">
                <a:effectLst>
                  <a:outerShdw blurRad="38100" dist="38100" dir="2700000" algn="tl">
                    <a:srgbClr val="000000">
                      <a:alpha val="43137"/>
                    </a:srgbClr>
                  </a:outerShdw>
                </a:effectLst>
                <a:latin typeface="Arial Rounded MT Bold" panose="020F0704030504030204" pitchFamily="34" charset="0"/>
              </a:rPr>
              <a:t>1 Corinthians 10:13</a:t>
            </a:r>
            <a:r>
              <a:rPr lang="en-US" dirty="0">
                <a:effectLst>
                  <a:outerShdw blurRad="38100" dist="38100" dir="2700000" algn="tl">
                    <a:srgbClr val="000000">
                      <a:alpha val="43137"/>
                    </a:srgbClr>
                  </a:outerShdw>
                </a:effectLst>
                <a:latin typeface="Arial Rounded MT Bold" panose="020F0704030504030204" pitchFamily="34" charset="0"/>
              </a:rPr>
              <a:t>. Although the verse is talking about temptations and how God will provide a way out, they make this statement.</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“You know, God will never give you more than you can handle.”</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And you wonder, what is the matter with me then?</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I love God’s Word. I have saturated myself with it since 1971. But sometimes the right verse given at the wrong time hurts. People assume when we hurt that we don’t remember what’s true. We remember it, we’re grappling with it. And God is okay with that.</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here </a:t>
            </a:r>
            <a:r>
              <a:rPr lang="en-US" dirty="0">
                <a:effectLst>
                  <a:outerShdw blurRad="38100" dist="38100" dir="2700000" algn="tl">
                    <a:srgbClr val="000000">
                      <a:alpha val="43137"/>
                    </a:srgbClr>
                  </a:outerShdw>
                </a:effectLst>
                <a:latin typeface="Arial Rounded MT Bold" panose="020F0704030504030204" pitchFamily="34" charset="0"/>
              </a:rPr>
              <a:t>are 4 reasons God DOES give us more than we can handle.</a:t>
            </a:r>
            <a:endParaRPr lang="en-US" sz="2400" dirty="0">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7386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8"/>
            <a:ext cx="11964473" cy="6716332"/>
          </a:xfrm>
        </p:spPr>
        <p:txBody>
          <a:bodyPr>
            <a:normAutofit fontScale="92500" lnSpcReduction="10000"/>
          </a:bodyPr>
          <a:lstStyle/>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For we do not want you to be ignorant, brothers, of the affliction we experienced in Asia. </a:t>
            </a:r>
            <a:r>
              <a:rPr lang="en-US" i="1" dirty="0">
                <a:effectLst>
                  <a:outerShdw blurRad="38100" dist="38100" dir="2700000" algn="tl">
                    <a:srgbClr val="000000">
                      <a:alpha val="43137"/>
                    </a:srgbClr>
                  </a:outerShdw>
                </a:effectLst>
                <a:latin typeface="Arial Rounded MT Bold" panose="020F0704030504030204" pitchFamily="34" charset="0"/>
              </a:rPr>
              <a:t>For we were so utterly burdened beyond our strength that we despaired of life itself</a:t>
            </a:r>
            <a:r>
              <a:rPr lang="en-US" dirty="0">
                <a:effectLst>
                  <a:outerShdw blurRad="38100" dist="38100" dir="2700000" algn="tl">
                    <a:srgbClr val="000000">
                      <a:alpha val="43137"/>
                    </a:srgbClr>
                  </a:outerShdw>
                </a:effectLst>
                <a:latin typeface="Arial Rounded MT Bold" panose="020F0704030504030204" pitchFamily="34" charset="0"/>
              </a:rPr>
              <a:t>. Indeed, we felt that we had received the sentence of death. But </a:t>
            </a:r>
            <a:r>
              <a:rPr lang="en-US" i="1" dirty="0">
                <a:effectLst>
                  <a:outerShdw blurRad="38100" dist="38100" dir="2700000" algn="tl">
                    <a:srgbClr val="000000">
                      <a:alpha val="43137"/>
                    </a:srgbClr>
                  </a:outerShdw>
                </a:effectLst>
                <a:latin typeface="Arial Rounded MT Bold" panose="020F0704030504030204" pitchFamily="34" charset="0"/>
              </a:rPr>
              <a:t>that was to make us rely not on ourselves but on God</a:t>
            </a:r>
            <a:r>
              <a:rPr lang="en-US" dirty="0">
                <a:effectLst>
                  <a:outerShdw blurRad="38100" dist="38100" dir="2700000" algn="tl">
                    <a:srgbClr val="000000">
                      <a:alpha val="43137"/>
                    </a:srgbClr>
                  </a:outerShdw>
                </a:effectLst>
                <a:latin typeface="Arial Rounded MT Bold" panose="020F0704030504030204" pitchFamily="34" charset="0"/>
              </a:rPr>
              <a:t> who raises the dead </a:t>
            </a:r>
            <a:r>
              <a:rPr lang="en-US" dirty="0" smtClean="0">
                <a:effectLst>
                  <a:outerShdw blurRad="38100" dist="38100" dir="2700000" algn="tl">
                    <a:srgbClr val="000000">
                      <a:alpha val="43137"/>
                    </a:srgbClr>
                  </a:outerShdw>
                </a:effectLst>
                <a:latin typeface="Arial Rounded MT Bold" panose="020F0704030504030204" pitchFamily="34" charset="0"/>
              </a:rPr>
              <a:t>-2 </a:t>
            </a:r>
            <a:r>
              <a:rPr lang="en-US" dirty="0" err="1">
                <a:effectLst>
                  <a:outerShdw blurRad="38100" dist="38100" dir="2700000" algn="tl">
                    <a:srgbClr val="000000">
                      <a:alpha val="43137"/>
                    </a:srgbClr>
                  </a:outerShdw>
                </a:effectLst>
                <a:latin typeface="Arial Rounded MT Bold" panose="020F0704030504030204" pitchFamily="34" charset="0"/>
              </a:rPr>
              <a:t>Cor</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1:8,9</a:t>
            </a: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What he tells them is this: “We were so afflicted that we thought we were going to die! We were burdened beyond our ability, and we could not handle it—But God gave us this adversity and burden so that we would rely on Him who can!”</a:t>
            </a:r>
            <a:endParaRPr lang="en-US" dirty="0" smtClean="0">
              <a:effectLst>
                <a:outerShdw blurRad="38100" dist="38100" dir="2700000" algn="tl">
                  <a:srgbClr val="000000">
                    <a:alpha val="43137"/>
                  </a:srgbClr>
                </a:outerShdw>
              </a:effectLst>
              <a:latin typeface="Arial Rounded MT Bold" panose="020F0704030504030204" pitchFamily="34" charset="0"/>
            </a:endParaRPr>
          </a:p>
          <a:p>
            <a:r>
              <a:rPr lang="en-US" dirty="0">
                <a:effectLst>
                  <a:outerShdw blurRad="38100" dist="38100" dir="2700000" algn="tl">
                    <a:srgbClr val="000000">
                      <a:alpha val="43137"/>
                    </a:srgbClr>
                  </a:outerShdw>
                </a:effectLst>
                <a:latin typeface="Arial Rounded MT Bold" panose="020F0704030504030204" pitchFamily="34" charset="0"/>
              </a:rPr>
              <a:t>God is making it clear that we are not self-sufficient. We cannot just hunker down and power through every situation. And we cannot white-knuckle our way to holiness. We need Him.</a:t>
            </a:r>
          </a:p>
          <a:p>
            <a:r>
              <a:rPr lang="en-US" dirty="0">
                <a:effectLst>
                  <a:outerShdw blurRad="38100" dist="38100" dir="2700000" algn="tl">
                    <a:srgbClr val="000000">
                      <a:alpha val="43137"/>
                    </a:srgbClr>
                  </a:outerShdw>
                </a:effectLst>
                <a:latin typeface="Arial Rounded MT Bold" panose="020F0704030504030204" pitchFamily="34" charset="0"/>
              </a:rPr>
              <a:t>So maybe we need to stop seeing the trials and adversity in our lives as a burden, as an indication that God doesn’t love us. Maybe we need to start seeing them as proof that God indeed loves us very much—so much so that He will not </a:t>
            </a:r>
            <a:r>
              <a:rPr lang="en-US" i="1" dirty="0">
                <a:effectLst>
                  <a:outerShdw blurRad="38100" dist="38100" dir="2700000" algn="tl">
                    <a:srgbClr val="000000">
                      <a:alpha val="43137"/>
                    </a:srgbClr>
                  </a:outerShdw>
                </a:effectLst>
                <a:latin typeface="Arial Rounded MT Bold" panose="020F0704030504030204" pitchFamily="34" charset="0"/>
              </a:rPr>
              <a:t>let</a:t>
            </a:r>
            <a:r>
              <a:rPr lang="en-US" dirty="0">
                <a:effectLst>
                  <a:outerShdw blurRad="38100" dist="38100" dir="2700000" algn="tl">
                    <a:srgbClr val="000000">
                      <a:alpha val="43137"/>
                    </a:srgbClr>
                  </a:outerShdw>
                </a:effectLst>
                <a:latin typeface="Arial Rounded MT Bold" panose="020F0704030504030204" pitchFamily="34" charset="0"/>
              </a:rPr>
              <a:t> us try to rely on our own strength, but continue to show us that we </a:t>
            </a:r>
            <a:r>
              <a:rPr lang="en-US" i="1" dirty="0">
                <a:effectLst>
                  <a:outerShdw blurRad="38100" dist="38100" dir="2700000" algn="tl">
                    <a:srgbClr val="000000">
                      <a:alpha val="43137"/>
                    </a:srgbClr>
                  </a:outerShdw>
                </a:effectLst>
                <a:latin typeface="Arial Rounded MT Bold" panose="020F0704030504030204" pitchFamily="34" charset="0"/>
              </a:rPr>
              <a:t>must </a:t>
            </a:r>
            <a:r>
              <a:rPr lang="en-US" dirty="0">
                <a:effectLst>
                  <a:outerShdw blurRad="38100" dist="38100" dir="2700000" algn="tl">
                    <a:srgbClr val="000000">
                      <a:alpha val="43137"/>
                    </a:srgbClr>
                  </a:outerShdw>
                </a:effectLst>
                <a:latin typeface="Arial Rounded MT Bold" panose="020F0704030504030204" pitchFamily="34" charset="0"/>
              </a:rPr>
              <a:t>rely on Him to endure suffering and persevere until the end.</a:t>
            </a:r>
          </a:p>
          <a:p>
            <a:pPr marL="0" indent="0">
              <a:buNone/>
            </a:pPr>
            <a:endParaRPr lang="en-US" dirty="0"/>
          </a:p>
        </p:txBody>
      </p:sp>
    </p:spTree>
    <p:extLst>
      <p:ext uri="{BB962C8B-B14F-4D97-AF65-F5344CB8AC3E}">
        <p14:creationId xmlns:p14="http://schemas.microsoft.com/office/powerpoint/2010/main" val="171798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713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6852"/>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9836180"/>
              </p:ext>
            </p:extLst>
          </p:nvPr>
        </p:nvGraphicFramePr>
        <p:xfrm>
          <a:off x="846931" y="1249251"/>
          <a:ext cx="10515600" cy="4256167"/>
        </p:xfrm>
        <a:graphic>
          <a:graphicData uri="http://schemas.openxmlformats.org/drawingml/2006/table">
            <a:tbl>
              <a:tblPr>
                <a:tableStyleId>{5C22544A-7EE6-4342-B048-85BDC9FD1C3A}</a:tableStyleId>
              </a:tblPr>
              <a:tblGrid>
                <a:gridCol w="10515600"/>
              </a:tblGrid>
              <a:tr h="4256167">
                <a:tc>
                  <a:txBody>
                    <a:bodyPr/>
                    <a:lstStyle/>
                    <a:p>
                      <a:pPr marL="0" marR="0" algn="l">
                        <a:lnSpc>
                          <a:spcPct val="150000"/>
                        </a:lnSpc>
                        <a:spcBef>
                          <a:spcPts val="1200"/>
                        </a:spcBef>
                        <a:spcAft>
                          <a:spcPts val="1200"/>
                        </a:spcAft>
                      </a:pPr>
                      <a:r>
                        <a:rPr lang="en-US" sz="1150" dirty="0">
                          <a:effectLst/>
                        </a:rPr>
                        <a:t>You’re not sure how much longer you can hang on. You’re in the middle of a trial, desperately needing some encouragement.</a:t>
                      </a:r>
                      <a:endParaRPr lang="en-US" sz="1100" dirty="0">
                        <a:effectLst/>
                      </a:endParaRPr>
                    </a:p>
                    <a:p>
                      <a:pPr marL="0" marR="0" algn="l">
                        <a:lnSpc>
                          <a:spcPct val="150000"/>
                        </a:lnSpc>
                        <a:spcBef>
                          <a:spcPts val="1200"/>
                        </a:spcBef>
                        <a:spcAft>
                          <a:spcPts val="1200"/>
                        </a:spcAft>
                      </a:pPr>
                      <a:r>
                        <a:rPr lang="en-US" sz="1150" dirty="0">
                          <a:effectLst/>
                        </a:rPr>
                        <a:t>Someone quotes you </a:t>
                      </a:r>
                      <a:r>
                        <a:rPr lang="en-US" sz="1150" u="sng" dirty="0">
                          <a:effectLst/>
                          <a:hlinkClick r:id="rId2"/>
                        </a:rPr>
                        <a:t>1 Corinthians 10:13</a:t>
                      </a:r>
                      <a:r>
                        <a:rPr lang="en-US" sz="1150" dirty="0">
                          <a:effectLst/>
                        </a:rPr>
                        <a:t>. Although the verse is talking about temptations and how God will provide a way out, they make this statement.</a:t>
                      </a:r>
                      <a:endParaRPr lang="en-US" sz="1100" dirty="0">
                        <a:effectLst/>
                      </a:endParaRPr>
                    </a:p>
                    <a:p>
                      <a:pPr marL="0" marR="0" algn="l">
                        <a:lnSpc>
                          <a:spcPct val="150000"/>
                        </a:lnSpc>
                        <a:spcBef>
                          <a:spcPts val="1200"/>
                        </a:spcBef>
                        <a:spcAft>
                          <a:spcPts val="1200"/>
                        </a:spcAft>
                      </a:pPr>
                      <a:r>
                        <a:rPr lang="en-US" sz="1150" dirty="0">
                          <a:effectLst/>
                        </a:rPr>
                        <a:t>“You know, God will never give you more than you can handle.”</a:t>
                      </a:r>
                      <a:endParaRPr lang="en-US" sz="1100" dirty="0">
                        <a:effectLst/>
                      </a:endParaRPr>
                    </a:p>
                    <a:p>
                      <a:pPr marL="0" marR="0" algn="l">
                        <a:lnSpc>
                          <a:spcPct val="150000"/>
                        </a:lnSpc>
                        <a:spcBef>
                          <a:spcPts val="1200"/>
                        </a:spcBef>
                        <a:spcAft>
                          <a:spcPts val="1200"/>
                        </a:spcAft>
                      </a:pPr>
                      <a:r>
                        <a:rPr lang="en-US" sz="1150" dirty="0">
                          <a:effectLst/>
                        </a:rPr>
                        <a:t>And you wonder, what is the matter with me then?</a:t>
                      </a:r>
                      <a:endParaRPr lang="en-US" sz="1100" dirty="0">
                        <a:effectLst/>
                      </a:endParaRPr>
                    </a:p>
                    <a:p>
                      <a:pPr marL="0" marR="0" algn="l">
                        <a:lnSpc>
                          <a:spcPct val="150000"/>
                        </a:lnSpc>
                        <a:spcBef>
                          <a:spcPts val="1200"/>
                        </a:spcBef>
                        <a:spcAft>
                          <a:spcPts val="1200"/>
                        </a:spcAft>
                      </a:pPr>
                      <a:r>
                        <a:rPr lang="en-US" sz="1150" dirty="0">
                          <a:effectLst/>
                        </a:rPr>
                        <a:t>I love God’s Word. I have saturated myself with it since 1971. But sometimes the right verse given at the wrong time hurts. People assume when we hurt that we don’t remember what’s true. We remember it, we’re grappling with it. And God is okay with that.</a:t>
                      </a:r>
                      <a:endParaRPr lang="en-US" sz="1100" dirty="0">
                        <a:effectLst/>
                      </a:endParaRPr>
                    </a:p>
                    <a:p>
                      <a:pPr marL="0" marR="0" algn="l">
                        <a:lnSpc>
                          <a:spcPct val="150000"/>
                        </a:lnSpc>
                        <a:spcBef>
                          <a:spcPts val="1200"/>
                        </a:spcBef>
                        <a:spcAft>
                          <a:spcPts val="1200"/>
                        </a:spcAft>
                      </a:pPr>
                      <a:r>
                        <a:rPr lang="en-US" sz="1150" dirty="0" err="1">
                          <a:effectLst/>
                        </a:rPr>
                        <a:t>I”m</a:t>
                      </a:r>
                      <a:r>
                        <a:rPr lang="en-US" sz="1150" dirty="0">
                          <a:effectLst/>
                        </a:rPr>
                        <a:t> sure there are more, but here are 4 reasons God DOES give us more than we can handle.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33203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6852"/>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#1- Our Faith Needs to Grow</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8910972"/>
              </p:ext>
            </p:extLst>
          </p:nvPr>
        </p:nvGraphicFramePr>
        <p:xfrm>
          <a:off x="553792" y="2360771"/>
          <a:ext cx="10853983" cy="3017520"/>
        </p:xfrm>
        <a:graphic>
          <a:graphicData uri="http://schemas.openxmlformats.org/drawingml/2006/table">
            <a:tbl>
              <a:tblPr>
                <a:tableStyleId>{5C22544A-7EE6-4342-B048-85BDC9FD1C3A}</a:tableStyleId>
              </a:tblPr>
              <a:tblGrid>
                <a:gridCol w="10853983"/>
              </a:tblGrid>
              <a:tr h="0">
                <a:tc>
                  <a:txBody>
                    <a:bodyPr/>
                    <a:lstStyle/>
                    <a:p>
                      <a:pPr marL="0" marR="0" algn="l">
                        <a:lnSpc>
                          <a:spcPct val="150000"/>
                        </a:lnSpc>
                        <a:spcBef>
                          <a:spcPts val="1200"/>
                        </a:spcBef>
                        <a:spcAft>
                          <a:spcPts val="1200"/>
                        </a:spcAft>
                      </a:pPr>
                      <a:r>
                        <a:rPr lang="en-US" sz="1150" dirty="0">
                          <a:effectLst/>
                        </a:rPr>
                        <a:t>Our </a:t>
                      </a:r>
                      <a:r>
                        <a:rPr lang="en-US" sz="1150" u="sng" dirty="0">
                          <a:effectLst/>
                          <a:hlinkClick r:id="rId2"/>
                        </a:rPr>
                        <a:t>Faith</a:t>
                      </a:r>
                      <a:r>
                        <a:rPr lang="en-US" sz="1150" dirty="0">
                          <a:effectLst/>
                        </a:rPr>
                        <a:t> Needs to Grow</a:t>
                      </a:r>
                      <a:endParaRPr lang="en-US" sz="1100" dirty="0">
                        <a:effectLst/>
                      </a:endParaRPr>
                    </a:p>
                    <a:p>
                      <a:pPr marL="0" marR="0" algn="l">
                        <a:lnSpc>
                          <a:spcPct val="150000"/>
                        </a:lnSpc>
                        <a:spcBef>
                          <a:spcPts val="1200"/>
                        </a:spcBef>
                        <a:spcAft>
                          <a:spcPts val="1200"/>
                        </a:spcAft>
                      </a:pPr>
                      <a:r>
                        <a:rPr lang="en-US" sz="1150" dirty="0">
                          <a:effectLst/>
                        </a:rPr>
                        <a:t>When we were first introduced to Jesus we learned some basics. We are born sinners. We cannot get into heaven with our sin. Jesus came and died for our sins, shedding his perfect blood.</a:t>
                      </a:r>
                      <a:endParaRPr lang="en-US" sz="1100" dirty="0">
                        <a:effectLst/>
                      </a:endParaRPr>
                    </a:p>
                    <a:p>
                      <a:pPr marL="0" marR="0" algn="l">
                        <a:lnSpc>
                          <a:spcPct val="150000"/>
                        </a:lnSpc>
                        <a:spcBef>
                          <a:spcPts val="1200"/>
                        </a:spcBef>
                        <a:spcAft>
                          <a:spcPts val="1200"/>
                        </a:spcAft>
                      </a:pPr>
                      <a:r>
                        <a:rPr lang="en-US" sz="1150" dirty="0">
                          <a:effectLst/>
                        </a:rPr>
                        <a:t>Everything we know about God we’ve had to learn. And little by little we learned how to trust him. Our baby faith needed to mature. And one of the best ways to grow our faith is through trials.</a:t>
                      </a:r>
                      <a:endParaRPr lang="en-US" sz="1100" dirty="0">
                        <a:effectLst/>
                      </a:endParaRPr>
                    </a:p>
                    <a:p>
                      <a:pPr marL="0" marR="0" algn="l">
                        <a:lnSpc>
                          <a:spcPct val="150000"/>
                        </a:lnSpc>
                        <a:spcBef>
                          <a:spcPts val="1200"/>
                        </a:spcBef>
                        <a:spcAft>
                          <a:spcPts val="1200"/>
                        </a:spcAft>
                      </a:pPr>
                      <a:r>
                        <a:rPr lang="en-US" sz="1150" dirty="0">
                          <a:effectLst/>
                        </a:rPr>
                        <a:t>So, the trials started coming. Just like David who one day fought Goliath. He didn’t start with Goliath. No. God showed David he would be there with him when he fought a lion and one day a bear. Then David’s faith grew till he could stand before the giant Philistine, confident that the same God </a:t>
                      </a:r>
                      <a:r>
                        <a:rPr lang="en-US" sz="1150" u="sng" dirty="0">
                          <a:effectLst/>
                          <a:hlinkClick r:id="rId3"/>
                        </a:rPr>
                        <a:t>who helped him fight the lion and the bear</a:t>
                      </a:r>
                      <a:r>
                        <a:rPr lang="en-US" sz="1150" dirty="0">
                          <a:effectLst/>
                        </a:rPr>
                        <a:t> would be with him as he faced Goliath.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4202786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6852"/>
          </a:xfrm>
        </p:spPr>
        <p:txBody>
          <a:bodyPr/>
          <a:lstStyle/>
          <a:p>
            <a:r>
              <a:rPr lang="en-US" dirty="0" smtClean="0">
                <a:effectLst>
                  <a:outerShdw blurRad="38100" dist="38100" dir="2700000" algn="tl">
                    <a:srgbClr val="000000">
                      <a:alpha val="43137"/>
                    </a:srgbClr>
                  </a:outerShdw>
                </a:effectLst>
                <a:latin typeface="Arial Rounded MT Bold" panose="020F0704030504030204" pitchFamily="34" charset="0"/>
              </a:rPr>
              <a:t>#2- Our Self-Reliance Needs to Die</a:t>
            </a:r>
            <a:endParaRPr lang="en-US" dirty="0">
              <a:effectLst>
                <a:outerShdw blurRad="38100" dist="38100" dir="2700000" algn="tl">
                  <a:srgbClr val="000000">
                    <a:alpha val="43137"/>
                  </a:srgbClr>
                </a:outerShdw>
              </a:effectLst>
              <a:latin typeface="Arial Rounded MT Bold" panose="020F0704030504030204" pitchFamily="34" charset="0"/>
            </a:endParaRPr>
          </a:p>
        </p:txBody>
      </p:sp>
      <p:graphicFrame>
        <p:nvGraphicFramePr>
          <p:cNvPr id="4" name="Content Placeholder 3"/>
          <p:cNvGraphicFramePr>
            <a:graphicFrameLocks noGrp="1"/>
          </p:cNvGraphicFramePr>
          <p:nvPr>
            <p:ph idx="1"/>
          </p:nvPr>
        </p:nvGraphicFramePr>
        <p:xfrm>
          <a:off x="846931" y="2888456"/>
          <a:ext cx="10515600" cy="1924050"/>
        </p:xfrm>
        <a:graphic>
          <a:graphicData uri="http://schemas.openxmlformats.org/drawingml/2006/table">
            <a:tbl>
              <a:tblPr>
                <a:tableStyleId>{5C22544A-7EE6-4342-B048-85BDC9FD1C3A}</a:tableStyleId>
              </a:tblPr>
              <a:tblGrid>
                <a:gridCol w="10515600"/>
              </a:tblGrid>
              <a:tr h="0">
                <a:tc>
                  <a:txBody>
                    <a:bodyPr/>
                    <a:lstStyle/>
                    <a:p>
                      <a:pPr marL="0" marR="0" algn="l">
                        <a:lnSpc>
                          <a:spcPct val="150000"/>
                        </a:lnSpc>
                        <a:spcBef>
                          <a:spcPts val="1200"/>
                        </a:spcBef>
                        <a:spcAft>
                          <a:spcPts val="1200"/>
                        </a:spcAft>
                      </a:pPr>
                      <a:r>
                        <a:rPr lang="en-US" sz="1150" dirty="0">
                          <a:effectLst/>
                        </a:rPr>
                        <a:t>2. Our Self-Reliance Needs to Die</a:t>
                      </a:r>
                      <a:endParaRPr lang="en-US" sz="1100" dirty="0">
                        <a:effectLst/>
                      </a:endParaRPr>
                    </a:p>
                    <a:p>
                      <a:pPr marL="0" marR="0" algn="l">
                        <a:lnSpc>
                          <a:spcPct val="150000"/>
                        </a:lnSpc>
                        <a:spcBef>
                          <a:spcPts val="1200"/>
                        </a:spcBef>
                        <a:spcAft>
                          <a:spcPts val="1200"/>
                        </a:spcAft>
                      </a:pPr>
                      <a:r>
                        <a:rPr lang="en-US" sz="1150" dirty="0">
                          <a:effectLst/>
                        </a:rPr>
                        <a:t>Way in the beginning of scripture, we learn about how we like to go our own ways. We live in a world which encourages us to be our own person. And when we fall, we’re told to pull ourselves up by our bootstraps.</a:t>
                      </a:r>
                      <a:endParaRPr lang="en-US" sz="1100" dirty="0">
                        <a:effectLst/>
                      </a:endParaRPr>
                    </a:p>
                    <a:p>
                      <a:pPr marL="0" marR="0" algn="l">
                        <a:lnSpc>
                          <a:spcPct val="150000"/>
                        </a:lnSpc>
                        <a:spcBef>
                          <a:spcPts val="1200"/>
                        </a:spcBef>
                        <a:spcAft>
                          <a:spcPts val="1200"/>
                        </a:spcAft>
                      </a:pPr>
                      <a:r>
                        <a:rPr lang="en-US" sz="1150" dirty="0">
                          <a:effectLst/>
                        </a:rPr>
                        <a:t>But this is contrary to what we learn in scripture. In the </a:t>
                      </a:r>
                      <a:r>
                        <a:rPr lang="en-US" sz="1150" u="sng" dirty="0">
                          <a:effectLst/>
                          <a:hlinkClick r:id="rId2"/>
                        </a:rPr>
                        <a:t>Bible</a:t>
                      </a:r>
                      <a:r>
                        <a:rPr lang="en-US" sz="1150" dirty="0">
                          <a:effectLst/>
                        </a:rPr>
                        <a:t>, we are encouraged to lean on God, not on our own understanding, in </a:t>
                      </a:r>
                      <a:r>
                        <a:rPr lang="en-US" sz="1150" u="sng" dirty="0">
                          <a:effectLst/>
                          <a:hlinkClick r:id="rId3"/>
                        </a:rPr>
                        <a:t>Proverbs 3:5-6</a:t>
                      </a:r>
                      <a:r>
                        <a:rPr lang="en-US" sz="1150" dirty="0">
                          <a:effectLst/>
                        </a:rPr>
                        <a:t>. He’s the one who will make our paths straight. We’re to lean on him, not on our own abilities.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876889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39" y="0"/>
            <a:ext cx="11216426" cy="806852"/>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#3- We Need to Learn about God’s Character </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graphicFrame>
        <p:nvGraphicFramePr>
          <p:cNvPr id="4" name="Content Placeholder 3"/>
          <p:cNvGraphicFramePr>
            <a:graphicFrameLocks noGrp="1"/>
          </p:cNvGraphicFramePr>
          <p:nvPr>
            <p:ph idx="1"/>
          </p:nvPr>
        </p:nvGraphicFramePr>
        <p:xfrm>
          <a:off x="846931" y="2867501"/>
          <a:ext cx="10515600" cy="1965960"/>
        </p:xfrm>
        <a:graphic>
          <a:graphicData uri="http://schemas.openxmlformats.org/drawingml/2006/table">
            <a:tbl>
              <a:tblPr>
                <a:tableStyleId>{5C22544A-7EE6-4342-B048-85BDC9FD1C3A}</a:tableStyleId>
              </a:tblPr>
              <a:tblGrid>
                <a:gridCol w="10515600"/>
              </a:tblGrid>
              <a:tr h="0">
                <a:tc>
                  <a:txBody>
                    <a:bodyPr/>
                    <a:lstStyle/>
                    <a:p>
                      <a:pPr marL="0" marR="0" algn="l">
                        <a:lnSpc>
                          <a:spcPct val="150000"/>
                        </a:lnSpc>
                        <a:spcBef>
                          <a:spcPts val="1200"/>
                        </a:spcBef>
                        <a:spcAft>
                          <a:spcPts val="1200"/>
                        </a:spcAft>
                      </a:pPr>
                      <a:r>
                        <a:rPr lang="en-US" sz="1150" dirty="0">
                          <a:effectLst/>
                        </a:rPr>
                        <a:t>3. We Need to Learn about God’s Character</a:t>
                      </a:r>
                      <a:endParaRPr lang="en-US" sz="1100" dirty="0">
                        <a:effectLst/>
                      </a:endParaRPr>
                    </a:p>
                    <a:p>
                      <a:pPr marL="0" marR="0" algn="l">
                        <a:lnSpc>
                          <a:spcPct val="150000"/>
                        </a:lnSpc>
                        <a:spcBef>
                          <a:spcPts val="1200"/>
                        </a:spcBef>
                        <a:spcAft>
                          <a:spcPts val="1200"/>
                        </a:spcAft>
                      </a:pPr>
                      <a:r>
                        <a:rPr lang="en-US" sz="1150" dirty="0">
                          <a:effectLst/>
                        </a:rPr>
                        <a:t>Trials teach us God is faithful. No matter who knows and loves you, no one who loves you more than God does. His love is the </a:t>
                      </a:r>
                      <a:r>
                        <a:rPr lang="en-US" sz="1150" u="sng" dirty="0">
                          <a:effectLst/>
                          <a:hlinkClick r:id="rId2"/>
                        </a:rPr>
                        <a:t>greatest love</a:t>
                      </a:r>
                      <a:r>
                        <a:rPr lang="en-US" sz="1150" dirty="0">
                          <a:effectLst/>
                        </a:rPr>
                        <a:t> there is.</a:t>
                      </a:r>
                      <a:endParaRPr lang="en-US" sz="1100" dirty="0">
                        <a:effectLst/>
                      </a:endParaRPr>
                    </a:p>
                    <a:p>
                      <a:pPr marL="0" marR="0" algn="l">
                        <a:lnSpc>
                          <a:spcPct val="150000"/>
                        </a:lnSpc>
                        <a:spcBef>
                          <a:spcPts val="1200"/>
                        </a:spcBef>
                        <a:spcAft>
                          <a:spcPts val="1200"/>
                        </a:spcAft>
                      </a:pPr>
                      <a:r>
                        <a:rPr lang="en-US" sz="1150" dirty="0">
                          <a:effectLst/>
                        </a:rPr>
                        <a:t>And even though you may have others in your life who will be there for you, God has promised </a:t>
                      </a:r>
                      <a:r>
                        <a:rPr lang="en-US" sz="1150" u="sng" dirty="0">
                          <a:effectLst/>
                          <a:hlinkClick r:id="rId3"/>
                        </a:rPr>
                        <a:t>he will never leave you</a:t>
                      </a:r>
                      <a:r>
                        <a:rPr lang="en-US" sz="1150" dirty="0">
                          <a:effectLst/>
                        </a:rPr>
                        <a:t>. He’s in it for the whole game.</a:t>
                      </a:r>
                      <a:endParaRPr lang="en-US" sz="1100" dirty="0">
                        <a:effectLst/>
                      </a:endParaRPr>
                    </a:p>
                    <a:p>
                      <a:pPr marL="0" marR="0" algn="l">
                        <a:lnSpc>
                          <a:spcPct val="150000"/>
                        </a:lnSpc>
                        <a:spcBef>
                          <a:spcPts val="1200"/>
                        </a:spcBef>
                        <a:spcAft>
                          <a:spcPts val="1200"/>
                        </a:spcAft>
                      </a:pPr>
                      <a:r>
                        <a:rPr lang="en-US" sz="1150" dirty="0">
                          <a:effectLst/>
                        </a:rPr>
                        <a:t>God is patient and long-suffering. So he doesn’t care how long the trial is, he’s staying.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3299003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6852"/>
          </a:xfrm>
        </p:spPr>
        <p:txBody>
          <a:bodyPr/>
          <a:lstStyle/>
          <a:p>
            <a:r>
              <a:rPr lang="en-US" dirty="0" smtClean="0">
                <a:effectLst>
                  <a:outerShdw blurRad="38100" dist="38100" dir="2700000" algn="tl">
                    <a:srgbClr val="000000">
                      <a:alpha val="43137"/>
                    </a:srgbClr>
                  </a:outerShdw>
                </a:effectLst>
                <a:latin typeface="Arial Rounded MT Bold" panose="020F0704030504030204" pitchFamily="34" charset="0"/>
              </a:rPr>
              <a:t>#4- God Will Get the Glory </a:t>
            </a:r>
            <a:endParaRPr lang="en-US" dirty="0">
              <a:effectLst>
                <a:outerShdw blurRad="38100" dist="38100" dir="2700000" algn="tl">
                  <a:srgbClr val="000000">
                    <a:alpha val="43137"/>
                  </a:srgbClr>
                </a:outerShdw>
              </a:effectLst>
              <a:latin typeface="Arial Rounded MT Bold" panose="020F0704030504030204" pitchFamily="34" charset="0"/>
            </a:endParaRPr>
          </a:p>
        </p:txBody>
      </p:sp>
      <p:graphicFrame>
        <p:nvGraphicFramePr>
          <p:cNvPr id="5" name="Content Placeholder 4"/>
          <p:cNvGraphicFramePr>
            <a:graphicFrameLocks noGrp="1"/>
          </p:cNvGraphicFramePr>
          <p:nvPr>
            <p:ph idx="1"/>
          </p:nvPr>
        </p:nvGraphicFramePr>
        <p:xfrm>
          <a:off x="846931" y="1316831"/>
          <a:ext cx="10515600" cy="5067300"/>
        </p:xfrm>
        <a:graphic>
          <a:graphicData uri="http://schemas.openxmlformats.org/drawingml/2006/table">
            <a:tbl>
              <a:tblPr>
                <a:tableStyleId>{5C22544A-7EE6-4342-B048-85BDC9FD1C3A}</a:tableStyleId>
              </a:tblPr>
              <a:tblGrid>
                <a:gridCol w="10515600"/>
              </a:tblGrid>
              <a:tr h="0">
                <a:tc>
                  <a:txBody>
                    <a:bodyPr/>
                    <a:lstStyle/>
                    <a:p>
                      <a:pPr marL="0" marR="0" algn="l">
                        <a:lnSpc>
                          <a:spcPct val="150000"/>
                        </a:lnSpc>
                        <a:spcBef>
                          <a:spcPts val="1200"/>
                        </a:spcBef>
                        <a:spcAft>
                          <a:spcPts val="1200"/>
                        </a:spcAft>
                      </a:pPr>
                      <a:r>
                        <a:rPr lang="en-US" sz="1150" dirty="0">
                          <a:effectLst/>
                        </a:rPr>
                        <a:t>4. God Will Get the Glory</a:t>
                      </a:r>
                      <a:endParaRPr lang="en-US" sz="1100" dirty="0">
                        <a:effectLst/>
                      </a:endParaRPr>
                    </a:p>
                    <a:p>
                      <a:pPr marL="0" marR="0" algn="l">
                        <a:lnSpc>
                          <a:spcPct val="150000"/>
                        </a:lnSpc>
                        <a:spcBef>
                          <a:spcPts val="1200"/>
                        </a:spcBef>
                        <a:spcAft>
                          <a:spcPts val="1200"/>
                        </a:spcAft>
                      </a:pPr>
                      <a:r>
                        <a:rPr lang="en-US" sz="1150" dirty="0">
                          <a:effectLst/>
                        </a:rPr>
                        <a:t>Whether you’re aware of it or not, others watch you. And if you claim to be a Christ follower, they are watching you closely.</a:t>
                      </a:r>
                      <a:endParaRPr lang="en-US" sz="1100" dirty="0">
                        <a:effectLst/>
                      </a:endParaRPr>
                    </a:p>
                    <a:p>
                      <a:pPr marL="0" marR="0" algn="l">
                        <a:lnSpc>
                          <a:spcPct val="150000"/>
                        </a:lnSpc>
                        <a:spcBef>
                          <a:spcPts val="1200"/>
                        </a:spcBef>
                        <a:spcAft>
                          <a:spcPts val="1200"/>
                        </a:spcAft>
                      </a:pPr>
                      <a:r>
                        <a:rPr lang="en-US" sz="1150" dirty="0">
                          <a:effectLst/>
                        </a:rPr>
                        <a:t>There’s something different about those who know God personally. When we go through difficult things, God gives us the strength to do it.</a:t>
                      </a:r>
                      <a:endParaRPr lang="en-US" sz="1100" dirty="0">
                        <a:effectLst/>
                      </a:endParaRPr>
                    </a:p>
                    <a:p>
                      <a:pPr marL="0" marR="0" algn="l">
                        <a:lnSpc>
                          <a:spcPct val="150000"/>
                        </a:lnSpc>
                        <a:spcBef>
                          <a:spcPts val="1200"/>
                        </a:spcBef>
                        <a:spcAft>
                          <a:spcPts val="1200"/>
                        </a:spcAft>
                      </a:pPr>
                      <a:r>
                        <a:rPr lang="en-US" sz="1150" dirty="0">
                          <a:effectLst/>
                        </a:rPr>
                        <a:t>People notice that difference and it makes them wonder why. Sometimes they may even ask you why you are different.</a:t>
                      </a:r>
                      <a:endParaRPr lang="en-US" sz="1100" dirty="0">
                        <a:effectLst/>
                      </a:endParaRPr>
                    </a:p>
                    <a:p>
                      <a:pPr marL="0" marR="0" algn="l">
                        <a:lnSpc>
                          <a:spcPct val="150000"/>
                        </a:lnSpc>
                        <a:spcBef>
                          <a:spcPts val="1200"/>
                        </a:spcBef>
                        <a:spcAft>
                          <a:spcPts val="1200"/>
                        </a:spcAft>
                      </a:pPr>
                      <a:r>
                        <a:rPr lang="en-US" sz="1150" dirty="0">
                          <a:effectLst/>
                        </a:rPr>
                        <a:t>And God gets the glory.</a:t>
                      </a:r>
                      <a:endParaRPr lang="en-US" sz="1100" dirty="0">
                        <a:effectLst/>
                      </a:endParaRPr>
                    </a:p>
                    <a:p>
                      <a:pPr marL="0" marR="0" algn="l">
                        <a:lnSpc>
                          <a:spcPct val="150000"/>
                        </a:lnSpc>
                        <a:spcBef>
                          <a:spcPts val="1200"/>
                        </a:spcBef>
                        <a:spcAft>
                          <a:spcPts val="1200"/>
                        </a:spcAft>
                      </a:pPr>
                      <a:r>
                        <a:rPr lang="en-US" sz="1150" dirty="0">
                          <a:effectLst/>
                        </a:rPr>
                        <a:t>Jesus was in the garden of Gethsemane and he was facing death. He asked God if it were possible that the cup would be passed. That he wouldn’t have to go to the cross. But it wasn’t passed. Jesus went through all of it because of God’s love. And God received the glory.</a:t>
                      </a:r>
                      <a:endParaRPr lang="en-US" sz="1100" dirty="0">
                        <a:effectLst/>
                      </a:endParaRPr>
                    </a:p>
                    <a:p>
                      <a:pPr marL="0" marR="0" algn="l">
                        <a:lnSpc>
                          <a:spcPct val="150000"/>
                        </a:lnSpc>
                        <a:spcBef>
                          <a:spcPts val="1200"/>
                        </a:spcBef>
                        <a:spcAft>
                          <a:spcPts val="1200"/>
                        </a:spcAft>
                      </a:pPr>
                      <a:r>
                        <a:rPr lang="en-US" sz="1150" dirty="0">
                          <a:effectLst/>
                        </a:rPr>
                        <a:t>When you are with someone who is struggling. Be with them, but don’t tell them God will never give them more than they can handle.</a:t>
                      </a:r>
                      <a:endParaRPr lang="en-US" sz="1100" dirty="0">
                        <a:effectLst/>
                      </a:endParaRPr>
                    </a:p>
                    <a:p>
                      <a:pPr marL="0" marR="0" algn="l">
                        <a:lnSpc>
                          <a:spcPct val="150000"/>
                        </a:lnSpc>
                        <a:spcBef>
                          <a:spcPts val="1200"/>
                        </a:spcBef>
                        <a:spcAft>
                          <a:spcPts val="1200"/>
                        </a:spcAft>
                      </a:pPr>
                      <a:r>
                        <a:rPr lang="en-US" sz="1150" dirty="0">
                          <a:effectLst/>
                        </a:rPr>
                        <a:t>If it were true, we wouldn’t need God at all. And we do. Every single day.</a:t>
                      </a:r>
                      <a:endParaRPr lang="en-US" sz="1100" dirty="0">
                        <a:effectLst/>
                      </a:endParaRPr>
                    </a:p>
                    <a:p>
                      <a:pPr marL="0" marR="0" algn="l">
                        <a:lnSpc>
                          <a:spcPct val="150000"/>
                        </a:lnSpc>
                        <a:spcBef>
                          <a:spcPts val="1200"/>
                        </a:spcBef>
                        <a:spcAft>
                          <a:spcPts val="1200"/>
                        </a:spcAft>
                      </a:pPr>
                      <a:r>
                        <a:rPr lang="en-US" sz="1150" dirty="0">
                          <a:effectLst/>
                        </a:rPr>
                        <a:t>We need to remember God does not think like us. He tells us this in </a:t>
                      </a:r>
                      <a:r>
                        <a:rPr lang="en-US" sz="1150" u="sng" dirty="0">
                          <a:effectLst/>
                          <a:hlinkClick r:id="rId2"/>
                        </a:rPr>
                        <a:t>Isaiah 55:9</a:t>
                      </a:r>
                      <a:r>
                        <a:rPr lang="en-US" sz="1150" dirty="0">
                          <a:effectLst/>
                        </a:rPr>
                        <a:t>. Once God gave me this poem to remind me, he and I don’t think the same.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117083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7" y="296214"/>
            <a:ext cx="11913324" cy="6561786"/>
          </a:xfrm>
        </p:spPr>
        <p:txBody>
          <a:bodyPr>
            <a:normAutofit/>
          </a:bodyPr>
          <a:lstStyle/>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sz="4000" dirty="0" smtClean="0">
                <a:effectLst>
                  <a:outerShdw blurRad="38100" dist="38100" dir="2700000" algn="tl">
                    <a:srgbClr val="000000">
                      <a:alpha val="43137"/>
                    </a:srgbClr>
                  </a:outerShdw>
                </a:effectLst>
                <a:latin typeface="Arial Rounded MT Bold" panose="020F0704030504030204" pitchFamily="34" charset="0"/>
              </a:rPr>
              <a:t>Ever Been Here?</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marL="0">
              <a:lnSpc>
                <a:spcPct val="100000"/>
              </a:lnSpc>
              <a:spcBef>
                <a:spcPts val="0"/>
              </a:spcBef>
            </a:pP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You’re Not Sure How Much Longer You Can Hang On… </a:t>
            </a:r>
          </a:p>
          <a:p>
            <a:pPr marL="0" indent="0">
              <a:lnSpc>
                <a:spcPct val="100000"/>
              </a:lnSpc>
              <a:spcBef>
                <a:spcPts val="0"/>
              </a:spcBef>
              <a:spcAft>
                <a:spcPts val="600"/>
              </a:spcAft>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…in </a:t>
            </a: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Middle </a:t>
            </a:r>
            <a:r>
              <a:rPr lang="en-US" b="1" dirty="0">
                <a:effectLst>
                  <a:outerShdw blurRad="38100" dist="38100" dir="2700000" algn="tl">
                    <a:srgbClr val="000000">
                      <a:alpha val="43137"/>
                    </a:srgbClr>
                  </a:outerShdw>
                </a:effectLst>
                <a:latin typeface="Arial Rounded MT Bold" panose="020F0704030504030204" pitchFamily="34" charset="0"/>
              </a:rPr>
              <a:t>of a </a:t>
            </a:r>
            <a:r>
              <a:rPr lang="en-US" b="1" dirty="0" smtClean="0">
                <a:effectLst>
                  <a:outerShdw blurRad="38100" dist="38100" dir="2700000" algn="tl">
                    <a:srgbClr val="000000">
                      <a:alpha val="43137"/>
                    </a:srgbClr>
                  </a:outerShdw>
                </a:effectLst>
                <a:latin typeface="Arial Rounded MT Bold" panose="020F0704030504030204" pitchFamily="34" charset="0"/>
              </a:rPr>
              <a:t>Trial</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spcAft>
                <a:spcPts val="600"/>
              </a:spcAft>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…Desperately Needing Encouragement</a:t>
            </a:r>
          </a:p>
          <a:p>
            <a:pPr marL="0" indent="0">
              <a:lnSpc>
                <a:spcPct val="100000"/>
              </a:lnSpc>
              <a:spcBef>
                <a:spcPts val="120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Then Someone Makes This Statement…</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spcAft>
                <a:spcPts val="1200"/>
              </a:spcAft>
              <a:buNone/>
            </a:pP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You know, God will never give you more than you can handle.”</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spcAft>
                <a:spcPts val="1200"/>
              </a:spcAft>
              <a:buNone/>
            </a:pPr>
            <a:r>
              <a:rPr lang="en-US" dirty="0" smtClean="0">
                <a:effectLst>
                  <a:outerShdw blurRad="38100" dist="38100" dir="2700000" algn="tl">
                    <a:srgbClr val="000000">
                      <a:alpha val="43137"/>
                    </a:srgbClr>
                  </a:outerShdw>
                </a:effectLst>
                <a:latin typeface="Arial Rounded MT Bold" panose="020F0704030504030204" pitchFamily="34" charset="0"/>
              </a:rPr>
              <a:t>        And You </a:t>
            </a:r>
            <a:r>
              <a:rPr lang="en-US" dirty="0" err="1" smtClean="0">
                <a:effectLst>
                  <a:outerShdw blurRad="38100" dist="38100" dir="2700000" algn="tl">
                    <a:srgbClr val="000000">
                      <a:alpha val="43137"/>
                    </a:srgbClr>
                  </a:outerShdw>
                </a:effectLst>
                <a:latin typeface="Arial Rounded MT Bold" panose="020F0704030504030204" pitchFamily="34" charset="0"/>
              </a:rPr>
              <a:t>Wonder,</a:t>
            </a:r>
            <a:r>
              <a:rPr lang="en-US" i="1" dirty="0" err="1" smtClean="0">
                <a:effectLst>
                  <a:outerShdw blurRad="38100" dist="38100" dir="2700000" algn="tl">
                    <a:srgbClr val="000000">
                      <a:alpha val="43137"/>
                    </a:srgbClr>
                  </a:outerShdw>
                </a:effectLst>
                <a:latin typeface="Arial Rounded MT Bold" panose="020F0704030504030204" pitchFamily="34" charset="0"/>
              </a:rPr>
              <a:t>“What</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is the </a:t>
            </a:r>
            <a:r>
              <a:rPr lang="en-US" i="1" dirty="0" smtClean="0">
                <a:effectLst>
                  <a:outerShdw blurRad="38100" dist="38100" dir="2700000" algn="tl">
                    <a:srgbClr val="000000">
                      <a:alpha val="43137"/>
                    </a:srgbClr>
                  </a:outerShdw>
                </a:effectLst>
                <a:latin typeface="Arial Rounded MT Bold" panose="020F0704030504030204" pitchFamily="34" charset="0"/>
              </a:rPr>
              <a:t>Matter </a:t>
            </a:r>
            <a:r>
              <a:rPr lang="en-US" i="1" dirty="0">
                <a:effectLst>
                  <a:outerShdw blurRad="38100" dist="38100" dir="2700000" algn="tl">
                    <a:srgbClr val="000000">
                      <a:alpha val="43137"/>
                    </a:srgbClr>
                  </a:outerShdw>
                </a:effectLst>
                <a:latin typeface="Arial Rounded MT Bold" panose="020F0704030504030204" pitchFamily="34" charset="0"/>
              </a:rPr>
              <a:t>with </a:t>
            </a:r>
            <a:r>
              <a:rPr lang="en-US" i="1" dirty="0" smtClean="0">
                <a:effectLst>
                  <a:outerShdw blurRad="38100" dist="38100" dir="2700000" algn="tl">
                    <a:srgbClr val="000000">
                      <a:alpha val="43137"/>
                    </a:srgbClr>
                  </a:outerShdw>
                </a:effectLst>
                <a:latin typeface="Arial Rounded MT Bold" panose="020F0704030504030204" pitchFamily="34" charset="0"/>
              </a:rPr>
              <a:t>Me Then?”</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4 Reasons God DOES…</a:t>
            </a:r>
          </a:p>
          <a:p>
            <a:pPr marL="0" indent="0">
              <a:lnSpc>
                <a:spcPct val="100000"/>
              </a:lnSpc>
              <a:spcBef>
                <a:spcPts val="0"/>
              </a:spcBef>
              <a:buNone/>
            </a:pP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…Give Us More Than We Can Handle</a:t>
            </a:r>
            <a:endParaRPr lang="en-US" sz="3200" dirty="0">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68" t="8487" b="16128"/>
          <a:stretch/>
        </p:blipFill>
        <p:spPr>
          <a:xfrm>
            <a:off x="9293488" y="1774811"/>
            <a:ext cx="2631385" cy="1802296"/>
          </a:xfrm>
          <a:prstGeom prst="rect">
            <a:avLst/>
          </a:prstGeom>
        </p:spPr>
      </p:pic>
    </p:spTree>
    <p:extLst>
      <p:ext uri="{BB962C8B-B14F-4D97-AF65-F5344CB8AC3E}">
        <p14:creationId xmlns:p14="http://schemas.microsoft.com/office/powerpoint/2010/main" val="2518739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outVertical)">
                                      <p:cBhvr>
                                        <p:cTn id="12" dur="500"/>
                                        <p:tgtEl>
                                          <p:spTgt spid="3">
                                            <p:txEl>
                                              <p:pRg st="2" end="2"/>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par>
                          <p:cTn id="17" fill="hold">
                            <p:stCondLst>
                              <p:cond delay="1000"/>
                            </p:stCondLst>
                            <p:childTnLst>
                              <p:par>
                                <p:cTn id="18" presetID="16" presetClass="entr" presetSubtype="37"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par>
                          <p:cTn id="26" fill="hold">
                            <p:stCondLst>
                              <p:cond delay="500"/>
                            </p:stCondLst>
                            <p:childTnLst>
                              <p:par>
                                <p:cTn id="27" presetID="16" presetClass="entr" presetSubtype="37"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outVertical)">
                                      <p:cBhvr>
                                        <p:cTn id="29" dur="500"/>
                                        <p:tgtEl>
                                          <p:spTgt spid="3">
                                            <p:txEl>
                                              <p:pRg st="6" end="6"/>
                                            </p:txEl>
                                          </p:spTgt>
                                        </p:tgtEl>
                                      </p:cBhvr>
                                    </p:animEffect>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arn(outVertical)">
                                      <p:cBhvr>
                                        <p:cTn id="38" dur="500"/>
                                        <p:tgtEl>
                                          <p:spTgt spid="3">
                                            <p:txEl>
                                              <p:pRg st="8" end="8"/>
                                            </p:txEl>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8"/>
            <a:ext cx="11964473" cy="6716332"/>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2 Corinthians 1:8-9 (MSG)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8 </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We don't want you in the dark, friends, about how hard it was when all this came down on us in Asia province. It was so bad we didn't think we were going to make it. </a:t>
            </a:r>
            <a:r>
              <a:rPr lang="en-US" i="1" baseline="30000" dirty="0">
                <a:effectLst>
                  <a:outerShdw blurRad="38100" dist="38100" dir="2700000" algn="tl">
                    <a:srgbClr val="000000">
                      <a:alpha val="43137"/>
                    </a:srgbClr>
                  </a:outerShdw>
                </a:effectLst>
                <a:latin typeface="Arial Rounded MT Bold" panose="020F0704030504030204" pitchFamily="34" charset="0"/>
              </a:rPr>
              <a:t>9 </a:t>
            </a:r>
            <a:r>
              <a:rPr lang="en-US" i="1" dirty="0">
                <a:effectLst>
                  <a:outerShdw blurRad="38100" dist="38100" dir="2700000" algn="tl">
                    <a:srgbClr val="000000">
                      <a:alpha val="43137"/>
                    </a:srgbClr>
                  </a:outerShdw>
                </a:effectLst>
                <a:latin typeface="Arial Rounded MT Bold" panose="020F0704030504030204" pitchFamily="34" charset="0"/>
              </a:rPr>
              <a:t> We felt like we'd been sent to death row, that it was all over for us. As it turned out, it was the best thing that could have happened. Instead of trusting in our own strength or wits to get out of it, we were forced to trust God totally—not a bad idea since he's the God who raises the dead! </a:t>
            </a:r>
          </a:p>
          <a:p>
            <a:pPr mar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Corinthians </a:t>
            </a:r>
            <a:r>
              <a:rPr lang="en-US" b="1" dirty="0" smtClean="0">
                <a:effectLst>
                  <a:outerShdw blurRad="38100" dist="38100" dir="2700000" algn="tl">
                    <a:srgbClr val="000000">
                      <a:alpha val="43137"/>
                    </a:srgbClr>
                  </a:outerShdw>
                </a:effectLst>
                <a:latin typeface="Arial Rounded MT Bold" panose="020F0704030504030204" pitchFamily="34" charset="0"/>
              </a:rPr>
              <a:t>12:9-10</a:t>
            </a:r>
            <a:r>
              <a:rPr lang="en-US" b="1" dirty="0">
                <a:effectLst>
                  <a:outerShdw blurRad="38100" dist="38100" dir="2700000" algn="tl">
                    <a:srgbClr val="000000">
                      <a:alpha val="43137"/>
                    </a:srgbClr>
                  </a:outerShdw>
                </a:effectLst>
                <a:latin typeface="Arial Rounded MT Bold" panose="020F0704030504030204" pitchFamily="34" charset="0"/>
              </a:rPr>
              <a:t/>
            </a:r>
            <a:br>
              <a:rPr lang="en-US" b="1"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9 </a:t>
            </a:r>
            <a:r>
              <a:rPr lang="en-US" i="1" dirty="0">
                <a:effectLst>
                  <a:outerShdw blurRad="38100" dist="38100" dir="2700000" algn="tl">
                    <a:srgbClr val="000000">
                      <a:alpha val="43137"/>
                    </a:srgbClr>
                  </a:outerShdw>
                </a:effectLst>
                <a:latin typeface="Arial Rounded MT Bold" panose="020F0704030504030204" pitchFamily="34" charset="0"/>
              </a:rPr>
              <a:t>And He has said to me, "My grace is sufficient for you, for power is perfected in weakness." Most gladly, therefore, I will rather boast about my weaknesses, that the power of Christ may dwell in me. 10 Therefore I am well content with weaknesses, with insults, with distresses, with persecutions, with difficulties, for Christ's sake; for when I am weak, then I am strong. NASB</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454291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1"/>
            <a:ext cx="10515600" cy="1077312"/>
          </a:xfrm>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#1- Our Faith Needs to Grow</a:t>
            </a:r>
            <a:endParaRPr lang="en-US" dirty="0"/>
          </a:p>
        </p:txBody>
      </p:sp>
      <p:sp>
        <p:nvSpPr>
          <p:cNvPr id="3" name="Content Placeholder 2"/>
          <p:cNvSpPr>
            <a:spLocks noGrp="1"/>
          </p:cNvSpPr>
          <p:nvPr>
            <p:ph idx="1"/>
          </p:nvPr>
        </p:nvSpPr>
        <p:spPr>
          <a:xfrm>
            <a:off x="167425" y="1262130"/>
            <a:ext cx="11784169" cy="5473521"/>
          </a:xfrm>
        </p:spPr>
        <p:txBody>
          <a:bodyPr>
            <a:normAutofit/>
          </a:bodyPr>
          <a:lstStyle/>
          <a:p>
            <a:pPr marL="0" indent="0">
              <a:lnSpc>
                <a:spcPct val="100000"/>
              </a:lnSpc>
              <a:spcBef>
                <a:spcPts val="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When We First Met Jesus We Learned Some Basics </a:t>
            </a:r>
          </a:p>
          <a:p>
            <a:pPr lvl="1">
              <a:lnSpc>
                <a:spcPct val="100000"/>
              </a:lnSpc>
              <a:spcBef>
                <a:spcPts val="0"/>
              </a:spcBef>
              <a:spcAft>
                <a:spcPts val="600"/>
              </a:spcAft>
            </a:pPr>
            <a:r>
              <a:rPr lang="en-US" sz="2800" dirty="0" smtClean="0">
                <a:effectLst>
                  <a:outerShdw blurRad="38100" dist="38100" dir="2700000" algn="tl">
                    <a:srgbClr val="000000">
                      <a:alpha val="43137"/>
                    </a:srgbClr>
                  </a:outerShdw>
                </a:effectLst>
                <a:latin typeface="Arial Rounded MT Bold" panose="020F0704030504030204" pitchFamily="34" charset="0"/>
              </a:rPr>
              <a:t>We are Born Sinners –Rom 3:23</a:t>
            </a:r>
          </a:p>
          <a:p>
            <a:pPr lvl="1">
              <a:lnSpc>
                <a:spcPct val="100000"/>
              </a:lnSpc>
              <a:spcBef>
                <a:spcPts val="0"/>
              </a:spcBef>
              <a:spcAft>
                <a:spcPts val="600"/>
              </a:spcAft>
            </a:pPr>
            <a:r>
              <a:rPr lang="en-US" sz="2800" dirty="0" smtClean="0">
                <a:effectLst>
                  <a:outerShdw blurRad="38100" dist="38100" dir="2700000" algn="tl">
                    <a:srgbClr val="000000">
                      <a:alpha val="43137"/>
                    </a:srgbClr>
                  </a:outerShdw>
                </a:effectLst>
                <a:latin typeface="Arial Rounded MT Bold" panose="020F0704030504030204" pitchFamily="34" charset="0"/>
              </a:rPr>
              <a:t>We Cannot Get Into Heaven With Our Sin –Rom 6:23</a:t>
            </a:r>
          </a:p>
          <a:p>
            <a:pPr lvl="1">
              <a:lnSpc>
                <a:spcPct val="100000"/>
              </a:lnSpc>
              <a:spcBef>
                <a:spcPts val="0"/>
              </a:spcBef>
              <a:spcAft>
                <a:spcPts val="600"/>
              </a:spcAft>
            </a:pPr>
            <a:r>
              <a:rPr lang="en-US" sz="2800" dirty="0" smtClean="0">
                <a:effectLst>
                  <a:outerShdw blurRad="38100" dist="38100" dir="2700000" algn="tl">
                    <a:srgbClr val="000000">
                      <a:alpha val="43137"/>
                    </a:srgbClr>
                  </a:outerShdw>
                </a:effectLst>
                <a:latin typeface="Arial Rounded MT Bold" panose="020F0704030504030204" pitchFamily="34" charset="0"/>
              </a:rPr>
              <a:t>Jesus Came and Died For Our Sins (Perfect Sacrifice) –Rom 5:8</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God Calls Us to Repent/ Accept Salvation</a:t>
            </a:r>
          </a:p>
          <a:p>
            <a:pPr lvl="1">
              <a:lnSpc>
                <a:spcPct val="100000"/>
              </a:lnSpc>
              <a:spcBef>
                <a:spcPts val="0"/>
              </a:spcBef>
              <a:spcAft>
                <a:spcPts val="600"/>
              </a:spcAft>
            </a:pPr>
            <a:r>
              <a:rPr lang="en-US" sz="2800" dirty="0" smtClean="0">
                <a:effectLst>
                  <a:outerShdw blurRad="38100" dist="38100" dir="2700000" algn="tl">
                    <a:srgbClr val="000000">
                      <a:alpha val="43137"/>
                    </a:srgbClr>
                  </a:outerShdw>
                </a:effectLst>
                <a:latin typeface="Arial Rounded MT Bold" panose="020F0704030504030204" pitchFamily="34" charset="0"/>
              </a:rPr>
              <a:t>Be Born of the Spirit thru Faith</a:t>
            </a:r>
          </a:p>
          <a:p>
            <a:pPr lvl="1">
              <a:lnSpc>
                <a:spcPct val="100000"/>
              </a:lnSpc>
              <a:spcBef>
                <a:spcPts val="0"/>
              </a:spcBef>
              <a:spcAft>
                <a:spcPts val="600"/>
              </a:spcAft>
            </a:pPr>
            <a:r>
              <a:rPr lang="en-US" sz="2800" dirty="0" smtClean="0">
                <a:effectLst>
                  <a:outerShdw blurRad="38100" dist="38100" dir="2700000" algn="tl">
                    <a:srgbClr val="000000">
                      <a:alpha val="43137"/>
                    </a:srgbClr>
                  </a:outerShdw>
                </a:effectLst>
                <a:latin typeface="Arial Rounded MT Bold" panose="020F0704030504030204" pitchFamily="34" charset="0"/>
              </a:rPr>
              <a:t>Mature in Our Faith</a:t>
            </a:r>
          </a:p>
          <a:p>
            <a:pPr marL="0" indent="0">
              <a:lnSpc>
                <a:spcPct val="100000"/>
              </a:lnSpc>
              <a:spcBef>
                <a:spcPts val="180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One </a:t>
            </a:r>
            <a:r>
              <a:rPr lang="en-US" sz="3200" dirty="0">
                <a:effectLst>
                  <a:outerShdw blurRad="38100" dist="38100" dir="2700000" algn="tl">
                    <a:srgbClr val="000000">
                      <a:alpha val="43137"/>
                    </a:srgbClr>
                  </a:outerShdw>
                </a:effectLst>
                <a:latin typeface="Arial Rounded MT Bold" panose="020F0704030504030204" pitchFamily="34" charset="0"/>
              </a:rPr>
              <a:t>of the </a:t>
            </a:r>
            <a:r>
              <a:rPr lang="en-US" sz="3200" dirty="0" smtClean="0">
                <a:effectLst>
                  <a:outerShdw blurRad="38100" dist="38100" dir="2700000" algn="tl">
                    <a:srgbClr val="000000">
                      <a:alpha val="43137"/>
                    </a:srgbClr>
                  </a:outerShdw>
                </a:effectLst>
                <a:latin typeface="Arial Rounded MT Bold" panose="020F0704030504030204" pitchFamily="34" charset="0"/>
              </a:rPr>
              <a:t>Best Ways to Grow Our Faith is Through Trials</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6024" t="25857" r="4819" b="22959"/>
          <a:stretch/>
        </p:blipFill>
        <p:spPr>
          <a:xfrm>
            <a:off x="4294851" y="5767462"/>
            <a:ext cx="3602297" cy="968189"/>
          </a:xfrm>
          <a:prstGeom prst="rect">
            <a:avLst/>
          </a:prstGeom>
        </p:spPr>
      </p:pic>
    </p:spTree>
    <p:extLst>
      <p:ext uri="{BB962C8B-B14F-4D97-AF65-F5344CB8AC3E}">
        <p14:creationId xmlns:p14="http://schemas.microsoft.com/office/powerpoint/2010/main" val="29607036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2000"/>
                                        <p:tgtEl>
                                          <p:spTgt spid="3">
                                            <p:txEl>
                                              <p:pRg st="4" end="4"/>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2000"/>
                                        <p:tgtEl>
                                          <p:spTgt spid="3">
                                            <p:txEl>
                                              <p:pRg st="5" end="5"/>
                                            </p:txEl>
                                          </p:spTgt>
                                        </p:tgtEl>
                                      </p:cBhvr>
                                    </p:animEffect>
                                  </p:childTnLst>
                                </p:cTn>
                              </p:par>
                            </p:childTnLst>
                          </p:cTn>
                        </p:par>
                        <p:par>
                          <p:cTn id="29" fill="hold">
                            <p:stCondLst>
                              <p:cond delay="4000"/>
                            </p:stCondLst>
                            <p:childTnLst>
                              <p:par>
                                <p:cTn id="30" presetID="22" presetClass="entr" presetSubtype="8"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1"/>
            <a:ext cx="10515600" cy="1077312"/>
          </a:xfrm>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#1- Our Faith Needs to Grow</a:t>
            </a:r>
            <a:endParaRPr lang="en-US" dirty="0"/>
          </a:p>
        </p:txBody>
      </p:sp>
      <p:sp>
        <p:nvSpPr>
          <p:cNvPr id="3" name="Content Placeholder 2"/>
          <p:cNvSpPr>
            <a:spLocks noGrp="1"/>
          </p:cNvSpPr>
          <p:nvPr>
            <p:ph idx="1"/>
          </p:nvPr>
        </p:nvSpPr>
        <p:spPr>
          <a:xfrm>
            <a:off x="167425" y="1262130"/>
            <a:ext cx="11784169" cy="5473521"/>
          </a:xfrm>
        </p:spPr>
        <p:txBody>
          <a:bodyPr>
            <a:normAutofit/>
          </a:bodyPr>
          <a:lstStyle/>
          <a:p>
            <a:pPr marL="0" indent="0">
              <a:lnSpc>
                <a:spcPct val="100000"/>
              </a:lnSpc>
              <a:spcBef>
                <a:spcPts val="0"/>
              </a:spcBef>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So</a:t>
            </a:r>
            <a:r>
              <a:rPr lang="en-US" sz="3200" b="1" dirty="0">
                <a:effectLst>
                  <a:outerShdw blurRad="38100" dist="38100" dir="2700000" algn="tl">
                    <a:srgbClr val="000000">
                      <a:alpha val="43137"/>
                    </a:srgbClr>
                  </a:outerShdw>
                </a:effectLst>
                <a:latin typeface="Arial Rounded MT Bold" panose="020F0704030504030204" pitchFamily="34" charset="0"/>
              </a:rPr>
              <a:t>, the </a:t>
            </a:r>
            <a:r>
              <a:rPr lang="en-US" sz="3200" b="1" dirty="0" smtClean="0">
                <a:effectLst>
                  <a:outerShdw blurRad="38100" dist="38100" dir="2700000" algn="tl">
                    <a:srgbClr val="000000">
                      <a:alpha val="43137"/>
                    </a:srgbClr>
                  </a:outerShdw>
                </a:effectLst>
                <a:latin typeface="Arial Rounded MT Bold" panose="020F0704030504030204" pitchFamily="34" charset="0"/>
              </a:rPr>
              <a:t>Trials Started Coming… </a:t>
            </a:r>
          </a:p>
          <a:p>
            <a:pPr marL="457200" lvl="1">
              <a:lnSpc>
                <a:spcPct val="100000"/>
              </a:lnSpc>
              <a:spcBef>
                <a:spcPts val="0"/>
              </a:spcBef>
              <a:spcAft>
                <a:spcPts val="6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Just Like David Who One Day Fought Goliath </a:t>
            </a:r>
          </a:p>
          <a:p>
            <a:pPr lvl="2" indent="-457200">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He Didn’t Start With Goliath </a:t>
            </a:r>
          </a:p>
          <a:p>
            <a:pPr lvl="2" indent="-457200">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He Fought a Lion and a Bear</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David’s Faith Grew Till He Could Stand Before the Giant Philistine</a:t>
            </a:r>
          </a:p>
          <a:p>
            <a:pPr mar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James 1:2-4 (MSG) </a:t>
            </a:r>
            <a:r>
              <a:rPr lang="en-US" dirty="0" smtClean="0">
                <a:effectLst>
                  <a:outerShdw blurRad="38100" dist="38100" dir="2700000" algn="tl">
                    <a:srgbClr val="000000">
                      <a:alpha val="43137"/>
                    </a:srgbClr>
                  </a:outerShdw>
                </a:effectLst>
                <a:latin typeface="Arial Rounded MT Bold" panose="020F0704030504030204" pitchFamily="34" charset="0"/>
              </a:rPr>
              <a:t/>
            </a:r>
            <a:br>
              <a:rPr lang="en-US" dirty="0" smtClean="0">
                <a:effectLst>
                  <a:outerShdw blurRad="38100" dist="38100" dir="2700000" algn="tl">
                    <a:srgbClr val="000000">
                      <a:alpha val="43137"/>
                    </a:srgbClr>
                  </a:outerShdw>
                </a:effectLst>
                <a:latin typeface="Arial Rounded MT Bold" panose="020F0704030504030204" pitchFamily="34" charset="0"/>
              </a:rPr>
            </a:br>
            <a:r>
              <a:rPr lang="en-US" baseline="30000" dirty="0" smtClean="0">
                <a:effectLst>
                  <a:outerShdw blurRad="38100" dist="38100" dir="2700000" algn="tl">
                    <a:srgbClr val="000000">
                      <a:alpha val="43137"/>
                    </a:srgbClr>
                  </a:outerShdw>
                </a:effectLst>
                <a:latin typeface="Arial Rounded MT Bold" panose="020F0704030504030204" pitchFamily="34" charset="0"/>
              </a:rPr>
              <a:t>2 </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Consider it a sheer gift, friends, when tests and challenges come at you from all sides.</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3 </a:t>
            </a:r>
            <a:r>
              <a:rPr lang="en-US" i="1" dirty="0" smtClean="0">
                <a:effectLst>
                  <a:outerShdw blurRad="38100" dist="38100" dir="2700000" algn="tl">
                    <a:srgbClr val="000000">
                      <a:alpha val="43137"/>
                    </a:srgbClr>
                  </a:outerShdw>
                </a:effectLst>
                <a:latin typeface="Arial Rounded MT Bold" panose="020F0704030504030204" pitchFamily="34" charset="0"/>
              </a:rPr>
              <a:t> You know that under pressure, your faith-life is forced into the open and shows its true colors.</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4 </a:t>
            </a:r>
            <a:r>
              <a:rPr lang="en-US" i="1" dirty="0" smtClean="0">
                <a:effectLst>
                  <a:outerShdw blurRad="38100" dist="38100" dir="2700000" algn="tl">
                    <a:srgbClr val="000000">
                      <a:alpha val="43137"/>
                    </a:srgbClr>
                  </a:outerShdw>
                </a:effectLst>
                <a:latin typeface="Arial Rounded MT Bold" panose="020F0704030504030204" pitchFamily="34" charset="0"/>
              </a:rPr>
              <a:t> So don't try to get out of anything prematurely. Let it do its work so you become mature and well-developed, not deficient in any way. </a:t>
            </a:r>
          </a:p>
          <a:p>
            <a:pPr marL="0" indent="0">
              <a:lnSpc>
                <a:spcPct val="100000"/>
              </a:lnSpc>
              <a:spcBef>
                <a:spcPts val="0"/>
              </a:spcBef>
              <a:spcAft>
                <a:spcPts val="600"/>
              </a:spcAft>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6677" y="206738"/>
            <a:ext cx="3288011" cy="3040046"/>
          </a:xfrm>
          <a:prstGeom prst="rect">
            <a:avLst/>
          </a:prstGeom>
        </p:spPr>
      </p:pic>
    </p:spTree>
    <p:extLst>
      <p:ext uri="{BB962C8B-B14F-4D97-AF65-F5344CB8AC3E}">
        <p14:creationId xmlns:p14="http://schemas.microsoft.com/office/powerpoint/2010/main" val="442315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par>
                          <p:cTn id="26" fill="hold">
                            <p:stCondLst>
                              <p:cond delay="2000"/>
                            </p:stCondLst>
                            <p:childTnLst>
                              <p:par>
                                <p:cTn id="27" presetID="31"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par>
                          <p:cTn id="33" fill="hold">
                            <p:stCondLst>
                              <p:cond delay="3000"/>
                            </p:stCondLst>
                            <p:childTnLst>
                              <p:par>
                                <p:cTn id="34" presetID="31"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0"/>
            <a:ext cx="10515600" cy="1038675"/>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#2- Our Self-Reliance Needs to Die</a:t>
            </a:r>
            <a:endParaRPr lang="en-US" dirty="0"/>
          </a:p>
        </p:txBody>
      </p:sp>
      <p:sp>
        <p:nvSpPr>
          <p:cNvPr id="3" name="Content Placeholder 2"/>
          <p:cNvSpPr>
            <a:spLocks noGrp="1"/>
          </p:cNvSpPr>
          <p:nvPr>
            <p:ph idx="1"/>
          </p:nvPr>
        </p:nvSpPr>
        <p:spPr>
          <a:xfrm>
            <a:off x="154546" y="1236371"/>
            <a:ext cx="11835685" cy="5460643"/>
          </a:xfrm>
        </p:spPr>
        <p:txBody>
          <a:bodyPr>
            <a:normAutofit/>
          </a:bodyPr>
          <a:lstStyle/>
          <a:p>
            <a:pPr marL="0" indent="0">
              <a:lnSpc>
                <a:spcPct val="11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We Live In a World Which Encourages Us to Be Our Own Person </a:t>
            </a:r>
          </a:p>
          <a:p>
            <a:pPr marL="0" indent="0">
              <a:lnSpc>
                <a:spcPct val="11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When We Fall, We’re Told to Pull Ourselves Up By Our Bootstraps.</a:t>
            </a:r>
            <a:endParaRPr lang="en-US" sz="2400" b="1" dirty="0" smtClean="0">
              <a:effectLst>
                <a:outerShdw blurRad="38100" dist="38100" dir="2700000" algn="tl">
                  <a:srgbClr val="000000">
                    <a:alpha val="43137"/>
                  </a:srgbClr>
                </a:outerShdw>
              </a:effectLst>
              <a:latin typeface="Arial Rounded MT Bold" panose="020F0704030504030204" pitchFamily="34" charset="0"/>
            </a:endParaRPr>
          </a:p>
          <a:p>
            <a:pPr marL="0">
              <a:lnSpc>
                <a:spcPct val="110000"/>
              </a:lnSpc>
              <a:spcBef>
                <a:spcPts val="0"/>
              </a:spcBef>
              <a:spcAft>
                <a:spcPts val="600"/>
              </a:spcAft>
            </a:pPr>
            <a:r>
              <a:rPr lang="en-US" b="1" dirty="0" smtClean="0">
                <a:effectLst>
                  <a:outerShdw blurRad="38100" dist="38100" dir="2700000" algn="tl">
                    <a:srgbClr val="000000">
                      <a:alpha val="43137"/>
                    </a:srgbClr>
                  </a:outerShdw>
                </a:effectLst>
                <a:latin typeface="Arial Rounded MT Bold" panose="020F0704030504030204" pitchFamily="34" charset="0"/>
              </a:rPr>
              <a:t>But This Is Contrary to What We Learn in Scripture. </a:t>
            </a:r>
          </a:p>
          <a:p>
            <a:pPr marL="0" indent="0">
              <a:lnSpc>
                <a:spcPct val="11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Proverbs 3:5-6, </a:t>
            </a:r>
            <a:r>
              <a:rPr lang="en-US" baseline="30000" dirty="0" smtClean="0">
                <a:effectLst>
                  <a:outerShdw blurRad="38100" dist="38100" dir="2700000" algn="tl">
                    <a:srgbClr val="000000">
                      <a:alpha val="43137"/>
                    </a:srgbClr>
                  </a:outerShdw>
                </a:effectLst>
              </a:rPr>
              <a:t>5 </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Trust in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with all thine heart</a:t>
            </a:r>
            <a:r>
              <a:rPr lang="en-US" i="1" dirty="0" smtClean="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lean not unto thine own understanding. </a:t>
            </a:r>
            <a:r>
              <a:rPr lang="en-US" i="1" baseline="30000" dirty="0" smtClean="0">
                <a:effectLst>
                  <a:outerShdw blurRad="38100" dist="38100" dir="2700000" algn="tl">
                    <a:srgbClr val="000000">
                      <a:alpha val="43137"/>
                    </a:srgbClr>
                  </a:outerShdw>
                </a:effectLst>
              </a:rPr>
              <a:t>6 </a:t>
            </a:r>
            <a:r>
              <a:rPr lang="en-US" i="1" dirty="0">
                <a:effectLst>
                  <a:outerShdw blurRad="38100" dist="38100" dir="2700000" algn="tl">
                    <a:srgbClr val="000000">
                      <a:alpha val="43137"/>
                    </a:srgbClr>
                  </a:outerShdw>
                </a:effectLst>
              </a:rPr>
              <a:t> In all thy ways acknowledge </a:t>
            </a:r>
            <a:r>
              <a:rPr lang="en-US" i="1" dirty="0" smtClean="0">
                <a:effectLst>
                  <a:outerShdw blurRad="38100" dist="38100" dir="2700000" algn="tl">
                    <a:srgbClr val="000000">
                      <a:alpha val="43137"/>
                    </a:srgbClr>
                  </a:outerShdw>
                </a:effectLst>
              </a:rPr>
              <a:t>him</a:t>
            </a:r>
            <a:r>
              <a:rPr lang="en-US" i="1" dirty="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he shall direct thy paths. </a:t>
            </a:r>
            <a:endParaRPr lang="en-US" b="1" i="1" dirty="0" smtClean="0">
              <a:effectLst>
                <a:outerShdw blurRad="38100" dist="38100" dir="2700000" algn="tl">
                  <a:srgbClr val="000000">
                    <a:alpha val="43137"/>
                  </a:srgbClr>
                </a:outerShdw>
              </a:effectLst>
              <a:latin typeface="Arial Rounded MT Bold" panose="020F0704030504030204" pitchFamily="34" charset="0"/>
            </a:endParaRPr>
          </a:p>
          <a:p>
            <a:pPr marL="0">
              <a:lnSpc>
                <a:spcPct val="110000"/>
              </a:lnSpc>
              <a:spcBef>
                <a:spcPts val="0"/>
              </a:spcBef>
              <a:spcAft>
                <a:spcPts val="600"/>
              </a:spcAft>
            </a:pPr>
            <a:r>
              <a:rPr lang="en-US" b="1" dirty="0" smtClean="0">
                <a:effectLst>
                  <a:outerShdw blurRad="38100" dist="38100" dir="2700000" algn="tl">
                    <a:srgbClr val="000000">
                      <a:alpha val="43137"/>
                    </a:srgbClr>
                  </a:outerShdw>
                </a:effectLst>
                <a:latin typeface="Arial Rounded MT Bold" panose="020F0704030504030204" pitchFamily="34" charset="0"/>
              </a:rPr>
              <a:t>We Are Encouraged to Lean On God…</a:t>
            </a:r>
          </a:p>
          <a:p>
            <a:pPr marL="0" indent="0">
              <a:lnSpc>
                <a:spcPct val="110000"/>
              </a:lnSpc>
              <a:spcBef>
                <a:spcPts val="0"/>
              </a:spcBef>
              <a:spcAft>
                <a:spcPts val="600"/>
              </a:spcAft>
              <a:buNone/>
            </a:pPr>
            <a:r>
              <a:rPr lang="en-US" b="1" dirty="0" smtClean="0">
                <a:effectLst>
                  <a:outerShdw blurRad="38100" dist="38100" dir="2700000" algn="tl">
                    <a:srgbClr val="000000">
                      <a:alpha val="43137"/>
                    </a:srgbClr>
                  </a:outerShdw>
                </a:effectLst>
                <a:latin typeface="Arial Rounded MT Bold" panose="020F0704030504030204" pitchFamily="34" charset="0"/>
              </a:rPr>
              <a:t>       …Not On Our Own Understanding</a:t>
            </a:r>
          </a:p>
          <a:p>
            <a:pPr marL="0">
              <a:lnSpc>
                <a:spcPct val="110000"/>
              </a:lnSpc>
              <a:spcBef>
                <a:spcPts val="0"/>
              </a:spcBef>
              <a:spcAft>
                <a:spcPts val="600"/>
              </a:spcAft>
            </a:pPr>
            <a:r>
              <a:rPr lang="en-US" b="1" dirty="0" smtClean="0">
                <a:effectLst>
                  <a:outerShdw blurRad="38100" dist="38100" dir="2700000" algn="tl">
                    <a:srgbClr val="000000">
                      <a:alpha val="43137"/>
                    </a:srgbClr>
                  </a:outerShdw>
                </a:effectLst>
                <a:latin typeface="Arial Rounded MT Bold" panose="020F0704030504030204" pitchFamily="34" charset="0"/>
              </a:rPr>
              <a:t>He’s the One Who Will Make Our Paths Straight. </a:t>
            </a:r>
          </a:p>
          <a:p>
            <a:pPr marL="0">
              <a:lnSpc>
                <a:spcPct val="110000"/>
              </a:lnSpc>
              <a:spcBef>
                <a:spcPts val="0"/>
              </a:spcBef>
              <a:spcAft>
                <a:spcPts val="600"/>
              </a:spcAft>
            </a:pPr>
            <a:r>
              <a:rPr lang="en-US" b="1" dirty="0" smtClean="0">
                <a:effectLst>
                  <a:outerShdw blurRad="38100" dist="38100" dir="2700000" algn="tl">
                    <a:srgbClr val="000000">
                      <a:alpha val="43137"/>
                    </a:srgbClr>
                  </a:outerShdw>
                </a:effectLst>
                <a:latin typeface="Arial Rounded MT Bold" panose="020F0704030504030204" pitchFamily="34" charset="0"/>
              </a:rPr>
              <a:t>We’re to Lean On Him, Not On Our Own Abilities.</a:t>
            </a:r>
            <a:endParaRPr lang="en-US" sz="2400" b="1" dirty="0" smtClean="0">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6024" t="25857" r="4819" b="22959"/>
          <a:stretch/>
        </p:blipFill>
        <p:spPr>
          <a:xfrm>
            <a:off x="8815622" y="3966692"/>
            <a:ext cx="3174609" cy="2419642"/>
          </a:xfrm>
          <a:prstGeom prst="rect">
            <a:avLst/>
          </a:prstGeom>
        </p:spPr>
      </p:pic>
    </p:spTree>
    <p:extLst>
      <p:ext uri="{BB962C8B-B14F-4D97-AF65-F5344CB8AC3E}">
        <p14:creationId xmlns:p14="http://schemas.microsoft.com/office/powerpoint/2010/main" val="11596688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2000"/>
                                        <p:tgtEl>
                                          <p:spTgt spid="3">
                                            <p:txEl>
                                              <p:pRg st="4" end="4"/>
                                            </p:txEl>
                                          </p:spTgt>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2000"/>
                                        <p:tgtEl>
                                          <p:spTgt spid="3">
                                            <p:txEl>
                                              <p:pRg st="5" end="5"/>
                                            </p:txEl>
                                          </p:spTgt>
                                        </p:tgtEl>
                                      </p:cBhvr>
                                    </p:animEffect>
                                  </p:childTnLst>
                                </p:cTn>
                              </p:par>
                            </p:childTnLst>
                          </p:cTn>
                        </p:par>
                        <p:par>
                          <p:cTn id="30" fill="hold">
                            <p:stCondLst>
                              <p:cond delay="4000"/>
                            </p:stCondLst>
                            <p:childTnLst>
                              <p:par>
                                <p:cTn id="31" presetID="16" presetClass="entr" presetSubtype="21"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2000"/>
                                        <p:tgtEl>
                                          <p:spTgt spid="3">
                                            <p:txEl>
                                              <p:pRg st="6" end="6"/>
                                            </p:txEl>
                                          </p:spTgt>
                                        </p:tgtEl>
                                      </p:cBhvr>
                                    </p:animEffect>
                                  </p:childTnLst>
                                </p:cTn>
                              </p:par>
                            </p:childTnLst>
                          </p:cTn>
                        </p:par>
                        <p:par>
                          <p:cTn id="34" fill="hold">
                            <p:stCondLst>
                              <p:cond delay="6000"/>
                            </p:stCondLst>
                            <p:childTnLst>
                              <p:par>
                                <p:cTn id="35" presetID="16" presetClass="entr" presetSubtype="37"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outVertical)">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0"/>
            <a:ext cx="10515600" cy="1038675"/>
          </a:xfrm>
        </p:spPr>
        <p:txBody>
          <a:bodyPr/>
          <a:lstStyle/>
          <a:p>
            <a:r>
              <a:rPr lang="en-US" dirty="0">
                <a:effectLst>
                  <a:outerShdw blurRad="38100" dist="38100" dir="2700000" algn="tl">
                    <a:srgbClr val="000000">
                      <a:alpha val="43137"/>
                    </a:srgbClr>
                  </a:outerShdw>
                </a:effectLst>
                <a:latin typeface="Arial Rounded MT Bold" panose="020F0704030504030204" pitchFamily="34" charset="0"/>
              </a:rPr>
              <a:t>#2- Our Self-Reliance Needs to Die</a:t>
            </a:r>
            <a:endParaRPr lang="en-US" dirty="0"/>
          </a:p>
        </p:txBody>
      </p:sp>
      <p:sp>
        <p:nvSpPr>
          <p:cNvPr id="3" name="Content Placeholder 2"/>
          <p:cNvSpPr>
            <a:spLocks noGrp="1"/>
          </p:cNvSpPr>
          <p:nvPr>
            <p:ph idx="1"/>
          </p:nvPr>
        </p:nvSpPr>
        <p:spPr>
          <a:xfrm>
            <a:off x="119270" y="1236371"/>
            <a:ext cx="11966713" cy="5460643"/>
          </a:xfrm>
        </p:spPr>
        <p:txBody>
          <a:bodyPr>
            <a:normAutofit fontScale="92500" lnSpcReduction="10000"/>
          </a:bodyPr>
          <a:lstStyle/>
          <a:p>
            <a:pPr marL="0" indent="0">
              <a:lnSpc>
                <a:spcPct val="110000"/>
              </a:lnSpc>
              <a:buNone/>
            </a:pPr>
            <a:r>
              <a:rPr lang="en-US" sz="3000" b="1" dirty="0">
                <a:effectLst>
                  <a:outerShdw blurRad="38100" dist="38100" dir="2700000" algn="tl">
                    <a:srgbClr val="000000">
                      <a:alpha val="43137"/>
                    </a:srgbClr>
                  </a:outerShdw>
                </a:effectLst>
                <a:latin typeface="Arial Rounded MT Bold" panose="020F0704030504030204" pitchFamily="34" charset="0"/>
              </a:rPr>
              <a:t>God is </a:t>
            </a:r>
            <a:r>
              <a:rPr lang="en-US" sz="3000" b="1" dirty="0" smtClean="0">
                <a:effectLst>
                  <a:outerShdw blurRad="38100" dist="38100" dir="2700000" algn="tl">
                    <a:srgbClr val="000000">
                      <a:alpha val="43137"/>
                    </a:srgbClr>
                  </a:outerShdw>
                </a:effectLst>
                <a:latin typeface="Arial Rounded MT Bold" panose="020F0704030504030204" pitchFamily="34" charset="0"/>
              </a:rPr>
              <a:t>Making It Clear That We are Not Self-Sufficient.</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1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So </a:t>
            </a:r>
            <a:r>
              <a:rPr lang="en-US" b="1" dirty="0">
                <a:effectLst>
                  <a:outerShdw blurRad="38100" dist="38100" dir="2700000" algn="tl">
                    <a:srgbClr val="000000">
                      <a:alpha val="43137"/>
                    </a:srgbClr>
                  </a:outerShdw>
                </a:effectLst>
                <a:latin typeface="Arial Rounded MT Bold" panose="020F0704030504030204" pitchFamily="34" charset="0"/>
              </a:rPr>
              <a:t>maybe we need to stop seeing the </a:t>
            </a:r>
            <a:r>
              <a:rPr lang="en-US" b="1" dirty="0" smtClean="0">
                <a:effectLst>
                  <a:outerShdw blurRad="38100" dist="38100" dir="2700000" algn="tl">
                    <a:srgbClr val="000000">
                      <a:alpha val="43137"/>
                    </a:srgbClr>
                  </a:outerShdw>
                </a:effectLst>
                <a:latin typeface="Arial Rounded MT Bold" panose="020F0704030504030204" pitchFamily="34" charset="0"/>
              </a:rPr>
              <a:t>trials/ </a:t>
            </a:r>
            <a:r>
              <a:rPr lang="en-US" b="1" dirty="0">
                <a:effectLst>
                  <a:outerShdw blurRad="38100" dist="38100" dir="2700000" algn="tl">
                    <a:srgbClr val="000000">
                      <a:alpha val="43137"/>
                    </a:srgbClr>
                  </a:outerShdw>
                </a:effectLst>
                <a:latin typeface="Arial Rounded MT Bold" panose="020F0704030504030204" pitchFamily="34" charset="0"/>
              </a:rPr>
              <a:t>adversity in our lives as a burden, as an indication that God doesn’t love us.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10000"/>
              </a:lnSpc>
            </a:pPr>
            <a:r>
              <a:rPr lang="en-US" b="1" dirty="0" smtClean="0">
                <a:effectLst>
                  <a:outerShdw blurRad="38100" dist="38100" dir="2700000" algn="tl">
                    <a:srgbClr val="000000">
                      <a:alpha val="43137"/>
                    </a:srgbClr>
                  </a:outerShdw>
                </a:effectLst>
                <a:latin typeface="Arial Rounded MT Bold" panose="020F0704030504030204" pitchFamily="34" charset="0"/>
              </a:rPr>
              <a:t>Maybe </a:t>
            </a:r>
            <a:r>
              <a:rPr lang="en-US" b="1" dirty="0">
                <a:effectLst>
                  <a:outerShdw blurRad="38100" dist="38100" dir="2700000" algn="tl">
                    <a:srgbClr val="000000">
                      <a:alpha val="43137"/>
                    </a:srgbClr>
                  </a:outerShdw>
                </a:effectLst>
                <a:latin typeface="Arial Rounded MT Bold" panose="020F0704030504030204" pitchFamily="34" charset="0"/>
              </a:rPr>
              <a:t>we need to start seeing them as proof that God indeed loves us very much—so much so that He will not </a:t>
            </a:r>
            <a:r>
              <a:rPr lang="en-US" b="1" i="1" dirty="0">
                <a:effectLst>
                  <a:outerShdw blurRad="38100" dist="38100" dir="2700000" algn="tl">
                    <a:srgbClr val="000000">
                      <a:alpha val="43137"/>
                    </a:srgbClr>
                  </a:outerShdw>
                </a:effectLst>
                <a:latin typeface="Arial Rounded MT Bold" panose="020F0704030504030204" pitchFamily="34" charset="0"/>
              </a:rPr>
              <a:t>let</a:t>
            </a:r>
            <a:r>
              <a:rPr lang="en-US" b="1" dirty="0">
                <a:effectLst>
                  <a:outerShdw blurRad="38100" dist="38100" dir="2700000" algn="tl">
                    <a:srgbClr val="000000">
                      <a:alpha val="43137"/>
                    </a:srgbClr>
                  </a:outerShdw>
                </a:effectLst>
                <a:latin typeface="Arial Rounded MT Bold" panose="020F0704030504030204" pitchFamily="34" charset="0"/>
              </a:rPr>
              <a:t> us try to rely on our own strength, but continue to show us that we </a:t>
            </a:r>
            <a:r>
              <a:rPr lang="en-US" b="1" i="1" dirty="0">
                <a:effectLst>
                  <a:outerShdw blurRad="38100" dist="38100" dir="2700000" algn="tl">
                    <a:srgbClr val="000000">
                      <a:alpha val="43137"/>
                    </a:srgbClr>
                  </a:outerShdw>
                </a:effectLst>
                <a:latin typeface="Arial Rounded MT Bold" panose="020F0704030504030204" pitchFamily="34" charset="0"/>
              </a:rPr>
              <a:t>must </a:t>
            </a:r>
            <a:r>
              <a:rPr lang="en-US" b="1" dirty="0">
                <a:effectLst>
                  <a:outerShdw blurRad="38100" dist="38100" dir="2700000" algn="tl">
                    <a:srgbClr val="000000">
                      <a:alpha val="43137"/>
                    </a:srgbClr>
                  </a:outerShdw>
                </a:effectLst>
                <a:latin typeface="Arial Rounded MT Bold" panose="020F0704030504030204" pitchFamily="34" charset="0"/>
              </a:rPr>
              <a:t>rely on Him to endure suffering and persevere until the end</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1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Philippians 4:13 (KJV)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i="1" baseline="30000" dirty="0">
                <a:effectLst>
                  <a:outerShdw blurRad="38100" dist="38100" dir="2700000" algn="tl">
                    <a:srgbClr val="000000">
                      <a:alpha val="43137"/>
                    </a:srgbClr>
                  </a:outerShdw>
                </a:effectLst>
                <a:latin typeface="Arial Rounded MT Bold" panose="020F0704030504030204" pitchFamily="34" charset="0"/>
              </a:rPr>
              <a:t>13 </a:t>
            </a:r>
            <a:r>
              <a:rPr lang="en-US" i="1" dirty="0">
                <a:effectLst>
                  <a:outerShdw blurRad="38100" dist="38100" dir="2700000" algn="tl">
                    <a:srgbClr val="000000">
                      <a:alpha val="43137"/>
                    </a:srgbClr>
                  </a:outerShdw>
                </a:effectLst>
                <a:latin typeface="Arial Rounded MT Bold" panose="020F0704030504030204" pitchFamily="34" charset="0"/>
              </a:rPr>
              <a:t> I can do all things through Christ which </a:t>
            </a:r>
            <a:r>
              <a:rPr lang="en-US" i="1" dirty="0" err="1">
                <a:effectLst>
                  <a:outerShdw blurRad="38100" dist="38100" dir="2700000" algn="tl">
                    <a:srgbClr val="000000">
                      <a:alpha val="43137"/>
                    </a:srgbClr>
                  </a:outerShdw>
                </a:effectLst>
                <a:latin typeface="Arial Rounded MT Bold" panose="020F0704030504030204" pitchFamily="34" charset="0"/>
              </a:rPr>
              <a:t>strengtheneth</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me</a:t>
            </a:r>
            <a:endParaRPr lang="en-US"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1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Philippians </a:t>
            </a:r>
            <a:r>
              <a:rPr lang="en-US" b="1" dirty="0">
                <a:effectLst>
                  <a:outerShdw blurRad="38100" dist="38100" dir="2700000" algn="tl">
                    <a:srgbClr val="000000">
                      <a:alpha val="43137"/>
                    </a:srgbClr>
                  </a:outerShdw>
                </a:effectLst>
                <a:latin typeface="Arial Rounded MT Bold" panose="020F0704030504030204" pitchFamily="34" charset="0"/>
              </a:rPr>
              <a:t>4:13 (MSG)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13 </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Whatever I have, wherever I am, I can make it through anything in the One who makes me who I </a:t>
            </a:r>
            <a:r>
              <a:rPr lang="en-US" i="1" dirty="0" smtClean="0">
                <a:effectLst>
                  <a:outerShdw blurRad="38100" dist="38100" dir="2700000" algn="tl">
                    <a:srgbClr val="000000">
                      <a:alpha val="43137"/>
                    </a:srgbClr>
                  </a:outerShdw>
                </a:effectLst>
                <a:latin typeface="Arial Rounded MT Bold" panose="020F0704030504030204" pitchFamily="34" charset="0"/>
              </a:rPr>
              <a:t>am</a:t>
            </a:r>
            <a:endParaRPr lang="en-US" i="1" dirty="0"/>
          </a:p>
        </p:txBody>
      </p:sp>
    </p:spTree>
    <p:extLst>
      <p:ext uri="{BB962C8B-B14F-4D97-AF65-F5344CB8AC3E}">
        <p14:creationId xmlns:p14="http://schemas.microsoft.com/office/powerpoint/2010/main" val="25208564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par>
                          <p:cTn id="22" fill="hold">
                            <p:stCondLst>
                              <p:cond delay="2000"/>
                            </p:stCondLst>
                            <p:childTnLst>
                              <p:par>
                                <p:cTn id="23" presetID="21" presetClass="entr" presetSubtype="1"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1)">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30271"/>
            <a:ext cx="11797047" cy="1180343"/>
          </a:xfrm>
        </p:spPr>
        <p:txBody>
          <a:bodyPr>
            <a:normAutofit/>
          </a:bodyPr>
          <a:lstStyle/>
          <a:p>
            <a:r>
              <a:rPr lang="en-US" sz="4000" b="1" dirty="0">
                <a:effectLst>
                  <a:outerShdw blurRad="38100" dist="38100" dir="2700000" algn="tl">
                    <a:srgbClr val="000000">
                      <a:alpha val="43137"/>
                    </a:srgbClr>
                  </a:outerShdw>
                </a:effectLst>
                <a:latin typeface="Arial Rounded MT Bold" panose="020F0704030504030204" pitchFamily="34" charset="0"/>
              </a:rPr>
              <a:t>#3- We Need to Learn about God’s Character </a:t>
            </a:r>
            <a:endParaRPr lang="en-US" sz="4000" dirty="0"/>
          </a:p>
        </p:txBody>
      </p:sp>
      <p:sp>
        <p:nvSpPr>
          <p:cNvPr id="3" name="Content Placeholder 2"/>
          <p:cNvSpPr>
            <a:spLocks noGrp="1"/>
          </p:cNvSpPr>
          <p:nvPr>
            <p:ph idx="1"/>
          </p:nvPr>
        </p:nvSpPr>
        <p:spPr>
          <a:xfrm>
            <a:off x="128789" y="1300766"/>
            <a:ext cx="11912957" cy="54091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pPr marL="0" indent="0">
              <a:lnSpc>
                <a:spcPct val="120000"/>
              </a:lnSpc>
              <a:spcBef>
                <a:spcPts val="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Trials Teach Us God is Faithful</a:t>
            </a:r>
          </a:p>
          <a:p>
            <a:pPr marL="0" indent="0">
              <a:lnSpc>
                <a:spcPct val="12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No Matter Who Loves You, God’s His Love </a:t>
            </a:r>
            <a:r>
              <a:rPr lang="en-US" dirty="0">
                <a:effectLst>
                  <a:outerShdw blurRad="38100" dist="38100" dir="2700000" algn="tl">
                    <a:srgbClr val="000000">
                      <a:alpha val="43137"/>
                    </a:srgbClr>
                  </a:outerShdw>
                </a:effectLst>
                <a:latin typeface="Arial Rounded MT Bold" panose="020F0704030504030204" pitchFamily="34" charset="0"/>
              </a:rPr>
              <a:t>is the </a:t>
            </a:r>
            <a:r>
              <a:rPr lang="en-US" u="sng" dirty="0" smtClean="0">
                <a:effectLst>
                  <a:outerShdw blurRad="38100" dist="38100" dir="2700000" algn="tl">
                    <a:srgbClr val="000000">
                      <a:alpha val="43137"/>
                    </a:srgbClr>
                  </a:outerShdw>
                </a:effectLst>
                <a:latin typeface="Arial Rounded MT Bold" panose="020F0704030504030204" pitchFamily="34" charset="0"/>
              </a:rPr>
              <a:t>Greatest </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mar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God </a:t>
            </a:r>
            <a:r>
              <a:rPr lang="en-US" dirty="0">
                <a:effectLst>
                  <a:outerShdw blurRad="38100" dist="38100" dir="2700000" algn="tl">
                    <a:srgbClr val="000000">
                      <a:alpha val="43137"/>
                    </a:srgbClr>
                  </a:outerShdw>
                </a:effectLst>
                <a:latin typeface="Arial Rounded MT Bold" panose="020F0704030504030204" pitchFamily="34" charset="0"/>
              </a:rPr>
              <a:t>has </a:t>
            </a:r>
            <a:r>
              <a:rPr lang="en-US" dirty="0" smtClean="0">
                <a:effectLst>
                  <a:outerShdw blurRad="38100" dist="38100" dir="2700000" algn="tl">
                    <a:srgbClr val="000000">
                      <a:alpha val="43137"/>
                    </a:srgbClr>
                  </a:outerShdw>
                </a:effectLst>
                <a:latin typeface="Arial Rounded MT Bold" panose="020F0704030504030204" pitchFamily="34" charset="0"/>
              </a:rPr>
              <a:t>Promised </a:t>
            </a:r>
            <a:r>
              <a:rPr lang="en-US" u="sng" dirty="0" smtClean="0">
                <a:effectLst>
                  <a:outerShdw blurRad="38100" dist="38100" dir="2700000" algn="tl">
                    <a:srgbClr val="000000">
                      <a:alpha val="43137"/>
                    </a:srgbClr>
                  </a:outerShdw>
                </a:effectLst>
                <a:latin typeface="Arial Rounded MT Bold" panose="020F0704030504030204" pitchFamily="34" charset="0"/>
              </a:rPr>
              <a:t>He Will Never Leave You</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b="1" dirty="0" err="1" smtClean="0">
                <a:effectLst>
                  <a:outerShdw blurRad="38100" dist="38100" dir="2700000" algn="tl">
                    <a:srgbClr val="000000">
                      <a:alpha val="43137"/>
                    </a:srgbClr>
                  </a:outerShdw>
                </a:effectLst>
              </a:rPr>
              <a:t>Heb</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13:5-6 (MSG) </a:t>
            </a:r>
            <a:r>
              <a:rPr lang="en-US" baseline="30000" dirty="0" smtClean="0">
                <a:effectLst>
                  <a:outerShdw blurRad="38100" dist="38100" dir="2700000" algn="tl">
                    <a:srgbClr val="000000">
                      <a:alpha val="43137"/>
                    </a:srgbClr>
                  </a:outerShdw>
                </a:effectLst>
              </a:rPr>
              <a:t>5 </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Don't be obsessed with getting more material things. Be relaxed with what you have. Since God assured us, "I'll never let you down, never walk off and leave you," </a:t>
            </a:r>
            <a:r>
              <a:rPr lang="en-US" i="1" baseline="30000" dirty="0" smtClean="0">
                <a:effectLst>
                  <a:outerShdw blurRad="38100" dist="38100" dir="2700000" algn="tl">
                    <a:srgbClr val="000000">
                      <a:alpha val="43137"/>
                    </a:srgbClr>
                  </a:outerShdw>
                </a:effectLst>
              </a:rPr>
              <a:t>6 </a:t>
            </a:r>
            <a:r>
              <a:rPr lang="en-US" i="1" dirty="0">
                <a:effectLst>
                  <a:outerShdw blurRad="38100" dist="38100" dir="2700000" algn="tl">
                    <a:srgbClr val="000000">
                      <a:alpha val="43137"/>
                    </a:srgbClr>
                  </a:outerShdw>
                </a:effectLst>
              </a:rPr>
              <a:t> we can boldly quote, God is there, ready to help; I'm fearless no matter what. Who or what can get to me?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457200"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He’s </a:t>
            </a:r>
            <a:r>
              <a:rPr lang="en-US" sz="2800" dirty="0">
                <a:effectLst>
                  <a:outerShdw blurRad="38100" dist="38100" dir="2700000" algn="tl">
                    <a:srgbClr val="000000">
                      <a:alpha val="43137"/>
                    </a:srgbClr>
                  </a:outerShdw>
                </a:effectLst>
                <a:latin typeface="Arial Rounded MT Bold" panose="020F0704030504030204" pitchFamily="34" charset="0"/>
              </a:rPr>
              <a:t>in it for the </a:t>
            </a:r>
            <a:r>
              <a:rPr lang="en-US" sz="2800" dirty="0" smtClean="0">
                <a:effectLst>
                  <a:outerShdw blurRad="38100" dist="38100" dir="2700000" algn="tl">
                    <a:srgbClr val="000000">
                      <a:alpha val="43137"/>
                    </a:srgbClr>
                  </a:outerShdw>
                </a:effectLst>
                <a:latin typeface="Arial Rounded MT Bold" panose="020F0704030504030204" pitchFamily="34" charset="0"/>
              </a:rPr>
              <a:t>Whole Game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457200" lvl="1">
              <a:lnSpc>
                <a:spcPct val="100000"/>
              </a:lnSpc>
              <a:spcBef>
                <a:spcPts val="0"/>
              </a:spcBef>
            </a:pPr>
            <a:r>
              <a:rPr lang="en-US" sz="2800" dirty="0">
                <a:effectLst>
                  <a:outerShdw blurRad="38100" dist="38100" dir="2700000" algn="tl">
                    <a:srgbClr val="000000">
                      <a:alpha val="43137"/>
                    </a:srgbClr>
                  </a:outerShdw>
                </a:effectLst>
                <a:latin typeface="Arial Rounded MT Bold" panose="020F0704030504030204" pitchFamily="34" charset="0"/>
              </a:rPr>
              <a:t>God is </a:t>
            </a:r>
            <a:r>
              <a:rPr lang="en-US" sz="2800" dirty="0" smtClean="0">
                <a:effectLst>
                  <a:outerShdw blurRad="38100" dist="38100" dir="2700000" algn="tl">
                    <a:srgbClr val="000000">
                      <a:alpha val="43137"/>
                    </a:srgbClr>
                  </a:outerShdw>
                </a:effectLst>
                <a:latin typeface="Arial Rounded MT Bold" panose="020F0704030504030204" pitchFamily="34" charset="0"/>
              </a:rPr>
              <a:t>Patient / Long-suffering </a:t>
            </a:r>
          </a:p>
          <a:p>
            <a:pPr marL="457200" lvl="1">
              <a:lnSpc>
                <a:spcPct val="11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So He Doesn’t Care How Long the Trial Is…</a:t>
            </a:r>
          </a:p>
          <a:p>
            <a:pPr marL="228600" lvl="1" indent="0">
              <a:lnSpc>
                <a:spcPct val="110000"/>
              </a:lnSpc>
              <a:spcBef>
                <a:spcPts val="0"/>
              </a:spcBef>
              <a:buNone/>
            </a:pP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                    …He’s Staying</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2662" y="4359965"/>
            <a:ext cx="3949337" cy="2440080"/>
          </a:xfrm>
          <a:prstGeom prst="rect">
            <a:avLst/>
          </a:prstGeom>
          <a:ln>
            <a:noFill/>
          </a:ln>
          <a:effectLst>
            <a:softEdge rad="112500"/>
          </a:effectLst>
        </p:spPr>
      </p:pic>
    </p:spTree>
    <p:extLst>
      <p:ext uri="{BB962C8B-B14F-4D97-AF65-F5344CB8AC3E}">
        <p14:creationId xmlns:p14="http://schemas.microsoft.com/office/powerpoint/2010/main" val="2138633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par>
                          <p:cTn id="33" fill="hold">
                            <p:stCondLst>
                              <p:cond delay="1000"/>
                            </p:stCondLst>
                            <p:childTnLst>
                              <p:par>
                                <p:cTn id="34" presetID="31"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par>
                          <p:cTn id="40" fill="hold">
                            <p:stCondLst>
                              <p:cond delay="2000"/>
                            </p:stCondLst>
                            <p:childTnLst>
                              <p:par>
                                <p:cTn id="41" presetID="31"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par>
                          <p:cTn id="47" fill="hold">
                            <p:stCondLst>
                              <p:cond delay="3000"/>
                            </p:stCondLst>
                            <p:childTnLst>
                              <p:par>
                                <p:cTn id="48" presetID="31" presetClass="entr" presetSubtype="0" fill="hold" grpId="0" nodeType="after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5" end="5"/>
                                            </p:txEl>
                                          </p:spTgt>
                                        </p:tgtEl>
                                      </p:cBhvr>
                                    </p:animEffect>
                                  </p:childTnLst>
                                </p:cTn>
                              </p:par>
                            </p:childTnLst>
                          </p:cTn>
                        </p:par>
                        <p:par>
                          <p:cTn id="54" fill="hold">
                            <p:stCondLst>
                              <p:cond delay="4000"/>
                            </p:stCondLst>
                            <p:childTnLst>
                              <p:par>
                                <p:cTn id="55" presetID="31" presetClass="entr" presetSubtype="0" fill="hold" grpId="0" nodeType="after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6" end="6"/>
                                            </p:txEl>
                                          </p:spTgt>
                                        </p:tgtEl>
                                      </p:cBhvr>
                                    </p:animEffect>
                                  </p:childTnLst>
                                </p:cTn>
                              </p:par>
                            </p:childTnLst>
                          </p:cTn>
                        </p:par>
                        <p:par>
                          <p:cTn id="61" fill="hold">
                            <p:stCondLst>
                              <p:cond delay="5000"/>
                            </p:stCondLst>
                            <p:childTnLst>
                              <p:par>
                                <p:cTn id="62" presetID="31" presetClass="entr" presetSubtype="0" fill="hold" grpId="0" nodeType="after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3100</Words>
  <Application>Microsoft Office PowerPoint</Application>
  <PresentationFormat>Widescreen</PresentationFormat>
  <Paragraphs>160</Paragraphs>
  <Slides>28</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Rounded MT Bold</vt:lpstr>
      <vt:lpstr>Calibri</vt:lpstr>
      <vt:lpstr>Calibri Light</vt:lpstr>
      <vt:lpstr>Courier New</vt:lpstr>
      <vt:lpstr>Times New Roman</vt:lpstr>
      <vt:lpstr>Office Theme</vt:lpstr>
      <vt:lpstr>PowerPoint Presentation</vt:lpstr>
      <vt:lpstr>   More than I Can Handle God Gives Me 4 Reasons</vt:lpstr>
      <vt:lpstr>PowerPoint Presentation</vt:lpstr>
      <vt:lpstr>PowerPoint Presentation</vt:lpstr>
      <vt:lpstr>#1- Our Faith Needs to Grow</vt:lpstr>
      <vt:lpstr>#1- Our Faith Needs to Grow</vt:lpstr>
      <vt:lpstr>#2- Our Self-Reliance Needs to Die</vt:lpstr>
      <vt:lpstr>#2- Our Self-Reliance Needs to Die</vt:lpstr>
      <vt:lpstr>#3- We Need to Learn about God’s Character </vt:lpstr>
      <vt:lpstr>#4- God Will Get the Glory </vt:lpstr>
      <vt:lpstr>#4- God Will Get the Glory </vt:lpstr>
      <vt:lpstr>#4- God Will Get the Glory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Our Faith Needs to Grow</vt:lpstr>
      <vt:lpstr>#2- Our Self-Reliance Needs to Die</vt:lpstr>
      <vt:lpstr>#3- We Need to Learn about God’s Character </vt:lpstr>
      <vt:lpstr>#4- God Will Get the Glory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Simple Reasons  God Gives Me  More than I Can Handle</dc:title>
  <dc:creator>David Linton</dc:creator>
  <cp:lastModifiedBy>David Linton</cp:lastModifiedBy>
  <cp:revision>85</cp:revision>
  <cp:lastPrinted>2016-03-30T02:32:35Z</cp:lastPrinted>
  <dcterms:created xsi:type="dcterms:W3CDTF">2016-03-15T19:07:28Z</dcterms:created>
  <dcterms:modified xsi:type="dcterms:W3CDTF">2016-03-31T05:13:53Z</dcterms:modified>
</cp:coreProperties>
</file>