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78" r:id="rId2"/>
    <p:sldId id="256" r:id="rId3"/>
    <p:sldId id="271" r:id="rId4"/>
    <p:sldId id="257" r:id="rId5"/>
    <p:sldId id="272" r:id="rId6"/>
    <p:sldId id="273" r:id="rId7"/>
    <p:sldId id="270" r:id="rId8"/>
    <p:sldId id="260" r:id="rId9"/>
    <p:sldId id="274" r:id="rId10"/>
    <p:sldId id="263" r:id="rId11"/>
    <p:sldId id="275" r:id="rId12"/>
    <p:sldId id="280" r:id="rId13"/>
    <p:sldId id="265" r:id="rId14"/>
    <p:sldId id="277" r:id="rId15"/>
    <p:sldId id="261" r:id="rId16"/>
    <p:sldId id="281" r:id="rId17"/>
    <p:sldId id="262" r:id="rId18"/>
    <p:sldId id="266" r:id="rId19"/>
    <p:sldId id="267" r:id="rId20"/>
    <p:sldId id="268" r:id="rId21"/>
    <p:sldId id="259" r:id="rId22"/>
    <p:sldId id="258" r:id="rId23"/>
    <p:sldId id="269" r:id="rId24"/>
    <p:sldId id="264" r:id="rId25"/>
    <p:sldId id="276"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9CA250B-47C0-489F-89A9-587E08D369E3}" type="datetimeFigureOut">
              <a:rPr lang="en-US" smtClean="0"/>
              <a:t>4/29/2016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EF65858-8DB9-4503-8E20-1104C1992DB1}" type="slidenum">
              <a:rPr lang="en-US" smtClean="0"/>
              <a:t>‹#›</a:t>
            </a:fld>
            <a:endParaRPr lang="en-US"/>
          </a:p>
        </p:txBody>
      </p:sp>
    </p:spTree>
    <p:extLst>
      <p:ext uri="{BB962C8B-B14F-4D97-AF65-F5344CB8AC3E}">
        <p14:creationId xmlns:p14="http://schemas.microsoft.com/office/powerpoint/2010/main" val="30526595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F36B9-5295-423C-ABC3-806936A477B7}"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244565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36B9-5295-423C-ABC3-806936A477B7}"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264524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36B9-5295-423C-ABC3-806936A477B7}"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79897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F36B9-5295-423C-ABC3-806936A477B7}"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154348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F36B9-5295-423C-ABC3-806936A477B7}"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319472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F36B9-5295-423C-ABC3-806936A477B7}"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183598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F36B9-5295-423C-ABC3-806936A477B7}"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112349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F36B9-5295-423C-ABC3-806936A477B7}"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244825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F36B9-5295-423C-ABC3-806936A477B7}"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4756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F36B9-5295-423C-ABC3-806936A477B7}"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104804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F36B9-5295-423C-ABC3-806936A477B7}"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B2BD6-308B-47B6-B3F4-812762980FFC}" type="slidenum">
              <a:rPr lang="en-US" smtClean="0"/>
              <a:t>‹#›</a:t>
            </a:fld>
            <a:endParaRPr lang="en-US"/>
          </a:p>
        </p:txBody>
      </p:sp>
    </p:spTree>
    <p:extLst>
      <p:ext uri="{BB962C8B-B14F-4D97-AF65-F5344CB8AC3E}">
        <p14:creationId xmlns:p14="http://schemas.microsoft.com/office/powerpoint/2010/main" val="352746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F36B9-5295-423C-ABC3-806936A477B7}" type="datetimeFigureOut">
              <a:rPr lang="en-US" smtClean="0"/>
              <a:t>4/29/2016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2BD6-308B-47B6-B3F4-812762980FFC}" type="slidenum">
              <a:rPr lang="en-US" smtClean="0"/>
              <a:t>‹#›</a:t>
            </a:fld>
            <a:endParaRPr lang="en-US"/>
          </a:p>
        </p:txBody>
      </p:sp>
    </p:spTree>
    <p:extLst>
      <p:ext uri="{BB962C8B-B14F-4D97-AF65-F5344CB8AC3E}">
        <p14:creationId xmlns:p14="http://schemas.microsoft.com/office/powerpoint/2010/main" val="2881246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messaging.saddleback.org/ct/47160296:6BeqkDAUN:m:1:921956576:17C593C6651B19E282F9C2E7EA4CFAF1:r" TargetMode="External"/><Relationship Id="rId5" Type="http://schemas.openxmlformats.org/officeDocument/2006/relationships/image" Target="../media/image4.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156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p:spPr>
      </p:pic>
      <p:sp>
        <p:nvSpPr>
          <p:cNvPr id="2" name="Title 1"/>
          <p:cNvSpPr>
            <a:spLocks noGrp="1"/>
          </p:cNvSpPr>
          <p:nvPr>
            <p:ph type="title"/>
          </p:nvPr>
        </p:nvSpPr>
        <p:spPr>
          <a:xfrm>
            <a:off x="1" y="43151"/>
            <a:ext cx="12192000" cy="987160"/>
          </a:xfrm>
        </p:spPr>
        <p:txBody>
          <a:bodyPr>
            <a:normAutofit/>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Wood was Preferred Wood for Caskets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 y="1262130"/>
            <a:ext cx="12191998" cy="5486400"/>
          </a:xfrm>
          <a:solidFill>
            <a:schemeClr val="bg1">
              <a:alpha val="80000"/>
            </a:schemeClr>
          </a:solidFill>
        </p:spPr>
        <p:txBody>
          <a:bodyPr>
            <a:no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In Middle East, the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 </a:t>
            </a:r>
            <a:r>
              <a:rPr lang="en-US" b="1" dirty="0" smtClean="0">
                <a:effectLst>
                  <a:outerShdw blurRad="38100" dist="38100" dir="2700000" algn="tl">
                    <a:srgbClr val="000000">
                      <a:alpha val="43137"/>
                    </a:srgbClr>
                  </a:outerShdw>
                </a:effectLst>
                <a:latin typeface="Arial Rounded MT Bold" panose="020F0704030504030204" pitchFamily="34" charset="0"/>
              </a:rPr>
              <a:t>was </a:t>
            </a:r>
            <a:r>
              <a:rPr lang="en-US" b="1" dirty="0" smtClean="0">
                <a:effectLst>
                  <a:outerShdw blurRad="38100" dist="38100" dir="2700000" algn="tl">
                    <a:srgbClr val="000000">
                      <a:alpha val="43137"/>
                    </a:srgbClr>
                  </a:outerShdw>
                </a:effectLst>
                <a:latin typeface="Arial Rounded MT Bold" panose="020F0704030504030204" pitchFamily="34" charset="0"/>
              </a:rPr>
              <a:t>the Preferred for Caskets </a:t>
            </a:r>
          </a:p>
          <a:p>
            <a:pPr lvl="1">
              <a:lnSpc>
                <a:spcPct val="100000"/>
              </a:lnSpc>
              <a:spcBef>
                <a:spcPts val="0"/>
              </a:spcBef>
            </a:pPr>
            <a:r>
              <a:rPr lang="en-US" sz="2600" dirty="0" smtClean="0">
                <a:effectLst>
                  <a:outerShdw blurRad="38100" dist="38100" dir="2700000" algn="tl">
                    <a:srgbClr val="000000">
                      <a:alpha val="43137"/>
                    </a:srgbClr>
                  </a:outerShdw>
                </a:effectLst>
                <a:latin typeface="Arial Rounded MT Bold" panose="020F0704030504030204" pitchFamily="34" charset="0"/>
              </a:rPr>
              <a:t>grew quickly/ any </a:t>
            </a:r>
            <a:r>
              <a:rPr lang="en-US" sz="2600" dirty="0" smtClean="0">
                <a:effectLst>
                  <a:outerShdw blurRad="38100" dist="38100" dir="2700000" algn="tl">
                    <a:srgbClr val="000000">
                      <a:alpha val="43137"/>
                    </a:srgbClr>
                  </a:outerShdw>
                </a:effectLst>
                <a:latin typeface="Arial Rounded MT Bold" panose="020F0704030504030204" pitchFamily="34" charset="0"/>
              </a:rPr>
              <a:t>environment </a:t>
            </a:r>
          </a:p>
          <a:p>
            <a:pPr lvl="1">
              <a:lnSpc>
                <a:spcPct val="100000"/>
              </a:lnSpc>
              <a:spcBef>
                <a:spcPts val="0"/>
              </a:spcBef>
            </a:pPr>
            <a:r>
              <a:rPr lang="en-US" sz="2600" dirty="0" smtClean="0">
                <a:effectLst>
                  <a:outerShdw blurRad="38100" dist="38100" dir="2700000" algn="tl">
                    <a:srgbClr val="000000">
                      <a:alpha val="43137"/>
                    </a:srgbClr>
                  </a:outerShdw>
                </a:effectLst>
                <a:latin typeface="Arial Rounded MT Bold" panose="020F0704030504030204" pitchFamily="34" charset="0"/>
              </a:rPr>
              <a:t>accessible </a:t>
            </a:r>
            <a:r>
              <a:rPr lang="en-US" sz="2600" dirty="0" smtClean="0">
                <a:effectLst>
                  <a:outerShdw blurRad="38100" dist="38100" dir="2700000" algn="tl">
                    <a:srgbClr val="000000">
                      <a:alpha val="43137"/>
                    </a:srgbClr>
                  </a:outerShdw>
                </a:effectLst>
                <a:latin typeface="Arial Rounded MT Bold" panose="020F0704030504030204" pitchFamily="34" charset="0"/>
              </a:rPr>
              <a:t>in many different places </a:t>
            </a:r>
          </a:p>
          <a:p>
            <a:pPr lvl="1">
              <a:lnSpc>
                <a:spcPct val="100000"/>
              </a:lnSpc>
              <a:spcBef>
                <a:spcPts val="0"/>
              </a:spcBef>
            </a:pPr>
            <a:r>
              <a:rPr lang="en-US" sz="2600" dirty="0" smtClean="0">
                <a:effectLst>
                  <a:outerShdw blurRad="38100" dist="38100" dir="2700000" algn="tl">
                    <a:srgbClr val="000000">
                      <a:alpha val="43137"/>
                    </a:srgbClr>
                  </a:outerShdw>
                </a:effectLst>
                <a:latin typeface="Arial Rounded MT Bold" panose="020F0704030504030204" pitchFamily="34" charset="0"/>
              </a:rPr>
              <a:t>grew </a:t>
            </a:r>
            <a:r>
              <a:rPr lang="en-US" sz="2600" dirty="0" smtClean="0">
                <a:effectLst>
                  <a:outerShdw blurRad="38100" dist="38100" dir="2700000" algn="tl">
                    <a:srgbClr val="000000">
                      <a:alpha val="43137"/>
                    </a:srgbClr>
                  </a:outerShdw>
                </a:effectLst>
                <a:latin typeface="Arial Rounded MT Bold" panose="020F0704030504030204" pitchFamily="34" charset="0"/>
              </a:rPr>
              <a:t>best in dry </a:t>
            </a:r>
            <a:r>
              <a:rPr lang="en-US" sz="2600" dirty="0" smtClean="0">
                <a:effectLst>
                  <a:outerShdw blurRad="38100" dist="38100" dir="2700000" algn="tl">
                    <a:srgbClr val="000000">
                      <a:alpha val="43137"/>
                    </a:srgbClr>
                  </a:outerShdw>
                </a:effectLst>
                <a:latin typeface="Arial Rounded MT Bold" panose="020F0704030504030204" pitchFamily="34" charset="0"/>
              </a:rPr>
              <a:t>conditions</a:t>
            </a:r>
            <a:endParaRPr lang="en-US" sz="2600"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 is Ideal for Portraying Bitterness/ Unforgiveness</a:t>
            </a:r>
            <a:endParaRPr lang="en-US" sz="2600"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Just as the </a:t>
            </a:r>
            <a:r>
              <a:rPr lang="en-US" sz="2600"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sz="2600" b="1" dirty="0" smtClean="0">
                <a:effectLst>
                  <a:outerShdw blurRad="38100" dist="38100" dir="2700000" algn="tl">
                    <a:srgbClr val="000000">
                      <a:alpha val="43137"/>
                    </a:srgbClr>
                  </a:outerShdw>
                </a:effectLst>
                <a:latin typeface="Arial Rounded MT Bold" panose="020F0704030504030204" pitchFamily="34" charset="0"/>
              </a:rPr>
              <a:t> Tree Grew Very Quickly…</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…So Does Bitterness and Unforgiveness </a:t>
            </a:r>
          </a:p>
          <a:p>
            <a:pPr marL="0" indent="0">
              <a:lnSpc>
                <a:spcPct val="100000"/>
              </a:lnSpc>
              <a:spcBef>
                <a:spcPts val="30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Quickly getting </a:t>
            </a:r>
            <a:r>
              <a:rPr lang="en-US" sz="2600" b="1" dirty="0" smtClean="0">
                <a:effectLst>
                  <a:outerShdw blurRad="38100" dist="38100" dir="2700000" algn="tl">
                    <a:srgbClr val="000000">
                      <a:alpha val="43137"/>
                    </a:srgbClr>
                  </a:outerShdw>
                </a:effectLst>
                <a:latin typeface="Arial Rounded MT Bold" panose="020F0704030504030204" pitchFamily="34" charset="0"/>
              </a:rPr>
              <a:t>Out </a:t>
            </a:r>
            <a:r>
              <a:rPr lang="en-US" sz="2600" b="1" dirty="0">
                <a:effectLst>
                  <a:outerShdw blurRad="38100" dist="38100" dir="2700000" algn="tl">
                    <a:srgbClr val="000000">
                      <a:alpha val="43137"/>
                    </a:srgbClr>
                  </a:outerShdw>
                </a:effectLst>
                <a:latin typeface="Arial Rounded MT Bold" panose="020F0704030504030204" pitchFamily="34" charset="0"/>
              </a:rPr>
              <a:t>of </a:t>
            </a:r>
            <a:r>
              <a:rPr lang="en-US" sz="2600" b="1" dirty="0" smtClean="0">
                <a:effectLst>
                  <a:outerShdw blurRad="38100" dist="38100" dir="2700000" algn="tl">
                    <a:srgbClr val="000000">
                      <a:alpha val="43137"/>
                    </a:srgbClr>
                  </a:outerShdw>
                </a:effectLst>
                <a:latin typeface="Arial Rounded MT Bold" panose="020F0704030504030204" pitchFamily="34" charset="0"/>
              </a:rPr>
              <a:t>Control/ Take Over the Whole Place! </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a:t>
            </a:r>
            <a:r>
              <a:rPr lang="en-US" sz="2600" b="1" dirty="0" smtClean="0">
                <a:effectLst>
                  <a:outerShdw blurRad="38100" dist="38100" dir="2700000" algn="tl">
                    <a:srgbClr val="000000">
                      <a:alpha val="43137"/>
                    </a:srgbClr>
                  </a:outerShdw>
                </a:effectLst>
                <a:latin typeface="Arial Rounded MT Bold" panose="020F0704030504030204" pitchFamily="34" charset="0"/>
              </a:rPr>
              <a:t>          </a:t>
            </a:r>
            <a:r>
              <a:rPr lang="en-US" sz="2600" b="1" dirty="0" smtClean="0">
                <a:effectLst>
                  <a:outerShdw blurRad="38100" dist="38100" dir="2700000" algn="tl">
                    <a:srgbClr val="000000">
                      <a:alpha val="43137"/>
                    </a:srgbClr>
                  </a:outerShdw>
                </a:effectLst>
                <a:latin typeface="Arial Rounded MT Bold" panose="020F0704030504030204" pitchFamily="34" charset="0"/>
              </a:rPr>
              <a:t>…Not Only Spoil the Condition </a:t>
            </a:r>
            <a:r>
              <a:rPr lang="en-US" sz="2600" b="1" dirty="0">
                <a:effectLst>
                  <a:outerShdw blurRad="38100" dist="38100" dir="2700000" algn="tl">
                    <a:srgbClr val="000000">
                      <a:alpha val="43137"/>
                    </a:srgbClr>
                  </a:outerShdw>
                </a:effectLst>
                <a:latin typeface="Arial Rounded MT Bold" panose="020F0704030504030204" pitchFamily="34" charset="0"/>
              </a:rPr>
              <a:t>of </a:t>
            </a:r>
            <a:r>
              <a:rPr lang="en-US" sz="2600" b="1" dirty="0" smtClean="0">
                <a:effectLst>
                  <a:outerShdw blurRad="38100" dist="38100" dir="2700000" algn="tl">
                    <a:srgbClr val="000000">
                      <a:alpha val="43137"/>
                    </a:srgbClr>
                  </a:outerShdw>
                </a:effectLst>
                <a:latin typeface="Arial Rounded MT Bold" panose="020F0704030504030204" pitchFamily="34" charset="0"/>
              </a:rPr>
              <a:t>Heart</a:t>
            </a:r>
            <a:r>
              <a:rPr lang="en-US" sz="2600" b="1" dirty="0" smtClean="0">
                <a:effectLst>
                  <a:outerShdw blurRad="38100" dist="38100" dir="2700000" algn="tl">
                    <a:srgbClr val="000000">
                      <a:alpha val="43137"/>
                    </a:srgbClr>
                  </a:outerShdw>
                </a:effectLst>
                <a:latin typeface="Arial Rounded MT Bold" panose="020F0704030504030204" pitchFamily="34" charset="0"/>
              </a:rPr>
              <a:t>/ Ruin Relationships</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2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Just </a:t>
            </a:r>
            <a:r>
              <a:rPr lang="en-US" sz="2600" b="1" dirty="0">
                <a:effectLst>
                  <a:outerShdw blurRad="38100" dist="38100" dir="2700000" algn="tl">
                    <a:srgbClr val="000000">
                      <a:alpha val="43137"/>
                    </a:srgbClr>
                  </a:outerShdw>
                </a:effectLst>
                <a:latin typeface="Arial Rounded MT Bold" panose="020F0704030504030204" pitchFamily="34" charset="0"/>
              </a:rPr>
              <a:t>as </a:t>
            </a:r>
            <a:r>
              <a:rPr lang="en-US" sz="2600"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sz="2600" b="1" dirty="0" smtClean="0">
                <a:effectLst>
                  <a:outerShdw blurRad="38100" dist="38100" dir="2700000" algn="tl">
                    <a:srgbClr val="000000">
                      <a:alpha val="43137"/>
                    </a:srgbClr>
                  </a:outerShdw>
                </a:effectLst>
                <a:latin typeface="Arial Rounded MT Bold" panose="020F0704030504030204" pitchFamily="34" charset="0"/>
              </a:rPr>
              <a:t> Grew Easily </a:t>
            </a:r>
            <a:r>
              <a:rPr lang="en-US" sz="2600" b="1" dirty="0">
                <a:effectLst>
                  <a:outerShdw blurRad="38100" dist="38100" dir="2700000" algn="tl">
                    <a:srgbClr val="000000">
                      <a:alpha val="43137"/>
                    </a:srgbClr>
                  </a:outerShdw>
                </a:effectLst>
                <a:latin typeface="Arial Rounded MT Bold" panose="020F0704030504030204" pitchFamily="34" charset="0"/>
              </a:rPr>
              <a:t>in </a:t>
            </a:r>
            <a:r>
              <a:rPr lang="en-US" sz="2600" b="1" dirty="0" smtClean="0">
                <a:effectLst>
                  <a:outerShdw blurRad="38100" dist="38100" dir="2700000" algn="tl">
                    <a:srgbClr val="000000">
                      <a:alpha val="43137"/>
                    </a:srgbClr>
                  </a:outerShdw>
                </a:effectLst>
                <a:latin typeface="Arial Rounded MT Bold" panose="020F0704030504030204" pitchFamily="34" charset="0"/>
              </a:rPr>
              <a:t>any Environment</a:t>
            </a:r>
            <a:r>
              <a:rPr lang="en-US" sz="2600" b="1" dirty="0">
                <a:effectLst>
                  <a:outerShdw blurRad="38100" dist="38100" dir="2700000" algn="tl">
                    <a:srgbClr val="000000">
                      <a:alpha val="43137"/>
                    </a:srgbClr>
                  </a:outerShdw>
                </a:effectLst>
                <a:latin typeface="Arial Rounded MT Bold" panose="020F0704030504030204" pitchFamily="34" charset="0"/>
              </a:rPr>
              <a:t>, so does </a:t>
            </a:r>
            <a:r>
              <a:rPr lang="en-US" sz="2600" b="1" dirty="0" smtClean="0">
                <a:effectLst>
                  <a:outerShdw blurRad="38100" dist="38100" dir="2700000" algn="tl">
                    <a:srgbClr val="000000">
                      <a:alpha val="43137"/>
                    </a:srgbClr>
                  </a:outerShdw>
                </a:effectLst>
                <a:latin typeface="Arial Rounded MT Bold" panose="020F0704030504030204" pitchFamily="34" charset="0"/>
              </a:rPr>
              <a:t>Bitterness</a:t>
            </a:r>
            <a:r>
              <a:rPr lang="en-US" sz="2600" b="1" dirty="0">
                <a:effectLst>
                  <a:outerShdw blurRad="38100" dist="38100" dir="2700000" algn="tl">
                    <a:srgbClr val="000000">
                      <a:alpha val="43137"/>
                    </a:srgbClr>
                  </a:outerShdw>
                </a:effectLst>
                <a:latin typeface="Arial Rounded MT Bold" panose="020F0704030504030204" pitchFamily="34" charset="0"/>
              </a:rPr>
              <a:t>. </a:t>
            </a:r>
            <a:endParaRPr lang="en-US" sz="26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It Matters Not </a:t>
            </a:r>
            <a:r>
              <a:rPr lang="en-US" sz="2600" b="1" u="sng" dirty="0" smtClean="0">
                <a:effectLst>
                  <a:outerShdw blurRad="38100" dist="38100" dir="2700000" algn="tl">
                    <a:srgbClr val="000000">
                      <a:alpha val="43137"/>
                    </a:srgbClr>
                  </a:outerShdw>
                </a:effectLst>
                <a:latin typeface="Arial Rounded MT Bold" panose="020F0704030504030204" pitchFamily="34" charset="0"/>
              </a:rPr>
              <a:t>Where you </a:t>
            </a:r>
            <a:r>
              <a:rPr lang="en-US" sz="2600" b="1" u="sng" dirty="0">
                <a:effectLst>
                  <a:outerShdw blurRad="38100" dist="38100" dir="2700000" algn="tl">
                    <a:srgbClr val="000000">
                      <a:alpha val="43137"/>
                    </a:srgbClr>
                  </a:outerShdw>
                </a:effectLst>
                <a:latin typeface="Arial Rounded MT Bold" panose="020F0704030504030204" pitchFamily="34" charset="0"/>
              </a:rPr>
              <a:t>are </a:t>
            </a:r>
            <a:r>
              <a:rPr lang="en-US" sz="2600" b="1" u="sng" dirty="0" smtClean="0">
                <a:effectLst>
                  <a:outerShdw blurRad="38100" dist="38100" dir="2700000" algn="tl">
                    <a:srgbClr val="000000">
                      <a:alpha val="43137"/>
                    </a:srgbClr>
                  </a:outerShdw>
                </a:effectLst>
                <a:latin typeface="Arial Rounded MT Bold" panose="020F0704030504030204" pitchFamily="34" charset="0"/>
              </a:rPr>
              <a:t>From</a:t>
            </a:r>
            <a:r>
              <a:rPr lang="en-US" sz="2600" b="1" dirty="0">
                <a:effectLst>
                  <a:outerShdw blurRad="38100" dist="38100" dir="2700000" algn="tl">
                    <a:srgbClr val="000000">
                      <a:alpha val="43137"/>
                    </a:srgbClr>
                  </a:outerShdw>
                </a:effectLst>
                <a:latin typeface="Arial Rounded MT Bold" panose="020F0704030504030204" pitchFamily="34" charset="0"/>
              </a:rPr>
              <a:t>, </a:t>
            </a:r>
            <a:r>
              <a:rPr lang="en-US" sz="2600" b="1" u="sng" dirty="0" smtClean="0">
                <a:effectLst>
                  <a:outerShdw blurRad="38100" dist="38100" dir="2700000" algn="tl">
                    <a:srgbClr val="000000">
                      <a:alpha val="43137"/>
                    </a:srgbClr>
                  </a:outerShdw>
                </a:effectLst>
                <a:latin typeface="Arial Rounded MT Bold" panose="020F0704030504030204" pitchFamily="34" charset="0"/>
              </a:rPr>
              <a:t>Live</a:t>
            </a:r>
            <a:r>
              <a:rPr lang="en-US" sz="2600" b="1" dirty="0">
                <a:effectLst>
                  <a:outerShdw blurRad="38100" dist="38100" dir="2700000" algn="tl">
                    <a:srgbClr val="000000">
                      <a:alpha val="43137"/>
                    </a:srgbClr>
                  </a:outerShdw>
                </a:effectLst>
                <a:latin typeface="Arial Rounded MT Bold" panose="020F0704030504030204" pitchFamily="34" charset="0"/>
              </a:rPr>
              <a:t>, </a:t>
            </a:r>
            <a:r>
              <a:rPr lang="en-US" sz="2600" b="1" dirty="0" smtClean="0">
                <a:effectLst>
                  <a:outerShdw blurRad="38100" dist="38100" dir="2700000" algn="tl">
                    <a:srgbClr val="000000">
                      <a:alpha val="43137"/>
                    </a:srgbClr>
                  </a:outerShdw>
                </a:effectLst>
                <a:latin typeface="Arial Rounded MT Bold" panose="020F0704030504030204" pitchFamily="34" charset="0"/>
              </a:rPr>
              <a:t>or </a:t>
            </a:r>
            <a:r>
              <a:rPr lang="en-US" sz="2600" b="1" u="sng" dirty="0" smtClean="0">
                <a:effectLst>
                  <a:outerShdw blurRad="38100" dist="38100" dir="2700000" algn="tl">
                    <a:srgbClr val="000000">
                      <a:alpha val="43137"/>
                    </a:srgbClr>
                  </a:outerShdw>
                </a:effectLst>
                <a:latin typeface="Arial Rounded MT Bold" panose="020F0704030504030204" pitchFamily="34" charset="0"/>
              </a:rPr>
              <a:t>Position in Life</a:t>
            </a:r>
            <a:r>
              <a:rPr lang="en-US" sz="2600"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…Bitterness/ Unforgiveness Grow/ Influence Hearts Every­where</a:t>
            </a:r>
            <a:endParaRPr lang="en-US" sz="26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785492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outVertical)">
                                      <p:cBhvr>
                                        <p:cTn id="31" dur="2000"/>
                                        <p:tgtEl>
                                          <p:spTgt spid="3">
                                            <p:txEl>
                                              <p:pRg st="5" end="5"/>
                                            </p:txEl>
                                          </p:spTgt>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outVertical)">
                                      <p:cBhvr>
                                        <p:cTn id="40" dur="2000"/>
                                        <p:tgtEl>
                                          <p:spTgt spid="3">
                                            <p:txEl>
                                              <p:pRg st="7" end="7"/>
                                            </p:txEl>
                                          </p:spTgt>
                                        </p:tgtEl>
                                      </p:cBhvr>
                                    </p:animEffect>
                                  </p:childTnLst>
                                </p:cTn>
                              </p:par>
                            </p:childTnLst>
                          </p:cTn>
                        </p:par>
                        <p:par>
                          <p:cTn id="41" fill="hold">
                            <p:stCondLst>
                              <p:cond delay="2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outVertical)">
                                      <p:cBhvr>
                                        <p:cTn id="49" dur="2000"/>
                                        <p:tgtEl>
                                          <p:spTgt spid="3">
                                            <p:txEl>
                                              <p:pRg st="9" end="9"/>
                                            </p:txEl>
                                          </p:spTgt>
                                        </p:tgtEl>
                                      </p:cBhvr>
                                    </p:animEffect>
                                  </p:childTnLst>
                                </p:cTn>
                              </p:par>
                            </p:childTnLst>
                          </p:cTn>
                        </p:par>
                        <p:par>
                          <p:cTn id="50" fill="hold">
                            <p:stCondLst>
                              <p:cond delay="2000"/>
                            </p:stCondLst>
                            <p:childTnLst>
                              <p:par>
                                <p:cTn id="51" presetID="16" presetClass="entr" presetSubtype="21"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2000"/>
                                        <p:tgtEl>
                                          <p:spTgt spid="3">
                                            <p:txEl>
                                              <p:pRg st="10" end="10"/>
                                            </p:txEl>
                                          </p:spTgt>
                                        </p:tgtEl>
                                      </p:cBhvr>
                                    </p:animEffect>
                                  </p:childTnLst>
                                </p:cTn>
                              </p:par>
                            </p:childTnLst>
                          </p:cTn>
                        </p:par>
                        <p:par>
                          <p:cTn id="54" fill="hold">
                            <p:stCondLst>
                              <p:cond delay="4000"/>
                            </p:stCondLst>
                            <p:childTnLst>
                              <p:par>
                                <p:cTn id="55" presetID="16" presetClass="entr" presetSubtype="37"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outVertical)">
                                      <p:cBhvr>
                                        <p:cTn id="5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p:spPr>
      </p:pic>
      <p:sp>
        <p:nvSpPr>
          <p:cNvPr id="3" name="Content Placeholder 2"/>
          <p:cNvSpPr>
            <a:spLocks noGrp="1"/>
          </p:cNvSpPr>
          <p:nvPr>
            <p:ph idx="1"/>
          </p:nvPr>
        </p:nvSpPr>
        <p:spPr>
          <a:xfrm>
            <a:off x="191036" y="1262130"/>
            <a:ext cx="11809927" cy="5595870"/>
          </a:xfrm>
          <a:solidFill>
            <a:schemeClr val="bg1">
              <a:alpha val="80000"/>
            </a:schemeClr>
          </a:solidFill>
        </p:spPr>
        <p:txBody>
          <a:bodyPr>
            <a:normAutofit fontScale="85000" lnSpcReduction="10000"/>
          </a:bodyPr>
          <a:lstStyle/>
          <a:p>
            <a:pPr marL="0" indent="0">
              <a:lnSpc>
                <a:spcPct val="120000"/>
              </a:lnSpc>
              <a:spcBef>
                <a:spcPts val="0"/>
              </a:spcBef>
              <a:buNone/>
            </a:pPr>
            <a:r>
              <a:rPr lang="en-US" sz="3300" b="1" dirty="0" smtClean="0">
                <a:effectLst>
                  <a:outerShdw blurRad="38100" dist="38100" dir="2700000" algn="tl">
                    <a:srgbClr val="000000">
                      <a:alpha val="43137"/>
                    </a:srgbClr>
                  </a:outerShdw>
                </a:effectLst>
                <a:latin typeface="Arial Rounded MT Bold" panose="020F0704030504030204" pitchFamily="34" charset="0"/>
              </a:rPr>
              <a:t>It Grew Best Where Little Rain Fell / Water Was Sparse</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a:lnSpc>
                <a:spcPct val="120000"/>
              </a:lnSpc>
              <a:spcBef>
                <a:spcPts val="0"/>
              </a:spcBef>
              <a:buFont typeface="Wingdings" panose="05000000000000000000" pitchFamily="2" charset="2"/>
              <a:buChar char="§"/>
            </a:pPr>
            <a:r>
              <a:rPr lang="en-US" dirty="0" smtClean="0">
                <a:effectLst>
                  <a:outerShdw blurRad="38100" dist="38100" dir="2700000" algn="tl">
                    <a:srgbClr val="000000">
                      <a:alpha val="43137"/>
                    </a:srgbClr>
                  </a:outerShdw>
                </a:effectLst>
                <a:latin typeface="Arial Rounded MT Bold" panose="020F0704030504030204" pitchFamily="34" charset="0"/>
              </a:rPr>
              <a:t>Just </a:t>
            </a:r>
            <a:r>
              <a:rPr lang="en-US" dirty="0">
                <a:effectLst>
                  <a:outerShdw blurRad="38100" dist="38100" dir="2700000" algn="tl">
                    <a:srgbClr val="000000">
                      <a:alpha val="43137"/>
                    </a:srgbClr>
                  </a:outerShdw>
                </a:effectLst>
                <a:latin typeface="Arial Rounded MT Bold" panose="020F0704030504030204" pitchFamily="34" charset="0"/>
              </a:rPr>
              <a:t>like </a:t>
            </a:r>
            <a:r>
              <a:rPr lang="en-US" dirty="0" smtClean="0">
                <a:effectLst>
                  <a:outerShdw blurRad="38100" dist="38100" dir="2700000" algn="tl">
                    <a:srgbClr val="000000">
                      <a:alpha val="43137"/>
                    </a:srgbClr>
                  </a:outerShdw>
                </a:effectLst>
                <a:latin typeface="Arial Rounded MT Bold" panose="020F0704030504030204" pitchFamily="34" charset="0"/>
              </a:rPr>
              <a:t>Bit­terness/ Unforgiveness? </a:t>
            </a:r>
          </a:p>
          <a:p>
            <a:pPr>
              <a:lnSpc>
                <a:spcPct val="120000"/>
              </a:lnSpc>
              <a:spcBef>
                <a:spcPts val="0"/>
              </a:spcBef>
              <a:buFont typeface="Wingdings" panose="05000000000000000000" pitchFamily="2" charset="2"/>
              <a:buChar char="§"/>
            </a:pPr>
            <a:r>
              <a:rPr lang="en-US" dirty="0" smtClean="0">
                <a:effectLst>
                  <a:outerShdw blurRad="38100" dist="38100" dir="2700000" algn="tl">
                    <a:srgbClr val="000000">
                      <a:alpha val="43137"/>
                    </a:srgbClr>
                  </a:outerShdw>
                </a:effectLst>
                <a:latin typeface="Arial Rounded MT Bold" panose="020F0704030504030204" pitchFamily="34" charset="0"/>
              </a:rPr>
              <a:t>Negative Attitudes Flourish </a:t>
            </a:r>
            <a:r>
              <a:rPr lang="en-US" dirty="0">
                <a:effectLst>
                  <a:outerShdw blurRad="38100" dist="38100" dir="2700000" algn="tl">
                    <a:srgbClr val="000000">
                      <a:alpha val="43137"/>
                    </a:srgbClr>
                  </a:outerShdw>
                </a:effectLst>
                <a:latin typeface="Arial Rounded MT Bold" panose="020F0704030504030204" pitchFamily="34" charset="0"/>
              </a:rPr>
              <a:t>where </a:t>
            </a:r>
            <a:r>
              <a:rPr lang="en-US" dirty="0" smtClean="0">
                <a:effectLst>
                  <a:outerShdw blurRad="38100" dist="38100" dir="2700000" algn="tl">
                    <a:srgbClr val="000000">
                      <a:alpha val="43137"/>
                    </a:srgbClr>
                  </a:outerShdw>
                </a:effectLst>
                <a:latin typeface="Arial Rounded MT Bold" panose="020F0704030504030204" pitchFamily="34" charset="0"/>
              </a:rPr>
              <a:t>Spiritually Dry Conditions Exist</a:t>
            </a:r>
          </a:p>
          <a:p>
            <a:pPr>
              <a:lnSpc>
                <a:spcPct val="120000"/>
              </a:lnSpc>
              <a:spcBef>
                <a:spcPts val="0"/>
              </a:spcBef>
              <a:buFont typeface="Wingdings" panose="05000000000000000000" pitchFamily="2" charset="2"/>
              <a:buChar char="§"/>
            </a:pPr>
            <a:r>
              <a:rPr lang="en-US" dirty="0" smtClean="0">
                <a:effectLst>
                  <a:outerShdw blurRad="38100" dist="38100" dir="2700000" algn="tl">
                    <a:srgbClr val="000000">
                      <a:alpha val="43137"/>
                    </a:srgbClr>
                  </a:outerShdw>
                </a:effectLst>
                <a:latin typeface="Arial Rounded MT Bold" panose="020F0704030504030204" pitchFamily="34" charset="0"/>
              </a:rPr>
              <a:t>Bitterness/ Unforgiveness Grow/ Blossom where </a:t>
            </a:r>
            <a:r>
              <a:rPr lang="en-US" dirty="0">
                <a:effectLst>
                  <a:outerShdw blurRad="38100" dist="38100" dir="2700000" algn="tl">
                    <a:srgbClr val="000000">
                      <a:alpha val="43137"/>
                    </a:srgbClr>
                  </a:outerShdw>
                </a:effectLst>
                <a:latin typeface="Arial Rounded MT Bold" panose="020F0704030504030204" pitchFamily="34" charset="0"/>
              </a:rPr>
              <a:t>there is </a:t>
            </a:r>
            <a:r>
              <a:rPr lang="en-US" dirty="0" smtClean="0">
                <a:effectLst>
                  <a:outerShdw blurRad="38100" dist="38100" dir="2700000" algn="tl">
                    <a:srgbClr val="000000">
                      <a:alpha val="43137"/>
                    </a:srgbClr>
                  </a:outerShdw>
                </a:effectLst>
                <a:latin typeface="Arial Rounded MT Bold" panose="020F0704030504030204" pitchFamily="34" charset="0"/>
              </a:rPr>
              <a:t>No Repentance, </a:t>
            </a:r>
          </a:p>
          <a:p>
            <a:pPr marL="0" indent="0">
              <a:lnSpc>
                <a:spcPct val="12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No Joy/ No Fresh Rain of the Spirit</a:t>
            </a:r>
          </a:p>
          <a:p>
            <a:pPr marL="0" indent="0">
              <a:lnSpc>
                <a:spcPct val="110000"/>
              </a:lnSpc>
              <a:spcBef>
                <a:spcPts val="600"/>
              </a:spcBef>
              <a:buNone/>
            </a:pPr>
            <a:r>
              <a:rPr lang="en-US" sz="3300"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sz="3300" b="1" dirty="0" smtClean="0">
                <a:effectLst>
                  <a:outerShdw blurRad="38100" dist="38100" dir="2700000" algn="tl">
                    <a:srgbClr val="000000">
                      <a:alpha val="43137"/>
                    </a:srgbClr>
                  </a:outerShdw>
                </a:effectLst>
                <a:latin typeface="Arial Rounded MT Bold" panose="020F0704030504030204" pitchFamily="34" charset="0"/>
              </a:rPr>
              <a:t> Wood was the Preferred Wood for Building Caskets</a:t>
            </a:r>
          </a:p>
          <a:p>
            <a:pPr>
              <a:lnSpc>
                <a:spcPct val="120000"/>
              </a:lnSpc>
              <a:spcBef>
                <a:spcPts val="0"/>
              </a:spcBef>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It </a:t>
            </a:r>
            <a:r>
              <a:rPr lang="en-US" b="1" dirty="0">
                <a:effectLst>
                  <a:outerShdw blurRad="38100" dist="38100" dir="2700000" algn="tl">
                    <a:srgbClr val="000000">
                      <a:alpha val="43137"/>
                    </a:srgbClr>
                  </a:outerShdw>
                </a:effectLst>
                <a:latin typeface="Arial Rounded MT Bold" panose="020F0704030504030204" pitchFamily="34" charset="0"/>
              </a:rPr>
              <a:t>tells us that </a:t>
            </a:r>
            <a:r>
              <a:rPr lang="en-US" b="1" dirty="0" smtClean="0">
                <a:effectLst>
                  <a:outerShdw blurRad="38100" dist="38100" dir="2700000" algn="tl">
                    <a:srgbClr val="000000">
                      <a:alpha val="43137"/>
                    </a:srgbClr>
                  </a:outerShdw>
                </a:effectLst>
                <a:latin typeface="Arial Rounded MT Bold" panose="020F0704030504030204" pitchFamily="34" charset="0"/>
              </a:rPr>
              <a:t>Bitterness/ Unforgiveness </a:t>
            </a:r>
            <a:r>
              <a:rPr lang="en-US" b="1" dirty="0">
                <a:effectLst>
                  <a:outerShdw blurRad="38100" dist="38100" dir="2700000" algn="tl">
                    <a:srgbClr val="000000">
                      <a:alpha val="43137"/>
                    </a:srgbClr>
                  </a:outerShdw>
                </a:effectLst>
                <a:latin typeface="Arial Rounded MT Bold" panose="020F0704030504030204" pitchFamily="34" charset="0"/>
              </a:rPr>
              <a:t>are </a:t>
            </a:r>
            <a:r>
              <a:rPr lang="en-US" b="1" dirty="0" smtClean="0">
                <a:effectLst>
                  <a:outerShdw blurRad="38100" dist="38100" dir="2700000" algn="tl">
                    <a:srgbClr val="000000">
                      <a:alpha val="43137"/>
                    </a:srgbClr>
                  </a:outerShdw>
                </a:effectLst>
                <a:latin typeface="Arial Rounded MT Bold" panose="020F0704030504030204" pitchFamily="34" charset="0"/>
              </a:rPr>
              <a:t>Deadly</a:t>
            </a:r>
          </a:p>
          <a:p>
            <a:pPr marL="0" indent="0">
              <a:lnSpc>
                <a:spcPct val="12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Harboring </a:t>
            </a:r>
            <a:r>
              <a:rPr lang="en-US" dirty="0">
                <a:effectLst>
                  <a:outerShdw blurRad="38100" dist="38100" dir="2700000" algn="tl">
                    <a:srgbClr val="000000">
                      <a:alpha val="43137"/>
                    </a:srgbClr>
                  </a:outerShdw>
                </a:effectLst>
                <a:latin typeface="Arial Rounded MT Bold" panose="020F0704030504030204" pitchFamily="34" charset="0"/>
              </a:rPr>
              <a:t>bitterness will spiritually bury you </a:t>
            </a:r>
            <a:r>
              <a:rPr lang="en-US" dirty="0" smtClean="0">
                <a:effectLst>
                  <a:outerShdw blurRad="38100" dist="38100" dir="2700000" algn="tl">
                    <a:srgbClr val="000000">
                      <a:alpha val="43137"/>
                    </a:srgbClr>
                  </a:outerShdw>
                </a:effectLst>
                <a:latin typeface="Arial Rounded MT Bold" panose="020F0704030504030204" pitchFamily="34" charset="0"/>
              </a:rPr>
              <a:t>quicker </a:t>
            </a:r>
            <a:r>
              <a:rPr lang="en-US" dirty="0">
                <a:effectLst>
                  <a:outerShdw blurRad="38100" dist="38100" dir="2700000" algn="tl">
                    <a:srgbClr val="000000">
                      <a:alpha val="43137"/>
                    </a:srgbClr>
                  </a:outerShdw>
                </a:effectLst>
                <a:latin typeface="Arial Rounded MT Bold" panose="020F0704030504030204" pitchFamily="34" charset="0"/>
              </a:rPr>
              <a:t>than anything else!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These </a:t>
            </a:r>
            <a:r>
              <a:rPr lang="en-US" dirty="0">
                <a:effectLst>
                  <a:outerShdw blurRad="38100" dist="38100" dir="2700000" algn="tl">
                    <a:srgbClr val="000000">
                      <a:alpha val="43137"/>
                    </a:srgbClr>
                  </a:outerShdw>
                </a:effectLst>
                <a:latin typeface="Arial Rounded MT Bold" panose="020F0704030504030204" pitchFamily="34" charset="0"/>
              </a:rPr>
              <a:t>attitudes are the materials that Satan uses to put you </a:t>
            </a:r>
            <a:r>
              <a:rPr lang="en-US" dirty="0">
                <a:effectLst>
                  <a:outerShdw blurRad="38100" dist="38100" dir="2700000" algn="tl">
                    <a:srgbClr val="000000">
                      <a:alpha val="43137"/>
                    </a:srgbClr>
                  </a:outerShdw>
                </a:effectLst>
                <a:latin typeface="Arial Rounded MT Bold" panose="020F0704030504030204" pitchFamily="34" charset="0"/>
              </a:rPr>
              <a:t>6</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err="1" smtClean="0">
                <a:effectLst>
                  <a:outerShdw blurRad="38100" dist="38100" dir="2700000" algn="tl">
                    <a:srgbClr val="000000">
                      <a:alpha val="43137"/>
                    </a:srgbClr>
                  </a:outerShdw>
                </a:effectLst>
                <a:latin typeface="Arial Rounded MT Bold" panose="020F0704030504030204" pitchFamily="34" charset="0"/>
              </a:rPr>
              <a:t>ft</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under!</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1200"/>
              </a:spcBef>
              <a:buNone/>
            </a:pPr>
            <a:r>
              <a:rPr lang="en-US" sz="3300" b="1" dirty="0" smtClean="0">
                <a:effectLst>
                  <a:outerShdw blurRad="38100" dist="38100" dir="2700000" algn="tl">
                    <a:srgbClr val="000000">
                      <a:alpha val="43137"/>
                    </a:srgbClr>
                  </a:outerShdw>
                </a:effectLst>
                <a:latin typeface="Arial Rounded MT Bold" panose="020F0704030504030204" pitchFamily="34" charset="0"/>
              </a:rPr>
              <a:t>Stress Point</a:t>
            </a:r>
            <a:r>
              <a:rPr lang="en-US" sz="3300" dirty="0" smtClean="0">
                <a:effectLst>
                  <a:outerShdw blurRad="38100" dist="38100" dir="2700000" algn="tl">
                    <a:srgbClr val="000000">
                      <a:alpha val="43137"/>
                    </a:srgbClr>
                  </a:outerShdw>
                </a:effectLst>
                <a:latin typeface="Arial Rounded MT Bold" panose="020F0704030504030204" pitchFamily="34" charset="0"/>
              </a:rPr>
              <a:t>:</a:t>
            </a:r>
            <a:r>
              <a:rPr lang="en-US" sz="3300" dirty="0">
                <a:effectLst>
                  <a:outerShdw blurRad="38100" dist="38100" dir="2700000" algn="tl">
                    <a:srgbClr val="000000">
                      <a:alpha val="43137"/>
                    </a:srgbClr>
                  </a:outerShdw>
                </a:effectLst>
                <a:latin typeface="Arial Rounded MT Bold" panose="020F0704030504030204" pitchFamily="34" charset="0"/>
              </a:rPr>
              <a:t> </a:t>
            </a:r>
            <a:r>
              <a:rPr lang="en-US" sz="3300" i="1" dirty="0">
                <a:effectLst>
                  <a:outerShdw blurRad="38100" dist="38100" dir="2700000" algn="tl">
                    <a:srgbClr val="000000">
                      <a:alpha val="43137"/>
                    </a:srgbClr>
                  </a:outerShdw>
                </a:effectLst>
                <a:latin typeface="Arial Rounded MT Bold" panose="020F0704030504030204" pitchFamily="34" charset="0"/>
              </a:rPr>
              <a:t>If you permit bitterness /</a:t>
            </a:r>
            <a:r>
              <a:rPr lang="en-US" sz="3300" i="1" dirty="0" smtClean="0">
                <a:effectLst>
                  <a:outerShdw blurRad="38100" dist="38100" dir="2700000" algn="tl">
                    <a:srgbClr val="000000">
                      <a:alpha val="43137"/>
                    </a:srgbClr>
                  </a:outerShdw>
                </a:effectLst>
                <a:latin typeface="Arial Rounded MT Bold" panose="020F0704030504030204" pitchFamily="34" charset="0"/>
              </a:rPr>
              <a:t> </a:t>
            </a:r>
            <a:r>
              <a:rPr lang="en-US" sz="3300" i="1" dirty="0">
                <a:effectLst>
                  <a:outerShdw blurRad="38100" dist="38100" dir="2700000" algn="tl">
                    <a:srgbClr val="000000">
                      <a:alpha val="43137"/>
                    </a:srgbClr>
                  </a:outerShdw>
                </a:effectLst>
                <a:latin typeface="Arial Rounded MT Bold" panose="020F0704030504030204" pitchFamily="34" charset="0"/>
              </a:rPr>
              <a:t>unforgive­ness to grow in your life, it won’t be long until these attitudes have killed your joy, stolen your peace, and canceled out your spiritual life</a:t>
            </a:r>
            <a:r>
              <a:rPr lang="en-US" sz="3300" i="1" dirty="0" smtClean="0">
                <a:effectLst>
                  <a:outerShdw blurRad="38100" dist="38100" dir="2700000" algn="tl">
                    <a:srgbClr val="000000">
                      <a:alpha val="43137"/>
                    </a:srgbClr>
                  </a:outerShdw>
                </a:effectLst>
                <a:latin typeface="Arial Rounded MT Bold" panose="020F0704030504030204" pitchFamily="34" charset="0"/>
              </a:rPr>
              <a:t>!</a:t>
            </a:r>
            <a:endParaRPr lang="en-US" sz="33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txBox="1">
            <a:spLocks/>
          </p:cNvSpPr>
          <p:nvPr/>
        </p:nvSpPr>
        <p:spPr>
          <a:xfrm>
            <a:off x="1" y="43151"/>
            <a:ext cx="12192000" cy="987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effectLst>
                  <a:outerShdw blurRad="38100" dist="38100" dir="2700000" algn="tl">
                    <a:srgbClr val="000000">
                      <a:alpha val="43137"/>
                    </a:srgbClr>
                  </a:outerShdw>
                </a:effectLst>
                <a:latin typeface="Arial Rounded MT Bold" panose="020F0704030504030204" pitchFamily="34" charset="0"/>
              </a:rPr>
              <a:t>Syc. Wood was Preferred Wood for Caskets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7504694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righ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2000"/>
                                        <p:tgtEl>
                                          <p:spTgt spid="3">
                                            <p:txEl>
                                              <p:pRg st="5" end="5"/>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000"/>
                                        <p:tgtEl>
                                          <p:spTgt spid="3">
                                            <p:txEl>
                                              <p:pRg st="6" end="6"/>
                                            </p:txEl>
                                          </p:spTgt>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right)">
                                      <p:cBhvr>
                                        <p:cTn id="39" dur="2000"/>
                                        <p:tgtEl>
                                          <p:spTgt spid="3">
                                            <p:txEl>
                                              <p:pRg st="7" end="7"/>
                                            </p:tx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right)">
                                      <p:cBhvr>
                                        <p:cTn id="4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839787" y="1262130"/>
            <a:ext cx="9947681" cy="5595870"/>
          </a:xfrm>
          <a:prstGeom prst="rect">
            <a:avLst/>
          </a:prstGeom>
        </p:spPr>
      </p:pic>
      <p:sp>
        <p:nvSpPr>
          <p:cNvPr id="3" name="Text Placeholder 2"/>
          <p:cNvSpPr>
            <a:spLocks noGrp="1"/>
          </p:cNvSpPr>
          <p:nvPr>
            <p:ph type="body" idx="1"/>
          </p:nvPr>
        </p:nvSpPr>
        <p:spPr>
          <a:xfrm>
            <a:off x="839787" y="873387"/>
            <a:ext cx="5157787" cy="532332"/>
          </a:xfrm>
        </p:spPr>
        <p:txBody>
          <a:bodyPr/>
          <a:lstStyle/>
          <a:p>
            <a:pPr algn="ctr"/>
            <a:r>
              <a:rPr lang="en-US" sz="2800" dirty="0" smtClean="0">
                <a:effectLst>
                  <a:outerShdw blurRad="38100" dist="38100" dir="2700000" algn="tl">
                    <a:srgbClr val="000000">
                      <a:alpha val="43137"/>
                    </a:srgbClr>
                  </a:outerShdw>
                </a:effectLst>
                <a:latin typeface="Arial Rounded MT Bold" panose="020F0704030504030204" pitchFamily="34" charset="0"/>
              </a:rPr>
              <a:t>Mulberry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3"/>
          <p:cNvSpPr>
            <a:spLocks noGrp="1"/>
          </p:cNvSpPr>
          <p:nvPr>
            <p:ph sz="half" idx="2"/>
          </p:nvPr>
        </p:nvSpPr>
        <p:spPr>
          <a:xfrm>
            <a:off x="839788" y="1432968"/>
            <a:ext cx="5157787" cy="5227139"/>
          </a:xfrm>
          <a:solidFill>
            <a:schemeClr val="bg1">
              <a:alpha val="80000"/>
            </a:schemeClr>
          </a:solidFill>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Looked Like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r>
              <a:rPr lang="en-US" b="1" dirty="0" smtClean="0">
                <a:effectLst>
                  <a:outerShdw blurRad="38100" dist="38100" dir="2700000" algn="tl">
                    <a:srgbClr val="000000">
                      <a:alpha val="43137"/>
                    </a:srgbClr>
                  </a:outerShdw>
                </a:effectLst>
                <a:latin typeface="Arial Rounded MT Bold" panose="020F0704030504030204" pitchFamily="34" charset="0"/>
              </a:rPr>
              <a:t>Fruit Looked Similar</a:t>
            </a:r>
          </a:p>
          <a:p>
            <a:r>
              <a:rPr lang="en-US" b="1" dirty="0" smtClean="0">
                <a:effectLst>
                  <a:outerShdw blurRad="38100" dist="38100" dir="2700000" algn="tl">
                    <a:srgbClr val="000000">
                      <a:alpha val="43137"/>
                    </a:srgbClr>
                  </a:outerShdw>
                </a:effectLst>
                <a:latin typeface="Arial Rounded MT Bold" panose="020F0704030504030204" pitchFamily="34" charset="0"/>
              </a:rPr>
              <a:t>Sweet Taste</a:t>
            </a:r>
          </a:p>
          <a:p>
            <a:r>
              <a:rPr lang="en-US" b="1" dirty="0" smtClean="0">
                <a:effectLst>
                  <a:outerShdw blurRad="38100" dist="38100" dir="2700000" algn="tl">
                    <a:srgbClr val="000000">
                      <a:alpha val="43137"/>
                    </a:srgbClr>
                  </a:outerShdw>
                </a:effectLst>
                <a:latin typeface="Arial Rounded MT Bold" panose="020F0704030504030204" pitchFamily="34" charset="0"/>
              </a:rPr>
              <a:t>Expensive</a:t>
            </a:r>
          </a:p>
          <a:p>
            <a:r>
              <a:rPr lang="en-US" b="1" dirty="0" smtClean="0">
                <a:effectLst>
                  <a:outerShdw blurRad="38100" dist="38100" dir="2700000" algn="tl">
                    <a:srgbClr val="000000">
                      <a:alpha val="43137"/>
                    </a:srgbClr>
                  </a:outerShdw>
                </a:effectLst>
                <a:latin typeface="Arial Rounded MT Bold" panose="020F0704030504030204" pitchFamily="34" charset="0"/>
              </a:rPr>
              <a:t>Only Rich Partook </a:t>
            </a:r>
          </a:p>
          <a:p>
            <a:r>
              <a:rPr lang="en-US" b="1" dirty="0" smtClean="0">
                <a:effectLst>
                  <a:outerShdw blurRad="38100" dist="38100" dir="2700000" algn="tl">
                    <a:srgbClr val="000000">
                      <a:alpha val="43137"/>
                    </a:srgbClr>
                  </a:outerShdw>
                </a:effectLst>
                <a:latin typeface="Arial Rounded MT Bold" panose="020F0704030504030204" pitchFamily="34" charset="0"/>
              </a:rPr>
              <a:t>Eat All At Once </a:t>
            </a:r>
          </a:p>
          <a:p>
            <a:endParaRPr lang="en-US" dirty="0" smtClean="0"/>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6187781" y="851068"/>
            <a:ext cx="5183188" cy="554651"/>
          </a:xfrm>
        </p:spPr>
        <p:txBody>
          <a:bodyPr>
            <a:normAutofit/>
          </a:bodyPr>
          <a:lstStyle/>
          <a:p>
            <a:pPr algn="ctr"/>
            <a:r>
              <a:rPr lang="en-US" sz="2800" dirty="0" err="1" smtClean="0">
                <a:effectLst>
                  <a:outerShdw blurRad="38100" dist="38100" dir="2700000" algn="tl">
                    <a:srgbClr val="000000">
                      <a:alpha val="43137"/>
                    </a:srgbClr>
                  </a:outerShdw>
                </a:effectLst>
                <a:latin typeface="Arial Rounded MT Bold" panose="020F0704030504030204" pitchFamily="34" charset="0"/>
              </a:rPr>
              <a:t>Sycamine</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5"/>
          <p:cNvSpPr>
            <a:spLocks noGrp="1"/>
          </p:cNvSpPr>
          <p:nvPr>
            <p:ph sz="quarter" idx="4"/>
          </p:nvPr>
        </p:nvSpPr>
        <p:spPr>
          <a:xfrm>
            <a:off x="6172200" y="1437945"/>
            <a:ext cx="5183188" cy="5222162"/>
          </a:xfrm>
          <a:solidFill>
            <a:schemeClr val="bg1">
              <a:alpha val="80000"/>
            </a:schemeClr>
          </a:solidFill>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Looked Like Mulberry</a:t>
            </a:r>
          </a:p>
          <a:p>
            <a:r>
              <a:rPr lang="en-US" b="1" dirty="0" smtClean="0">
                <a:effectLst>
                  <a:outerShdw blurRad="38100" dist="38100" dir="2700000" algn="tl">
                    <a:srgbClr val="000000">
                      <a:alpha val="43137"/>
                    </a:srgbClr>
                  </a:outerShdw>
                </a:effectLst>
                <a:latin typeface="Arial Rounded MT Bold" panose="020F0704030504030204" pitchFamily="34" charset="0"/>
              </a:rPr>
              <a:t>Fruit Looked Similar</a:t>
            </a:r>
          </a:p>
          <a:p>
            <a:r>
              <a:rPr lang="en-US" b="1" dirty="0" smtClean="0">
                <a:effectLst>
                  <a:outerShdw blurRad="38100" dist="38100" dir="2700000" algn="tl">
                    <a:srgbClr val="000000">
                      <a:alpha val="43137"/>
                    </a:srgbClr>
                  </a:outerShdw>
                </a:effectLst>
                <a:latin typeface="Arial Rounded MT Bold" panose="020F0704030504030204" pitchFamily="34" charset="0"/>
              </a:rPr>
              <a:t>Bitter Taste</a:t>
            </a:r>
          </a:p>
          <a:p>
            <a:r>
              <a:rPr lang="en-US" b="1" dirty="0" smtClean="0">
                <a:effectLst>
                  <a:outerShdw blurRad="38100" dist="38100" dir="2700000" algn="tl">
                    <a:srgbClr val="000000">
                      <a:alpha val="43137"/>
                    </a:srgbClr>
                  </a:outerShdw>
                </a:effectLst>
                <a:latin typeface="Arial Rounded MT Bold" panose="020F0704030504030204" pitchFamily="34" charset="0"/>
              </a:rPr>
              <a:t>Cheap</a:t>
            </a:r>
          </a:p>
          <a:p>
            <a:r>
              <a:rPr lang="en-US" b="1" dirty="0" smtClean="0">
                <a:effectLst>
                  <a:outerShdw blurRad="38100" dist="38100" dir="2700000" algn="tl">
                    <a:srgbClr val="000000">
                      <a:alpha val="43137"/>
                    </a:srgbClr>
                  </a:outerShdw>
                </a:effectLst>
                <a:latin typeface="Arial Rounded MT Bold" panose="020F0704030504030204" pitchFamily="34" charset="0"/>
              </a:rPr>
              <a:t>Only Poor Partook</a:t>
            </a:r>
          </a:p>
          <a:p>
            <a:r>
              <a:rPr lang="en-US" b="1" dirty="0" smtClean="0">
                <a:effectLst>
                  <a:outerShdw blurRad="38100" dist="38100" dir="2700000" algn="tl">
                    <a:srgbClr val="000000">
                      <a:alpha val="43137"/>
                    </a:srgbClr>
                  </a:outerShdw>
                </a:effectLst>
                <a:latin typeface="Arial Rounded MT Bold" panose="020F0704030504030204" pitchFamily="34" charset="0"/>
              </a:rPr>
              <a:t>Eat a Bit At a Time</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9" name="Title 1"/>
          <p:cNvSpPr>
            <a:spLocks noGrp="1"/>
          </p:cNvSpPr>
          <p:nvPr>
            <p:ph type="title"/>
          </p:nvPr>
        </p:nvSpPr>
        <p:spPr>
          <a:xfrm>
            <a:off x="-1" y="0"/>
            <a:ext cx="12064621" cy="846138"/>
          </a:xfrm>
        </p:spPr>
        <p:txBody>
          <a:bodyPr>
            <a:normAutofit fontScale="90000"/>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Produced a Fig that Was Very Bitter to Eat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7592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wipe(left)">
                                      <p:cBhvr>
                                        <p:cTn id="16" dur="500"/>
                                        <p:tgtEl>
                                          <p:spTgt spid="4">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right)">
                                      <p:cBhvr>
                                        <p:cTn id="22" dur="500"/>
                                        <p:tgtEl>
                                          <p:spTgt spid="6">
                                            <p:bg/>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right)">
                                      <p:cBhvr>
                                        <p:cTn id="25" dur="500"/>
                                        <p:tgtEl>
                                          <p:spTgt spid="6">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righ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righ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righ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ipe(right)">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wipe(left)">
                                      <p:cBhvr>
                                        <p:cTn id="64" dur="500"/>
                                        <p:tgtEl>
                                          <p:spTgt spid="4">
                                            <p:txEl>
                                              <p:pRg st="5" end="5"/>
                                            </p:txEl>
                                          </p:spTgt>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wipe(right)">
                                      <p:cBhvr>
                                        <p:cTn id="6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51"/>
            <a:ext cx="12191999" cy="987160"/>
          </a:xfrm>
        </p:spPr>
        <p:txBody>
          <a:bodyPr>
            <a:noAutofit/>
          </a:bodyPr>
          <a:lstStyle/>
          <a:p>
            <a:pPr algn="ctr"/>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Tree was Pollinated Only by Wasps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262130"/>
            <a:ext cx="12191999" cy="5486400"/>
          </a:xfrm>
        </p:spPr>
        <p:txBody>
          <a:bodyPr>
            <a:normAutofit fontScale="77500" lnSpcReduction="20000"/>
          </a:bodyPr>
          <a:lstStyle/>
          <a:p>
            <a:pPr marL="0" indent="0">
              <a:lnSpc>
                <a:spcPct val="12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T</a:t>
            </a:r>
            <a:r>
              <a:rPr lang="en-US" sz="3600" b="1" dirty="0" smtClean="0">
                <a:effectLst>
                  <a:outerShdw blurRad="38100" dist="38100" dir="2700000" algn="tl">
                    <a:srgbClr val="000000">
                      <a:alpha val="43137"/>
                    </a:srgbClr>
                  </a:outerShdw>
                </a:effectLst>
                <a:latin typeface="Arial Rounded MT Bold" panose="020F0704030504030204" pitchFamily="34" charset="0"/>
              </a:rPr>
              <a:t>he </a:t>
            </a:r>
            <a:r>
              <a:rPr lang="en-US" sz="3600"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sz="3600" b="1" dirty="0" smtClean="0">
                <a:effectLst>
                  <a:outerShdw blurRad="38100" dist="38100" dir="2700000" algn="tl">
                    <a:srgbClr val="000000">
                      <a:alpha val="43137"/>
                    </a:srgbClr>
                  </a:outerShdw>
                </a:effectLst>
                <a:latin typeface="Arial Rounded MT Bold" panose="020F0704030504030204" pitchFamily="34" charset="0"/>
              </a:rPr>
              <a:t> Tree Was Not Naturally Pollinated </a:t>
            </a:r>
          </a:p>
          <a:p>
            <a:pPr marL="0" indent="0">
              <a:lnSpc>
                <a:spcPct val="120000"/>
              </a:lnSpc>
              <a:spcBef>
                <a:spcPts val="0"/>
              </a:spcBef>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The Pollina­tion Process Was… </a:t>
            </a:r>
          </a:p>
          <a:p>
            <a:pPr lvl="1">
              <a:lnSpc>
                <a:spcPct val="120000"/>
              </a:lnSpc>
              <a:spcBef>
                <a:spcPts val="0"/>
              </a:spcBef>
              <a:spcAft>
                <a:spcPts val="300"/>
              </a:spcAft>
            </a:pPr>
            <a:r>
              <a:rPr lang="en-US" sz="3600" dirty="0" smtClean="0">
                <a:effectLst>
                  <a:outerShdw blurRad="38100" dist="38100" dir="2700000" algn="tl">
                    <a:srgbClr val="000000">
                      <a:alpha val="43137"/>
                    </a:srgbClr>
                  </a:outerShdw>
                </a:effectLst>
                <a:latin typeface="Arial Rounded MT Bold" panose="020F0704030504030204" pitchFamily="34" charset="0"/>
              </a:rPr>
              <a:t>Initiated </a:t>
            </a:r>
            <a:r>
              <a:rPr lang="en-US" sz="3600" dirty="0" smtClean="0">
                <a:effectLst>
                  <a:outerShdw blurRad="38100" dist="38100" dir="2700000" algn="tl">
                    <a:srgbClr val="000000">
                      <a:alpha val="43137"/>
                    </a:srgbClr>
                  </a:outerShdw>
                </a:effectLst>
                <a:latin typeface="Arial Rounded MT Bold" panose="020F0704030504030204" pitchFamily="34" charset="0"/>
              </a:rPr>
              <a:t>by a Wasp </a:t>
            </a:r>
            <a:r>
              <a:rPr lang="en-US" sz="3600" dirty="0" smtClean="0">
                <a:effectLst>
                  <a:outerShdw blurRad="38100" dist="38100" dir="2700000" algn="tl">
                    <a:srgbClr val="000000">
                      <a:alpha val="43137"/>
                    </a:srgbClr>
                  </a:outerShdw>
                </a:effectLst>
                <a:latin typeface="Arial Rounded MT Bold" panose="020F0704030504030204" pitchFamily="34" charset="0"/>
              </a:rPr>
              <a:t>Only </a:t>
            </a:r>
          </a:p>
          <a:p>
            <a:pPr lvl="1">
              <a:lnSpc>
                <a:spcPct val="120000"/>
              </a:lnSpc>
              <a:spcBef>
                <a:spcPts val="0"/>
              </a:spcBef>
              <a:spcAft>
                <a:spcPts val="300"/>
              </a:spcAft>
            </a:pPr>
            <a:r>
              <a:rPr lang="en-US" sz="3600" dirty="0" smtClean="0">
                <a:effectLst>
                  <a:outerShdw blurRad="38100" dist="38100" dir="2700000" algn="tl">
                    <a:srgbClr val="000000">
                      <a:alpha val="43137"/>
                    </a:srgbClr>
                  </a:outerShdw>
                </a:effectLst>
                <a:latin typeface="Arial Rounded MT Bold" panose="020F0704030504030204" pitchFamily="34" charset="0"/>
              </a:rPr>
              <a:t>Stuck Its Stinger Right </a:t>
            </a:r>
            <a:r>
              <a:rPr lang="en-US" sz="3600" dirty="0" smtClean="0">
                <a:effectLst>
                  <a:outerShdw blurRad="38100" dist="38100" dir="2700000" algn="tl">
                    <a:srgbClr val="000000">
                      <a:alpha val="43137"/>
                    </a:srgbClr>
                  </a:outerShdw>
                </a:effectLst>
                <a:latin typeface="Arial Rounded MT Bold" panose="020F0704030504030204" pitchFamily="34" charset="0"/>
              </a:rPr>
              <a:t>into the Heart of the Fruit</a:t>
            </a:r>
            <a:r>
              <a:rPr lang="en-US" dirty="0" smtClean="0">
                <a:effectLst>
                  <a:outerShdw blurRad="38100" dist="38100" dir="2700000" algn="tl">
                    <a:srgbClr val="000000">
                      <a:alpha val="43137"/>
                    </a:srgbClr>
                  </a:outerShdw>
                </a:effectLst>
                <a:latin typeface="Arial Rounded MT Bold" panose="020F0704030504030204" pitchFamily="34" charset="0"/>
              </a:rPr>
              <a:t> </a:t>
            </a:r>
            <a:endParaRPr lang="en-US" sz="36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200"/>
              </a:spcBef>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Ever </a:t>
            </a:r>
            <a:r>
              <a:rPr lang="en-US" sz="3600" b="1" dirty="0" smtClean="0">
                <a:effectLst>
                  <a:outerShdw blurRad="38100" dist="38100" dir="2700000" algn="tl">
                    <a:srgbClr val="000000">
                      <a:alpha val="43137"/>
                    </a:srgbClr>
                  </a:outerShdw>
                </a:effectLst>
                <a:latin typeface="Arial Rounded MT Bold" panose="020F0704030504030204" pitchFamily="34" charset="0"/>
              </a:rPr>
              <a:t>Heard a Bitter Person Say:</a:t>
            </a:r>
          </a:p>
          <a:p>
            <a:pPr>
              <a:lnSpc>
                <a:spcPct val="120000"/>
              </a:lnSpc>
              <a:spcBef>
                <a:spcPts val="0"/>
              </a:spcBef>
            </a:pPr>
            <a:r>
              <a:rPr lang="en-US" sz="3200" i="1" dirty="0" smtClean="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I’ve been stung by that person once, but I’m not going to be stung again</a:t>
            </a:r>
            <a:r>
              <a:rPr lang="en-US" sz="3200" i="1" dirty="0" smtClean="0">
                <a:effectLst>
                  <a:outerShdw blurRad="38100" dist="38100" dir="2700000" algn="tl">
                    <a:srgbClr val="000000">
                      <a:alpha val="43137"/>
                    </a:srgbClr>
                  </a:outerShdw>
                </a:effectLst>
                <a:latin typeface="Arial Rounded MT Bold" panose="020F0704030504030204" pitchFamily="34" charset="0"/>
              </a:rPr>
              <a:t>!”</a:t>
            </a:r>
          </a:p>
          <a:p>
            <a:pPr>
              <a:lnSpc>
                <a:spcPct val="120000"/>
              </a:lnSpc>
              <a:spcBef>
                <a:spcPts val="0"/>
              </a:spcBef>
            </a:pPr>
            <a:r>
              <a:rPr lang="en-US" sz="3200" i="1" dirty="0" smtClean="0">
                <a:effectLst>
                  <a:outerShdw blurRad="38100" dist="38100" dir="2700000" algn="tl">
                    <a:srgbClr val="000000">
                      <a:alpha val="43137"/>
                    </a:srgbClr>
                  </a:outerShdw>
                </a:effectLst>
                <a:latin typeface="Arial Rounded MT Bold" panose="020F0704030504030204" pitchFamily="34" charset="0"/>
              </a:rPr>
              <a:t>“They </a:t>
            </a:r>
            <a:r>
              <a:rPr lang="en-US" sz="3200" i="1" dirty="0">
                <a:effectLst>
                  <a:outerShdw blurRad="38100" dist="38100" dir="2700000" algn="tl">
                    <a:srgbClr val="000000">
                      <a:alpha val="43137"/>
                    </a:srgbClr>
                  </a:outerShdw>
                </a:effectLst>
                <a:latin typeface="Arial Rounded MT Bold" panose="020F0704030504030204" pitchFamily="34" charset="0"/>
              </a:rPr>
              <a:t>hurt me so </a:t>
            </a:r>
            <a:r>
              <a:rPr lang="en-US" sz="3200" i="1" dirty="0" smtClean="0">
                <a:effectLst>
                  <a:outerShdw blurRad="38100" dist="38100" dir="2700000" algn="tl">
                    <a:srgbClr val="000000">
                      <a:alpha val="43137"/>
                    </a:srgbClr>
                  </a:outerShdw>
                </a:effectLst>
                <a:latin typeface="Arial Rounded MT Bold" panose="020F0704030504030204" pitchFamily="34" charset="0"/>
              </a:rPr>
              <a:t>badly, </a:t>
            </a:r>
            <a:r>
              <a:rPr lang="en-US" sz="3200" i="1" dirty="0">
                <a:effectLst>
                  <a:outerShdw blurRad="38100" dist="38100" dir="2700000" algn="tl">
                    <a:srgbClr val="000000">
                      <a:alpha val="43137"/>
                    </a:srgbClr>
                  </a:outerShdw>
                </a:effectLst>
                <a:latin typeface="Arial Rounded MT Bold" panose="020F0704030504030204" pitchFamily="34" charset="0"/>
              </a:rPr>
              <a:t>I’ll never let him get close enough to sting me again!” </a:t>
            </a:r>
            <a:endParaRPr lang="en-US" sz="3200"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P</a:t>
            </a:r>
            <a:r>
              <a:rPr lang="en-US" sz="3600" b="1" dirty="0" smtClean="0">
                <a:effectLst>
                  <a:outerShdw blurRad="38100" dist="38100" dir="2700000" algn="tl">
                    <a:srgbClr val="000000">
                      <a:alpha val="43137"/>
                    </a:srgbClr>
                  </a:outerShdw>
                </a:effectLst>
                <a:latin typeface="Arial Rounded MT Bold" panose="020F0704030504030204" pitchFamily="34" charset="0"/>
              </a:rPr>
              <a:t>eople who make </a:t>
            </a:r>
            <a:r>
              <a:rPr lang="en-US" sz="3600" b="1" dirty="0">
                <a:effectLst>
                  <a:outerShdw blurRad="38100" dist="38100" dir="2700000" algn="tl">
                    <a:srgbClr val="000000">
                      <a:alpha val="43137"/>
                    </a:srgbClr>
                  </a:outerShdw>
                </a:effectLst>
                <a:latin typeface="Arial Rounded MT Bold" panose="020F0704030504030204" pitchFamily="34" charset="0"/>
              </a:rPr>
              <a:t>such a statement have been “stung” by a situation that the devil especially devised to pollinate their </a:t>
            </a:r>
            <a:r>
              <a:rPr lang="en-US" sz="3600" b="1" dirty="0" smtClean="0">
                <a:effectLst>
                  <a:outerShdw blurRad="38100" dist="38100" dir="2700000" algn="tl">
                    <a:srgbClr val="000000">
                      <a:alpha val="43137"/>
                    </a:srgbClr>
                  </a:outerShdw>
                </a:effectLst>
                <a:latin typeface="Arial Rounded MT Bold" panose="020F0704030504030204" pitchFamily="34" charset="0"/>
              </a:rPr>
              <a:t>hearts/ </a:t>
            </a:r>
            <a:r>
              <a:rPr lang="en-US" sz="3600" b="1" dirty="0">
                <a:effectLst>
                  <a:outerShdw blurRad="38100" dist="38100" dir="2700000" algn="tl">
                    <a:srgbClr val="000000">
                      <a:alpha val="43137"/>
                    </a:srgbClr>
                  </a:outerShdw>
                </a:effectLst>
                <a:latin typeface="Arial Rounded MT Bold" panose="020F0704030504030204" pitchFamily="34" charset="0"/>
              </a:rPr>
              <a:t>souls with </a:t>
            </a:r>
            <a:r>
              <a:rPr lang="en-US" sz="3600" b="1" dirty="0" smtClean="0">
                <a:effectLst>
                  <a:outerShdw blurRad="38100" dist="38100" dir="2700000" algn="tl">
                    <a:srgbClr val="000000">
                      <a:alpha val="43137"/>
                    </a:srgbClr>
                  </a:outerShdw>
                </a:effectLst>
                <a:latin typeface="Arial Rounded MT Bold" panose="020F0704030504030204" pitchFamily="34" charset="0"/>
              </a:rPr>
              <a:t>bitterness/ </a:t>
            </a:r>
            <a:r>
              <a:rPr lang="en-US" sz="3600" b="1" dirty="0">
                <a:effectLst>
                  <a:outerShdw blurRad="38100" dist="38100" dir="2700000" algn="tl">
                    <a:srgbClr val="000000">
                      <a:alpha val="43137"/>
                    </a:srgbClr>
                  </a:outerShdw>
                </a:effectLst>
                <a:latin typeface="Arial Rounded MT Bold" panose="020F0704030504030204" pitchFamily="34" charset="0"/>
              </a:rPr>
              <a:t>unforgiveness. </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6375" y="896471"/>
            <a:ext cx="2635623" cy="2115670"/>
          </a:xfrm>
          <a:prstGeom prst="rect">
            <a:avLst/>
          </a:prstGeom>
        </p:spPr>
      </p:pic>
    </p:spTree>
    <p:extLst>
      <p:ext uri="{BB962C8B-B14F-4D97-AF65-F5344CB8AC3E}">
        <p14:creationId xmlns:p14="http://schemas.microsoft.com/office/powerpoint/2010/main" val="30151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par>
                                <p:cTn id="16" presetID="2" presetClass="entr" presetSubtype="3"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6" y="1262130"/>
            <a:ext cx="11809927" cy="5486400"/>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a:t>
            </a:r>
            <a:r>
              <a:rPr lang="en-US" b="1" dirty="0" smtClean="0">
                <a:effectLst>
                  <a:outerShdw blurRad="38100" dist="38100" dir="2700000" algn="tl">
                    <a:srgbClr val="000000">
                      <a:alpha val="43137"/>
                    </a:srgbClr>
                  </a:outerShdw>
                </a:effectLst>
                <a:latin typeface="Arial Rounded MT Bold" panose="020F0704030504030204" pitchFamily="34" charset="0"/>
              </a:rPr>
              <a:t>o Rid This, You Need Faith the Size of </a:t>
            </a:r>
            <a:r>
              <a:rPr lang="en-US" b="1" i="1" dirty="0">
                <a:effectLst>
                  <a:outerShdw blurRad="38100" dist="38100" dir="2700000" algn="tl">
                    <a:srgbClr val="000000">
                      <a:alpha val="43137"/>
                    </a:srgbClr>
                  </a:outerShdw>
                </a:effectLst>
                <a:latin typeface="Arial Rounded MT Bold" panose="020F0704030504030204" pitchFamily="34" charset="0"/>
              </a:rPr>
              <a:t>“a grain of mustard </a:t>
            </a:r>
            <a:r>
              <a:rPr lang="en-US" b="1" i="1" dirty="0" smtClean="0">
                <a:effectLst>
                  <a:outerShdw blurRad="38100" dist="38100" dir="2700000" algn="tl">
                    <a:srgbClr val="000000">
                      <a:alpha val="43137"/>
                    </a:srgbClr>
                  </a:outerShdw>
                </a:effectLst>
                <a:latin typeface="Arial Rounded MT Bold" panose="020F0704030504030204" pitchFamily="34" charset="0"/>
              </a:rPr>
              <a:t>seed”</a:t>
            </a:r>
          </a:p>
          <a:p>
            <a:pPr lvl="1">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See It</a:t>
            </a:r>
          </a:p>
          <a:p>
            <a:pPr lvl="2">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Acknowledge the Problem </a:t>
            </a:r>
            <a:r>
              <a:rPr lang="en-US" sz="2800" dirty="0" smtClean="0">
                <a:effectLst>
                  <a:outerShdw blurRad="38100" dist="38100" dir="2700000" algn="tl">
                    <a:srgbClr val="000000">
                      <a:alpha val="43137"/>
                    </a:srgbClr>
                  </a:outerShdw>
                </a:effectLst>
                <a:latin typeface="Arial Rounded MT Bold" panose="020F0704030504030204" pitchFamily="34" charset="0"/>
              </a:rPr>
              <a:t>(</a:t>
            </a:r>
            <a:r>
              <a:rPr lang="en-US" sz="2800" i="1" dirty="0" smtClean="0">
                <a:effectLst>
                  <a:outerShdw blurRad="38100" dist="38100" dir="2700000" algn="tl">
                    <a:srgbClr val="000000">
                      <a:alpha val="43137"/>
                    </a:srgbClr>
                  </a:outerShdw>
                </a:effectLst>
                <a:latin typeface="Arial Rounded MT Bold" panose="020F0704030504030204" pitchFamily="34" charset="0"/>
              </a:rPr>
              <a:t>offense</a:t>
            </a:r>
            <a:r>
              <a:rPr lang="en-US" sz="2800" dirty="0" smtClean="0">
                <a:effectLst>
                  <a:outerShdw blurRad="38100" dist="38100" dir="2700000" algn="tl">
                    <a:srgbClr val="000000">
                      <a:alpha val="43137"/>
                    </a:srgbClr>
                  </a:outerShdw>
                </a:effectLst>
                <a:latin typeface="Arial Rounded MT Bold" panose="020F0704030504030204" pitchFamily="34" charset="0"/>
              </a:rPr>
              <a:t>)</a:t>
            </a:r>
          </a:p>
          <a:p>
            <a:pPr lvl="2">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Act Upon the Process</a:t>
            </a:r>
          </a:p>
          <a:p>
            <a:pPr lvl="1">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Say It</a:t>
            </a:r>
          </a:p>
          <a:p>
            <a:pPr lvl="2">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Speak to the Problem </a:t>
            </a:r>
            <a:r>
              <a:rPr lang="en-US" sz="2800" dirty="0" smtClean="0">
                <a:effectLst>
                  <a:outerShdw blurRad="38100" dist="38100" dir="2700000" algn="tl">
                    <a:srgbClr val="000000">
                      <a:alpha val="43137"/>
                    </a:srgbClr>
                  </a:outerShdw>
                </a:effectLst>
                <a:latin typeface="Arial Rounded MT Bold" panose="020F0704030504030204" pitchFamily="34" charset="0"/>
              </a:rPr>
              <a:t>(</a:t>
            </a:r>
            <a:r>
              <a:rPr lang="en-US" sz="2800" i="1" dirty="0" smtClean="0">
                <a:effectLst>
                  <a:outerShdw blurRad="38100" dist="38100" dir="2700000" algn="tl">
                    <a:srgbClr val="000000">
                      <a:alpha val="43137"/>
                    </a:srgbClr>
                  </a:outerShdw>
                </a:effectLst>
                <a:latin typeface="Arial Rounded MT Bold" panose="020F0704030504030204" pitchFamily="34" charset="0"/>
              </a:rPr>
              <a:t>be ye removed</a:t>
            </a:r>
            <a:r>
              <a:rPr lang="en-US" sz="2800"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Seize It</a:t>
            </a:r>
          </a:p>
          <a:p>
            <a:pPr lvl="2">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Seal the Deal </a:t>
            </a:r>
            <a:r>
              <a:rPr lang="en-US" sz="2800" dirty="0" smtClean="0">
                <a:effectLst>
                  <a:outerShdw blurRad="38100" dist="38100" dir="2700000" algn="tl">
                    <a:srgbClr val="000000">
                      <a:alpha val="43137"/>
                    </a:srgbClr>
                  </a:outerShdw>
                </a:effectLst>
                <a:latin typeface="Arial Rounded MT Bold" panose="020F0704030504030204" pitchFamily="34" charset="0"/>
              </a:rPr>
              <a:t>(</a:t>
            </a:r>
            <a:r>
              <a:rPr lang="en-US" sz="2800" i="1" dirty="0" smtClean="0">
                <a:effectLst>
                  <a:outerShdw blurRad="38100" dist="38100" dir="2700000" algn="tl">
                    <a:srgbClr val="000000">
                      <a:alpha val="43137"/>
                    </a:srgbClr>
                  </a:outerShdw>
                </a:effectLst>
                <a:latin typeface="Arial Rounded MT Bold" panose="020F0704030504030204" pitchFamily="34" charset="0"/>
              </a:rPr>
              <a:t>cast into the sea</a:t>
            </a:r>
            <a:r>
              <a:rPr lang="en-US" sz="2800" dirty="0" smtClean="0">
                <a:effectLst>
                  <a:outerShdw blurRad="38100" dist="38100" dir="2700000" algn="tl">
                    <a:srgbClr val="000000">
                      <a:alpha val="43137"/>
                    </a:srgbClr>
                  </a:outerShdw>
                </a:effectLst>
                <a:latin typeface="Arial Rounded MT Bold" panose="020F0704030504030204" pitchFamily="34" charset="0"/>
              </a:rPr>
              <a:t>)</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a:spLocks noGrp="1"/>
          </p:cNvSpPr>
          <p:nvPr>
            <p:ph type="title"/>
          </p:nvPr>
        </p:nvSpPr>
        <p:spPr>
          <a:xfrm>
            <a:off x="0" y="43151"/>
            <a:ext cx="12191999" cy="987160"/>
          </a:xfrm>
        </p:spPr>
        <p:txBody>
          <a:bodyPr>
            <a:noAutofit/>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Solution to the Pollution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932" t="6130" r="6706"/>
          <a:stretch/>
        </p:blipFill>
        <p:spPr>
          <a:xfrm>
            <a:off x="8139953" y="2635624"/>
            <a:ext cx="3789291" cy="4112906"/>
          </a:xfrm>
          <a:prstGeom prst="rect">
            <a:avLst/>
          </a:prstGeom>
          <a:ln>
            <a:noFill/>
          </a:ln>
          <a:effectLst>
            <a:softEdge rad="112500"/>
          </a:effectLst>
        </p:spPr>
      </p:pic>
    </p:spTree>
    <p:extLst>
      <p:ext uri="{BB962C8B-B14F-4D97-AF65-F5344CB8AC3E}">
        <p14:creationId xmlns:p14="http://schemas.microsoft.com/office/powerpoint/2010/main" val="2860469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2000"/>
                                        <p:tgtEl>
                                          <p:spTgt spid="3">
                                            <p:txEl>
                                              <p:pRg st="4" end="4"/>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2000"/>
                                        <p:tgtEl>
                                          <p:spTgt spid="3">
                                            <p:txEl>
                                              <p:pRg st="6" end="6"/>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9" y="1569493"/>
            <a:ext cx="7178723" cy="4722125"/>
          </a:xfrm>
          <a:prstGeom prst="rect">
            <a:avLst/>
          </a:prstGeom>
          <a:ln>
            <a:noFill/>
          </a:ln>
          <a:effectLst>
            <a:softEdge rad="112500"/>
          </a:effectLst>
        </p:spPr>
      </p:pic>
      <p:sp>
        <p:nvSpPr>
          <p:cNvPr id="2" name="Title 1"/>
          <p:cNvSpPr>
            <a:spLocks noGrp="1"/>
          </p:cNvSpPr>
          <p:nvPr>
            <p:ph type="title"/>
          </p:nvPr>
        </p:nvSpPr>
        <p:spPr>
          <a:xfrm>
            <a:off x="838200" y="43151"/>
            <a:ext cx="10515600" cy="987160"/>
          </a:xfrm>
        </p:spPr>
        <p:txBody>
          <a:bodyPr/>
          <a:lstStyle/>
          <a:p>
            <a:pPr algn="ctr"/>
            <a:r>
              <a:rPr lang="en-US" dirty="0" smtClean="0">
                <a:effectLst>
                  <a:outerShdw blurRad="38100" dist="38100" dir="2700000" algn="tl">
                    <a:srgbClr val="000000">
                      <a:alpha val="43137"/>
                    </a:srgbClr>
                  </a:outerShdw>
                </a:effectLst>
                <a:latin typeface="Arial Rounded MT Bold" panose="020F0704030504030204" pitchFamily="34" charset="0"/>
              </a:rPr>
              <a:t>If You Need Another Reason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7388" y="1569492"/>
            <a:ext cx="7311454" cy="4722125"/>
          </a:xfrm>
        </p:spPr>
      </p:pic>
    </p:spTree>
    <p:extLst>
      <p:ext uri="{BB962C8B-B14F-4D97-AF65-F5344CB8AC3E}">
        <p14:creationId xmlns:p14="http://schemas.microsoft.com/office/powerpoint/2010/main" val="198701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231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y Jesus Compared Unforgiveness To the Sycamine Tree"/>
          <p:cNvPicPr/>
          <p:nvPr/>
        </p:nvPicPr>
        <p:blipFill>
          <a:blip r:embed="rId2">
            <a:extLst>
              <a:ext uri="{28A0092B-C50C-407E-A947-70E740481C1C}">
                <a14:useLocalDpi xmlns:a14="http://schemas.microsoft.com/office/drawing/2010/main" val="0"/>
              </a:ext>
            </a:extLst>
          </a:blip>
          <a:srcRect/>
          <a:stretch>
            <a:fillRect/>
          </a:stretch>
        </p:blipFill>
        <p:spPr bwMode="auto">
          <a:xfrm>
            <a:off x="454905" y="331716"/>
            <a:ext cx="2859405" cy="1429385"/>
          </a:xfrm>
          <a:prstGeom prst="rect">
            <a:avLst/>
          </a:prstGeom>
          <a:noFill/>
          <a:ln>
            <a:no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27" b="22629"/>
          <a:stretch/>
        </p:blipFill>
        <p:spPr>
          <a:xfrm>
            <a:off x="6018663" y="4388390"/>
            <a:ext cx="5621340" cy="21378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65" y="2906783"/>
            <a:ext cx="2657475" cy="361950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635" y="118161"/>
            <a:ext cx="3050843" cy="2788622"/>
          </a:xfrm>
          <a:prstGeom prst="rect">
            <a:avLst/>
          </a:prstGeom>
          <a:ln>
            <a:noFill/>
          </a:ln>
          <a:effectLst>
            <a:softEdge rad="112500"/>
          </a:effectLst>
        </p:spPr>
      </p:pic>
      <p:pic>
        <p:nvPicPr>
          <p:cNvPr id="6" name="Picture 5" descr="Devotional image&#10;from Rick Warren">
            <a:hlinkClick r:id="rId6"/>
          </p:cNvPr>
          <p:cNvPicPr/>
          <p:nvPr/>
        </p:nvPicPr>
        <p:blipFill rotWithShape="1">
          <a:blip r:embed="rId7" cstate="print">
            <a:extLst>
              <a:ext uri="{28A0092B-C50C-407E-A947-70E740481C1C}">
                <a14:useLocalDpi xmlns:a14="http://schemas.microsoft.com/office/drawing/2010/main" val="0"/>
              </a:ext>
            </a:extLst>
          </a:blip>
          <a:srcRect b="12665"/>
          <a:stretch/>
        </p:blipFill>
        <p:spPr bwMode="auto">
          <a:xfrm>
            <a:off x="4745930" y="528908"/>
            <a:ext cx="2380615" cy="2079119"/>
          </a:xfrm>
          <a:prstGeom prst="rect">
            <a:avLst/>
          </a:prstGeom>
          <a:noFill/>
          <a:ln>
            <a:noFill/>
          </a:ln>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2599" y="3149007"/>
            <a:ext cx="2857500" cy="2143125"/>
          </a:xfrm>
          <a:prstGeom prst="rect">
            <a:avLst/>
          </a:prstGeom>
        </p:spPr>
      </p:pic>
    </p:spTree>
    <p:extLst>
      <p:ext uri="{BB962C8B-B14F-4D97-AF65-F5344CB8AC3E}">
        <p14:creationId xmlns:p14="http://schemas.microsoft.com/office/powerpoint/2010/main" val="107515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6" y="150125"/>
            <a:ext cx="11809927" cy="6598405"/>
          </a:xfrm>
        </p:spPr>
        <p:txBody>
          <a:bodyPr>
            <a:normAutofit fontScale="92500" lnSpcReduction="10000"/>
          </a:bodyPr>
          <a:lstStyle/>
          <a:p>
            <a:pPr marL="0" indent="0">
              <a:buNone/>
            </a:pPr>
            <a:r>
              <a:rPr lang="en-US" b="1" dirty="0"/>
              <a:t>MY PRAYER FOR TODAY</a:t>
            </a:r>
            <a:endParaRPr lang="en-US" dirty="0"/>
          </a:p>
          <a:p>
            <a:r>
              <a:rPr lang="en-US" i="1" dirty="0"/>
              <a:t>Lord, thank You for speaking to my heart about getting rid of bitterness, unforgiveness, and offense. I know from experience that these attitudes are a killer to my spiritual life. When I am filled with bitterness and unforgiveness, I become a sour hostage to my memories. When I am consumed with offense, I lose my joy and peace and my relationships with other peo­ple are horribly affected. I thank You for giving me all the faith I need to deal with this issue, Lord. Today I am asking You to help me start the process of ripping those foul roots out of the soil of my heart and soul.</a:t>
            </a:r>
            <a:endParaRPr lang="en-US" dirty="0"/>
          </a:p>
          <a:p>
            <a:r>
              <a:rPr lang="en-US" i="1" dirty="0"/>
              <a:t>I pray this in Jesus’ name!</a:t>
            </a:r>
            <a:endParaRPr lang="en-US" dirty="0"/>
          </a:p>
          <a:p>
            <a:pPr marL="0" indent="0">
              <a:buNone/>
            </a:pPr>
            <a:r>
              <a:rPr lang="en-US" b="1" dirty="0"/>
              <a:t>MY CONFESSION FOR TODAY</a:t>
            </a:r>
            <a:endParaRPr lang="en-US" dirty="0"/>
          </a:p>
          <a:p>
            <a:r>
              <a:rPr lang="en-US" i="1" dirty="0"/>
              <a:t>I confess that I genuinely wish to be set free from bitterness, unforgiveness, and offense. I am weary of the way these poisonous roots have produced their deadly fruit in my life for so long. I am ready to do whatever is required to rip those roots clear out of my heart so they won’t be able to resurface in my life again. By the power of the Holy Spirit and the authority God has given me, I repent of these detrimental attitudes that have been killing my joy, stealing my peace, and nullifying my spiritual life. By faith I am walking free from these enemies of my soul.</a:t>
            </a:r>
            <a:endParaRPr lang="en-US" dirty="0"/>
          </a:p>
          <a:p>
            <a:r>
              <a:rPr lang="en-US" i="1" dirty="0"/>
              <a:t>I declare this by faith in Jesus’ name!</a:t>
            </a:r>
            <a:endParaRPr lang="en-US" dirty="0"/>
          </a:p>
          <a:p>
            <a:endParaRPr lang="en-US" dirty="0"/>
          </a:p>
        </p:txBody>
      </p:sp>
    </p:spTree>
    <p:extLst>
      <p:ext uri="{BB962C8B-B14F-4D97-AF65-F5344CB8AC3E}">
        <p14:creationId xmlns:p14="http://schemas.microsoft.com/office/powerpoint/2010/main" val="106108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6" y="150125"/>
            <a:ext cx="11809927" cy="6598405"/>
          </a:xfrm>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QUESTIONS FOR YOU TO CONSIDER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r>
              <a:rPr lang="en-US" dirty="0">
                <a:effectLst>
                  <a:outerShdw blurRad="38100" dist="38100" dir="2700000" algn="tl">
                    <a:srgbClr val="000000">
                      <a:alpha val="43137"/>
                    </a:srgbClr>
                  </a:outerShdw>
                </a:effectLst>
                <a:latin typeface="Arial Rounded MT Bold" panose="020F0704030504030204" pitchFamily="34" charset="0"/>
              </a:rPr>
              <a:t>Have you been harboring ill feelings deep inside your soul that are now begin­ning to affect your spiritual life? Have you been feeling “dead” on the inside as a result of your tight hold on bitterness, unforgiveness, and offense? </a:t>
            </a:r>
          </a:p>
          <a:p>
            <a:pPr lvl="0"/>
            <a:r>
              <a:rPr lang="en-US" dirty="0">
                <a:effectLst>
                  <a:outerShdw blurRad="38100" dist="38100" dir="2700000" algn="tl">
                    <a:srgbClr val="000000">
                      <a:alpha val="43137"/>
                    </a:srgbClr>
                  </a:outerShdw>
                </a:effectLst>
                <a:latin typeface="Arial Rounded MT Bold" panose="020F0704030504030204" pitchFamily="34" charset="0"/>
              </a:rPr>
              <a:t>Who is that person or group of people against whom you have been harboring these feelings? Did those who offended you do anything to you that you haven’t been guilty of doing to someone else in the past? </a:t>
            </a:r>
          </a:p>
          <a:p>
            <a:pPr lvl="0"/>
            <a:r>
              <a:rPr lang="en-US" dirty="0">
                <a:effectLst>
                  <a:outerShdw blurRad="38100" dist="38100" dir="2700000" algn="tl">
                    <a:srgbClr val="000000">
                      <a:alpha val="43137"/>
                    </a:srgbClr>
                  </a:outerShdw>
                </a:effectLst>
                <a:latin typeface="Arial Rounded MT Bold" panose="020F0704030504030204" pitchFamily="34" charset="0"/>
              </a:rPr>
              <a:t>Has it helped you to hold on so tightly to these feelings of unforgiveness? Has bit­terness improved the quality of your life? Have your relationships become richer and fuller as a result of your clinging to offense? What fruit has been produced in your life because you’ve allowed these negative attitudes to fester and </a:t>
            </a:r>
            <a:r>
              <a:rPr lang="en-US" dirty="0" smtClean="0">
                <a:effectLst>
                  <a:outerShdw blurRad="38100" dist="38100" dir="2700000" algn="tl">
                    <a:srgbClr val="000000">
                      <a:alpha val="43137"/>
                    </a:srgbClr>
                  </a:outerShdw>
                </a:effectLst>
                <a:latin typeface="Arial Rounded MT Bold" panose="020F0704030504030204" pitchFamily="34" charset="0"/>
              </a:rPr>
              <a:t>grow</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55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2227074"/>
            <a:ext cx="9947681" cy="4630926"/>
          </a:xfrm>
          <a:prstGeom prst="rect">
            <a:avLst/>
          </a:prstGeom>
        </p:spPr>
      </p:pic>
      <p:sp>
        <p:nvSpPr>
          <p:cNvPr id="2" name="Title 1"/>
          <p:cNvSpPr>
            <a:spLocks noGrp="1"/>
          </p:cNvSpPr>
          <p:nvPr>
            <p:ph type="ctrTitle"/>
          </p:nvPr>
        </p:nvSpPr>
        <p:spPr>
          <a:xfrm>
            <a:off x="5090614" y="220094"/>
            <a:ext cx="7101385" cy="1803993"/>
          </a:xfrm>
        </p:spPr>
        <p:txBody>
          <a:bodyPr/>
          <a:lstStyle/>
          <a:p>
            <a:r>
              <a:rPr lang="en-US" b="1" dirty="0" smtClean="0">
                <a:effectLst>
                  <a:outerShdw blurRad="38100" dist="38100" dir="2700000" algn="tl">
                    <a:srgbClr val="000000">
                      <a:alpha val="43137"/>
                    </a:srgbClr>
                  </a:outerShdw>
                </a:effectLst>
                <a:latin typeface="AR DARLING" panose="02000000000000000000" pitchFamily="2" charset="0"/>
              </a:rPr>
              <a:t>Unforgiveness and </a:t>
            </a:r>
            <a:br>
              <a:rPr lang="en-US" b="1" dirty="0" smtClean="0">
                <a:effectLst>
                  <a:outerShdw blurRad="38100" dist="38100" dir="2700000" algn="tl">
                    <a:srgbClr val="000000">
                      <a:alpha val="43137"/>
                    </a:srgbClr>
                  </a:outerShdw>
                </a:effectLst>
                <a:latin typeface="AR DARLING" panose="02000000000000000000" pitchFamily="2" charset="0"/>
              </a:rPr>
            </a:br>
            <a:r>
              <a:rPr lang="en-US" b="1" dirty="0" smtClean="0">
                <a:effectLst>
                  <a:outerShdw blurRad="38100" dist="38100" dir="2700000" algn="tl">
                    <a:srgbClr val="000000">
                      <a:alpha val="43137"/>
                    </a:srgbClr>
                  </a:outerShdw>
                </a:effectLst>
                <a:latin typeface="AR DARLING" panose="02000000000000000000" pitchFamily="2" charset="0"/>
              </a:rPr>
              <a:t> </a:t>
            </a:r>
            <a:r>
              <a:rPr lang="en-US" b="1" dirty="0">
                <a:effectLst>
                  <a:outerShdw blurRad="38100" dist="38100" dir="2700000" algn="tl">
                    <a:srgbClr val="000000">
                      <a:alpha val="43137"/>
                    </a:srgbClr>
                  </a:outerShdw>
                </a:effectLst>
                <a:latin typeface="AR DARLING" panose="02000000000000000000" pitchFamily="2" charset="0"/>
              </a:rPr>
              <a:t>the </a:t>
            </a:r>
            <a:r>
              <a:rPr lang="en-US" b="1" dirty="0" err="1">
                <a:effectLst>
                  <a:outerShdw blurRad="38100" dist="38100" dir="2700000" algn="tl">
                    <a:srgbClr val="000000">
                      <a:alpha val="43137"/>
                    </a:srgbClr>
                  </a:outerShdw>
                </a:effectLst>
                <a:latin typeface="AR DARLING" panose="02000000000000000000" pitchFamily="2" charset="0"/>
              </a:rPr>
              <a:t>Sycamine</a:t>
            </a:r>
            <a:r>
              <a:rPr lang="en-US" b="1" dirty="0">
                <a:effectLst>
                  <a:outerShdw blurRad="38100" dist="38100" dir="2700000" algn="tl">
                    <a:srgbClr val="000000">
                      <a:alpha val="43137"/>
                    </a:srgbClr>
                  </a:outerShdw>
                </a:effectLst>
                <a:latin typeface="AR DARLING" panose="02000000000000000000" pitchFamily="2" charset="0"/>
              </a:rPr>
              <a:t> </a:t>
            </a:r>
            <a:r>
              <a:rPr lang="en-US" b="1" dirty="0" smtClean="0">
                <a:effectLst>
                  <a:outerShdw blurRad="38100" dist="38100" dir="2700000" algn="tl">
                    <a:srgbClr val="000000">
                      <a:alpha val="43137"/>
                    </a:srgbClr>
                  </a:outerShdw>
                </a:effectLst>
                <a:latin typeface="AR DARLING" panose="02000000000000000000" pitchFamily="2" charset="0"/>
              </a:rPr>
              <a:t>Tree</a:t>
            </a:r>
            <a:endParaRPr lang="en-US" dirty="0">
              <a:effectLst>
                <a:outerShdw blurRad="38100" dist="38100" dir="2700000" algn="tl">
                  <a:srgbClr val="000000">
                    <a:alpha val="43137"/>
                  </a:srgbClr>
                </a:outerShdw>
              </a:effectLst>
              <a:latin typeface="AR DARLING" panose="02000000000000000000" pitchFamily="2" charset="0"/>
            </a:endParaRPr>
          </a:p>
        </p:txBody>
      </p:sp>
      <p:sp>
        <p:nvSpPr>
          <p:cNvPr id="3" name="Subtitle 2"/>
          <p:cNvSpPr>
            <a:spLocks noGrp="1"/>
          </p:cNvSpPr>
          <p:nvPr>
            <p:ph type="subTitle" idx="1"/>
          </p:nvPr>
        </p:nvSpPr>
        <p:spPr>
          <a:xfrm>
            <a:off x="8024884" y="2633048"/>
            <a:ext cx="3616656" cy="669710"/>
          </a:xfrm>
        </p:spPr>
        <p:txBody>
          <a:bodyPr>
            <a:normAutofit/>
          </a:bodyPr>
          <a:lstStyle/>
          <a:p>
            <a:r>
              <a:rPr lang="en-US" sz="3600" b="1" dirty="0" smtClean="0">
                <a:effectLst>
                  <a:outerShdw blurRad="38100" dist="38100" dir="2700000" algn="tl">
                    <a:srgbClr val="000000">
                      <a:alpha val="43137"/>
                    </a:srgbClr>
                  </a:outerShdw>
                </a:effectLst>
              </a:rPr>
              <a:t>Luke </a:t>
            </a:r>
            <a:r>
              <a:rPr lang="en-US" sz="3600" b="1" dirty="0">
                <a:effectLst>
                  <a:outerShdw blurRad="38100" dist="38100" dir="2700000" algn="tl">
                    <a:srgbClr val="000000">
                      <a:alpha val="43137"/>
                    </a:srgbClr>
                  </a:outerShdw>
                </a:effectLst>
              </a:rPr>
              <a:t>17:1-6</a:t>
            </a:r>
          </a:p>
        </p:txBody>
      </p:sp>
      <p:sp>
        <p:nvSpPr>
          <p:cNvPr id="5" name="TextBox 4"/>
          <p:cNvSpPr txBox="1"/>
          <p:nvPr/>
        </p:nvSpPr>
        <p:spPr>
          <a:xfrm>
            <a:off x="368490" y="29022"/>
            <a:ext cx="1610435"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a:t>
            </a:r>
            <a:endParaRPr lang="en-US" b="1" dirty="0">
              <a:effectLst>
                <a:outerShdw blurRad="38100" dist="38100" dir="2700000" algn="tl">
                  <a:srgbClr val="000000">
                    <a:alpha val="43137"/>
                  </a:srgbClr>
                </a:outerShdw>
              </a:effectLst>
            </a:endParaRPr>
          </a:p>
        </p:txBody>
      </p:sp>
      <p:sp>
        <p:nvSpPr>
          <p:cNvPr id="6" name="TextBox 5"/>
          <p:cNvSpPr txBox="1"/>
          <p:nvPr/>
        </p:nvSpPr>
        <p:spPr>
          <a:xfrm>
            <a:off x="3059374" y="42673"/>
            <a:ext cx="1610435"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May 1, 2016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235934"/>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Luke 17:1 (Phillips NT) </a:t>
            </a:r>
            <a:endParaRPr lang="en-US" dirty="0" smtClean="0"/>
          </a:p>
          <a:p>
            <a:r>
              <a:rPr lang="en-US" dirty="0" smtClean="0"/>
              <a:t> Then Jesus said to his disciples, "It is inevitable that there should be pitfalls, but alas for the man who is responsible for them! It would be better for that man to have a mill-stone hung round his neck and be thrown into the sea, than that he should trip up one of these little ones. So be careful how you live. </a:t>
            </a:r>
            <a:br>
              <a:rPr lang="en-US" dirty="0" smtClean="0"/>
            </a:br>
            <a:r>
              <a:rPr lang="en-US" baseline="30000" dirty="0" smtClean="0"/>
              <a:t>3 </a:t>
            </a:r>
            <a:r>
              <a:rPr lang="en-US" dirty="0" smtClean="0"/>
              <a:t> "If your brother offends you, take him to task about it, and if he is sorry, forgive him. Yes, if he wrongs you seven times in one day and turns to you and says, 'I am sorry' seven times, you must forgive him." </a:t>
            </a:r>
            <a:br>
              <a:rPr lang="en-US" dirty="0" smtClean="0"/>
            </a:br>
            <a:r>
              <a:rPr lang="en-US" baseline="30000" dirty="0" smtClean="0"/>
              <a:t>5 </a:t>
            </a:r>
            <a:r>
              <a:rPr lang="en-US" dirty="0" smtClean="0"/>
              <a:t> And the apostles said to the Lord, "Give us more faith." </a:t>
            </a:r>
            <a:br>
              <a:rPr lang="en-US" dirty="0" smtClean="0"/>
            </a:br>
            <a:r>
              <a:rPr lang="en-US" baseline="30000" dirty="0" smtClean="0"/>
              <a:t>6 </a:t>
            </a:r>
            <a:r>
              <a:rPr lang="en-US" dirty="0" smtClean="0"/>
              <a:t> And he replied, "If your faith were as big as a grain of mustard seed, you could say to this fig-tree, 'Pull yourself up by the roots and plant yourself in the sea', and it would do what you said!" </a:t>
            </a:r>
          </a:p>
          <a:p>
            <a:endParaRPr lang="en-US" dirty="0"/>
          </a:p>
        </p:txBody>
      </p:sp>
    </p:spTree>
    <p:extLst>
      <p:ext uri="{BB962C8B-B14F-4D97-AF65-F5344CB8AC3E}">
        <p14:creationId xmlns:p14="http://schemas.microsoft.com/office/powerpoint/2010/main" val="315800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987160"/>
          </a:xfrm>
        </p:spPr>
        <p:txBody>
          <a:bodyPr/>
          <a:lstStyle/>
          <a:p>
            <a:endParaRPr lang="en-US" dirty="0"/>
          </a:p>
        </p:txBody>
      </p:sp>
      <p:sp>
        <p:nvSpPr>
          <p:cNvPr id="3" name="Content Placeholder 2"/>
          <p:cNvSpPr>
            <a:spLocks noGrp="1"/>
          </p:cNvSpPr>
          <p:nvPr>
            <p:ph idx="1"/>
          </p:nvPr>
        </p:nvSpPr>
        <p:spPr>
          <a:xfrm>
            <a:off x="191036" y="1262130"/>
            <a:ext cx="11809927" cy="5486400"/>
          </a:xfrm>
        </p:spPr>
        <p:txBody>
          <a:bodyPr>
            <a:normAutofit fontScale="92500" lnSpcReduction="10000"/>
          </a:bodyPr>
          <a:lstStyle/>
          <a:p>
            <a:r>
              <a:rPr lang="en-US" dirty="0">
                <a:effectLst>
                  <a:outerShdw blurRad="38100" dist="38100" dir="2700000" algn="tl">
                    <a:srgbClr val="000000">
                      <a:alpha val="43137"/>
                    </a:srgbClr>
                  </a:outerShdw>
                </a:effectLst>
                <a:latin typeface="Arial Rounded MT Bold" panose="020F0704030504030204" pitchFamily="34" charset="0"/>
              </a:rPr>
              <a:t>Forgiving once is already a challenge for most people. But to forgive someone seven times in one day almost sounds impossible to many folks. It must have sounded preposterous to the disciples as well, for they said, “…Lord, Increase our faith” (Luke 17:5). This statement was the equivalent of their </a:t>
            </a:r>
            <a:r>
              <a:rPr lang="en-US" dirty="0" err="1">
                <a:effectLst>
                  <a:outerShdw blurRad="38100" dist="38100" dir="2700000" algn="tl">
                    <a:srgbClr val="000000">
                      <a:alpha val="43137"/>
                    </a:srgbClr>
                  </a:outerShdw>
                </a:effectLst>
                <a:latin typeface="Arial Rounded MT Bold" panose="020F0704030504030204" pitchFamily="34" charset="0"/>
              </a:rPr>
              <a:t>saying,</a:t>
            </a:r>
            <a:r>
              <a:rPr lang="en-US" i="1" dirty="0" err="1">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we don’t know if we have enough faith to forgive so many times in one day. You’ll have to increase our faith if we’re going to do this seven times in one day!”</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That is when Jesus began to teach His disciples about speaking to bitterness and unforgiveness. He said, “...If ye had faith as a grain of mustard seed, ye might say unto this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When Jesus used the word “this,” it was the equivalent of Jesus’ telling them, </a:t>
            </a:r>
            <a:r>
              <a:rPr lang="en-US" i="1" dirty="0">
                <a:effectLst>
                  <a:outerShdw blurRad="38100" dist="38100" dir="2700000" algn="tl">
                    <a:srgbClr val="000000">
                      <a:alpha val="43137"/>
                    </a:srgbClr>
                  </a:outerShdw>
                </a:effectLst>
                <a:latin typeface="Arial Rounded MT Bold" panose="020F0704030504030204" pitchFamily="34" charset="0"/>
              </a:rPr>
              <a:t>“Bitterness and unforgiveness are just like the </a:t>
            </a:r>
            <a:r>
              <a:rPr lang="en-US" i="1" dirty="0" err="1">
                <a:effectLst>
                  <a:outerShdw blurRad="38100" dist="38100" dir="2700000" algn="tl">
                    <a:srgbClr val="000000">
                      <a:alpha val="43137"/>
                    </a:srgbClr>
                  </a:outerShdw>
                </a:effectLst>
                <a:latin typeface="Arial Rounded MT Bold" panose="020F0704030504030204" pitchFamily="34" charset="0"/>
              </a:rPr>
              <a:t>sycamine</a:t>
            </a:r>
            <a:r>
              <a:rPr lang="en-US" i="1" dirty="0">
                <a:effectLst>
                  <a:outerShdw blurRad="38100" dist="38100" dir="2700000" algn="tl">
                    <a:srgbClr val="000000">
                      <a:alpha val="43137"/>
                    </a:srgbClr>
                  </a:outerShdw>
                </a:effectLst>
                <a:latin typeface="Arial Rounded MT Bold" panose="020F0704030504030204" pitchFamily="34" charset="0"/>
              </a:rPr>
              <a:t> tree - and if you really want to be free of these attitudes, you can speak to this menacing growth in your life and command it to be planted in the sea</a:t>
            </a:r>
            <a:r>
              <a:rPr lang="en-US" i="1" dirty="0" smtClean="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27662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987160"/>
          </a:xfrm>
        </p:spPr>
        <p:txBody>
          <a:bodyPr/>
          <a:lstStyle/>
          <a:p>
            <a:endParaRPr lang="en-US" dirty="0"/>
          </a:p>
        </p:txBody>
      </p:sp>
      <p:sp>
        <p:nvSpPr>
          <p:cNvPr id="3" name="Content Placeholder 2"/>
          <p:cNvSpPr>
            <a:spLocks noGrp="1"/>
          </p:cNvSpPr>
          <p:nvPr>
            <p:ph idx="1"/>
          </p:nvPr>
        </p:nvSpPr>
        <p:spPr>
          <a:xfrm>
            <a:off x="191036" y="1262130"/>
            <a:ext cx="11809927" cy="5486400"/>
          </a:xfrm>
        </p:spPr>
        <p:txBody>
          <a:bodyPr>
            <a:normAutofit fontScale="92500"/>
          </a:bodyPr>
          <a:lstStyle/>
          <a:p>
            <a:r>
              <a:rPr lang="en-US" dirty="0">
                <a:effectLst>
                  <a:outerShdw blurRad="38100" dist="38100" dir="2700000" algn="tl">
                    <a:srgbClr val="000000">
                      <a:alpha val="43137"/>
                    </a:srgbClr>
                  </a:outerShdw>
                </a:effectLst>
                <a:latin typeface="Arial Rounded MT Bold" panose="020F0704030504030204" pitchFamily="34" charset="0"/>
              </a:rPr>
              <a:t>In Luke 17:1-6, Jesus taught His disciples about bitterness and unforgiveness and about how to remove these evil forces from one’s life. As an illustration, Jesus likened these forces to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that was so well known in that part of the world. The word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comes from the Greek word </a:t>
            </a:r>
            <a:r>
              <a:rPr lang="en-US" i="1" dirty="0" err="1">
                <a:effectLst>
                  <a:outerShdw blurRad="38100" dist="38100" dir="2700000" algn="tl">
                    <a:srgbClr val="000000">
                      <a:alpha val="43137"/>
                    </a:srgbClr>
                  </a:outerShdw>
                </a:effectLst>
                <a:latin typeface="Arial Rounded MT Bold" panose="020F0704030504030204" pitchFamily="34" charset="0"/>
              </a:rPr>
              <a:t>sukaminos</a:t>
            </a:r>
            <a:r>
              <a:rPr lang="en-US" dirty="0">
                <a:effectLst>
                  <a:outerShdw blurRad="38100" dist="38100" dir="2700000" algn="tl">
                    <a:srgbClr val="000000">
                      <a:alpha val="43137"/>
                    </a:srgbClr>
                  </a:outerShdw>
                </a:effectLst>
                <a:latin typeface="Arial Rounded MT Bold" panose="020F0704030504030204" pitchFamily="34" charset="0"/>
              </a:rPr>
              <a:t>, and it is the Greek word that refers to a tree that grew throughout the Middle East.</a:t>
            </a:r>
          </a:p>
          <a:p>
            <a:r>
              <a:rPr lang="en-US" dirty="0">
                <a:effectLst>
                  <a:outerShdw blurRad="38100" dist="38100" dir="2700000" algn="tl">
                    <a:srgbClr val="000000">
                      <a:alpha val="43137"/>
                    </a:srgbClr>
                  </a:outerShdw>
                </a:effectLst>
                <a:latin typeface="Arial Rounded MT Bold" panose="020F0704030504030204" pitchFamily="34" charset="0"/>
              </a:rPr>
              <a:t>When you understand everything that is connected to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you’ll know exactly why Jesus chose to use this tree as an example of bitterness and unforgiveness in Luke 17:6. In that verse, Jesus told His disciples, “...If ye had faith as a grain of mustard seed, ye might say unto this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Be thou plucked up by the root, and be thou planted in the sea; and it should obey you.” Notice that Jesus said, “…Ye might say unto this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The word “this” indicates that Jesus was pointing out something very specific to them</a:t>
            </a:r>
            <a:r>
              <a:rPr lang="en-US" dirty="0" smtClean="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5504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987160"/>
          </a:xfrm>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Keep in Mind</a:t>
            </a:r>
            <a:endParaRPr lang="en-US" b="1" dirty="0"/>
          </a:p>
        </p:txBody>
      </p:sp>
      <p:sp>
        <p:nvSpPr>
          <p:cNvPr id="3" name="Content Placeholder 2"/>
          <p:cNvSpPr>
            <a:spLocks noGrp="1"/>
          </p:cNvSpPr>
          <p:nvPr>
            <p:ph idx="1"/>
          </p:nvPr>
        </p:nvSpPr>
        <p:spPr>
          <a:xfrm>
            <a:off x="191036" y="1262130"/>
            <a:ext cx="11809927" cy="5486400"/>
          </a:xfrm>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Jesus Was Speaking of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Getting Rid of Bitterness and Unforgiveness. </a:t>
            </a:r>
          </a:p>
          <a:p>
            <a:pPr marL="0" indent="0">
              <a:lnSpc>
                <a:spcPct val="100000"/>
              </a:lnSpc>
              <a:spcBef>
                <a:spcPts val="18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He Told the Disciples that They Needed to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…Forgive Those Who Sinned Against Them. Luke 17:3</a:t>
            </a:r>
          </a:p>
          <a:p>
            <a:pPr marL="0" indent="0">
              <a:lnSpc>
                <a:spcPct val="100000"/>
              </a:lnSpc>
              <a:spcBef>
                <a:spcPts val="18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Even If a Brother Does Something Wrong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Seven Times In One Day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Keep on Forgiving that Offending Brother</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6095999" y="4844955"/>
            <a:ext cx="5621340" cy="2013045"/>
          </a:xfrm>
          <a:prstGeom prst="rect">
            <a:avLst/>
          </a:prstGeom>
        </p:spPr>
      </p:pic>
    </p:spTree>
    <p:extLst>
      <p:ext uri="{BB962C8B-B14F-4D97-AF65-F5344CB8AC3E}">
        <p14:creationId xmlns:p14="http://schemas.microsoft.com/office/powerpoint/2010/main" val="2298500974"/>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64" y="0"/>
            <a:ext cx="11859904" cy="987160"/>
          </a:xfrm>
        </p:spPr>
        <p:txBody>
          <a:bodyPr>
            <a:normAutofit fontScale="90000"/>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Produced a Fig that Was Very Bitter to Eat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1036" y="1262130"/>
            <a:ext cx="11809927" cy="5486400"/>
          </a:xfrm>
        </p:spPr>
        <p:txBody>
          <a:bodyPr>
            <a:normAutofit fontScale="77500" lnSpcReduction="20000"/>
          </a:bodyPr>
          <a:lstStyle/>
          <a:p>
            <a:pPr>
              <a:lnSpc>
                <a:spcPct val="120000"/>
              </a:lnSpc>
            </a:pPr>
            <a:r>
              <a:rPr lang="en-US" dirty="0" smtClean="0">
                <a:effectLst>
                  <a:outerShdw blurRad="38100" dist="38100" dir="2700000" algn="tl">
                    <a:srgbClr val="000000">
                      <a:alpha val="43137"/>
                    </a:srgbClr>
                  </a:outerShdw>
                </a:effectLst>
                <a:latin typeface="Arial Rounded MT Bold" panose="020F0704030504030204" pitchFamily="34" charset="0"/>
              </a:rPr>
              <a:t>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and the mulberry tree were very similar in appearance</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a:lnSpc>
                <a:spcPct val="120000"/>
              </a:lnSpc>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the two trees even produced a fruit that looked identical.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dirty="0" smtClean="0">
                <a:effectLst>
                  <a:outerShdw blurRad="38100" dist="38100" dir="2700000" algn="tl">
                    <a:srgbClr val="000000">
                      <a:alpha val="43137"/>
                    </a:srgbClr>
                  </a:outerShdw>
                </a:effectLst>
                <a:latin typeface="Arial Rounded MT Bold" panose="020F0704030504030204" pitchFamily="34" charset="0"/>
              </a:rPr>
              <a:t>However</a:t>
            </a:r>
            <a:r>
              <a:rPr lang="en-US" dirty="0">
                <a:effectLst>
                  <a:outerShdw blurRad="38100" dist="38100" dir="2700000" algn="tl">
                    <a:srgbClr val="000000">
                      <a:alpha val="43137"/>
                    </a:srgbClr>
                  </a:outerShdw>
                </a:effectLst>
                <a:latin typeface="Arial Rounded MT Bold" panose="020F0704030504030204" pitchFamily="34" charset="0"/>
              </a:rPr>
              <a:t>, the fruit of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tree was extremely bitter.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dirty="0" smtClean="0">
                <a:effectLst>
                  <a:outerShdw blurRad="38100" dist="38100" dir="2700000" algn="tl">
                    <a:srgbClr val="000000">
                      <a:alpha val="43137"/>
                    </a:srgbClr>
                  </a:outerShdw>
                </a:effectLst>
                <a:latin typeface="Arial Rounded MT Bold" panose="020F0704030504030204" pitchFamily="34" charset="0"/>
              </a:rPr>
              <a:t>Its </a:t>
            </a:r>
            <a:r>
              <a:rPr lang="en-US" dirty="0">
                <a:effectLst>
                  <a:outerShdw blurRad="38100" dist="38100" dir="2700000" algn="tl">
                    <a:srgbClr val="000000">
                      <a:alpha val="43137"/>
                    </a:srgbClr>
                  </a:outerShdw>
                </a:effectLst>
                <a:latin typeface="Arial Rounded MT Bold" panose="020F0704030504030204" pitchFamily="34" charset="0"/>
              </a:rPr>
              <a:t>fruit looked just as luscious and delicious as a mulberry fig. But when a person tasted the fruit of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fig, he discovered that it was horribly bitter.</a:t>
            </a: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Mulberry figs were delicious and therefore expensive. Because of the cost of this fruit, it was primarily eaten by wealthier people. But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fig was cheap and therefore affordable to poorer people. Because the poor couldn’t afford the luscious mulberry fig, they munched on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fig as a substitute.</a:t>
            </a: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However,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fig was so bitter that it couldn’t be eaten whole. In order to consume an entire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fig, the eater had to nibble on it a little bit at a time. After a pause, the eater would return to nibble on it again, but he could never devour a entire piece of this fruit at one time; it was just too tart and pungent to eat at one sitting.</a:t>
            </a:r>
          </a:p>
          <a:p>
            <a:endParaRPr lang="en-US" dirty="0"/>
          </a:p>
        </p:txBody>
      </p:sp>
    </p:spTree>
    <p:extLst>
      <p:ext uri="{BB962C8B-B14F-4D97-AF65-F5344CB8AC3E}">
        <p14:creationId xmlns:p14="http://schemas.microsoft.com/office/powerpoint/2010/main" val="79616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6" y="1262130"/>
            <a:ext cx="11809927" cy="5486400"/>
          </a:xfrm>
        </p:spPr>
        <p:txBody>
          <a:bodyPr>
            <a:normAutofit fontScale="77500" lnSpcReduction="20000"/>
          </a:bodyPr>
          <a:lstStyle/>
          <a:p>
            <a:pPr>
              <a:lnSpc>
                <a:spcPct val="120000"/>
              </a:lnSpc>
            </a:pPr>
            <a:r>
              <a:rPr lang="en-US" dirty="0" smtClean="0">
                <a:effectLst>
                  <a:outerShdw blurRad="38100" dist="38100" dir="2700000" algn="tl">
                    <a:srgbClr val="000000">
                      <a:alpha val="43137"/>
                    </a:srgbClr>
                  </a:outerShdw>
                </a:effectLst>
                <a:latin typeface="Arial Rounded MT Bold" panose="020F0704030504030204" pitchFamily="34" charset="0"/>
              </a:rPr>
              <a:t>Jesus </a:t>
            </a:r>
            <a:r>
              <a:rPr lang="en-US" dirty="0">
                <a:effectLst>
                  <a:outerShdw blurRad="38100" dist="38100" dir="2700000" algn="tl">
                    <a:srgbClr val="000000">
                      <a:alpha val="43137"/>
                    </a:srgbClr>
                  </a:outerShdw>
                </a:effectLst>
                <a:latin typeface="Arial Rounded MT Bold" panose="020F0704030504030204" pitchFamily="34" charset="0"/>
              </a:rPr>
              <a:t>lets us know that like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fruit, the fruit of bitterness and unforgiveness is bitter, tart, and pungent. Like the fig, most people who are bitter and filled with unforgiveness chew on their feelings for a long time. They nibble on bitterness for a while; then they pause to digest what they’ve eaten. After they have reflected deeply on their offense, they return to the memory table to start nibbling on bitterness again - taking one little bite, then another little bite, then another. As they continue to think and meditate on their offense, they internalize their bitter feelings toward those who have offended them. In the end, their perpetual nibbling on the poisonous fruit of bit­terness makes them bitter, sour people themselves.</a:t>
            </a: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And just as the primary consumers of the </a:t>
            </a:r>
            <a:r>
              <a:rPr lang="en-US" dirty="0" err="1">
                <a:effectLst>
                  <a:outerShdw blurRad="38100" dist="38100" dir="2700000" algn="tl">
                    <a:srgbClr val="000000">
                      <a:alpha val="43137"/>
                    </a:srgbClr>
                  </a:outerShdw>
                </a:effectLst>
                <a:latin typeface="Arial Rounded MT Bold" panose="020F0704030504030204" pitchFamily="34" charset="0"/>
              </a:rPr>
              <a:t>sycamine</a:t>
            </a:r>
            <a:r>
              <a:rPr lang="en-US" dirty="0">
                <a:effectLst>
                  <a:outerShdw blurRad="38100" dist="38100" dir="2700000" algn="tl">
                    <a:srgbClr val="000000">
                      <a:alpha val="43137"/>
                    </a:srgbClr>
                  </a:outerShdw>
                </a:effectLst>
                <a:latin typeface="Arial Rounded MT Bold" panose="020F0704030504030204" pitchFamily="34" charset="0"/>
              </a:rPr>
              <a:t> fruit were poor people, those who sit around and constantly meditate on every wrong that has ever been done to them are usually bound up with all kinds of poverty. Their bitter attitude not only makes them spiritually poor, but they are also frequently defeated, depressed, sick, and financially poor as well.</a:t>
            </a:r>
          </a:p>
          <a:p>
            <a:endParaRPr lang="en-US" dirty="0"/>
          </a:p>
        </p:txBody>
      </p:sp>
      <p:sp>
        <p:nvSpPr>
          <p:cNvPr id="5" name="Title 1"/>
          <p:cNvSpPr>
            <a:spLocks noGrp="1"/>
          </p:cNvSpPr>
          <p:nvPr>
            <p:ph type="title"/>
          </p:nvPr>
        </p:nvSpPr>
        <p:spPr>
          <a:xfrm>
            <a:off x="276664" y="0"/>
            <a:ext cx="11859904" cy="987160"/>
          </a:xfrm>
        </p:spPr>
        <p:txBody>
          <a:bodyPr>
            <a:normAutofit fontScale="90000"/>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Produced a Fig that Was Very Bitter to Eat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118787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987160"/>
          </a:xfrm>
        </p:spPr>
        <p:txBody>
          <a:bodyPr>
            <a:normAutofit/>
          </a:bodyPr>
          <a:lstStyle/>
          <a:p>
            <a:r>
              <a:rPr lang="en-US" b="1"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latin typeface="AR DARLING" panose="02000000000000000000" pitchFamily="2" charset="0"/>
              </a:rPr>
              <a:t>Luke 17:1-6</a:t>
            </a:r>
            <a:endParaRPr lang="en-US" dirty="0">
              <a:latin typeface="AR DARLING" panose="02000000000000000000" pitchFamily="2" charset="0"/>
            </a:endParaRPr>
          </a:p>
        </p:txBody>
      </p:sp>
      <p:sp>
        <p:nvSpPr>
          <p:cNvPr id="3" name="Content Placeholder 2"/>
          <p:cNvSpPr>
            <a:spLocks noGrp="1"/>
          </p:cNvSpPr>
          <p:nvPr>
            <p:ph idx="1"/>
          </p:nvPr>
        </p:nvSpPr>
        <p:spPr>
          <a:xfrm>
            <a:off x="180305" y="914400"/>
            <a:ext cx="11346286" cy="5396248"/>
          </a:xfrm>
        </p:spPr>
        <p:txBody>
          <a:bodyPr>
            <a:normAutofit/>
          </a:bodyPr>
          <a:lstStyle/>
          <a:p>
            <a:pPr marL="0" indent="0" algn="ctr">
              <a:lnSpc>
                <a:spcPct val="150000"/>
              </a:lnSpc>
              <a:spcBef>
                <a:spcPts val="0"/>
              </a:spcBef>
              <a:buNone/>
            </a:pPr>
            <a:r>
              <a:rPr lang="en-US" sz="3200" b="1" i="1" dirty="0">
                <a:effectLst>
                  <a:outerShdw blurRad="38100" dist="38100" dir="2700000" algn="tl">
                    <a:srgbClr val="000000">
                      <a:alpha val="43137"/>
                    </a:srgbClr>
                  </a:outerShdw>
                </a:effectLst>
                <a:latin typeface="AR DARLING" panose="02000000000000000000" pitchFamily="2" charset="0"/>
              </a:rPr>
              <a:t>If ye had faith as a grain of mustard seed,</a:t>
            </a:r>
            <a:br>
              <a:rPr lang="en-US" sz="3200" b="1" i="1" dirty="0">
                <a:effectLst>
                  <a:outerShdw blurRad="38100" dist="38100" dir="2700000" algn="tl">
                    <a:srgbClr val="000000">
                      <a:alpha val="43137"/>
                    </a:srgbClr>
                  </a:outerShdw>
                </a:effectLst>
                <a:latin typeface="AR DARLING" panose="02000000000000000000" pitchFamily="2" charset="0"/>
              </a:rPr>
            </a:br>
            <a:r>
              <a:rPr lang="en-US" sz="3200" b="1" i="1" dirty="0">
                <a:effectLst>
                  <a:outerShdw blurRad="38100" dist="38100" dir="2700000" algn="tl">
                    <a:srgbClr val="000000">
                      <a:alpha val="43137"/>
                    </a:srgbClr>
                  </a:outerShdw>
                </a:effectLst>
                <a:latin typeface="AR DARLING" panose="02000000000000000000" pitchFamily="2" charset="0"/>
              </a:rPr>
              <a:t>ye might say unto this </a:t>
            </a:r>
            <a:r>
              <a:rPr lang="en-US" sz="3200" b="1" i="1" dirty="0" err="1">
                <a:effectLst>
                  <a:outerShdw blurRad="38100" dist="38100" dir="2700000" algn="tl">
                    <a:srgbClr val="000000">
                      <a:alpha val="43137"/>
                    </a:srgbClr>
                  </a:outerShdw>
                </a:effectLst>
                <a:latin typeface="AR DARLING" panose="02000000000000000000" pitchFamily="2" charset="0"/>
              </a:rPr>
              <a:t>sycamine</a:t>
            </a:r>
            <a:r>
              <a:rPr lang="en-US" sz="3200" b="1" i="1" dirty="0">
                <a:effectLst>
                  <a:outerShdw blurRad="38100" dist="38100" dir="2700000" algn="tl">
                    <a:srgbClr val="000000">
                      <a:alpha val="43137"/>
                    </a:srgbClr>
                  </a:outerShdw>
                </a:effectLst>
                <a:latin typeface="AR DARLING" panose="02000000000000000000" pitchFamily="2" charset="0"/>
              </a:rPr>
              <a:t> tree,</a:t>
            </a:r>
            <a:br>
              <a:rPr lang="en-US" sz="3200" b="1" i="1" dirty="0">
                <a:effectLst>
                  <a:outerShdw blurRad="38100" dist="38100" dir="2700000" algn="tl">
                    <a:srgbClr val="000000">
                      <a:alpha val="43137"/>
                    </a:srgbClr>
                  </a:outerShdw>
                </a:effectLst>
                <a:latin typeface="AR DARLING" panose="02000000000000000000" pitchFamily="2" charset="0"/>
              </a:rPr>
            </a:br>
            <a:r>
              <a:rPr lang="en-US" sz="3200" b="1" i="1" dirty="0">
                <a:effectLst>
                  <a:outerShdw blurRad="38100" dist="38100" dir="2700000" algn="tl">
                    <a:srgbClr val="000000">
                      <a:alpha val="43137"/>
                    </a:srgbClr>
                  </a:outerShdw>
                </a:effectLst>
                <a:latin typeface="AR DARLING" panose="02000000000000000000" pitchFamily="2" charset="0"/>
              </a:rPr>
              <a:t>Be thou plucked up by the root,</a:t>
            </a:r>
            <a:br>
              <a:rPr lang="en-US" sz="3200" b="1" i="1" dirty="0">
                <a:effectLst>
                  <a:outerShdw blurRad="38100" dist="38100" dir="2700000" algn="tl">
                    <a:srgbClr val="000000">
                      <a:alpha val="43137"/>
                    </a:srgbClr>
                  </a:outerShdw>
                </a:effectLst>
                <a:latin typeface="AR DARLING" panose="02000000000000000000" pitchFamily="2" charset="0"/>
              </a:rPr>
            </a:br>
            <a:r>
              <a:rPr lang="en-US" sz="3200" b="1" i="1" dirty="0">
                <a:effectLst>
                  <a:outerShdw blurRad="38100" dist="38100" dir="2700000" algn="tl">
                    <a:srgbClr val="000000">
                      <a:alpha val="43137"/>
                    </a:srgbClr>
                  </a:outerShdw>
                </a:effectLst>
                <a:latin typeface="AR DARLING" panose="02000000000000000000" pitchFamily="2" charset="0"/>
              </a:rPr>
              <a:t>and be thou planted in the sea; </a:t>
            </a:r>
            <a:endParaRPr lang="en-US" sz="3200" b="1" i="1" dirty="0" smtClean="0">
              <a:effectLst>
                <a:outerShdw blurRad="38100" dist="38100" dir="2700000" algn="tl">
                  <a:srgbClr val="000000">
                    <a:alpha val="43137"/>
                  </a:srgbClr>
                </a:outerShdw>
              </a:effectLst>
              <a:latin typeface="AR DARLING" panose="02000000000000000000" pitchFamily="2" charset="0"/>
            </a:endParaRPr>
          </a:p>
          <a:p>
            <a:pPr marL="0" indent="0" algn="ctr">
              <a:lnSpc>
                <a:spcPct val="150000"/>
              </a:lnSpc>
              <a:spcBef>
                <a:spcPts val="0"/>
              </a:spcBef>
              <a:buNone/>
            </a:pPr>
            <a:r>
              <a:rPr lang="en-US" sz="3200" b="1" i="1" dirty="0" smtClean="0">
                <a:effectLst>
                  <a:outerShdw blurRad="38100" dist="38100" dir="2700000" algn="tl">
                    <a:srgbClr val="000000">
                      <a:alpha val="43137"/>
                    </a:srgbClr>
                  </a:outerShdw>
                </a:effectLst>
                <a:latin typeface="AR DARLING" panose="02000000000000000000" pitchFamily="2" charset="0"/>
              </a:rPr>
              <a:t>and </a:t>
            </a:r>
            <a:r>
              <a:rPr lang="en-US" sz="3200" b="1" i="1" dirty="0">
                <a:effectLst>
                  <a:outerShdw blurRad="38100" dist="38100" dir="2700000" algn="tl">
                    <a:srgbClr val="000000">
                      <a:alpha val="43137"/>
                    </a:srgbClr>
                  </a:outerShdw>
                </a:effectLst>
                <a:latin typeface="AR DARLING" panose="02000000000000000000" pitchFamily="2" charset="0"/>
              </a:rPr>
              <a:t>it should obey </a:t>
            </a:r>
            <a:r>
              <a:rPr lang="en-US" sz="3200" b="1" i="1" dirty="0" smtClean="0">
                <a:effectLst>
                  <a:outerShdw blurRad="38100" dist="38100" dir="2700000" algn="tl">
                    <a:srgbClr val="000000">
                      <a:alpha val="43137"/>
                    </a:srgbClr>
                  </a:outerShdw>
                </a:effectLst>
                <a:latin typeface="AR DARLING" panose="02000000000000000000" pitchFamily="2" charset="0"/>
              </a:rPr>
              <a:t>you</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1622738" y="4494725"/>
            <a:ext cx="7547020" cy="2137893"/>
          </a:xfrm>
          <a:prstGeom prst="rect">
            <a:avLst/>
          </a:prstGeom>
        </p:spPr>
      </p:pic>
    </p:spTree>
    <p:extLst>
      <p:ext uri="{BB962C8B-B14F-4D97-AF65-F5344CB8AC3E}">
        <p14:creationId xmlns:p14="http://schemas.microsoft.com/office/powerpoint/2010/main" val="8186048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987160"/>
          </a:xfrm>
        </p:spPr>
        <p:txBody>
          <a:bodyPr>
            <a:normAutofit/>
          </a:bodyPr>
          <a:lstStyle/>
          <a:p>
            <a:r>
              <a:rPr lang="en-US" b="1"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latin typeface="AR DARLING" panose="02000000000000000000" pitchFamily="2" charset="0"/>
              </a:rPr>
              <a:t>Luke 17:1-6</a:t>
            </a:r>
            <a:endParaRPr lang="en-US" dirty="0">
              <a:latin typeface="AR DARLING" panose="02000000000000000000" pitchFamily="2" charset="0"/>
            </a:endParaRPr>
          </a:p>
        </p:txBody>
      </p:sp>
      <p:sp>
        <p:nvSpPr>
          <p:cNvPr id="3" name="Content Placeholder 2"/>
          <p:cNvSpPr>
            <a:spLocks noGrp="1"/>
          </p:cNvSpPr>
          <p:nvPr>
            <p:ph idx="1"/>
          </p:nvPr>
        </p:nvSpPr>
        <p:spPr>
          <a:xfrm>
            <a:off x="180305" y="914400"/>
            <a:ext cx="11346286" cy="4877633"/>
          </a:xfrm>
        </p:spPr>
        <p:txBody>
          <a:bodyPr>
            <a:normAutofit fontScale="92500" lnSpcReduction="20000"/>
          </a:bodyPr>
          <a:lstStyle/>
          <a:p>
            <a:pPr marL="0" indent="0">
              <a:lnSpc>
                <a:spcPct val="110000"/>
              </a:lnSpc>
              <a:buNone/>
            </a:pPr>
            <a:r>
              <a:rPr lang="en-US" sz="3200" baseline="30000" dirty="0" smtClean="0"/>
              <a:t>1 </a:t>
            </a:r>
            <a:r>
              <a:rPr lang="en-US" sz="3200" dirty="0" smtClean="0"/>
              <a:t> </a:t>
            </a:r>
            <a:r>
              <a:rPr lang="en-US" sz="3200" b="1" dirty="0" smtClean="0">
                <a:effectLst>
                  <a:outerShdw blurRad="38100" dist="38100" dir="2700000" algn="tl">
                    <a:srgbClr val="000000">
                      <a:alpha val="43137"/>
                    </a:srgbClr>
                  </a:outerShdw>
                </a:effectLst>
              </a:rPr>
              <a:t>Then said he unto the disciples, It is impossible but that offences will come: but woe </a:t>
            </a:r>
            <a:r>
              <a:rPr lang="en-US" sz="3200" b="1" i="1" dirty="0" smtClean="0">
                <a:effectLst>
                  <a:outerShdw blurRad="38100" dist="38100" dir="2700000" algn="tl">
                    <a:srgbClr val="000000">
                      <a:alpha val="43137"/>
                    </a:srgbClr>
                  </a:outerShdw>
                </a:effectLst>
              </a:rPr>
              <a:t>unto him</a:t>
            </a:r>
            <a:r>
              <a:rPr lang="en-US" sz="3200" b="1" dirty="0" smtClean="0">
                <a:effectLst>
                  <a:outerShdw blurRad="38100" dist="38100" dir="2700000" algn="tl">
                    <a:srgbClr val="000000">
                      <a:alpha val="43137"/>
                    </a:srgbClr>
                  </a:outerShdw>
                </a:effectLst>
              </a:rPr>
              <a:t>, through whom they come! </a:t>
            </a:r>
            <a:r>
              <a:rPr lang="en-US" sz="3200" b="1" baseline="30000" dirty="0" smtClean="0">
                <a:effectLst>
                  <a:outerShdw blurRad="38100" dist="38100" dir="2700000" algn="tl">
                    <a:srgbClr val="000000">
                      <a:alpha val="43137"/>
                    </a:srgbClr>
                  </a:outerShdw>
                </a:effectLst>
              </a:rPr>
              <a:t>2 </a:t>
            </a:r>
            <a:r>
              <a:rPr lang="en-US" sz="3200" b="1" dirty="0" smtClean="0">
                <a:effectLst>
                  <a:outerShdw blurRad="38100" dist="38100" dir="2700000" algn="tl">
                    <a:srgbClr val="000000">
                      <a:alpha val="43137"/>
                    </a:srgbClr>
                  </a:outerShdw>
                </a:effectLst>
              </a:rPr>
              <a:t> It were better for him that a millstone were hanged about his neck, and he cast into the sea, than that he should offend one of these little ones. </a:t>
            </a:r>
            <a:r>
              <a:rPr lang="en-US" sz="3200" b="1" baseline="30000" dirty="0" smtClean="0">
                <a:effectLst>
                  <a:outerShdw blurRad="38100" dist="38100" dir="2700000" algn="tl">
                    <a:srgbClr val="000000">
                      <a:alpha val="43137"/>
                    </a:srgbClr>
                  </a:outerShdw>
                </a:effectLst>
              </a:rPr>
              <a:t>3 </a:t>
            </a:r>
            <a:r>
              <a:rPr lang="en-US" sz="3200" b="1" dirty="0" smtClean="0">
                <a:effectLst>
                  <a:outerShdw blurRad="38100" dist="38100" dir="2700000" algn="tl">
                    <a:srgbClr val="000000">
                      <a:alpha val="43137"/>
                    </a:srgbClr>
                  </a:outerShdw>
                </a:effectLst>
              </a:rPr>
              <a:t> Take heed to yourselves: If thy brother trespass against thee, rebuke him; and if he repent, forgive him. </a:t>
            </a:r>
            <a:r>
              <a:rPr lang="en-US" sz="3200" b="1" baseline="30000" dirty="0" smtClean="0">
                <a:effectLst>
                  <a:outerShdw blurRad="38100" dist="38100" dir="2700000" algn="tl">
                    <a:srgbClr val="000000">
                      <a:alpha val="43137"/>
                    </a:srgbClr>
                  </a:outerShdw>
                </a:effectLst>
              </a:rPr>
              <a:t>4 </a:t>
            </a:r>
            <a:r>
              <a:rPr lang="en-US" sz="3200" b="1" dirty="0" smtClean="0">
                <a:effectLst>
                  <a:outerShdw blurRad="38100" dist="38100" dir="2700000" algn="tl">
                    <a:srgbClr val="000000">
                      <a:alpha val="43137"/>
                    </a:srgbClr>
                  </a:outerShdw>
                </a:effectLst>
              </a:rPr>
              <a:t> And if he trespass against thee seven times in a day, and seven times in a day turn again to thee, saying, I repent; thou shalt forgive him. </a:t>
            </a:r>
            <a:r>
              <a:rPr lang="en-US" sz="3200" b="1" baseline="30000" dirty="0" smtClean="0">
                <a:effectLst>
                  <a:outerShdw blurRad="38100" dist="38100" dir="2700000" algn="tl">
                    <a:srgbClr val="000000">
                      <a:alpha val="43137"/>
                    </a:srgbClr>
                  </a:outerShdw>
                </a:effectLst>
              </a:rPr>
              <a:t>5 </a:t>
            </a:r>
            <a:r>
              <a:rPr lang="en-US" sz="3200" b="1" dirty="0" smtClean="0">
                <a:effectLst>
                  <a:outerShdw blurRad="38100" dist="38100" dir="2700000" algn="tl">
                    <a:srgbClr val="000000">
                      <a:alpha val="43137"/>
                    </a:srgbClr>
                  </a:outerShdw>
                </a:effectLst>
              </a:rPr>
              <a:t> And the apostles said unto the Lord, Increase our faith. </a:t>
            </a:r>
            <a:r>
              <a:rPr lang="en-US" sz="3200" b="1" baseline="30000" dirty="0" smtClean="0">
                <a:effectLst>
                  <a:outerShdw blurRad="38100" dist="38100" dir="2700000" algn="tl">
                    <a:srgbClr val="000000">
                      <a:alpha val="43137"/>
                    </a:srgbClr>
                  </a:outerShdw>
                </a:effectLst>
              </a:rPr>
              <a:t>6 </a:t>
            </a:r>
            <a:r>
              <a:rPr lang="en-US" sz="3200" b="1" dirty="0" smtClean="0">
                <a:effectLst>
                  <a:outerShdw blurRad="38100" dist="38100" dir="2700000" algn="tl">
                    <a:srgbClr val="000000">
                      <a:alpha val="43137"/>
                    </a:srgbClr>
                  </a:outerShdw>
                </a:effectLst>
              </a:rPr>
              <a:t> And the Lord said, If ye had faith as a grain of mustard seed, ye might say unto this </a:t>
            </a:r>
            <a:r>
              <a:rPr lang="en-US" sz="3200" b="1" dirty="0" err="1" smtClean="0">
                <a:effectLst>
                  <a:outerShdw blurRad="38100" dist="38100" dir="2700000" algn="tl">
                    <a:srgbClr val="000000">
                      <a:alpha val="43137"/>
                    </a:srgbClr>
                  </a:outerShdw>
                </a:effectLst>
              </a:rPr>
              <a:t>sycamine</a:t>
            </a:r>
            <a:r>
              <a:rPr lang="en-US" sz="3200" b="1" dirty="0" smtClean="0">
                <a:effectLst>
                  <a:outerShdw blurRad="38100" dist="38100" dir="2700000" algn="tl">
                    <a:srgbClr val="000000">
                      <a:alpha val="43137"/>
                    </a:srgbClr>
                  </a:outerShdw>
                </a:effectLst>
              </a:rPr>
              <a:t> tree, Be thou plucked up by the root, and be thou planted in the sea; and it should obey you. </a:t>
            </a:r>
            <a:endParaRPr lang="en-US" sz="3200"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559558" y="5792033"/>
            <a:ext cx="10058400" cy="1037230"/>
          </a:xfrm>
          <a:prstGeom prst="rect">
            <a:avLst/>
          </a:prstGeom>
        </p:spPr>
      </p:pic>
    </p:spTree>
    <p:extLst>
      <p:ext uri="{BB962C8B-B14F-4D97-AF65-F5344CB8AC3E}">
        <p14:creationId xmlns:p14="http://schemas.microsoft.com/office/powerpoint/2010/main" val="16144082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030311"/>
            <a:ext cx="9947681" cy="5827689"/>
          </a:xfrm>
          <a:prstGeom prst="rect">
            <a:avLst/>
          </a:prstGeom>
        </p:spPr>
      </p:pic>
      <p:sp>
        <p:nvSpPr>
          <p:cNvPr id="2" name="Title 1"/>
          <p:cNvSpPr>
            <a:spLocks noGrp="1"/>
          </p:cNvSpPr>
          <p:nvPr>
            <p:ph type="title"/>
          </p:nvPr>
        </p:nvSpPr>
        <p:spPr>
          <a:xfrm>
            <a:off x="838200" y="43151"/>
            <a:ext cx="10515600" cy="987160"/>
          </a:xfrm>
        </p:spPr>
        <p:txBody>
          <a:bodyPr/>
          <a:lstStyle/>
          <a:p>
            <a:pPr algn="ctr"/>
            <a:r>
              <a:rPr lang="en-US" dirty="0" smtClean="0">
                <a:effectLst>
                  <a:outerShdw blurRad="38100" dist="38100" dir="2700000" algn="tl">
                    <a:srgbClr val="000000">
                      <a:alpha val="43137"/>
                    </a:srgbClr>
                  </a:outerShdw>
                </a:effectLst>
                <a:latin typeface="Arial Rounded MT Bold" panose="020F0704030504030204" pitchFamily="34" charset="0"/>
              </a:rPr>
              <a:t>Luke 17:1-6</a:t>
            </a:r>
            <a:endParaRPr lang="en-US" dirty="0"/>
          </a:p>
        </p:txBody>
      </p:sp>
      <p:sp>
        <p:nvSpPr>
          <p:cNvPr id="3" name="Content Placeholder 2"/>
          <p:cNvSpPr>
            <a:spLocks noGrp="1"/>
          </p:cNvSpPr>
          <p:nvPr>
            <p:ph idx="1"/>
          </p:nvPr>
        </p:nvSpPr>
        <p:spPr>
          <a:xfrm>
            <a:off x="0" y="1262130"/>
            <a:ext cx="12192000" cy="5486400"/>
          </a:xfrm>
          <a:solidFill>
            <a:schemeClr val="bg1">
              <a:alpha val="80000"/>
            </a:schemeClr>
          </a:solidFill>
        </p:spPr>
        <p:txBody>
          <a:bodyPr>
            <a:norm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Jesus was Teaching </a:t>
            </a:r>
            <a:r>
              <a:rPr lang="en-US" b="1" dirty="0">
                <a:effectLst>
                  <a:outerShdw blurRad="38100" dist="38100" dir="2700000" algn="tl">
                    <a:srgbClr val="000000">
                      <a:alpha val="43137"/>
                    </a:srgbClr>
                  </a:outerShdw>
                </a:effectLst>
                <a:latin typeface="Arial Rounded MT Bold" panose="020F0704030504030204" pitchFamily="34" charset="0"/>
              </a:rPr>
              <a:t>His </a:t>
            </a:r>
            <a:r>
              <a:rPr lang="en-US" b="1" dirty="0" smtClean="0">
                <a:effectLst>
                  <a:outerShdw blurRad="38100" dist="38100" dir="2700000" algn="tl">
                    <a:srgbClr val="000000">
                      <a:alpha val="43137"/>
                    </a:srgbClr>
                  </a:outerShdw>
                </a:effectLst>
                <a:latin typeface="Arial Rounded MT Bold" panose="020F0704030504030204" pitchFamily="34" charset="0"/>
              </a:rPr>
              <a:t>Disciples About… </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Rounded MT Bold" panose="020F0704030504030204" pitchFamily="34" charset="0"/>
              </a:rPr>
              <a:t>Offenses –Complex/ Complete</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Rounded MT Bold" panose="020F0704030504030204" pitchFamily="34" charset="0"/>
              </a:rPr>
              <a:t>Bitterness/ Unforgiveness –Complex/ Complete</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Rounded MT Bold" panose="020F0704030504030204" pitchFamily="34" charset="0"/>
              </a:rPr>
              <a:t>Likened Forces to the </a:t>
            </a:r>
            <a:r>
              <a:rPr lang="en-US" sz="2800" dirty="0" err="1" smtClean="0">
                <a:effectLst>
                  <a:outerShdw blurRad="38100" dist="38100" dir="2700000" algn="tl">
                    <a:srgbClr val="000000">
                      <a:alpha val="43137"/>
                    </a:srgbClr>
                  </a:outerShdw>
                </a:effectLst>
                <a:latin typeface="Arial Rounded MT Bold" panose="020F0704030504030204" pitchFamily="34" charset="0"/>
              </a:rPr>
              <a:t>Sycamine</a:t>
            </a:r>
            <a:r>
              <a:rPr lang="en-US" sz="2800" dirty="0" smtClean="0">
                <a:effectLst>
                  <a:outerShdw blurRad="38100" dist="38100" dir="2700000" algn="tl">
                    <a:srgbClr val="000000">
                      <a:alpha val="43137"/>
                    </a:srgbClr>
                  </a:outerShdw>
                </a:effectLst>
                <a:latin typeface="Arial Rounded MT Bold" panose="020F0704030504030204" pitchFamily="34" charset="0"/>
              </a:rPr>
              <a:t> Tree  </a:t>
            </a: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Rounded MT Bold" panose="020F0704030504030204" pitchFamily="34" charset="0"/>
              </a:rPr>
              <a:t>How to Remove These Evil Forces From One’s Life </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By Understanding the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…Understand Bitterness and Unforgiveness. </a:t>
            </a:r>
          </a:p>
          <a:p>
            <a:pPr marL="0" indent="0">
              <a:lnSpc>
                <a:spcPct val="100000"/>
              </a:lnSpc>
              <a:spcBef>
                <a:spcPts val="30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If ye had faith as a grain of mustard </a:t>
            </a:r>
            <a:r>
              <a:rPr lang="en-US" i="1" dirty="0" err="1" smtClean="0">
                <a:effectLst>
                  <a:outerShdw blurRad="38100" dist="38100" dir="2700000" algn="tl">
                    <a:srgbClr val="000000">
                      <a:alpha val="43137"/>
                    </a:srgbClr>
                  </a:outerShdw>
                </a:effectLst>
                <a:latin typeface="Arial Rounded MT Bold" panose="020F0704030504030204" pitchFamily="34" charset="0"/>
              </a:rPr>
              <a:t>seed..say</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unto </a:t>
            </a:r>
            <a:r>
              <a:rPr lang="en-US" b="1" i="1" dirty="0" smtClean="0">
                <a:effectLst>
                  <a:outerShdw blurRad="38100" dist="38100" dir="2700000" algn="tl">
                    <a:srgbClr val="000000">
                      <a:alpha val="43137"/>
                    </a:srgbClr>
                  </a:outerShdw>
                </a:effectLst>
                <a:latin typeface="Arial Rounded MT Bold" panose="020F0704030504030204" pitchFamily="34" charset="0"/>
              </a:rPr>
              <a:t>This </a:t>
            </a:r>
            <a:r>
              <a:rPr lang="en-US" b="1" i="1" dirty="0" err="1">
                <a:effectLst>
                  <a:outerShdw blurRad="38100" dist="38100" dir="2700000" algn="tl">
                    <a:srgbClr val="000000">
                      <a:alpha val="43137"/>
                    </a:srgbClr>
                  </a:outerShdw>
                </a:effectLst>
                <a:latin typeface="Arial Rounded MT Bold" panose="020F0704030504030204" pitchFamily="34" charset="0"/>
              </a:rPr>
              <a:t>sycamine</a:t>
            </a:r>
            <a:r>
              <a:rPr lang="en-US" b="1" i="1" dirty="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30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tree</a:t>
            </a:r>
            <a:r>
              <a:rPr lang="en-US" i="1" dirty="0">
                <a:effectLst>
                  <a:outerShdw blurRad="38100" dist="38100" dir="2700000" algn="tl">
                    <a:srgbClr val="000000">
                      <a:alpha val="43137"/>
                    </a:srgbClr>
                  </a:outerShdw>
                </a:effectLst>
                <a:latin typeface="Arial Rounded MT Bold" panose="020F0704030504030204" pitchFamily="34" charset="0"/>
              </a:rPr>
              <a:t>, Be thou plucked up by the </a:t>
            </a:r>
            <a:r>
              <a:rPr lang="en-US" i="1" dirty="0" smtClean="0">
                <a:effectLst>
                  <a:outerShdw blurRad="38100" dist="38100" dir="2700000" algn="tl">
                    <a:srgbClr val="000000">
                      <a:alpha val="43137"/>
                    </a:srgbClr>
                  </a:outerShdw>
                </a:effectLst>
                <a:latin typeface="Arial Rounded MT Bold" panose="020F0704030504030204" pitchFamily="34" charset="0"/>
              </a:rPr>
              <a:t>root </a:t>
            </a:r>
            <a:r>
              <a:rPr lang="en-US" i="1" dirty="0">
                <a:effectLst>
                  <a:outerShdw blurRad="38100" dist="38100" dir="2700000" algn="tl">
                    <a:srgbClr val="000000">
                      <a:alpha val="43137"/>
                    </a:srgbClr>
                  </a:outerShdw>
                </a:effectLst>
                <a:latin typeface="Arial Rounded MT Bold" panose="020F0704030504030204" pitchFamily="34" charset="0"/>
              </a:rPr>
              <a:t>planted in the </a:t>
            </a:r>
            <a:r>
              <a:rPr lang="en-US" i="1" dirty="0" smtClean="0">
                <a:effectLst>
                  <a:outerShdw blurRad="38100" dist="38100" dir="2700000" algn="tl">
                    <a:srgbClr val="000000">
                      <a:alpha val="43137"/>
                    </a:srgbClr>
                  </a:outerShdw>
                </a:effectLst>
                <a:latin typeface="Arial Rounded MT Bold" panose="020F0704030504030204" pitchFamily="34" charset="0"/>
              </a:rPr>
              <a:t>sea…obey </a:t>
            </a:r>
            <a:r>
              <a:rPr lang="en-US" i="1" dirty="0">
                <a:effectLst>
                  <a:outerShdw blurRad="38100" dist="38100" dir="2700000" algn="tl">
                    <a:srgbClr val="000000">
                      <a:alpha val="43137"/>
                    </a:srgbClr>
                  </a:outerShdw>
                </a:effectLst>
                <a:latin typeface="Arial Rounded MT Bold" panose="020F0704030504030204" pitchFamily="34" charset="0"/>
              </a:rPr>
              <a:t>you.” </a:t>
            </a:r>
            <a:endParaRPr lang="en-US"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The Word </a:t>
            </a:r>
            <a:r>
              <a:rPr lang="en-US" b="1" i="1" dirty="0">
                <a:effectLst>
                  <a:outerShdw blurRad="38100" dist="38100" dir="2700000" algn="tl">
                    <a:srgbClr val="000000">
                      <a:alpha val="43137"/>
                    </a:srgbClr>
                  </a:outerShdw>
                </a:effectLst>
                <a:latin typeface="Arial Rounded MT Bold" panose="020F0704030504030204" pitchFamily="34" charset="0"/>
              </a:rPr>
              <a:t>“this” </a:t>
            </a:r>
            <a:r>
              <a:rPr lang="en-US" b="1" dirty="0" smtClean="0">
                <a:effectLst>
                  <a:outerShdw blurRad="38100" dist="38100" dir="2700000" algn="tl">
                    <a:srgbClr val="000000">
                      <a:alpha val="43137"/>
                    </a:srgbClr>
                  </a:outerShdw>
                </a:effectLst>
                <a:latin typeface="Arial Rounded MT Bold" panose="020F0704030504030204" pitchFamily="34" charset="0"/>
              </a:rPr>
              <a:t>Indicates that…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…Jesus </a:t>
            </a:r>
            <a:r>
              <a:rPr lang="en-US" b="1" dirty="0">
                <a:effectLst>
                  <a:outerShdw blurRad="38100" dist="38100" dir="2700000" algn="tl">
                    <a:srgbClr val="000000">
                      <a:alpha val="43137"/>
                    </a:srgbClr>
                  </a:outerShdw>
                </a:effectLst>
                <a:latin typeface="Arial Rounded MT Bold" panose="020F0704030504030204" pitchFamily="34" charset="0"/>
              </a:rPr>
              <a:t>was </a:t>
            </a:r>
            <a:r>
              <a:rPr lang="en-US" b="1" dirty="0" smtClean="0">
                <a:effectLst>
                  <a:outerShdw blurRad="38100" dist="38100" dir="2700000" algn="tl">
                    <a:srgbClr val="000000">
                      <a:alpha val="43137"/>
                    </a:srgbClr>
                  </a:outerShdw>
                </a:effectLst>
                <a:latin typeface="Arial Rounded MT Bold" panose="020F0704030504030204" pitchFamily="34" charset="0"/>
              </a:rPr>
              <a:t>Pointing Out Something Very Specific to Them</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531561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par>
                          <p:cTn id="27" fill="hold">
                            <p:stCondLst>
                              <p:cond delay="10000"/>
                            </p:stCondLst>
                            <p:childTnLst>
                              <p:par>
                                <p:cTn id="28" presetID="22" presetClass="entr" presetSubtype="8"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2000"/>
                                        <p:tgtEl>
                                          <p:spTgt spid="3">
                                            <p:txEl>
                                              <p:pRg st="5" end="5"/>
                                            </p:txEl>
                                          </p:spTgt>
                                        </p:tgtEl>
                                      </p:cBhvr>
                                    </p:animEffect>
                                  </p:childTnLst>
                                </p:cTn>
                              </p:par>
                            </p:childTnLst>
                          </p:cTn>
                        </p:par>
                        <p:par>
                          <p:cTn id="31" fill="hold">
                            <p:stCondLst>
                              <p:cond delay="12000"/>
                            </p:stCondLst>
                            <p:childTnLst>
                              <p:par>
                                <p:cTn id="32" presetID="22" presetClass="entr" presetSubtype="8"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2000"/>
                                        <p:tgtEl>
                                          <p:spTgt spid="3">
                                            <p:txEl>
                                              <p:pRg st="6" end="6"/>
                                            </p:txEl>
                                          </p:spTgt>
                                        </p:tgtEl>
                                      </p:cBhvr>
                                    </p:animEffect>
                                  </p:childTnLst>
                                </p:cTn>
                              </p:par>
                            </p:childTnLst>
                          </p:cTn>
                        </p:par>
                        <p:par>
                          <p:cTn id="35" fill="hold">
                            <p:stCondLst>
                              <p:cond delay="140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2000"/>
                                        <p:tgtEl>
                                          <p:spTgt spid="3">
                                            <p:txEl>
                                              <p:pRg st="7" end="7"/>
                                            </p:txEl>
                                          </p:spTgt>
                                        </p:tgtEl>
                                      </p:cBhvr>
                                    </p:animEffect>
                                  </p:childTnLst>
                                </p:cTn>
                              </p:par>
                            </p:childTnLst>
                          </p:cTn>
                        </p:par>
                        <p:par>
                          <p:cTn id="39" fill="hold">
                            <p:stCondLst>
                              <p:cond delay="16000"/>
                            </p:stCondLst>
                            <p:childTnLst>
                              <p:par>
                                <p:cTn id="40" presetID="22" presetClass="entr" presetSubtype="8"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2000"/>
                                        <p:tgtEl>
                                          <p:spTgt spid="3">
                                            <p:txEl>
                                              <p:pRg st="9" end="9"/>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p:spPr>
      </p:pic>
      <p:sp>
        <p:nvSpPr>
          <p:cNvPr id="3" name="Content Placeholder 2"/>
          <p:cNvSpPr>
            <a:spLocks noGrp="1"/>
          </p:cNvSpPr>
          <p:nvPr>
            <p:ph idx="1"/>
          </p:nvPr>
        </p:nvSpPr>
        <p:spPr>
          <a:xfrm>
            <a:off x="0" y="1262130"/>
            <a:ext cx="12091916" cy="5486400"/>
          </a:xfrm>
          <a:solidFill>
            <a:schemeClr val="bg1">
              <a:alpha val="80000"/>
            </a:schemeClr>
          </a:solidFill>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Forgiving Once is Already a </a:t>
            </a:r>
            <a:r>
              <a:rPr lang="en-US" b="1" dirty="0" smtClean="0">
                <a:effectLst>
                  <a:outerShdw blurRad="38100" dist="38100" dir="2700000" algn="tl">
                    <a:srgbClr val="000000">
                      <a:alpha val="43137"/>
                    </a:srgbClr>
                  </a:outerShdw>
                </a:effectLst>
                <a:latin typeface="Arial Rounded MT Bold" panose="020F0704030504030204" pitchFamily="34" charset="0"/>
              </a:rPr>
              <a:t>Challenge… But</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…Forgive Someone Seven Times in One Day Sounds Impossible</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This Statement </a:t>
            </a:r>
            <a:r>
              <a:rPr lang="en-US" b="1" dirty="0">
                <a:effectLst>
                  <a:outerShdw blurRad="38100" dist="38100" dir="2700000" algn="tl">
                    <a:srgbClr val="000000">
                      <a:alpha val="43137"/>
                    </a:srgbClr>
                  </a:outerShdw>
                </a:effectLst>
                <a:latin typeface="Arial Rounded MT Bold" panose="020F0704030504030204" pitchFamily="34" charset="0"/>
              </a:rPr>
              <a:t>was the </a:t>
            </a:r>
            <a:r>
              <a:rPr lang="en-US" b="1" dirty="0" smtClean="0">
                <a:effectLst>
                  <a:outerShdw blurRad="38100" dist="38100" dir="2700000" algn="tl">
                    <a:srgbClr val="000000">
                      <a:alpha val="43137"/>
                    </a:srgbClr>
                  </a:outerShdw>
                </a:effectLst>
                <a:latin typeface="Arial Rounded MT Bold" panose="020F0704030504030204" pitchFamily="34" charset="0"/>
              </a:rPr>
              <a:t>Equivalent of Saying</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Lord, we don’t know if we have enough faith to forgive so many </a:t>
            </a:r>
            <a:r>
              <a:rPr lang="en-US" i="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times </a:t>
            </a:r>
            <a:r>
              <a:rPr lang="en-US" i="1" dirty="0">
                <a:effectLst>
                  <a:outerShdw blurRad="38100" dist="38100" dir="2700000" algn="tl">
                    <a:srgbClr val="000000">
                      <a:alpha val="43137"/>
                    </a:srgbClr>
                  </a:outerShdw>
                </a:effectLst>
                <a:latin typeface="Arial Rounded MT Bold" panose="020F0704030504030204" pitchFamily="34" charset="0"/>
              </a:rPr>
              <a:t>in one day. You’ll have to increase our faith if we’re going to </a:t>
            </a:r>
            <a:endParaRPr lang="en-US"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do </a:t>
            </a:r>
            <a:r>
              <a:rPr lang="en-US" i="1" dirty="0">
                <a:effectLst>
                  <a:outerShdw blurRad="38100" dist="38100" dir="2700000" algn="tl">
                    <a:srgbClr val="000000">
                      <a:alpha val="43137"/>
                    </a:srgbClr>
                  </a:outerShdw>
                </a:effectLst>
                <a:latin typeface="Arial Rounded MT Bold" panose="020F0704030504030204" pitchFamily="34" charset="0"/>
              </a:rPr>
              <a:t>this seven times in one day!”</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When </a:t>
            </a:r>
            <a:r>
              <a:rPr lang="en-US" b="1" dirty="0">
                <a:effectLst>
                  <a:outerShdw blurRad="38100" dist="38100" dir="2700000" algn="tl">
                    <a:srgbClr val="000000">
                      <a:alpha val="43137"/>
                    </a:srgbClr>
                  </a:outerShdw>
                </a:effectLst>
                <a:latin typeface="Arial Rounded MT Bold" panose="020F0704030504030204" pitchFamily="34" charset="0"/>
              </a:rPr>
              <a:t>Jesus </a:t>
            </a:r>
            <a:r>
              <a:rPr lang="en-US" b="1" dirty="0" smtClean="0">
                <a:effectLst>
                  <a:outerShdw blurRad="38100" dist="38100" dir="2700000" algn="tl">
                    <a:srgbClr val="000000">
                      <a:alpha val="43137"/>
                    </a:srgbClr>
                  </a:outerShdw>
                </a:effectLst>
                <a:latin typeface="Arial Rounded MT Bold" panose="020F0704030504030204" pitchFamily="34" charset="0"/>
              </a:rPr>
              <a:t>Used </a:t>
            </a:r>
            <a:r>
              <a:rPr lang="en-US" b="1" dirty="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Word “This,” He was </a:t>
            </a:r>
            <a:r>
              <a:rPr lang="en-US" b="1" dirty="0" smtClean="0">
                <a:effectLst>
                  <a:outerShdw blurRad="38100" dist="38100" dir="2700000" algn="tl">
                    <a:srgbClr val="000000">
                      <a:alpha val="43137"/>
                    </a:srgbClr>
                  </a:outerShdw>
                </a:effectLst>
                <a:latin typeface="Arial Rounded MT Bold" panose="020F0704030504030204" pitchFamily="34" charset="0"/>
              </a:rPr>
              <a:t>Saying</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Bitterness and unforgiveness are just like the </a:t>
            </a:r>
            <a:r>
              <a:rPr lang="en-US" i="1" dirty="0" err="1">
                <a:effectLst>
                  <a:outerShdw blurRad="38100" dist="38100" dir="2700000" algn="tl">
                    <a:srgbClr val="000000">
                      <a:alpha val="43137"/>
                    </a:srgbClr>
                  </a:outerShdw>
                </a:effectLst>
                <a:latin typeface="Arial Rounded MT Bold" panose="020F0704030504030204" pitchFamily="34" charset="0"/>
              </a:rPr>
              <a:t>sycamine</a:t>
            </a:r>
            <a:r>
              <a:rPr lang="en-US" i="1" dirty="0">
                <a:effectLst>
                  <a:outerShdw blurRad="38100" dist="38100" dir="2700000" algn="tl">
                    <a:srgbClr val="000000">
                      <a:alpha val="43137"/>
                    </a:srgbClr>
                  </a:outerShdw>
                </a:effectLst>
                <a:latin typeface="Arial Rounded MT Bold" panose="020F0704030504030204" pitchFamily="34" charset="0"/>
              </a:rPr>
              <a:t> tree - and if you really want to be free of these attitudes, you can speak to this menacing growth in your life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command it to be planted in the sea</a:t>
            </a:r>
            <a:r>
              <a:rPr lang="en-US" i="1" dirty="0" smtClean="0">
                <a:effectLst>
                  <a:outerShdw blurRad="38100" dist="38100" dir="2700000" algn="tl">
                    <a:srgbClr val="000000">
                      <a:alpha val="43137"/>
                    </a:srgbClr>
                  </a:outerShdw>
                </a:effectLst>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a:spLocks noGrp="1"/>
          </p:cNvSpPr>
          <p:nvPr>
            <p:ph type="title"/>
          </p:nvPr>
        </p:nvSpPr>
        <p:spPr>
          <a:xfrm>
            <a:off x="838200" y="43151"/>
            <a:ext cx="10515600" cy="987160"/>
          </a:xfrm>
        </p:spPr>
        <p:txBody>
          <a:bodyPr/>
          <a:lstStyle/>
          <a:p>
            <a:pPr algn="ct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a:t>
            </a:r>
            <a:endParaRPr lang="en-US" b="1" dirty="0"/>
          </a:p>
        </p:txBody>
      </p:sp>
    </p:spTree>
    <p:extLst>
      <p:ext uri="{BB962C8B-B14F-4D97-AF65-F5344CB8AC3E}">
        <p14:creationId xmlns:p14="http://schemas.microsoft.com/office/powerpoint/2010/main" val="131238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2000"/>
                                        <p:tgtEl>
                                          <p:spTgt spid="3">
                                            <p:txEl>
                                              <p:pRg st="6" end="6"/>
                                            </p:txEl>
                                          </p:spTgt>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a:solidFill>
            <a:schemeClr val="bg1">
              <a:alpha val="80000"/>
            </a:schemeClr>
          </a:solidFill>
        </p:spPr>
      </p:pic>
      <p:sp>
        <p:nvSpPr>
          <p:cNvPr id="2" name="Title 1"/>
          <p:cNvSpPr>
            <a:spLocks noGrp="1"/>
          </p:cNvSpPr>
          <p:nvPr>
            <p:ph type="title"/>
          </p:nvPr>
        </p:nvSpPr>
        <p:spPr>
          <a:xfrm>
            <a:off x="838200" y="43151"/>
            <a:ext cx="10515600" cy="987160"/>
          </a:xfrm>
        </p:spPr>
        <p:txBody>
          <a:bodyPr/>
          <a:lstStyle/>
          <a:p>
            <a:pPr algn="ct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a:t>
            </a:r>
            <a:endParaRPr lang="en-US" b="1" dirty="0"/>
          </a:p>
        </p:txBody>
      </p:sp>
      <p:sp>
        <p:nvSpPr>
          <p:cNvPr id="3" name="Content Placeholder 2"/>
          <p:cNvSpPr>
            <a:spLocks noGrp="1"/>
          </p:cNvSpPr>
          <p:nvPr>
            <p:ph idx="1"/>
          </p:nvPr>
        </p:nvSpPr>
        <p:spPr>
          <a:xfrm>
            <a:off x="191036" y="1262130"/>
            <a:ext cx="11809927" cy="5486400"/>
          </a:xfrm>
          <a:solidFill>
            <a:schemeClr val="bg1">
              <a:alpha val="80000"/>
            </a:schemeClr>
          </a:solidFill>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Before We Can Understand What Jesus Taught About…</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…Getting Rid of Bitterness and Unforgiveness,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Understand Why He Used the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Tree to Illustrate…</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…These Destructive Forces. </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Why He Didn’t Use </a:t>
            </a:r>
            <a:r>
              <a:rPr lang="en-US" b="1" dirty="0" smtClean="0">
                <a:effectLst>
                  <a:outerShdw blurRad="38100" dist="38100" dir="2700000" algn="tl">
                    <a:srgbClr val="000000">
                      <a:alpha val="43137"/>
                    </a:srgbClr>
                  </a:outerShdw>
                </a:effectLst>
                <a:latin typeface="Arial Rounded MT Bold" panose="020F0704030504030204" pitchFamily="34" charset="0"/>
              </a:rPr>
              <a:t>an </a:t>
            </a:r>
            <a:r>
              <a:rPr lang="en-US" b="1" dirty="0" smtClean="0">
                <a:effectLst>
                  <a:outerShdw blurRad="38100" dist="38100" dir="2700000" algn="tl">
                    <a:srgbClr val="000000">
                      <a:alpha val="43137"/>
                    </a:srgbClr>
                  </a:outerShdw>
                </a:effectLst>
                <a:latin typeface="Arial Rounded MT Bold" panose="020F0704030504030204" pitchFamily="34" charset="0"/>
              </a:rPr>
              <a:t>Oak Tree, Apple Tree, Palm Tree?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Look </a:t>
            </a:r>
            <a:r>
              <a:rPr lang="en-US" b="1" dirty="0" smtClean="0">
                <a:effectLst>
                  <a:outerShdw blurRad="38100" dist="38100" dir="2700000" algn="tl">
                    <a:srgbClr val="000000">
                      <a:alpha val="43137"/>
                    </a:srgbClr>
                  </a:outerShdw>
                </a:effectLst>
                <a:latin typeface="Arial Rounded MT Bold" panose="020F0704030504030204" pitchFamily="34" charset="0"/>
              </a:rPr>
              <a:t>at the Characteristics of the </a:t>
            </a:r>
            <a:r>
              <a:rPr lang="en-US"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Tree…</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…to </a:t>
            </a:r>
            <a:r>
              <a:rPr lang="en-US" b="1" dirty="0" smtClean="0">
                <a:effectLst>
                  <a:outerShdw blurRad="38100" dist="38100" dir="2700000" algn="tl">
                    <a:srgbClr val="000000">
                      <a:alpha val="43137"/>
                    </a:srgbClr>
                  </a:outerShdw>
                </a:effectLst>
                <a:latin typeface="Arial Rounded MT Bold" panose="020F0704030504030204" pitchFamily="34" charset="0"/>
              </a:rPr>
              <a:t>Compre­hend Why Jesus Used </a:t>
            </a:r>
            <a:r>
              <a:rPr lang="en-US" b="1" dirty="0" smtClean="0">
                <a:effectLst>
                  <a:outerShdw blurRad="38100" dist="38100" dir="2700000" algn="tl">
                    <a:srgbClr val="000000">
                      <a:alpha val="43137"/>
                    </a:srgbClr>
                  </a:outerShdw>
                </a:effectLst>
                <a:latin typeface="Arial Rounded MT Bold" panose="020F0704030504030204" pitchFamily="34" charset="0"/>
              </a:rPr>
              <a:t>this </a:t>
            </a:r>
            <a:r>
              <a:rPr lang="en-US" b="1" dirty="0" smtClean="0">
                <a:effectLst>
                  <a:outerShdw blurRad="38100" dist="38100" dir="2700000" algn="tl">
                    <a:srgbClr val="000000">
                      <a:alpha val="43137"/>
                    </a:srgbClr>
                  </a:outerShdw>
                </a:effectLst>
                <a:latin typeface="Arial Rounded MT Bold" panose="020F0704030504030204" pitchFamily="34" charset="0"/>
              </a:rPr>
              <a:t>Tree</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…to </a:t>
            </a:r>
            <a:r>
              <a:rPr lang="en-US" b="1" dirty="0" smtClean="0">
                <a:effectLst>
                  <a:outerShdw blurRad="38100" dist="38100" dir="2700000" algn="tl">
                    <a:srgbClr val="000000">
                      <a:alpha val="43137"/>
                    </a:srgbClr>
                  </a:outerShdw>
                </a:effectLst>
                <a:latin typeface="Arial Rounded MT Bold" panose="020F0704030504030204" pitchFamily="34" charset="0"/>
              </a:rPr>
              <a:t>Symbolize the Detrimental Effects of </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…Bitterness </a:t>
            </a:r>
            <a:r>
              <a:rPr lang="en-US" b="1" dirty="0" smtClean="0">
                <a:effectLst>
                  <a:outerShdw blurRad="38100" dist="38100" dir="2700000" algn="tl">
                    <a:srgbClr val="000000">
                      <a:alpha val="43137"/>
                    </a:srgbClr>
                  </a:outerShdw>
                </a:effectLst>
                <a:latin typeface="Arial Rounded MT Bold" panose="020F0704030504030204" pitchFamily="34" charset="0"/>
              </a:rPr>
              <a:t>and </a:t>
            </a:r>
            <a:r>
              <a:rPr lang="en-US" b="1" dirty="0" smtClean="0">
                <a:effectLst>
                  <a:outerShdw blurRad="38100" dist="38100" dir="2700000" algn="tl">
                    <a:srgbClr val="000000">
                      <a:alpha val="43137"/>
                    </a:srgbClr>
                  </a:outerShdw>
                </a:effectLst>
                <a:latin typeface="Arial Rounded MT Bold" panose="020F0704030504030204" pitchFamily="34" charset="0"/>
              </a:rPr>
              <a:t>Unforgiveness </a:t>
            </a:r>
            <a:r>
              <a:rPr lang="en-US" b="1" dirty="0" smtClean="0">
                <a:effectLst>
                  <a:outerShdw blurRad="38100" dist="38100" dir="2700000" algn="tl">
                    <a:srgbClr val="000000">
                      <a:alpha val="43137"/>
                    </a:srgbClr>
                  </a:outerShdw>
                </a:effectLst>
                <a:latin typeface="Arial Rounded MT Bold" panose="020F0704030504030204" pitchFamily="34" charset="0"/>
              </a:rPr>
              <a:t>in a Person’s </a:t>
            </a:r>
            <a:r>
              <a:rPr lang="en-US" b="1" dirty="0" smtClean="0">
                <a:effectLst>
                  <a:outerShdw blurRad="38100" dist="38100" dir="2700000" algn="tl">
                    <a:srgbClr val="000000">
                      <a:alpha val="43137"/>
                    </a:srgbClr>
                  </a:outerShdw>
                </a:effectLst>
                <a:latin typeface="Arial Rounded MT Bold" panose="020F0704030504030204" pitchFamily="34" charset="0"/>
              </a:rPr>
              <a:t>Life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71227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5" end="5"/>
                                            </p:txEl>
                                          </p:spTgt>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6" end="6"/>
                                            </p:txEl>
                                          </p:spTgt>
                                        </p:tgtEl>
                                      </p:cBhvr>
                                    </p:animEffect>
                                  </p:childTnLst>
                                </p:cTn>
                              </p:par>
                            </p:childTnLst>
                          </p:cTn>
                        </p:par>
                        <p:par>
                          <p:cTn id="61" fill="hold">
                            <p:stCondLst>
                              <p:cond delay="4000"/>
                            </p:stCondLst>
                            <p:childTnLst>
                              <p:par>
                                <p:cTn id="62" presetID="31"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7" end="7"/>
                                            </p:txEl>
                                          </p:spTgt>
                                        </p:tgtEl>
                                      </p:cBhvr>
                                    </p:animEffect>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p:spPr>
      </p:pic>
      <p:sp>
        <p:nvSpPr>
          <p:cNvPr id="2" name="Title 1"/>
          <p:cNvSpPr>
            <a:spLocks noGrp="1"/>
          </p:cNvSpPr>
          <p:nvPr>
            <p:ph type="title"/>
          </p:nvPr>
        </p:nvSpPr>
        <p:spPr>
          <a:xfrm>
            <a:off x="191035" y="43151"/>
            <a:ext cx="11809927" cy="987160"/>
          </a:xfrm>
        </p:spPr>
        <p:txBody>
          <a:bodyPr>
            <a:normAutofit/>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Had Very Large/ Deep Root Structure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1036" y="1262130"/>
            <a:ext cx="11809927" cy="5486400"/>
          </a:xfrm>
          <a:solidFill>
            <a:schemeClr val="bg1">
              <a:alpha val="80000"/>
            </a:schemeClr>
          </a:solidFill>
        </p:spPr>
        <p:txBody>
          <a:bodyPr>
            <a:normAutofit/>
          </a:bodyPr>
          <a:lstStyle/>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The </a:t>
            </a:r>
            <a:r>
              <a:rPr lang="en-US" sz="3200" b="1" dirty="0" err="1" smtClean="0">
                <a:effectLst>
                  <a:outerShdw blurRad="38100" dist="38100" dir="2700000" algn="tl">
                    <a:srgbClr val="000000">
                      <a:alpha val="43137"/>
                    </a:srgbClr>
                  </a:outerShdw>
                </a:effectLst>
                <a:latin typeface="Arial Rounded MT Bold" panose="020F0704030504030204" pitchFamily="34" charset="0"/>
              </a:rPr>
              <a:t>Sycamine</a:t>
            </a:r>
            <a:r>
              <a:rPr lang="en-US" sz="3200" b="1" dirty="0" smtClean="0">
                <a:effectLst>
                  <a:outerShdw blurRad="38100" dist="38100" dir="2700000" algn="tl">
                    <a:srgbClr val="000000">
                      <a:alpha val="43137"/>
                    </a:srgbClr>
                  </a:outerShdw>
                </a:effectLst>
                <a:latin typeface="Arial Rounded MT Bold" panose="020F0704030504030204" pitchFamily="34" charset="0"/>
              </a:rPr>
              <a:t> Tree was Known For…</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deep </a:t>
            </a:r>
            <a:r>
              <a:rPr lang="en-US" sz="2800" dirty="0">
                <a:effectLst>
                  <a:outerShdw blurRad="38100" dist="38100" dir="2700000" algn="tl">
                    <a:srgbClr val="000000">
                      <a:alpha val="43137"/>
                    </a:srgbClr>
                  </a:outerShdw>
                </a:effectLst>
                <a:latin typeface="Arial Rounded MT Bold" panose="020F0704030504030204" pitchFamily="34" charset="0"/>
              </a:rPr>
              <a:t>root </a:t>
            </a:r>
            <a:r>
              <a:rPr lang="en-US" sz="2800" dirty="0" smtClean="0">
                <a:effectLst>
                  <a:outerShdw blurRad="38100" dist="38100" dir="2700000" algn="tl">
                    <a:srgbClr val="000000">
                      <a:alpha val="43137"/>
                    </a:srgbClr>
                  </a:outerShdw>
                </a:effectLst>
                <a:latin typeface="Arial Rounded MT Bold" panose="020F0704030504030204" pitchFamily="34" charset="0"/>
              </a:rPr>
              <a:t>structure</a:t>
            </a: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grew </a:t>
            </a:r>
            <a:r>
              <a:rPr lang="en-US" sz="2800" dirty="0">
                <a:effectLst>
                  <a:outerShdw blurRad="38100" dist="38100" dir="2700000" algn="tl">
                    <a:srgbClr val="000000">
                      <a:alpha val="43137"/>
                    </a:srgbClr>
                  </a:outerShdw>
                </a:effectLst>
                <a:latin typeface="Arial Rounded MT Bold" panose="020F0704030504030204" pitchFamily="34" charset="0"/>
              </a:rPr>
              <a:t>to a height of </a:t>
            </a:r>
            <a:r>
              <a:rPr lang="en-US" sz="2800" dirty="0" smtClean="0">
                <a:effectLst>
                  <a:outerShdw blurRad="38100" dist="38100" dir="2700000" algn="tl">
                    <a:srgbClr val="000000">
                      <a:alpha val="43137"/>
                    </a:srgbClr>
                  </a:outerShdw>
                </a:effectLst>
                <a:latin typeface="Arial Rounded MT Bold" panose="020F0704030504030204" pitchFamily="34" charset="0"/>
              </a:rPr>
              <a:t>30</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dirty="0" err="1" smtClean="0">
                <a:effectLst>
                  <a:outerShdw blurRad="38100" dist="38100" dir="2700000" algn="tl">
                    <a:srgbClr val="000000">
                      <a:alpha val="43137"/>
                    </a:srgbClr>
                  </a:outerShdw>
                </a:effectLst>
                <a:latin typeface="Arial Rounded MT Bold" panose="020F0704030504030204" pitchFamily="34" charset="0"/>
              </a:rPr>
              <a:t>ft</a:t>
            </a:r>
            <a:r>
              <a:rPr lang="en-US" sz="2800"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difficult </a:t>
            </a:r>
            <a:r>
              <a:rPr lang="en-US" sz="2800" dirty="0">
                <a:effectLst>
                  <a:outerShdw blurRad="38100" dist="38100" dir="2700000" algn="tl">
                    <a:srgbClr val="000000">
                      <a:alpha val="43137"/>
                    </a:srgbClr>
                  </a:outerShdw>
                </a:effectLst>
                <a:latin typeface="Arial Rounded MT Bold" panose="020F0704030504030204" pitchFamily="34" charset="0"/>
              </a:rPr>
              <a:t>to </a:t>
            </a:r>
            <a:r>
              <a:rPr lang="en-US" sz="2800" dirty="0" smtClean="0">
                <a:effectLst>
                  <a:outerShdw blurRad="38100" dist="38100" dir="2700000" algn="tl">
                    <a:srgbClr val="000000">
                      <a:alpha val="43137"/>
                    </a:srgbClr>
                  </a:outerShdw>
                </a:effectLst>
                <a:latin typeface="Arial Rounded MT Bold" panose="020F0704030504030204" pitchFamily="34" charset="0"/>
              </a:rPr>
              <a:t>kill </a:t>
            </a:r>
            <a:r>
              <a:rPr lang="en-US" sz="2800" dirty="0" smtClean="0">
                <a:effectLst>
                  <a:outerShdw blurRad="38100" dist="38100" dir="2700000" algn="tl">
                    <a:srgbClr val="000000">
                      <a:alpha val="43137"/>
                    </a:srgbClr>
                  </a:outerShdw>
                </a:effectLst>
                <a:latin typeface="Arial Rounded MT Bold" panose="020F0704030504030204" pitchFamily="34" charset="0"/>
              </a:rPr>
              <a:t>-Hot </a:t>
            </a:r>
            <a:r>
              <a:rPr lang="en-US" sz="2800" dirty="0" smtClean="0">
                <a:effectLst>
                  <a:outerShdw blurRad="38100" dist="38100" dir="2700000" algn="tl">
                    <a:srgbClr val="000000">
                      <a:alpha val="43137"/>
                    </a:srgbClr>
                  </a:outerShdw>
                </a:effectLst>
                <a:latin typeface="Arial Rounded MT Bold" panose="020F0704030504030204" pitchFamily="34" charset="0"/>
              </a:rPr>
              <a:t>weather/ blistering temperatures</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tapped </a:t>
            </a:r>
            <a:r>
              <a:rPr lang="en-US" sz="2800" dirty="0">
                <a:effectLst>
                  <a:outerShdw blurRad="38100" dist="38100" dir="2700000" algn="tl">
                    <a:srgbClr val="000000">
                      <a:alpha val="43137"/>
                    </a:srgbClr>
                  </a:outerShdw>
                </a:effectLst>
                <a:latin typeface="Arial Rounded MT Bold" panose="020F0704030504030204" pitchFamily="34" charset="0"/>
              </a:rPr>
              <a:t>into a water source down deep under the earth. </a:t>
            </a: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Even Cutting It to Its Base Would Not Guarantee Its Death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Its </a:t>
            </a:r>
            <a:r>
              <a:rPr lang="en-US" sz="2800" dirty="0" smtClean="0">
                <a:effectLst>
                  <a:outerShdw blurRad="38100" dist="38100" dir="2700000" algn="tl">
                    <a:srgbClr val="000000">
                      <a:alpha val="43137"/>
                    </a:srgbClr>
                  </a:outerShdw>
                </a:effectLst>
                <a:latin typeface="Arial Rounded MT Bold" panose="020F0704030504030204" pitchFamily="34" charset="0"/>
              </a:rPr>
              <a:t>Roots, Hidden Deep Under the Ground</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Would Draw From Underground Sources of Water </a:t>
            </a:r>
          </a:p>
          <a:p>
            <a:pPr lvl="1">
              <a:lnSpc>
                <a:spcPct val="100000"/>
              </a:lnSpc>
              <a:spcBef>
                <a:spcPts val="0"/>
              </a:spcBef>
            </a:pPr>
            <a:r>
              <a:rPr lang="en-US" sz="2800" dirty="0" smtClean="0">
                <a:effectLst>
                  <a:outerShdw blurRad="38100" dist="38100" dir="2700000" algn="tl">
                    <a:srgbClr val="000000">
                      <a:alpha val="43137"/>
                    </a:srgbClr>
                  </a:outerShdw>
                </a:effectLst>
                <a:latin typeface="Arial Rounded MT Bold" panose="020F0704030504030204" pitchFamily="34" charset="0"/>
              </a:rPr>
              <a:t>Enabling It to Keep Resurfacing Again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Again </a:t>
            </a:r>
          </a:p>
          <a:p>
            <a:pPr marL="0" indent="0">
              <a:lnSpc>
                <a:spcPct val="100000"/>
              </a:lnSpc>
              <a:buNone/>
            </a:pPr>
            <a:r>
              <a:rPr lang="en-US" sz="3200" dirty="0" smtClean="0">
                <a:effectLst>
                  <a:outerShdw blurRad="38100" dist="38100" dir="2700000" algn="tl">
                    <a:srgbClr val="000000">
                      <a:alpha val="43137"/>
                    </a:srgbClr>
                  </a:outerShdw>
                </a:effectLst>
                <a:latin typeface="Arial Rounded MT Bold" panose="020F0704030504030204" pitchFamily="34" charset="0"/>
              </a:rPr>
              <a:t>In </a:t>
            </a:r>
            <a:r>
              <a:rPr lang="en-US" sz="3200" b="1" dirty="0" smtClean="0">
                <a:effectLst>
                  <a:outerShdw blurRad="38100" dist="38100" dir="2700000" algn="tl">
                    <a:srgbClr val="000000">
                      <a:alpha val="43137"/>
                    </a:srgbClr>
                  </a:outerShdw>
                </a:effectLst>
                <a:latin typeface="Arial Rounded MT Bold" panose="020F0704030504030204" pitchFamily="34" charset="0"/>
              </a:rPr>
              <a:t>Other </a:t>
            </a:r>
            <a:r>
              <a:rPr lang="en-US" sz="3200" b="1" dirty="0" smtClean="0">
                <a:effectLst>
                  <a:outerShdw blurRad="38100" dist="38100" dir="2700000" algn="tl">
                    <a:srgbClr val="000000">
                      <a:alpha val="43137"/>
                    </a:srgbClr>
                  </a:outerShdw>
                </a:effectLst>
                <a:latin typeface="Arial Rounded MT Bold" panose="020F0704030504030204" pitchFamily="34" charset="0"/>
              </a:rPr>
              <a:t>Words…</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This </a:t>
            </a:r>
            <a:r>
              <a:rPr lang="en-US" sz="3200" b="1" dirty="0" smtClean="0">
                <a:effectLst>
                  <a:outerShdw blurRad="38100" dist="38100" dir="2700000" algn="tl">
                    <a:srgbClr val="000000">
                      <a:alpha val="43137"/>
                    </a:srgbClr>
                  </a:outerShdw>
                </a:effectLst>
                <a:latin typeface="Arial Rounded MT Bold" panose="020F0704030504030204" pitchFamily="34" charset="0"/>
              </a:rPr>
              <a:t>Tree Was Very Difficult to Get Rid Of</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4693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6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circle(in)">
                                      <p:cBhvr>
                                        <p:cTn id="48" dur="2000"/>
                                        <p:tgtEl>
                                          <p:spTgt spid="3">
                                            <p:txEl>
                                              <p:pRg st="9" end="9"/>
                                            </p:txEl>
                                          </p:spTgt>
                                        </p:tgtEl>
                                      </p:cBhvr>
                                    </p:animEffect>
                                  </p:childTnLst>
                                </p:cTn>
                              </p:par>
                            </p:childTnLst>
                          </p:cTn>
                        </p:par>
                        <p:par>
                          <p:cTn id="49" fill="hold">
                            <p:stCondLst>
                              <p:cond delay="2000"/>
                            </p:stCondLst>
                            <p:childTnLst>
                              <p:par>
                                <p:cTn id="50" presetID="6" presetClass="entr" presetSubtype="16"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in)">
                                      <p:cBhvr>
                                        <p:cTn id="5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27" b="22629"/>
          <a:stretch/>
        </p:blipFill>
        <p:spPr>
          <a:xfrm>
            <a:off x="245659" y="1262130"/>
            <a:ext cx="9947681" cy="5595870"/>
          </a:xfrm>
          <a:prstGeom prst="rect">
            <a:avLst/>
          </a:prstGeom>
        </p:spPr>
      </p:pic>
      <p:sp>
        <p:nvSpPr>
          <p:cNvPr id="2" name="Title 1"/>
          <p:cNvSpPr>
            <a:spLocks noGrp="1"/>
          </p:cNvSpPr>
          <p:nvPr>
            <p:ph type="title"/>
          </p:nvPr>
        </p:nvSpPr>
        <p:spPr>
          <a:xfrm>
            <a:off x="191035" y="43151"/>
            <a:ext cx="11809927" cy="987160"/>
          </a:xfrm>
        </p:spPr>
        <p:txBody>
          <a:bodyPr>
            <a:normAutofit/>
          </a:bodyPr>
          <a:lstStyle/>
          <a:p>
            <a:r>
              <a:rPr lang="en-US" b="1" dirty="0" err="1" smtClean="0">
                <a:effectLst>
                  <a:outerShdw blurRad="38100" dist="38100" dir="2700000" algn="tl">
                    <a:srgbClr val="000000">
                      <a:alpha val="43137"/>
                    </a:srgbClr>
                  </a:outerShdw>
                </a:effectLst>
                <a:latin typeface="Arial Rounded MT Bold" panose="020F0704030504030204" pitchFamily="34" charset="0"/>
              </a:rPr>
              <a:t>Syc</a:t>
            </a:r>
            <a:r>
              <a:rPr lang="en-US" b="1" dirty="0" smtClean="0">
                <a:effectLst>
                  <a:outerShdw blurRad="38100" dist="38100" dir="2700000" algn="tl">
                    <a:srgbClr val="000000">
                      <a:alpha val="43137"/>
                    </a:srgbClr>
                  </a:outerShdw>
                </a:effectLst>
                <a:latin typeface="Arial Rounded MT Bold" panose="020F0704030504030204" pitchFamily="34" charset="0"/>
              </a:rPr>
              <a:t>. Had Very Large/ Deep Root Structure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1036" y="1262130"/>
            <a:ext cx="11809927" cy="5486400"/>
          </a:xfrm>
          <a:solidFill>
            <a:schemeClr val="bg1">
              <a:alpha val="80000"/>
            </a:schemeClr>
          </a:solidFill>
        </p:spPr>
        <p:txBody>
          <a:bodyPr>
            <a:normAutofit/>
          </a:bodyPr>
          <a:lstStyle/>
          <a:p>
            <a:pPr marL="0" indent="0">
              <a:lnSpc>
                <a:spcPct val="110000"/>
              </a:lnSpc>
              <a:spcBef>
                <a:spcPts val="0"/>
              </a:spcBef>
              <a:spcAft>
                <a:spcPts val="300"/>
              </a:spcAft>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Jesus Used </a:t>
            </a:r>
            <a:r>
              <a:rPr lang="en-US" sz="3200" b="1" dirty="0">
                <a:effectLst>
                  <a:outerShdw blurRad="38100" dist="38100" dir="2700000" algn="tl">
                    <a:srgbClr val="000000">
                      <a:alpha val="43137"/>
                    </a:srgbClr>
                  </a:outerShdw>
                </a:effectLst>
                <a:latin typeface="Arial Rounded MT Bold" panose="020F0704030504030204" pitchFamily="34" charset="0"/>
              </a:rPr>
              <a:t>this </a:t>
            </a:r>
            <a:r>
              <a:rPr lang="en-US" sz="3200" b="1" dirty="0" smtClean="0">
                <a:effectLst>
                  <a:outerShdw blurRad="38100" dist="38100" dir="2700000" algn="tl">
                    <a:srgbClr val="000000">
                      <a:alpha val="43137"/>
                    </a:srgbClr>
                  </a:outerShdw>
                </a:effectLst>
                <a:latin typeface="Arial Rounded MT Bold" panose="020F0704030504030204" pitchFamily="34" charset="0"/>
              </a:rPr>
              <a:t>Tree </a:t>
            </a:r>
            <a:r>
              <a:rPr lang="en-US" sz="3200" b="1" dirty="0">
                <a:effectLst>
                  <a:outerShdw blurRad="38100" dist="38100" dir="2700000" algn="tl">
                    <a:srgbClr val="000000">
                      <a:alpha val="43137"/>
                    </a:srgbClr>
                  </a:outerShdw>
                </a:effectLst>
                <a:latin typeface="Arial Rounded MT Bold" panose="020F0704030504030204" pitchFamily="34" charset="0"/>
              </a:rPr>
              <a:t>as </a:t>
            </a:r>
            <a:r>
              <a:rPr lang="en-US" sz="3200" b="1" dirty="0" smtClean="0">
                <a:effectLst>
                  <a:outerShdw blurRad="38100" dist="38100" dir="2700000" algn="tl">
                    <a:srgbClr val="000000">
                      <a:alpha val="43137"/>
                    </a:srgbClr>
                  </a:outerShdw>
                </a:effectLst>
                <a:latin typeface="Arial Rounded MT Bold" panose="020F0704030504030204" pitchFamily="34" charset="0"/>
              </a:rPr>
              <a:t>Ex. </a:t>
            </a:r>
            <a:r>
              <a:rPr lang="en-US" sz="3200" b="1" dirty="0">
                <a:effectLst>
                  <a:outerShdw blurRad="38100" dist="38100" dir="2700000" algn="tl">
                    <a:srgbClr val="000000">
                      <a:alpha val="43137"/>
                    </a:srgbClr>
                  </a:outerShdw>
                </a:effectLst>
                <a:latin typeface="Arial Rounded MT Bold" panose="020F0704030504030204" pitchFamily="34" charset="0"/>
              </a:rPr>
              <a:t>of </a:t>
            </a:r>
            <a:r>
              <a:rPr lang="en-US" sz="3200" b="1" dirty="0" smtClean="0">
                <a:effectLst>
                  <a:outerShdw blurRad="38100" dist="38100" dir="2700000" algn="tl">
                    <a:srgbClr val="000000">
                      <a:alpha val="43137"/>
                    </a:srgbClr>
                  </a:outerShdw>
                </a:effectLst>
                <a:latin typeface="Arial Rounded MT Bold" panose="020F0704030504030204" pitchFamily="34" charset="0"/>
              </a:rPr>
              <a:t>Bitterness/ Unforgiveness</a:t>
            </a:r>
          </a:p>
          <a:p>
            <a:pPr marL="0" indent="0">
              <a:lnSpc>
                <a:spcPct val="110000"/>
              </a:lnSpc>
              <a:spcBef>
                <a:spcPts val="0"/>
              </a:spcBef>
              <a:spcAft>
                <a:spcPts val="300"/>
              </a:spcAft>
              <a:buNone/>
            </a:pPr>
            <a:r>
              <a:rPr lang="en-US" dirty="0" smtClean="0">
                <a:effectLst>
                  <a:outerShdw blurRad="38100" dist="38100" dir="2700000" algn="tl">
                    <a:srgbClr val="000000">
                      <a:alpha val="43137"/>
                    </a:srgbClr>
                  </a:outerShdw>
                </a:effectLst>
                <a:latin typeface="Arial Rounded MT Bold" panose="020F0704030504030204" pitchFamily="34" charset="0"/>
              </a:rPr>
              <a:t>Like </a:t>
            </a:r>
            <a:r>
              <a:rPr lang="en-US" dirty="0">
                <a:effectLst>
                  <a:outerShdw blurRad="38100" dist="38100" dir="2700000" algn="tl">
                    <a:srgbClr val="000000">
                      <a:alpha val="43137"/>
                    </a:srgbClr>
                  </a:outerShdw>
                </a:effectLst>
                <a:latin typeface="Arial Rounded MT Bold" panose="020F0704030504030204" pitchFamily="34" charset="0"/>
              </a:rPr>
              <a:t>the </a:t>
            </a:r>
            <a:r>
              <a:rPr lang="en-US" dirty="0" err="1" smtClean="0">
                <a:effectLst>
                  <a:outerShdw blurRad="38100" dist="38100" dir="2700000" algn="tl">
                    <a:srgbClr val="000000">
                      <a:alpha val="43137"/>
                    </a:srgbClr>
                  </a:outerShdw>
                </a:effectLst>
                <a:latin typeface="Arial Rounded MT Bold" panose="020F0704030504030204" pitchFamily="34" charset="0"/>
              </a:rPr>
              <a:t>Sycamine</a:t>
            </a:r>
            <a:r>
              <a:rPr lang="en-US" dirty="0" smtClean="0">
                <a:effectLst>
                  <a:outerShdw blurRad="38100" dist="38100" dir="2700000" algn="tl">
                    <a:srgbClr val="000000">
                      <a:alpha val="43137"/>
                    </a:srgbClr>
                  </a:outerShdw>
                </a:effectLst>
                <a:latin typeface="Arial Rounded MT Bold" panose="020F0704030504030204" pitchFamily="34" charset="0"/>
              </a:rPr>
              <a:t> Tree, Bitterness/ Unforgiveness </a:t>
            </a:r>
          </a:p>
          <a:p>
            <a:pPr marL="0" indent="0">
              <a:lnSpc>
                <a:spcPct val="110000"/>
              </a:lnSpc>
              <a:spcBef>
                <a:spcPts val="0"/>
              </a:spcBef>
              <a:spcAft>
                <a:spcPts val="300"/>
              </a:spcAft>
              <a:buNone/>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…Must Be </a:t>
            </a:r>
            <a:r>
              <a:rPr lang="en-US" dirty="0" smtClean="0">
                <a:effectLst>
                  <a:outerShdw blurRad="38100" dist="38100" dir="2700000" algn="tl">
                    <a:srgbClr val="000000">
                      <a:alpha val="43137"/>
                    </a:srgbClr>
                  </a:outerShdw>
                </a:effectLst>
                <a:latin typeface="Arial Rounded MT Bold" panose="020F0704030504030204" pitchFamily="34" charset="0"/>
              </a:rPr>
              <a:t>Dealt w- at the </a:t>
            </a:r>
            <a:r>
              <a:rPr lang="en-US" dirty="0" smtClean="0">
                <a:effectLst>
                  <a:outerShdw blurRad="38100" dist="38100" dir="2700000" algn="tl">
                    <a:srgbClr val="000000">
                      <a:alpha val="43137"/>
                    </a:srgbClr>
                  </a:outerShdw>
                </a:effectLst>
                <a:latin typeface="Arial Rounded MT Bold" panose="020F0704030504030204" pitchFamily="34" charset="0"/>
              </a:rPr>
              <a:t>Roots Or </a:t>
            </a:r>
          </a:p>
          <a:p>
            <a:pPr marL="0" indent="0">
              <a:lnSpc>
                <a:spcPct val="110000"/>
              </a:lnSpc>
              <a:spcBef>
                <a:spcPts val="0"/>
              </a:spcBef>
              <a:spcAft>
                <a:spcPts val="300"/>
              </a:spcAft>
              <a:buNone/>
            </a:pP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…They Will Keep Springing </a:t>
            </a:r>
            <a:r>
              <a:rPr lang="en-US" dirty="0" smtClean="0">
                <a:effectLst>
                  <a:outerShdw blurRad="38100" dist="38100" dir="2700000" algn="tl">
                    <a:srgbClr val="000000">
                      <a:alpha val="43137"/>
                    </a:srgbClr>
                  </a:outerShdw>
                </a:effectLst>
                <a:latin typeface="Arial Rounded MT Bold" panose="020F0704030504030204" pitchFamily="34" charset="0"/>
              </a:rPr>
              <a:t>Up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spcAft>
                <a:spcPts val="300"/>
              </a:spcAft>
              <a:buNone/>
            </a:pPr>
            <a:r>
              <a:rPr lang="en-US" sz="3000" b="1" dirty="0">
                <a:effectLst>
                  <a:outerShdw blurRad="38100" dist="38100" dir="2700000" algn="tl">
                    <a:srgbClr val="000000">
                      <a:alpha val="43137"/>
                    </a:srgbClr>
                  </a:outerShdw>
                </a:effectLst>
                <a:latin typeface="Arial Rounded MT Bold" panose="020F0704030504030204" pitchFamily="34" charset="0"/>
              </a:rPr>
              <a:t>R</a:t>
            </a:r>
            <a:r>
              <a:rPr lang="en-US" sz="3000" b="1" dirty="0" smtClean="0">
                <a:effectLst>
                  <a:outerShdw blurRad="38100" dist="38100" dir="2700000" algn="tl">
                    <a:srgbClr val="000000">
                      <a:alpha val="43137"/>
                    </a:srgbClr>
                  </a:outerShdw>
                </a:effectLst>
                <a:latin typeface="Arial Rounded MT Bold" panose="020F0704030504030204" pitchFamily="34" charset="0"/>
              </a:rPr>
              <a:t>oots </a:t>
            </a:r>
            <a:r>
              <a:rPr lang="en-US" sz="3000" b="1" dirty="0">
                <a:effectLst>
                  <a:outerShdw blurRad="38100" dist="38100" dir="2700000" algn="tl">
                    <a:srgbClr val="000000">
                      <a:alpha val="43137"/>
                    </a:srgbClr>
                  </a:outerShdw>
                </a:effectLst>
                <a:latin typeface="Arial Rounded MT Bold" panose="020F0704030504030204" pitchFamily="34" charset="0"/>
              </a:rPr>
              <a:t>of </a:t>
            </a:r>
            <a:r>
              <a:rPr lang="en-US" sz="3000" b="1" dirty="0" smtClean="0">
                <a:effectLst>
                  <a:outerShdw blurRad="38100" dist="38100" dir="2700000" algn="tl">
                    <a:srgbClr val="000000">
                      <a:alpha val="43137"/>
                    </a:srgbClr>
                  </a:outerShdw>
                </a:effectLst>
                <a:latin typeface="Arial Rounded MT Bold" panose="020F0704030504030204" pitchFamily="34" charset="0"/>
              </a:rPr>
              <a:t>Bitterness/ Unforgiveness Go Down Deep in the Soul</a:t>
            </a:r>
          </a:p>
          <a:p>
            <a:pPr lvl="1">
              <a:lnSpc>
                <a:spcPct val="100000"/>
              </a:lnSpc>
              <a:spcBef>
                <a:spcPts val="0"/>
              </a:spcBef>
              <a:spcAft>
                <a:spcPts val="300"/>
              </a:spcAft>
            </a:pPr>
            <a:r>
              <a:rPr lang="en-US" sz="2800" dirty="0" smtClean="0">
                <a:effectLst>
                  <a:outerShdw blurRad="38100" dist="38100" dir="2700000" algn="tl">
                    <a:srgbClr val="000000">
                      <a:alpha val="43137"/>
                    </a:srgbClr>
                  </a:outerShdw>
                </a:effectLst>
                <a:latin typeface="Arial Rounded MT Bold" panose="020F0704030504030204" pitchFamily="34" charset="0"/>
              </a:rPr>
              <a:t>fed </a:t>
            </a:r>
            <a:r>
              <a:rPr lang="en-US" sz="2800" dirty="0">
                <a:effectLst>
                  <a:outerShdw blurRad="38100" dist="38100" dir="2700000" algn="tl">
                    <a:srgbClr val="000000">
                      <a:alpha val="43137"/>
                    </a:srgbClr>
                  </a:outerShdw>
                </a:effectLst>
                <a:latin typeface="Arial Rounded MT Bold" panose="020F0704030504030204" pitchFamily="34" charset="0"/>
              </a:rPr>
              <a:t>by any offense </a:t>
            </a:r>
            <a:r>
              <a:rPr lang="en-US" sz="2800" dirty="0" smtClean="0">
                <a:effectLst>
                  <a:outerShdw blurRad="38100" dist="38100" dir="2700000" algn="tl">
                    <a:srgbClr val="000000">
                      <a:alpha val="43137"/>
                    </a:srgbClr>
                  </a:outerShdw>
                </a:effectLst>
                <a:latin typeface="Arial Rounded MT Bold" panose="020F0704030504030204" pitchFamily="34" charset="0"/>
              </a:rPr>
              <a:t>hidden </a:t>
            </a:r>
            <a:r>
              <a:rPr lang="en-US" sz="2800" dirty="0">
                <a:effectLst>
                  <a:outerShdw blurRad="38100" dist="38100" dir="2700000" algn="tl">
                    <a:srgbClr val="000000">
                      <a:alpha val="43137"/>
                    </a:srgbClr>
                  </a:outerShdw>
                </a:effectLst>
                <a:latin typeface="Arial Rounded MT Bold" panose="020F0704030504030204" pitchFamily="34" charset="0"/>
              </a:rPr>
              <a:t>in the soil of the </a:t>
            </a:r>
            <a:r>
              <a:rPr lang="en-US" sz="2800" dirty="0" smtClean="0">
                <a:effectLst>
                  <a:outerShdw blurRad="38100" dist="38100" dir="2700000" algn="tl">
                    <a:srgbClr val="000000">
                      <a:alpha val="43137"/>
                    </a:srgbClr>
                  </a:outerShdw>
                </a:effectLst>
                <a:latin typeface="Arial Rounded MT Bold" panose="020F0704030504030204" pitchFamily="34" charset="0"/>
              </a:rPr>
              <a:t>heart</a:t>
            </a:r>
          </a:p>
          <a:p>
            <a:pPr lvl="1">
              <a:lnSpc>
                <a:spcPct val="100000"/>
              </a:lnSpc>
              <a:spcBef>
                <a:spcPts val="0"/>
              </a:spcBef>
              <a:spcAft>
                <a:spcPts val="300"/>
              </a:spcAft>
            </a:pPr>
            <a:r>
              <a:rPr lang="en-US" sz="2800" dirty="0" smtClean="0">
                <a:effectLst>
                  <a:outerShdw blurRad="38100" dist="38100" dir="2700000" algn="tl">
                    <a:srgbClr val="000000">
                      <a:alpha val="43137"/>
                    </a:srgbClr>
                  </a:outerShdw>
                </a:effectLst>
                <a:latin typeface="Arial Rounded MT Bold" panose="020F0704030504030204" pitchFamily="34" charset="0"/>
              </a:rPr>
              <a:t>source </a:t>
            </a:r>
            <a:r>
              <a:rPr lang="en-US" sz="2800" dirty="0">
                <a:effectLst>
                  <a:outerShdw blurRad="38100" dist="38100" dir="2700000" algn="tl">
                    <a:srgbClr val="000000">
                      <a:alpha val="43137"/>
                    </a:srgbClr>
                  </a:outerShdw>
                </a:effectLst>
                <a:latin typeface="Arial Rounded MT Bold" panose="020F0704030504030204" pitchFamily="34" charset="0"/>
              </a:rPr>
              <a:t>of offense will cause these evil forces to </a:t>
            </a:r>
            <a:r>
              <a:rPr lang="en-US" sz="2800" dirty="0" smtClean="0">
                <a:effectLst>
                  <a:outerShdw blurRad="38100" dist="38100" dir="2700000" algn="tl">
                    <a:srgbClr val="000000">
                      <a:alpha val="43137"/>
                    </a:srgbClr>
                  </a:outerShdw>
                </a:effectLst>
                <a:latin typeface="Arial Rounded MT Bold" panose="020F0704030504030204" pitchFamily="34" charset="0"/>
              </a:rPr>
              <a:t>resurface…</a:t>
            </a:r>
          </a:p>
          <a:p>
            <a:pPr marL="0" indent="0">
              <a:lnSpc>
                <a:spcPct val="100000"/>
              </a:lnSpc>
              <a:spcBef>
                <a:spcPts val="0"/>
              </a:spcBef>
              <a:spcAft>
                <a:spcPts val="300"/>
              </a:spcAft>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…over </a:t>
            </a:r>
            <a:r>
              <a:rPr lang="en-US" dirty="0">
                <a:effectLst>
                  <a:outerShdw blurRad="38100" dist="38100" dir="2700000" algn="tl">
                    <a:srgbClr val="000000">
                      <a:alpha val="43137"/>
                    </a:srgbClr>
                  </a:outerShdw>
                </a:effectLst>
                <a:latin typeface="Arial Rounded MT Bold" panose="020F0704030504030204" pitchFamily="34" charset="0"/>
              </a:rPr>
              <a:t>and over again.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It Takes </a:t>
            </a:r>
            <a:r>
              <a:rPr lang="en-US" b="1" dirty="0">
                <a:effectLst>
                  <a:outerShdw blurRad="38100" dist="38100" dir="2700000" algn="tl">
                    <a:srgbClr val="000000">
                      <a:alpha val="43137"/>
                    </a:srgbClr>
                  </a:outerShdw>
                </a:effectLst>
                <a:latin typeface="Arial Rounded MT Bold" panose="020F0704030504030204" pitchFamily="34" charset="0"/>
              </a:rPr>
              <a:t>a </a:t>
            </a:r>
            <a:r>
              <a:rPr lang="en-US" b="1" dirty="0" smtClean="0">
                <a:effectLst>
                  <a:outerShdw blurRad="38100" dist="38100" dir="2700000" algn="tl">
                    <a:srgbClr val="000000">
                      <a:alpha val="43137"/>
                    </a:srgbClr>
                  </a:outerShdw>
                </a:effectLst>
                <a:latin typeface="Arial Rounded MT Bold" panose="020F0704030504030204" pitchFamily="34" charset="0"/>
              </a:rPr>
              <a:t>Deci­sion to Rip Those Roots of Bitterness/ Offense Out of Heart Once / For All So They Can’t Grow Back </a:t>
            </a:r>
            <a:r>
              <a:rPr lang="en-US" b="1" dirty="0" smtClean="0">
                <a:effectLst>
                  <a:outerShdw blurRad="38100" dist="38100" dir="2700000" algn="tl">
                    <a:srgbClr val="000000">
                      <a:alpha val="43137"/>
                    </a:srgbClr>
                  </a:outerShdw>
                </a:effectLst>
                <a:latin typeface="Arial Rounded MT Bold" panose="020F0704030504030204" pitchFamily="34" charset="0"/>
              </a:rPr>
              <a:t>in the Future</a:t>
            </a:r>
            <a:endParaRPr lang="en-US"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88116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2000"/>
                                        <p:tgtEl>
                                          <p:spTgt spid="3">
                                            <p:txEl>
                                              <p:pRg st="6" end="6"/>
                                            </p:txEl>
                                          </p:spTgt>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2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5291</TotalTime>
  <Words>1895</Words>
  <Application>Microsoft Office PowerPoint</Application>
  <PresentationFormat>Widescreen</PresentationFormat>
  <Paragraphs>156</Paragraphs>
  <Slides>25</Slides>
  <Notes>0</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 DARLING</vt:lpstr>
      <vt:lpstr>Arial</vt:lpstr>
      <vt:lpstr>Arial Rounded MT Bold</vt:lpstr>
      <vt:lpstr>Calibri</vt:lpstr>
      <vt:lpstr>Calibri Light</vt:lpstr>
      <vt:lpstr>Courier New</vt:lpstr>
      <vt:lpstr>Wingdings</vt:lpstr>
      <vt:lpstr>Office Theme</vt:lpstr>
      <vt:lpstr>PowerPoint Presentation</vt:lpstr>
      <vt:lpstr>Unforgiveness and   the Sycamine Tree</vt:lpstr>
      <vt:lpstr>                            Luke 17:1-6</vt:lpstr>
      <vt:lpstr>                            Luke 17:1-6</vt:lpstr>
      <vt:lpstr>Luke 17:1-6</vt:lpstr>
      <vt:lpstr>Sycamine Tree</vt:lpstr>
      <vt:lpstr>Sycamine Tree</vt:lpstr>
      <vt:lpstr>Syc. Had Very Large/ Deep Root Structure</vt:lpstr>
      <vt:lpstr>Syc. Had Very Large/ Deep Root Structure</vt:lpstr>
      <vt:lpstr>Syc. Wood was Preferred Wood for Caskets</vt:lpstr>
      <vt:lpstr>PowerPoint Presentation</vt:lpstr>
      <vt:lpstr>Syc. Produced a Fig that Was Very Bitter to Eat</vt:lpstr>
      <vt:lpstr>Syc. Tree was Pollinated Only by Wasps</vt:lpstr>
      <vt:lpstr>Solution to the Pollution</vt:lpstr>
      <vt:lpstr>If You Need Another Reason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Keep in Mind</vt:lpstr>
      <vt:lpstr>Syc. Produced a Fig that Was Very Bitter to Eat</vt:lpstr>
      <vt:lpstr>Syc. Produced a Fig that Was Very Bitter to Eat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156</cp:revision>
  <cp:lastPrinted>2016-04-24T03:54:18Z</cp:lastPrinted>
  <dcterms:created xsi:type="dcterms:W3CDTF">2016-04-21T12:06:21Z</dcterms:created>
  <dcterms:modified xsi:type="dcterms:W3CDTF">2016-05-01T03:08:40Z</dcterms:modified>
</cp:coreProperties>
</file>