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6"/>
  </p:handoutMasterIdLst>
  <p:sldIdLst>
    <p:sldId id="256" r:id="rId3"/>
    <p:sldId id="257" r:id="rId4"/>
    <p:sldId id="275" r:id="rId5"/>
    <p:sldId id="265" r:id="rId6"/>
    <p:sldId id="260" r:id="rId7"/>
    <p:sldId id="264" r:id="rId8"/>
    <p:sldId id="274" r:id="rId9"/>
    <p:sldId id="258" r:id="rId10"/>
    <p:sldId id="266" r:id="rId11"/>
    <p:sldId id="268" r:id="rId12"/>
    <p:sldId id="269" r:id="rId13"/>
    <p:sldId id="270" r:id="rId14"/>
    <p:sldId id="272" r:id="rId1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handoutMaster" Target="handoutMasters/handout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BBEA084D-8ACA-4F84-8141-8E1FAFB41E83}" type="datetimeFigureOut">
              <a:rPr lang="en-US" smtClean="0"/>
            </a:fld>
            <a:endParaRPr lang="en-US"/>
          </a:p>
        </p:txBody>
      </p:sp>
      <p:sp>
        <p:nvSpPr>
          <p:cNvPr id="4" name="Footer Placeholder 3"/>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D7A416C3-8109-477D-989D-93B9DA557B08}" type="slidenum">
              <a:rPr lang="en-US" smtClean="0"/>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9AF238A-C026-460A-A49C-4BEFE16F5C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p>
        </p:txBody>
      </p:sp>
      <p:sp>
        <p:nvSpPr>
          <p:cNvPr id="4" name="Date Placeholder 3"/>
          <p:cNvSpPr>
            <a:spLocks noGrp="1"/>
          </p:cNvSpPr>
          <p:nvPr>
            <p:ph type="dt" sz="half" idx="10"/>
          </p:nvPr>
        </p:nvSpPr>
        <p:spPr/>
        <p:txBody>
          <a:bodyPr/>
          <a:lstStyle/>
          <a:p>
            <a:fld id="{B9AF238A-C026-460A-A49C-4BEFE16F5C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p>
        </p:txBody>
      </p:sp>
      <p:sp>
        <p:nvSpPr>
          <p:cNvPr id="4" name="Date Placeholder 3"/>
          <p:cNvSpPr>
            <a:spLocks noGrp="1"/>
          </p:cNvSpPr>
          <p:nvPr>
            <p:ph type="dt" sz="half" idx="10"/>
          </p:nvPr>
        </p:nvSpPr>
        <p:spPr/>
        <p:txBody>
          <a:bodyPr/>
          <a:lstStyle/>
          <a:p>
            <a:fld id="{B9AF238A-C026-460A-A49C-4BEFE16F5C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p>
        </p:txBody>
      </p:sp>
      <p:sp>
        <p:nvSpPr>
          <p:cNvPr id="4" name="Date Placeholder 3"/>
          <p:cNvSpPr>
            <a:spLocks noGrp="1"/>
          </p:cNvSpPr>
          <p:nvPr>
            <p:ph type="dt" sz="half" idx="10"/>
          </p:nvPr>
        </p:nvSpPr>
        <p:spPr/>
        <p:txBody>
          <a:bodyPr/>
          <a:lstStyle/>
          <a:p>
            <a:fld id="{B9AF238A-C026-460A-A49C-4BEFE16F5C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9AF238A-C026-460A-A49C-4BEFE16F5C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p>
        </p:txBody>
      </p:sp>
      <p:sp>
        <p:nvSpPr>
          <p:cNvPr id="5" name="Date Placeholder 4"/>
          <p:cNvSpPr>
            <a:spLocks noGrp="1"/>
          </p:cNvSpPr>
          <p:nvPr>
            <p:ph type="dt" sz="half" idx="10"/>
          </p:nvPr>
        </p:nvSpPr>
        <p:spPr/>
        <p:txBody>
          <a:bodyPr/>
          <a:lstStyle/>
          <a:p>
            <a:fld id="{B9AF238A-C026-460A-A49C-4BEFE16F5C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p>
        </p:txBody>
      </p:sp>
      <p:sp>
        <p:nvSpPr>
          <p:cNvPr id="7" name="Date Placeholder 6"/>
          <p:cNvSpPr>
            <a:spLocks noGrp="1"/>
          </p:cNvSpPr>
          <p:nvPr>
            <p:ph type="dt" sz="half" idx="10"/>
          </p:nvPr>
        </p:nvSpPr>
        <p:spPr/>
        <p:txBody>
          <a:bodyPr/>
          <a:lstStyle/>
          <a:p>
            <a:fld id="{B9AF238A-C026-460A-A49C-4BEFE16F5C3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AF238A-C026-460A-A49C-4BEFE16F5C3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AF238A-C026-460A-A49C-4BEFE16F5C3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AF238A-C026-460A-A49C-4BEFE16F5C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9AF238A-C026-460A-A49C-4BEFE16F5C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A66B2-6996-455D-A313-D8F206FFC75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F238A-C026-460A-A49C-4BEFE16F5C39}"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A66B2-6996-455D-A313-D8F206FFC75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34878" y="3814300"/>
            <a:ext cx="3362178" cy="23876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fontScale="90000"/>
          </a:bodyPr>
          <a:lstStyle/>
          <a:p>
            <a:pPr algn="l"/>
            <a:r>
              <a:rPr lang="en-US" b="1" dirty="0">
                <a:effectLst>
                  <a:outerShdw blurRad="38100" dist="38100" dir="2700000" algn="tl">
                    <a:srgbClr val="000000">
                      <a:alpha val="43137"/>
                    </a:srgbClr>
                  </a:outerShdw>
                </a:effectLst>
                <a:latin typeface="Arial Rounded MT Bold" panose="020F0704030504030204" pitchFamily="34" charset="0"/>
              </a:rPr>
              <a:t>Called…</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    but  …Stalled</a:t>
            </a:r>
          </a:p>
        </p:txBody>
      </p:sp>
      <p:sp>
        <p:nvSpPr>
          <p:cNvPr id="3" name="Subtitle 2"/>
          <p:cNvSpPr>
            <a:spLocks noGrp="1"/>
          </p:cNvSpPr>
          <p:nvPr>
            <p:ph type="subTitle" idx="1"/>
          </p:nvPr>
        </p:nvSpPr>
        <p:spPr>
          <a:xfrm>
            <a:off x="5179255" y="4389830"/>
            <a:ext cx="2185182" cy="618270"/>
          </a:xfrm>
        </p:spPr>
        <p:txBody>
          <a:bodyPr>
            <a:normAutofit/>
          </a:bodyPr>
          <a:lstStyle/>
          <a:p>
            <a:r>
              <a:rPr lang="en-US" sz="3200" b="1" dirty="0">
                <a:effectLst>
                  <a:outerShdw blurRad="38100" dist="38100" dir="2700000" algn="tl">
                    <a:srgbClr val="000000">
                      <a:alpha val="43137"/>
                    </a:srgbClr>
                  </a:outerShdw>
                </a:effectLst>
              </a:rPr>
              <a:t>Exodus 14</a:t>
            </a:r>
          </a:p>
        </p:txBody>
      </p:sp>
      <p:sp>
        <p:nvSpPr>
          <p:cNvPr id="4" name="TextBox 3"/>
          <p:cNvSpPr txBox="1"/>
          <p:nvPr/>
        </p:nvSpPr>
        <p:spPr>
          <a:xfrm>
            <a:off x="932329" y="0"/>
            <a:ext cx="2223247"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wrap="square" rtlCol="0">
            <a:spAutoFit/>
          </a:bodyPr>
          <a:lstStyle/>
          <a:p>
            <a:r>
              <a:rPr lang="en-US" sz="2400" b="1" dirty="0">
                <a:effectLst>
                  <a:outerShdw blurRad="38100" dist="38100" dir="2700000" algn="tl">
                    <a:srgbClr val="000000">
                      <a:alpha val="43137"/>
                    </a:srgbClr>
                  </a:outerShdw>
                </a:effectLst>
              </a:rPr>
              <a:t>August 14, 2016</a:t>
            </a:r>
          </a:p>
        </p:txBody>
      </p:sp>
      <p:sp>
        <p:nvSpPr>
          <p:cNvPr id="5" name="TextBox 4"/>
          <p:cNvSpPr txBox="1"/>
          <p:nvPr/>
        </p:nvSpPr>
        <p:spPr>
          <a:xfrm>
            <a:off x="9206753" y="0"/>
            <a:ext cx="2223247"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Tree>
  </p:cSld>
  <p:clrMapOvr>
    <a:masterClrMapping/>
  </p:clrMapOvr>
  <mc:AlternateContent xmlns:mc="http://schemas.openxmlformats.org/markup-compatibility/2006">
    <mc:Choice xmlns:p14="http://schemas.microsoft.com/office/powerpoint/2010/main" Requires="p14">
      <p:transition spd="slow" p14:dur="325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21" fill="hold" grpId="0" nodeType="after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barn(inVertical)">
                                      <p:cBhvr>
                                        <p:cTn id="3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5383306"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Moving Forward…</a:t>
            </a:r>
            <a:endParaRPr lang="en-US" dirty="0"/>
          </a:p>
        </p:txBody>
      </p:sp>
      <p:sp>
        <p:nvSpPr>
          <p:cNvPr id="3" name="Content Placeholder 2"/>
          <p:cNvSpPr>
            <a:spLocks noGrp="1"/>
          </p:cNvSpPr>
          <p:nvPr>
            <p:ph idx="1"/>
          </p:nvPr>
        </p:nvSpPr>
        <p:spPr>
          <a:xfrm>
            <a:off x="291548" y="1073425"/>
            <a:ext cx="11582400" cy="5586681"/>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Involves a Change of Attitude</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buFont typeface="Courier New" pitchFamily="49" charset="0"/>
              <a:buChar char="o"/>
            </a:pPr>
            <a:r>
              <a:rPr lang="en-US" b="1" dirty="0">
                <a:effectLst>
                  <a:outerShdw blurRad="38100" dist="38100" dir="2700000" algn="tl">
                    <a:srgbClr val="000000">
                      <a:alpha val="43137"/>
                    </a:srgbClr>
                  </a:outerShdw>
                </a:effectLst>
                <a:latin typeface="Arial Rounded MT Bold" panose="020F0704030504030204" pitchFamily="34" charset="0"/>
              </a:rPr>
              <a:t>They Had Developed a Slave Mentality.</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Exodus 14:11 (KJV) </a:t>
            </a:r>
            <a:br>
              <a:rPr lang="en-US" b="1" dirty="0">
                <a:effectLst>
                  <a:outerShdw blurRad="38100" dist="38100" dir="2700000" algn="tl">
                    <a:srgbClr val="000000">
                      <a:alpha val="43137"/>
                    </a:srgbClr>
                  </a:outerShdw>
                </a:effectLst>
                <a:latin typeface="Arial Rounded MT Bold" panose="020F0704030504030204" pitchFamily="34" charset="0"/>
              </a:rPr>
            </a:br>
            <a:r>
              <a:rPr lang="en-US" b="1" baseline="30000" dirty="0">
                <a:effectLst>
                  <a:outerShdw blurRad="38100" dist="38100" dir="2700000" algn="tl">
                    <a:srgbClr val="000000">
                      <a:alpha val="43137"/>
                    </a:srgbClr>
                  </a:outerShdw>
                </a:effectLst>
                <a:latin typeface="Arial Rounded MT Bold" panose="020F0704030504030204" pitchFamily="34" charset="0"/>
              </a:rPr>
              <a:t>11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And they said unto Moses, Because there were no graves in Egypt, hast thou taken us away to die in the wilderness? wherefore hast thou dealt thus with us, to carry us forth out of Egypt?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God Says; </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You Are The Head And Not The Tail</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Victor/ Not The Victim</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Blessed In The City And Blessed In The Field</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itchFamily="49" charset="0"/>
              <a:buChar char="o"/>
            </a:pPr>
            <a:r>
              <a:rPr lang="en-US" sz="2800" b="1" dirty="0">
                <a:effectLst>
                  <a:outerShdw blurRad="38100" dist="38100" dir="2700000" algn="tl">
                    <a:srgbClr val="000000">
                      <a:alpha val="43137"/>
                    </a:srgbClr>
                  </a:outerShdw>
                </a:effectLst>
                <a:latin typeface="Arial Rounded MT Bold" panose="020F0704030504030204" pitchFamily="34" charset="0"/>
              </a:rPr>
              <a:t>Blessed Going In And Going Out</a:t>
            </a:r>
            <a:endParaRPr lang="en-US" sz="2800" dirty="0">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9"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4"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 presetClass="entr" presetSubtype="9"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40" fill="hold">
                            <p:stCondLst>
                              <p:cond delay="4000"/>
                            </p:stCondLst>
                            <p:childTnLst>
                              <p:par>
                                <p:cTn id="41" presetID="2" presetClass="entr" presetSubtype="9" fill="hold" grpId="0" nodeType="after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45" fill="hold">
                            <p:stCondLst>
                              <p:cond delay="6000"/>
                            </p:stCondLst>
                            <p:childTnLst>
                              <p:par>
                                <p:cTn id="46" presetID="2" presetClass="entr" presetSubtype="9" fill="hold" grpId="0" nodeType="after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9"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50" fill="hold">
                            <p:stCondLst>
                              <p:cond delay="8000"/>
                            </p:stCondLst>
                            <p:childTnLst>
                              <p:par>
                                <p:cTn id="51" presetID="2" presetClass="entr" presetSubtype="9" fill="hold" grpId="0" nodeType="after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5311588"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Moving Forward…</a:t>
            </a:r>
            <a:endParaRPr lang="en-US" dirty="0"/>
          </a:p>
        </p:txBody>
      </p:sp>
      <p:sp>
        <p:nvSpPr>
          <p:cNvPr id="3" name="Content Placeholder 2"/>
          <p:cNvSpPr>
            <a:spLocks noGrp="1"/>
          </p:cNvSpPr>
          <p:nvPr>
            <p:ph idx="1"/>
          </p:nvPr>
        </p:nvSpPr>
        <p:spPr>
          <a:xfrm>
            <a:off x="95533" y="1073426"/>
            <a:ext cx="12041875" cy="57845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fontScale="85000" lnSpcReduction="20000"/>
          </a:bodyPr>
          <a:lstStyle/>
          <a:p>
            <a:pPr marL="0" indent="0">
              <a:lnSpc>
                <a:spcPct val="120000"/>
              </a:lnSpc>
              <a:buNone/>
            </a:pPr>
            <a:r>
              <a:rPr lang="en-US" sz="3800" b="1" dirty="0">
                <a:effectLst>
                  <a:outerShdw blurRad="38100" dist="38100" dir="2700000" algn="tl">
                    <a:srgbClr val="000000">
                      <a:alpha val="43137"/>
                    </a:srgbClr>
                  </a:outerShdw>
                </a:effectLst>
                <a:latin typeface="Arial Rounded MT Bold" panose="020F0704030504030204" pitchFamily="34" charset="0"/>
              </a:rPr>
              <a:t>Call to Action- </a:t>
            </a:r>
            <a:endParaRPr lang="en-US" sz="3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3300" b="1" dirty="0">
                <a:effectLst>
                  <a:outerShdw blurRad="38100" dist="38100" dir="2700000" algn="tl">
                    <a:srgbClr val="000000">
                      <a:alpha val="43137"/>
                    </a:srgbClr>
                  </a:outerShdw>
                </a:effectLst>
                <a:latin typeface="Arial Rounded MT Bold" panose="020F0704030504030204" pitchFamily="34" charset="0"/>
              </a:rPr>
              <a:t>Involves Faith In God/ Using What He Has Placed In Your Hand.  </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3300" i="1" dirty="0">
                <a:effectLst>
                  <a:outerShdw blurRad="38100" dist="38100" dir="2700000" algn="tl">
                    <a:srgbClr val="000000">
                      <a:alpha val="43137"/>
                    </a:srgbClr>
                  </a:outerShdw>
                </a:effectLst>
                <a:latin typeface="Arial Rounded MT Bold" panose="020F0704030504030204" pitchFamily="34" charset="0"/>
              </a:rPr>
              <a:t>God said to Moses; “Raise your staff and stretch out your hand over the sea to divide the waters so that the Israelites can go through the sea on dry ground. </a:t>
            </a:r>
            <a:r>
              <a:rPr lang="en-US" sz="3300" b="1" dirty="0">
                <a:effectLst>
                  <a:outerShdw blurRad="38100" dist="38100" dir="2700000" algn="tl">
                    <a:srgbClr val="000000">
                      <a:alpha val="43137"/>
                    </a:srgbClr>
                  </a:outerShdw>
                </a:effectLst>
                <a:latin typeface="Arial Rounded MT Bold" panose="020F0704030504030204" pitchFamily="34" charset="0"/>
              </a:rPr>
              <a:t>(16)</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600"/>
              </a:spcBef>
              <a:buNone/>
            </a:pPr>
            <a:r>
              <a:rPr lang="en-US" sz="3300" b="1" dirty="0">
                <a:effectLst>
                  <a:outerShdw blurRad="38100" dist="38100" dir="2700000" algn="tl">
                    <a:srgbClr val="000000">
                      <a:alpha val="43137"/>
                    </a:srgbClr>
                  </a:outerShdw>
                </a:effectLst>
                <a:latin typeface="Arial Rounded MT Bold" panose="020F0704030504030204" pitchFamily="34" charset="0"/>
              </a:rPr>
              <a:t>The Only Thing that Moses had was Faith in What God had Promised…</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3300" b="1" dirty="0">
                <a:effectLst>
                  <a:outerShdw blurRad="38100" dist="38100" dir="2700000" algn="tl">
                    <a:srgbClr val="000000">
                      <a:alpha val="43137"/>
                    </a:srgbClr>
                  </a:outerShdw>
                </a:effectLst>
                <a:latin typeface="Arial Rounded MT Bold" panose="020F0704030504030204" pitchFamily="34" charset="0"/>
              </a:rPr>
              <a:t>           …and a Stick. </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3100" b="1" dirty="0">
                <a:effectLst>
                  <a:outerShdw blurRad="38100" dist="38100" dir="2700000" algn="tl">
                    <a:srgbClr val="000000">
                      <a:alpha val="43137"/>
                    </a:srgbClr>
                  </a:outerShdw>
                </a:effectLst>
                <a:latin typeface="Arial Rounded MT Bold" panose="020F0704030504030204" pitchFamily="34" charset="0"/>
              </a:rPr>
              <a:t>What has He Given You to Move You Forward?</a:t>
            </a:r>
            <a:endParaRPr lang="en-US" sz="3100" b="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spcBef>
                <a:spcPts val="0"/>
              </a:spcBef>
            </a:pPr>
            <a:r>
              <a:rPr lang="en-US" sz="3100" b="1" dirty="0">
                <a:effectLst>
                  <a:outerShdw blurRad="38100" dist="38100" dir="2700000" algn="tl">
                    <a:srgbClr val="000000">
                      <a:alpha val="43137"/>
                    </a:srgbClr>
                  </a:outerShdw>
                </a:effectLst>
                <a:latin typeface="Arial Rounded MT Bold" panose="020F0704030504030204" pitchFamily="34" charset="0"/>
              </a:rPr>
              <a:t>Talent; singing, playing an instrument,</a:t>
            </a:r>
            <a:endParaRPr lang="en-US" sz="3100" b="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spcBef>
                <a:spcPts val="0"/>
              </a:spcBef>
            </a:pPr>
            <a:r>
              <a:rPr lang="en-US" sz="3100" b="1" dirty="0">
                <a:effectLst>
                  <a:outerShdw blurRad="38100" dist="38100" dir="2700000" algn="tl">
                    <a:srgbClr val="000000">
                      <a:alpha val="43137"/>
                    </a:srgbClr>
                  </a:outerShdw>
                </a:effectLst>
                <a:latin typeface="Arial Rounded MT Bold" panose="020F0704030504030204" pitchFamily="34" charset="0"/>
              </a:rPr>
              <a:t>Trade; fixing something or a trade like carpentry </a:t>
            </a:r>
            <a:endParaRPr lang="en-US" sz="3100" b="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spcBef>
                <a:spcPts val="0"/>
              </a:spcBef>
            </a:pPr>
            <a:r>
              <a:rPr lang="en-US" sz="3100" b="1" dirty="0">
                <a:effectLst>
                  <a:outerShdw blurRad="38100" dist="38100" dir="2700000" algn="tl">
                    <a:srgbClr val="000000">
                      <a:alpha val="43137"/>
                    </a:srgbClr>
                  </a:outerShdw>
                </a:effectLst>
                <a:latin typeface="Arial Rounded MT Bold" panose="020F0704030504030204" pitchFamily="34" charset="0"/>
              </a:rPr>
              <a:t>Spiritual gift; teaching or preaching or encouraging others.</a:t>
            </a:r>
            <a:endParaRPr lang="en-US" sz="31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3100" b="1" dirty="0">
                <a:effectLst>
                  <a:outerShdw blurRad="38100" dist="38100" dir="2700000" algn="tl">
                    <a:srgbClr val="000000">
                      <a:alpha val="43137"/>
                    </a:srgbClr>
                  </a:outerShdw>
                </a:effectLst>
                <a:latin typeface="Arial Rounded MT Bold" panose="020F0704030504030204" pitchFamily="34" charset="0"/>
              </a:rPr>
              <a:t>              It Doesn’t Matter What It </a:t>
            </a:r>
            <a:r>
              <a:rPr lang="en-US" sz="3100" b="1" dirty="0" err="1">
                <a:effectLst>
                  <a:outerShdw blurRad="38100" dist="38100" dir="2700000" algn="tl">
                    <a:srgbClr val="000000">
                      <a:alpha val="43137"/>
                    </a:srgbClr>
                  </a:outerShdw>
                </a:effectLst>
                <a:latin typeface="Arial Rounded MT Bold" panose="020F0704030504030204" pitchFamily="34" charset="0"/>
              </a:rPr>
              <a:t>Is..Use</a:t>
            </a:r>
            <a:r>
              <a:rPr lang="en-US" sz="3100" b="1" dirty="0">
                <a:effectLst>
                  <a:outerShdw blurRad="38100" dist="38100" dir="2700000" algn="tl">
                    <a:srgbClr val="000000">
                      <a:alpha val="43137"/>
                    </a:srgbClr>
                  </a:outerShdw>
                </a:effectLst>
                <a:latin typeface="Arial Rounded MT Bold" panose="020F0704030504030204" pitchFamily="34" charset="0"/>
              </a:rPr>
              <a:t> It for the Glory of the Lord </a:t>
            </a:r>
            <a:endParaRPr lang="en-US" sz="31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2" presetClass="entr" presetSubtype="8"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3">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3">
                                            <p:txEl>
                                              <p:pRg st="6" end="6"/>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2" dur="2000" fill="hold"/>
                                        <p:tgtEl>
                                          <p:spTgt spid="3">
                                            <p:txEl>
                                              <p:pRg st="7" end="7"/>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20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20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20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5347447"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Moving Forward…</a:t>
            </a:r>
          </a:p>
        </p:txBody>
      </p:sp>
      <p:sp>
        <p:nvSpPr>
          <p:cNvPr id="3" name="Content Placeholder 2"/>
          <p:cNvSpPr>
            <a:spLocks noGrp="1"/>
          </p:cNvSpPr>
          <p:nvPr>
            <p:ph idx="1"/>
          </p:nvPr>
        </p:nvSpPr>
        <p:spPr>
          <a:xfrm>
            <a:off x="291548" y="1073426"/>
            <a:ext cx="11582400" cy="5552661"/>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lnSpcReduction="10000"/>
          </a:bodyPr>
          <a:lstStyle/>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Charge of Faith-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Moving Forward also Depends on God’s Word</a:t>
            </a:r>
            <a:br>
              <a:rPr lang="en-US" b="1" dirty="0">
                <a:effectLst>
                  <a:outerShdw blurRad="38100" dist="38100" dir="2700000" algn="tl">
                    <a:srgbClr val="000000">
                      <a:alpha val="43137"/>
                    </a:srgbClr>
                  </a:outerShdw>
                </a:effectLst>
                <a:latin typeface="Arial Rounded MT Bold" panose="020F0704030504030204" pitchFamily="34" charset="0"/>
              </a:rPr>
            </a:br>
            <a:r>
              <a:rPr lang="en-US" b="1" dirty="0">
                <a:effectLst>
                  <a:outerShdw blurRad="38100" dist="38100" dir="2700000" algn="tl">
                    <a:srgbClr val="000000">
                      <a:alpha val="43137"/>
                    </a:srgbClr>
                  </a:outerShdw>
                </a:effectLst>
                <a:latin typeface="Arial Rounded MT Bold" panose="020F0704030504030204" pitchFamily="34" charset="0"/>
              </a:rPr>
              <a:t>When we Follow God’s Word…</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                   …We Invite God’s Power</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buFont typeface="Courier New" pitchFamily="49" charset="0"/>
              <a:buChar char="o"/>
            </a:pPr>
            <a:r>
              <a:rPr lang="en-US" i="1" dirty="0">
                <a:effectLst>
                  <a:outerShdw blurRad="38100" dist="38100" dir="2700000" algn="tl">
                    <a:srgbClr val="000000">
                      <a:alpha val="43137"/>
                    </a:srgbClr>
                  </a:outerShdw>
                </a:effectLst>
                <a:latin typeface="Arial Rounded MT Bold" panose="020F0704030504030204" pitchFamily="34" charset="0"/>
              </a:rPr>
              <a:t>“It’s not by power or by might but by My Spirit”-</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err="1">
                <a:effectLst>
                  <a:outerShdw blurRad="38100" dist="38100" dir="2700000" algn="tl">
                    <a:srgbClr val="000000">
                      <a:alpha val="43137"/>
                    </a:srgbClr>
                  </a:outerShdw>
                </a:effectLst>
                <a:latin typeface="Arial Rounded MT Bold" panose="020F0704030504030204" pitchFamily="34" charset="0"/>
              </a:rPr>
              <a:t>Zech</a:t>
            </a:r>
            <a:r>
              <a:rPr lang="en-US" b="1" dirty="0">
                <a:effectLst>
                  <a:outerShdw blurRad="38100" dist="38100" dir="2700000" algn="tl">
                    <a:srgbClr val="000000">
                      <a:alpha val="43137"/>
                    </a:srgbClr>
                  </a:outerShdw>
                </a:effectLst>
                <a:latin typeface="Arial Rounded MT Bold" panose="020F0704030504030204" pitchFamily="34" charset="0"/>
              </a:rPr>
              <a:t> 4:6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600"/>
              </a:spcBef>
              <a:buFont typeface="Courier New" pitchFamily="49" charset="0"/>
              <a:buChar char="o"/>
            </a:pPr>
            <a:r>
              <a:rPr lang="en-US" i="1" dirty="0">
                <a:effectLst>
                  <a:outerShdw blurRad="38100" dist="38100" dir="2700000" algn="tl">
                    <a:srgbClr val="000000">
                      <a:alpha val="43137"/>
                    </a:srgbClr>
                  </a:outerShdw>
                </a:effectLst>
                <a:latin typeface="Arial Rounded MT Bold" panose="020F0704030504030204" pitchFamily="34" charset="0"/>
              </a:rPr>
              <a:t>“And you will receive power when the Holy Spirit comes upon you and you will be my witnesses ….. </a:t>
            </a:r>
            <a:r>
              <a:rPr lang="en-US" b="1" dirty="0">
                <a:effectLst>
                  <a:outerShdw blurRad="38100" dist="38100" dir="2700000" algn="tl">
                    <a:srgbClr val="000000">
                      <a:alpha val="43137"/>
                    </a:srgbClr>
                  </a:outerShdw>
                </a:effectLst>
                <a:latin typeface="Arial Rounded MT Bold" panose="020F0704030504030204" pitchFamily="34" charset="0"/>
              </a:rPr>
              <a:t>Acts 1:8</a:t>
            </a:r>
            <a:endParaRPr lang="en-US" i="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600"/>
              </a:spcBef>
              <a:buFont typeface="Courier New" pitchFamily="49" charset="0"/>
              <a:buChar char="o"/>
            </a:pPr>
            <a:r>
              <a:rPr lang="en-US" i="1" dirty="0">
                <a:effectLst>
                  <a:outerShdw blurRad="38100" dist="38100" dir="2700000" algn="tl">
                    <a:srgbClr val="000000">
                      <a:alpha val="43137"/>
                    </a:srgbClr>
                  </a:outerShdw>
                </a:effectLst>
                <a:latin typeface="Arial Rounded MT Bold" panose="020F0704030504030204" pitchFamily="34" charset="0"/>
              </a:rPr>
              <a:t>“God has chosen the foolish things of the world to confound the wise. And God has chosen the weak things of this world to confound the things that are mighty”.</a:t>
            </a:r>
            <a:r>
              <a:rPr lang="en-US" dirty="0">
                <a:effectLst>
                  <a:outerShdw blurRad="38100" dist="38100" dir="2700000" algn="tl">
                    <a:srgbClr val="000000">
                      <a:alpha val="43137"/>
                    </a:srgbClr>
                  </a:outerShdw>
                </a:effectLst>
                <a:latin typeface="Arial Rounded MT Bold" panose="020F0704030504030204" pitchFamily="34" charset="0"/>
              </a:rPr>
              <a:t> </a:t>
            </a:r>
            <a:r>
              <a:rPr lang="en-US" b="1" dirty="0">
                <a:effectLst>
                  <a:outerShdw blurRad="38100" dist="38100" dir="2700000" algn="tl">
                    <a:srgbClr val="000000">
                      <a:alpha val="43137"/>
                    </a:srgbClr>
                  </a:outerShdw>
                </a:effectLst>
                <a:latin typeface="Arial Rounded MT Bold" panose="020F0704030504030204" pitchFamily="34" charset="0"/>
              </a:rPr>
              <a:t>1 </a:t>
            </a:r>
            <a:r>
              <a:rPr lang="en-US" b="1" dirty="0" err="1">
                <a:effectLst>
                  <a:outerShdw blurRad="38100" dist="38100" dir="2700000" algn="tl">
                    <a:srgbClr val="000000">
                      <a:alpha val="43137"/>
                    </a:srgbClr>
                  </a:outerShdw>
                </a:effectLst>
                <a:latin typeface="Arial Rounded MT Bold" panose="020F0704030504030204" pitchFamily="34" charset="0"/>
              </a:rPr>
              <a:t>Cor</a:t>
            </a:r>
            <a:r>
              <a:rPr lang="en-US" b="1" dirty="0">
                <a:effectLst>
                  <a:outerShdw blurRad="38100" dist="38100" dir="2700000" algn="tl">
                    <a:srgbClr val="000000">
                      <a:alpha val="43137"/>
                    </a:srgbClr>
                  </a:outerShdw>
                </a:effectLst>
                <a:latin typeface="Arial Rounded MT Bold" panose="020F0704030504030204" pitchFamily="34" charset="0"/>
              </a:rPr>
              <a:t> 1:27 </a:t>
            </a:r>
            <a:br>
              <a:rPr lang="en-US" dirty="0">
                <a:effectLst>
                  <a:outerShdw blurRad="38100" dist="38100" dir="2700000" algn="tl">
                    <a:srgbClr val="000000">
                      <a:alpha val="43137"/>
                    </a:srgbClr>
                  </a:outerShdw>
                </a:effectLst>
                <a:latin typeface="Arial Rounded MT Bold" panose="020F0704030504030204" pitchFamily="34" charset="0"/>
              </a:rPr>
            </a:b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12"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12"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1"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12" fill="hold" grpId="0" nodeType="clickEffect">
                                  <p:stCondLst>
                                    <p:cond delay="0"/>
                                  </p:stCondLst>
                                  <p:childTnLst>
                                    <p:set>
                                      <p:cBhvr>
                                        <p:cTn id="45" dur="1" fill="hold">
                                          <p:stCondLst>
                                            <p:cond delay="0"/>
                                          </p:stCondLst>
                                        </p:cTn>
                                        <p:tgtEl>
                                          <p:spTgt spid="3">
                                            <p:txEl>
                                              <p:pRg st="5" end="5"/>
                                            </p:txEl>
                                          </p:spTgt>
                                        </p:tgtEl>
                                        <p:attrNameLst>
                                          <p:attrName>style.visibility</p:attrName>
                                        </p:attrNameLst>
                                      </p:cBhvr>
                                      <p:to>
                                        <p:strVal val="visible"/>
                                      </p:to>
                                    </p:set>
                                    <p:anim calcmode="lin" valueType="num">
                                      <p:cBhvr additive="base">
                                        <p:cTn id="46"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7"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10515600" cy="755374"/>
          </a:xfrm>
        </p:spPr>
        <p:txBody>
          <a:bodyPr/>
          <a:lstStyle/>
          <a:p>
            <a:endParaRPr lang="en-US"/>
          </a:p>
        </p:txBody>
      </p:sp>
      <p:sp>
        <p:nvSpPr>
          <p:cNvPr id="3" name="Content Placeholder 2"/>
          <p:cNvSpPr>
            <a:spLocks noGrp="1"/>
          </p:cNvSpPr>
          <p:nvPr>
            <p:ph idx="1"/>
          </p:nvPr>
        </p:nvSpPr>
        <p:spPr>
          <a:xfrm>
            <a:off x="291548" y="1073426"/>
            <a:ext cx="11582400" cy="5552661"/>
          </a:xfrm>
        </p:spPr>
        <p:txBody>
          <a:bodyPr/>
          <a:lstStyle/>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2806148"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Called…</a:t>
            </a:r>
          </a:p>
        </p:txBody>
      </p:sp>
      <p:sp>
        <p:nvSpPr>
          <p:cNvPr id="3" name="Content Placeholder 2"/>
          <p:cNvSpPr>
            <a:spLocks noGrp="1"/>
          </p:cNvSpPr>
          <p:nvPr>
            <p:ph idx="1"/>
          </p:nvPr>
        </p:nvSpPr>
        <p:spPr>
          <a:xfrm>
            <a:off x="185530" y="1073426"/>
            <a:ext cx="11847444" cy="5552661"/>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lnSpcReduction="10000"/>
          </a:bodyPr>
          <a:lstStyle/>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The Children Of Israel Just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Delivered From The Strong, Oppressive Hand Of Pharaoh.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Started Their Journey With High Hopes And Expectations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Marched Only A Few Days And Suddenly They Seem To Be Stopped In Their Journey.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They Have Encamped By The Sea.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10000"/>
              </a:lnSpc>
              <a:spcBef>
                <a:spcPts val="600"/>
              </a:spcBef>
            </a:pPr>
            <a:r>
              <a:rPr lang="en-US" b="1" dirty="0">
                <a:effectLst>
                  <a:outerShdw blurRad="38100" dist="38100" dir="2700000" algn="tl">
                    <a:srgbClr val="000000">
                      <a:alpha val="43137"/>
                    </a:srgbClr>
                  </a:outerShdw>
                </a:effectLst>
                <a:latin typeface="Arial Rounded MT Bold" panose="020F0704030504030204" pitchFamily="34" charset="0"/>
              </a:rPr>
              <a:t>Before Them Is The Great Red Sea, On Either Side Of Them Is A Mountain And Behind Them Are Pharaoh And His Army Closing In Fast.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b="1" dirty="0">
                <a:effectLst>
                  <a:outerShdw blurRad="38100" dist="38100" dir="2700000" algn="tl">
                    <a:srgbClr val="000000">
                      <a:alpha val="43137"/>
                    </a:srgbClr>
                  </a:outerShdw>
                </a:effectLst>
                <a:latin typeface="Arial Rounded MT Bold" panose="020F0704030504030204" pitchFamily="34" charset="0"/>
              </a:rPr>
              <a:t>On The Surface It Seems They Are Hopelessly Trapped. </a:t>
            </a:r>
            <a:endParaRPr lang="en-US" b="1" dirty="0">
              <a:effectLst>
                <a:outerShdw blurRad="38100" dist="38100" dir="2700000" algn="tl">
                  <a:srgbClr val="000000">
                    <a:alpha val="43137"/>
                  </a:srgbClr>
                </a:outerShdw>
              </a:effectLst>
              <a:latin typeface="Arial Rounded MT Bold" panose="020F0704030504030204" pitchFamily="34" charset="0"/>
            </a:endParaRPr>
          </a:p>
          <a:p>
            <a:pPr>
              <a:lnSpc>
                <a:spcPct val="100000"/>
              </a:lnSpc>
              <a:spcBef>
                <a:spcPts val="0"/>
              </a:spcBef>
            </a:pPr>
            <a:r>
              <a:rPr lang="en-US" b="1" dirty="0">
                <a:effectLst>
                  <a:outerShdw blurRad="38100" dist="38100" dir="2700000" algn="tl">
                    <a:srgbClr val="000000">
                      <a:alpha val="43137"/>
                    </a:srgbClr>
                  </a:outerShdw>
                </a:effectLst>
                <a:latin typeface="Arial Rounded MT Bold" panose="020F0704030504030204" pitchFamily="34" charset="0"/>
              </a:rPr>
              <a:t>No Way Out.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2" presetClass="entr" presetSubtype="9"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0-#ppt_h/2"/>
                                          </p:val>
                                        </p:tav>
                                        <p:tav tm="100000">
                                          <p:val>
                                            <p:strVal val="#ppt_y"/>
                                          </p:val>
                                        </p:tav>
                                      </p:tavLst>
                                    </p:anim>
                                  </p:childTnLst>
                                </p:cTn>
                              </p:par>
                              <p:par>
                                <p:cTn id="14" presetID="2" presetClass="entr" presetSubtype="9"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3500"/>
                            </p:stCondLst>
                            <p:childTnLst>
                              <p:par>
                                <p:cTn id="19" presetID="2" presetClass="entr" presetSubtype="9"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par>
                          <p:cTn id="23" fill="hold">
                            <p:stCondLst>
                              <p:cond delay="5500"/>
                            </p:stCondLst>
                            <p:childTnLst>
                              <p:par>
                                <p:cTn id="24" presetID="2" presetClass="entr" presetSubtype="9"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par>
                          <p:cTn id="28" fill="hold">
                            <p:stCondLst>
                              <p:cond delay="7500"/>
                            </p:stCondLst>
                            <p:childTnLst>
                              <p:par>
                                <p:cTn id="29" presetID="2" presetClass="entr" presetSubtype="9"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33" fill="hold">
                            <p:stCondLst>
                              <p:cond delay="9500"/>
                            </p:stCondLst>
                            <p:childTnLst>
                              <p:par>
                                <p:cTn id="34" presetID="2" presetClass="entr" presetSubtype="9"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par>
                          <p:cTn id="38" fill="hold">
                            <p:stCondLst>
                              <p:cond delay="11500"/>
                            </p:stCondLst>
                            <p:childTnLst>
                              <p:par>
                                <p:cTn id="39" presetID="2" presetClass="entr" presetSubtype="9" fill="hold" grpId="0" nodeType="after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3">
                                            <p:txEl>
                                              <p:pRg st="5" end="5"/>
                                            </p:txEl>
                                          </p:spTgt>
                                        </p:tgtEl>
                                        <p:attrNameLst>
                                          <p:attrName>ppt_y</p:attrName>
                                        </p:attrNameLst>
                                      </p:cBhvr>
                                      <p:tavLst>
                                        <p:tav tm="0">
                                          <p:val>
                                            <p:strVal val="0-#ppt_h/2"/>
                                          </p:val>
                                        </p:tav>
                                        <p:tav tm="100000">
                                          <p:val>
                                            <p:strVal val="#ppt_y"/>
                                          </p:val>
                                        </p:tav>
                                      </p:tavLst>
                                    </p:anim>
                                  </p:childTnLst>
                                </p:cTn>
                              </p:par>
                            </p:childTnLst>
                          </p:cTn>
                        </p:par>
                        <p:par>
                          <p:cTn id="43" fill="hold">
                            <p:stCondLst>
                              <p:cond delay="13500"/>
                            </p:stCondLst>
                            <p:childTnLst>
                              <p:par>
                                <p:cTn id="44" presetID="2" presetClass="entr" presetSubtype="9" fill="hold" grpId="0" nodeType="after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7" dur="2000" fill="hold"/>
                                        <p:tgtEl>
                                          <p:spTgt spid="3">
                                            <p:txEl>
                                              <p:pRg st="6" end="6"/>
                                            </p:txEl>
                                          </p:spTgt>
                                        </p:tgtEl>
                                        <p:attrNameLst>
                                          <p:attrName>ppt_y</p:attrName>
                                        </p:attrNameLst>
                                      </p:cBhvr>
                                      <p:tavLst>
                                        <p:tav tm="0">
                                          <p:val>
                                            <p:strVal val="0-#ppt_h/2"/>
                                          </p:val>
                                        </p:tav>
                                        <p:tav tm="100000">
                                          <p:val>
                                            <p:strVal val="#ppt_y"/>
                                          </p:val>
                                        </p:tav>
                                      </p:tavLst>
                                    </p:anim>
                                  </p:childTnLst>
                                </p:cTn>
                              </p:par>
                            </p:childTnLst>
                          </p:cTn>
                        </p:par>
                        <p:par>
                          <p:cTn id="48" fill="hold">
                            <p:stCondLst>
                              <p:cond delay="15500"/>
                            </p:stCondLst>
                            <p:childTnLst>
                              <p:par>
                                <p:cTn id="49" presetID="2" presetClass="entr" presetSubtype="9" fill="hold" grpId="0" nodeType="after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2" dur="2000" fill="hold"/>
                                        <p:tgtEl>
                                          <p:spTgt spid="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51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2806148"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Called…</a:t>
            </a:r>
          </a:p>
        </p:txBody>
      </p:sp>
      <p:sp>
        <p:nvSpPr>
          <p:cNvPr id="3" name="Content Placeholder 2"/>
          <p:cNvSpPr>
            <a:spLocks noGrp="1"/>
          </p:cNvSpPr>
          <p:nvPr>
            <p:ph idx="1"/>
          </p:nvPr>
        </p:nvSpPr>
        <p:spPr>
          <a:xfrm>
            <a:off x="185530" y="861392"/>
            <a:ext cx="11847444" cy="5996608"/>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fontScale="92500" lnSpcReduction="20000"/>
          </a:bodyPr>
          <a:lstStyle/>
          <a:p>
            <a:pPr marL="0" indent="0">
              <a:lnSpc>
                <a:spcPct val="120000"/>
              </a:lnSpc>
              <a:buNone/>
            </a:pPr>
            <a:r>
              <a:rPr lang="en-US" sz="3300" b="1" dirty="0">
                <a:effectLst>
                  <a:outerShdw blurRad="38100" dist="38100" dir="2700000" algn="tl">
                    <a:srgbClr val="000000">
                      <a:alpha val="43137"/>
                    </a:srgbClr>
                  </a:outerShdw>
                </a:effectLst>
              </a:rPr>
              <a:t>Moses Turns to the People and says…</a:t>
            </a:r>
            <a:endParaRPr lang="en-US" sz="3300" b="1" dirty="0">
              <a:effectLst>
                <a:outerShdw blurRad="38100" dist="38100" dir="2700000" algn="tl">
                  <a:srgbClr val="000000">
                    <a:alpha val="43137"/>
                  </a:srgbClr>
                </a:outerShdw>
              </a:effectLst>
            </a:endParaRPr>
          </a:p>
          <a:p>
            <a:pPr marL="0" indent="0">
              <a:lnSpc>
                <a:spcPct val="120000"/>
              </a:lnSpc>
              <a:buNone/>
            </a:pPr>
            <a:r>
              <a:rPr lang="en-US" b="1" dirty="0">
                <a:effectLst>
                  <a:outerShdw blurRad="38100" dist="38100" dir="2700000" algn="tl">
                    <a:srgbClr val="000000">
                      <a:alpha val="43137"/>
                    </a:srgbClr>
                  </a:outerShdw>
                </a:effectLst>
              </a:rPr>
              <a:t>Exodus 14:13-14 (KJV)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13 </a:t>
            </a:r>
            <a:r>
              <a:rPr lang="en-US" dirty="0">
                <a:effectLst>
                  <a:outerShdw blurRad="38100" dist="38100" dir="2700000" algn="tl">
                    <a:srgbClr val="000000">
                      <a:alpha val="43137"/>
                    </a:srgbClr>
                  </a:outerShdw>
                </a:effectLst>
              </a:rPr>
              <a:t> And Moses said unto the people, Fear ye not, stand still, and see the salvation of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which he will shew to you to day: for the Egyptians whom ye have seen to day, ye shall see them again no more for ever. </a:t>
            </a:r>
            <a:r>
              <a:rPr lang="en-US" baseline="30000" dirty="0">
                <a:effectLst>
                  <a:outerShdw blurRad="38100" dist="38100" dir="2700000" algn="tl">
                    <a:srgbClr val="000000">
                      <a:alpha val="43137"/>
                    </a:srgbClr>
                  </a:outerShdw>
                </a:effectLst>
              </a:rPr>
              <a:t>14 </a:t>
            </a:r>
            <a:r>
              <a:rPr lang="en-US" dirty="0">
                <a:effectLst>
                  <a:outerShdw blurRad="38100" dist="38100" dir="2700000" algn="tl">
                    <a:srgbClr val="000000">
                      <a:alpha val="43137"/>
                    </a:srgbClr>
                  </a:outerShdw>
                </a:effectLst>
              </a:rPr>
              <a:t>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shall fight for you, and ye shall hold your peace. </a:t>
            </a:r>
            <a:endParaRPr lang="en-US" dirty="0">
              <a:effectLst>
                <a:outerShdw blurRad="38100" dist="38100" dir="2700000" algn="tl">
                  <a:srgbClr val="000000">
                    <a:alpha val="43137"/>
                  </a:srgbClr>
                </a:outerShdw>
              </a:effectLst>
            </a:endParaRPr>
          </a:p>
          <a:p>
            <a:pPr marL="0" indent="0">
              <a:lnSpc>
                <a:spcPct val="120000"/>
              </a:lnSpc>
              <a:buNone/>
            </a:pPr>
            <a:r>
              <a:rPr lang="en-US" sz="3000" b="1" dirty="0">
                <a:effectLst>
                  <a:outerShdw blurRad="38100" dist="38100" dir="2700000" algn="tl">
                    <a:srgbClr val="000000">
                      <a:alpha val="43137"/>
                    </a:srgbClr>
                  </a:outerShdw>
                </a:effectLst>
              </a:rPr>
              <a:t>Then -Moses Goes to God and he says God, what do you want me to do? </a:t>
            </a:r>
            <a:endParaRPr lang="en-US" sz="3000" b="1" dirty="0">
              <a:effectLst>
                <a:outerShdw blurRad="38100" dist="38100" dir="2700000" algn="tl">
                  <a:srgbClr val="000000">
                    <a:alpha val="43137"/>
                  </a:srgbClr>
                </a:outerShdw>
              </a:effectLst>
            </a:endParaRPr>
          </a:p>
          <a:p>
            <a:pPr marL="0" indent="0">
              <a:lnSpc>
                <a:spcPct val="120000"/>
              </a:lnSpc>
              <a:buNone/>
            </a:pPr>
            <a:r>
              <a:rPr lang="en-US" b="1" dirty="0">
                <a:effectLst>
                  <a:outerShdw blurRad="38100" dist="38100" dir="2700000" algn="tl">
                    <a:srgbClr val="000000">
                      <a:alpha val="43137"/>
                    </a:srgbClr>
                  </a:outerShdw>
                </a:effectLst>
              </a:rPr>
              <a:t>Exodus 14:15 (KJV)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15 </a:t>
            </a:r>
            <a:r>
              <a:rPr lang="en-US" dirty="0">
                <a:effectLst>
                  <a:outerShdw blurRad="38100" dist="38100" dir="2700000" algn="tl">
                    <a:srgbClr val="000000">
                      <a:alpha val="43137"/>
                    </a:srgbClr>
                  </a:outerShdw>
                </a:effectLst>
              </a:rPr>
              <a:t> And the </a:t>
            </a:r>
            <a:r>
              <a:rPr lang="en-US" cap="small" dirty="0">
                <a:effectLst>
                  <a:outerShdw blurRad="38100" dist="38100" dir="2700000" algn="tl">
                    <a:srgbClr val="000000">
                      <a:alpha val="43137"/>
                    </a:srgbClr>
                  </a:outerShdw>
                </a:effectLst>
              </a:rPr>
              <a:t>LORD</a:t>
            </a:r>
            <a:r>
              <a:rPr lang="en-US" dirty="0">
                <a:effectLst>
                  <a:outerShdw blurRad="38100" dist="38100" dir="2700000" algn="tl">
                    <a:srgbClr val="000000">
                      <a:alpha val="43137"/>
                    </a:srgbClr>
                  </a:outerShdw>
                </a:effectLst>
              </a:rPr>
              <a:t> said unto Moses, Wherefore </a:t>
            </a:r>
            <a:r>
              <a:rPr lang="en-US" dirty="0" err="1">
                <a:effectLst>
                  <a:outerShdw blurRad="38100" dist="38100" dir="2700000" algn="tl">
                    <a:srgbClr val="000000">
                      <a:alpha val="43137"/>
                    </a:srgbClr>
                  </a:outerShdw>
                </a:effectLst>
              </a:rPr>
              <a:t>criest</a:t>
            </a:r>
            <a:r>
              <a:rPr lang="en-US" dirty="0">
                <a:effectLst>
                  <a:outerShdw blurRad="38100" dist="38100" dir="2700000" algn="tl">
                    <a:srgbClr val="000000">
                      <a:alpha val="43137"/>
                    </a:srgbClr>
                  </a:outerShdw>
                </a:effectLst>
              </a:rPr>
              <a:t> thou unto me? speak unto the children of Israel, that they go forward: </a:t>
            </a:r>
            <a:endParaRPr lang="en-US" dirty="0">
              <a:effectLst>
                <a:outerShdw blurRad="38100" dist="38100" dir="2700000" algn="tl">
                  <a:srgbClr val="000000">
                    <a:alpha val="43137"/>
                  </a:srgbClr>
                </a:outerShdw>
              </a:effectLst>
            </a:endParaRPr>
          </a:p>
          <a:p>
            <a:pPr marL="0" indent="0">
              <a:lnSpc>
                <a:spcPct val="120000"/>
              </a:lnSpc>
              <a:buNone/>
            </a:pPr>
            <a:r>
              <a:rPr lang="en-US" b="1" dirty="0">
                <a:effectLst>
                  <a:outerShdw blurRad="38100" dist="38100" dir="2700000" algn="tl">
                    <a:srgbClr val="000000">
                      <a:alpha val="43137"/>
                    </a:srgbClr>
                  </a:outerShdw>
                </a:effectLst>
              </a:rPr>
              <a:t>Exodus 14:15 (MSG) </a:t>
            </a:r>
            <a:br>
              <a:rPr lang="en-US" dirty="0">
                <a:effectLst>
                  <a:outerShdw blurRad="38100" dist="38100" dir="2700000" algn="tl">
                    <a:srgbClr val="000000">
                      <a:alpha val="43137"/>
                    </a:srgbClr>
                  </a:outerShdw>
                </a:effectLst>
              </a:rPr>
            </a:br>
            <a:r>
              <a:rPr lang="en-US" baseline="30000" dirty="0">
                <a:effectLst>
                  <a:outerShdw blurRad="38100" dist="38100" dir="2700000" algn="tl">
                    <a:srgbClr val="000000">
                      <a:alpha val="43137"/>
                    </a:srgbClr>
                  </a:outerShdw>
                </a:effectLst>
              </a:rPr>
              <a:t>15 </a:t>
            </a:r>
            <a:r>
              <a:rPr lang="en-US" dirty="0">
                <a:effectLst>
                  <a:outerShdw blurRad="38100" dist="38100" dir="2700000" algn="tl">
                    <a:srgbClr val="000000">
                      <a:alpha val="43137"/>
                    </a:srgbClr>
                  </a:outerShdw>
                </a:effectLst>
              </a:rPr>
              <a:t> </a:t>
            </a:r>
            <a:r>
              <a:rPr lang="en-US" cap="small" dirty="0">
                <a:effectLst>
                  <a:outerShdw blurRad="38100" dist="38100" dir="2700000" algn="tl">
                    <a:srgbClr val="000000">
                      <a:alpha val="43137"/>
                    </a:srgbClr>
                  </a:outerShdw>
                </a:effectLst>
              </a:rPr>
              <a:t>GOD</a:t>
            </a:r>
            <a:r>
              <a:rPr lang="en-US" dirty="0">
                <a:effectLst>
                  <a:outerShdw blurRad="38100" dist="38100" dir="2700000" algn="tl">
                    <a:srgbClr val="000000">
                      <a:alpha val="43137"/>
                    </a:srgbClr>
                  </a:outerShdw>
                </a:effectLst>
              </a:rPr>
              <a:t> said to Moses: "Why cry out to me? Speak to the Israelites. Order them to get moving.</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3"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3"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9"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3"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additive="base">
                                        <p:cTn id="34" dur="2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5" dur="2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 calcmode="lin" valueType="num">
                                      <p:cBhvr additive="base">
                                        <p:cTn id="40"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1" dur="2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6297706"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God said Go Forward!</a:t>
            </a:r>
            <a:endParaRPr lang="en-US" b="1" dirty="0">
              <a:latin typeface="Arial Rounded MT Bold" panose="020F0704030504030204" pitchFamily="34" charset="0"/>
            </a:endParaRPr>
          </a:p>
        </p:txBody>
      </p:sp>
      <p:sp>
        <p:nvSpPr>
          <p:cNvPr id="3" name="Content Placeholder 2"/>
          <p:cNvSpPr>
            <a:spLocks noGrp="1"/>
          </p:cNvSpPr>
          <p:nvPr>
            <p:ph idx="1"/>
          </p:nvPr>
        </p:nvSpPr>
        <p:spPr>
          <a:xfrm>
            <a:off x="-1" y="1285461"/>
            <a:ext cx="11436627" cy="5234609"/>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fontScale="85000" lnSpcReduction="20000"/>
          </a:bodyPr>
          <a:lstStyle/>
          <a:p>
            <a:pPr marL="0" indent="0">
              <a:lnSpc>
                <a:spcPct val="120000"/>
              </a:lnSpc>
              <a:buNone/>
            </a:pPr>
            <a:r>
              <a:rPr lang="en-US" sz="3300" b="1" dirty="0">
                <a:effectLst>
                  <a:outerShdw blurRad="38100" dist="38100" dir="2700000" algn="tl">
                    <a:srgbClr val="000000">
                      <a:alpha val="43137"/>
                    </a:srgbClr>
                  </a:outerShdw>
                </a:effectLst>
                <a:latin typeface="Arial Rounded MT Bold" panose="020F0704030504030204" pitchFamily="34" charset="0"/>
              </a:rPr>
              <a:t>Forward(Pull Up Tent Pegs)</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spcBef>
                <a:spcPts val="0"/>
              </a:spcBef>
            </a:pPr>
            <a:r>
              <a:rPr lang="en-US" sz="3300" b="1" dirty="0">
                <a:effectLst>
                  <a:outerShdw blurRad="38100" dist="38100" dir="2700000" algn="tl">
                    <a:srgbClr val="000000">
                      <a:alpha val="43137"/>
                    </a:srgbClr>
                  </a:outerShdw>
                </a:effectLst>
                <a:latin typeface="Arial Rounded MT Bold" panose="020F0704030504030204" pitchFamily="34" charset="0"/>
              </a:rPr>
              <a:t>What Does It Mean to Move Forward? (</a:t>
            </a:r>
            <a:r>
              <a:rPr lang="en-US" sz="3300" i="1" dirty="0">
                <a:effectLst>
                  <a:outerShdw blurRad="38100" dist="38100" dir="2700000" algn="tl">
                    <a:srgbClr val="000000">
                      <a:alpha val="43137"/>
                    </a:srgbClr>
                  </a:outerShdw>
                </a:effectLst>
                <a:latin typeface="Arial Rounded MT Bold" panose="020F0704030504030204" pitchFamily="34" charset="0"/>
              </a:rPr>
              <a:t>faith activated</a:t>
            </a:r>
            <a:r>
              <a:rPr lang="en-US" sz="3300" b="1" dirty="0">
                <a:effectLst>
                  <a:outerShdw blurRad="38100" dist="38100" dir="2700000" algn="tl">
                    <a:srgbClr val="000000">
                      <a:alpha val="43137"/>
                    </a:srgbClr>
                  </a:outerShdw>
                </a:effectLst>
                <a:latin typeface="Arial Rounded MT Bold" panose="020F0704030504030204" pitchFamily="34" charset="0"/>
              </a:rPr>
              <a:t>)</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buNone/>
            </a:pPr>
            <a:r>
              <a:rPr lang="en-US" sz="3300" b="1" dirty="0">
                <a:effectLst>
                  <a:outerShdw blurRad="38100" dist="38100" dir="2700000" algn="tl">
                    <a:srgbClr val="000000">
                      <a:alpha val="43137"/>
                    </a:srgbClr>
                  </a:outerShdw>
                </a:effectLst>
                <a:latin typeface="Arial Rounded MT Bold" panose="020F0704030504030204" pitchFamily="34" charset="0"/>
              </a:rPr>
              <a:t>Faith </a:t>
            </a:r>
            <a:r>
              <a:rPr lang="en-US" sz="3300" b="1">
                <a:effectLst>
                  <a:outerShdw blurRad="38100" dist="38100" dir="2700000" algn="tl">
                    <a:srgbClr val="000000">
                      <a:alpha val="43137"/>
                    </a:srgbClr>
                  </a:outerShdw>
                </a:effectLst>
                <a:latin typeface="Arial Rounded MT Bold" panose="020F0704030504030204" pitchFamily="34" charset="0"/>
              </a:rPr>
              <a:t>is Always…</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spcBef>
                <a:spcPts val="0"/>
              </a:spcBef>
              <a:buFont typeface="Courier New" pitchFamily="49" charset="0"/>
              <a:buChar char="o"/>
            </a:pPr>
            <a:r>
              <a:rPr lang="en-US" sz="3300" b="1" dirty="0">
                <a:effectLst>
                  <a:outerShdw blurRad="38100" dist="38100" dir="2700000" algn="tl">
                    <a:srgbClr val="000000">
                      <a:alpha val="43137"/>
                    </a:srgbClr>
                  </a:outerShdw>
                </a:effectLst>
                <a:latin typeface="Arial Rounded MT Bold" panose="020F0704030504030204" pitchFamily="34" charset="0"/>
              </a:rPr>
              <a:t>Positive (</a:t>
            </a:r>
            <a:r>
              <a:rPr lang="en-US" sz="3300" i="1" dirty="0">
                <a:effectLst>
                  <a:outerShdw blurRad="38100" dist="38100" dir="2700000" algn="tl">
                    <a:srgbClr val="000000">
                      <a:alpha val="43137"/>
                    </a:srgbClr>
                  </a:outerShdw>
                </a:effectLst>
                <a:latin typeface="Arial Rounded MT Bold" panose="020F0704030504030204" pitchFamily="34" charset="0"/>
              </a:rPr>
              <a:t>forward</a:t>
            </a:r>
            <a:r>
              <a:rPr lang="en-US" sz="3300" b="1" dirty="0">
                <a:effectLst>
                  <a:outerShdw blurRad="38100" dist="38100" dir="2700000" algn="tl">
                    <a:srgbClr val="000000">
                      <a:alpha val="43137"/>
                    </a:srgbClr>
                  </a:outerShdw>
                </a:effectLst>
                <a:latin typeface="Arial Rounded MT Bold" panose="020F0704030504030204" pitchFamily="34" charset="0"/>
              </a:rPr>
              <a:t>)</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buFont typeface="Courier New" pitchFamily="49" charset="0"/>
              <a:buChar char="o"/>
            </a:pPr>
            <a:r>
              <a:rPr lang="en-US" sz="3300" b="1" dirty="0">
                <a:effectLst>
                  <a:outerShdw blurRad="38100" dist="38100" dir="2700000" algn="tl">
                    <a:srgbClr val="000000">
                      <a:alpha val="43137"/>
                    </a:srgbClr>
                  </a:outerShdw>
                </a:effectLst>
                <a:latin typeface="Arial Rounded MT Bold" panose="020F0704030504030204" pitchFamily="34" charset="0"/>
              </a:rPr>
              <a:t>Powerful</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20000"/>
              </a:lnSpc>
              <a:spcBef>
                <a:spcPts val="0"/>
              </a:spcBef>
              <a:buNone/>
            </a:pPr>
            <a:r>
              <a:rPr lang="en-US" sz="2800" b="1" dirty="0">
                <a:effectLst>
                  <a:outerShdw blurRad="38100" dist="38100" dir="2700000" algn="tl">
                    <a:srgbClr val="000000">
                      <a:alpha val="43137"/>
                    </a:srgbClr>
                  </a:outerShdw>
                </a:effectLst>
              </a:rPr>
              <a:t>Hebrews 11:1 (AMP) </a:t>
            </a:r>
            <a:r>
              <a:rPr lang="en-US" sz="2800" dirty="0">
                <a:effectLst>
                  <a:outerShdw blurRad="38100" dist="38100" dir="2700000" algn="tl">
                    <a:srgbClr val="000000">
                      <a:alpha val="43137"/>
                    </a:srgbClr>
                  </a:outerShdw>
                </a:effectLst>
              </a:rPr>
              <a:t>NOW FAITH is the assurance (the confirmation, the title deed) of the things [we] hope for, being the proof of things [we] do not see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the conviction of their reality [faith perceiving as real fact what is not revealed to the senses].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buFont typeface="Courier New" pitchFamily="49" charset="0"/>
              <a:buChar char="o"/>
            </a:pPr>
            <a:r>
              <a:rPr lang="en-US" sz="3300" b="1" dirty="0">
                <a:effectLst>
                  <a:outerShdw blurRad="38100" dist="38100" dir="2700000" algn="tl">
                    <a:srgbClr val="000000">
                      <a:alpha val="43137"/>
                    </a:srgbClr>
                  </a:outerShdw>
                </a:effectLst>
                <a:latin typeface="Arial Rounded MT Bold" panose="020F0704030504030204" pitchFamily="34" charset="0"/>
              </a:rPr>
              <a:t>Pleasing</a:t>
            </a:r>
            <a:endParaRPr lang="en-US" sz="3300" b="1" dirty="0">
              <a:effectLst>
                <a:outerShdw blurRad="38100" dist="38100" dir="2700000" algn="tl">
                  <a:srgbClr val="000000">
                    <a:alpha val="43137"/>
                  </a:srgbClr>
                </a:outerShdw>
              </a:effectLst>
              <a:latin typeface="Arial Rounded MT Bold" panose="020F0704030504030204" pitchFamily="34" charset="0"/>
            </a:endParaRPr>
          </a:p>
          <a:p>
            <a:pPr marL="457200" lvl="1" indent="0">
              <a:lnSpc>
                <a:spcPct val="120000"/>
              </a:lnSpc>
              <a:spcBef>
                <a:spcPts val="0"/>
              </a:spcBef>
              <a:buNone/>
            </a:pPr>
            <a:r>
              <a:rPr lang="en-US" sz="2800" b="1" dirty="0">
                <a:effectLst>
                  <a:outerShdw blurRad="38100" dist="38100" dir="2700000" algn="tl">
                    <a:srgbClr val="000000">
                      <a:alpha val="43137"/>
                    </a:srgbClr>
                  </a:outerShdw>
                </a:effectLst>
              </a:rPr>
              <a:t>Hebrews 11:6 (AMP) </a:t>
            </a:r>
            <a:r>
              <a:rPr lang="en-US" sz="2800" dirty="0">
                <a:effectLst>
                  <a:outerShdw blurRad="38100" dist="38100" dir="2700000" algn="tl">
                    <a:srgbClr val="000000">
                      <a:alpha val="43137"/>
                    </a:srgbClr>
                  </a:outerShdw>
                </a:effectLst>
              </a:rPr>
              <a:t>But without faith it is impossible to please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be satisfactory to Him. For whoever would come near to God must [necessarily] believe that God exists and that He is the rewarder of those who earnestly </a:t>
            </a:r>
            <a:r>
              <a:rPr lang="en-US" sz="2800" i="1" dirty="0">
                <a:effectLst>
                  <a:outerShdw blurRad="38100" dist="38100" dir="2700000" algn="tl">
                    <a:srgbClr val="000000">
                      <a:alpha val="43137"/>
                    </a:srgbClr>
                  </a:outerShdw>
                </a:effectLst>
              </a:rPr>
              <a:t>and</a:t>
            </a:r>
            <a:r>
              <a:rPr lang="en-US" sz="2800" dirty="0">
                <a:effectLst>
                  <a:outerShdw blurRad="38100" dist="38100" dir="2700000" algn="tl">
                    <a:srgbClr val="000000">
                      <a:alpha val="43137"/>
                    </a:srgbClr>
                  </a:outerShdw>
                </a:effectLst>
              </a:rPr>
              <a:t> diligently seek Him [out].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Effect transition="in" filter="fade">
                                      <p:cBhvr>
                                        <p:cTn id="9" dur="2000"/>
                                        <p:tgtEl>
                                          <p:spTgt spid="2"/>
                                        </p:tgtEl>
                                      </p:cBhvr>
                                    </p:animEffect>
                                  </p:childTnLst>
                                </p:cTn>
                              </p:par>
                            </p:childTnLst>
                          </p:cTn>
                        </p:par>
                        <p:par>
                          <p:cTn id="10" fill="hold">
                            <p:stCondLst>
                              <p:cond delay="20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2000" fill="hold"/>
                                        <p:tgtEl>
                                          <p:spTgt spid="3">
                                            <p:bg/>
                                          </p:spTgt>
                                        </p:tgtEl>
                                        <p:attrNameLst>
                                          <p:attrName>ppt_w</p:attrName>
                                        </p:attrNameLst>
                                      </p:cBhvr>
                                      <p:tavLst>
                                        <p:tav tm="0">
                                          <p:val>
                                            <p:fltVal val="0"/>
                                          </p:val>
                                        </p:tav>
                                        <p:tav tm="100000">
                                          <p:val>
                                            <p:strVal val="#ppt_w"/>
                                          </p:val>
                                        </p:tav>
                                      </p:tavLst>
                                    </p:anim>
                                    <p:anim calcmode="lin" valueType="num">
                                      <p:cBhvr>
                                        <p:cTn id="14" dur="2000" fill="hold"/>
                                        <p:tgtEl>
                                          <p:spTgt spid="3">
                                            <p:bg/>
                                          </p:spTgt>
                                        </p:tgtEl>
                                        <p:attrNameLst>
                                          <p:attrName>ppt_h</p:attrName>
                                        </p:attrNameLst>
                                      </p:cBhvr>
                                      <p:tavLst>
                                        <p:tav tm="0">
                                          <p:val>
                                            <p:fltVal val="0"/>
                                          </p:val>
                                        </p:tav>
                                        <p:tav tm="100000">
                                          <p:val>
                                            <p:strVal val="#ppt_h"/>
                                          </p:val>
                                        </p:tav>
                                      </p:tavLst>
                                    </p:anim>
                                    <p:animEffect transition="in" filter="fade">
                                      <p:cBhvr>
                                        <p:cTn id="15" dur="20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20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2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2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2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20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2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2000"/>
                                        <p:tgtEl>
                                          <p:spTgt spid="3">
                                            <p:txEl>
                                              <p:pRg st="4" end="4"/>
                                            </p:tx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 calcmode="lin" valueType="num">
                                      <p:cBhvr>
                                        <p:cTn id="51" dur="2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2" dur="2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3" dur="2000"/>
                                        <p:tgtEl>
                                          <p:spTgt spid="3">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3">
                                            <p:txEl>
                                              <p:pRg st="6" end="6"/>
                                            </p:txEl>
                                          </p:spTgt>
                                        </p:tgtEl>
                                        <p:attrNameLst>
                                          <p:attrName>style.visibility</p:attrName>
                                        </p:attrNameLst>
                                      </p:cBhvr>
                                      <p:to>
                                        <p:strVal val="visible"/>
                                      </p:to>
                                    </p:set>
                                    <p:anim calcmode="lin" valueType="num">
                                      <p:cBhvr>
                                        <p:cTn id="58" dur="2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9" dur="2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0" dur="2000"/>
                                        <p:tgtEl>
                                          <p:spTgt spid="3">
                                            <p:txEl>
                                              <p:pRg st="6" end="6"/>
                                            </p:tx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2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2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199" y="106018"/>
            <a:ext cx="5472953"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fontScale="90000"/>
          </a:bodyPr>
          <a:lstStyle/>
          <a:p>
            <a:r>
              <a:rPr lang="en-US" dirty="0">
                <a:effectLst>
                  <a:outerShdw blurRad="38100" dist="38100" dir="2700000" algn="tl">
                    <a:srgbClr val="000000">
                      <a:alpha val="43137"/>
                    </a:srgbClr>
                  </a:outerShdw>
                </a:effectLst>
                <a:latin typeface="Arial Rounded MT Bold" panose="020F0704030504030204" pitchFamily="34" charset="0"/>
              </a:rPr>
              <a:t>They Became Stalled</a:t>
            </a:r>
          </a:p>
        </p:txBody>
      </p:sp>
      <p:sp>
        <p:nvSpPr>
          <p:cNvPr id="3" name="Content Placeholder 2"/>
          <p:cNvSpPr>
            <a:spLocks noGrp="1"/>
          </p:cNvSpPr>
          <p:nvPr>
            <p:ph idx="1"/>
          </p:nvPr>
        </p:nvSpPr>
        <p:spPr>
          <a:xfrm>
            <a:off x="609599" y="5188224"/>
            <a:ext cx="10946295" cy="1557129"/>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fontScale="92500"/>
          </a:bodyPr>
          <a:lstStyle/>
          <a:p>
            <a:r>
              <a:rPr lang="en-US" b="1" dirty="0">
                <a:effectLst>
                  <a:outerShdw blurRad="38100" dist="38100" dir="2700000" algn="tl">
                    <a:srgbClr val="000000">
                      <a:alpha val="43137"/>
                    </a:srgbClr>
                  </a:outerShdw>
                </a:effectLst>
                <a:latin typeface="Arial Rounded MT Bold" panose="020F0704030504030204" pitchFamily="34" charset="0"/>
              </a:rPr>
              <a:t>When You Fail to Go Forward </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When You Are Called But Stalled Some Terrible Things Happen</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Soon They Get Out 0f Your Control</a:t>
            </a:r>
          </a:p>
        </p:txBody>
      </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par>
                          <p:cTn id="8" fill="hold">
                            <p:stCondLst>
                              <p:cond delay="2000"/>
                            </p:stCondLst>
                            <p:childTnLst>
                              <p:par>
                                <p:cTn id="9" presetID="16" presetClass="entr" presetSubtype="37"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outVertical)">
                                      <p:cBhvr>
                                        <p:cTn id="11" dur="2000"/>
                                        <p:tgtEl>
                                          <p:spTgt spid="3">
                                            <p:bg/>
                                          </p:spTgt>
                                        </p:tgtEl>
                                      </p:cBhvr>
                                    </p:animEffect>
                                  </p:childTnLst>
                                </p:cTn>
                              </p:par>
                            </p:childTnLst>
                          </p:cTn>
                        </p:par>
                        <p:par>
                          <p:cTn id="12" fill="hold">
                            <p:stCondLst>
                              <p:cond delay="4000"/>
                            </p:stCondLst>
                            <p:childTnLst>
                              <p:par>
                                <p:cTn id="13" presetID="16" presetClass="entr" presetSubtype="37"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outVertical)">
                                      <p:cBhvr>
                                        <p:cTn id="15" dur="2000"/>
                                        <p:tgtEl>
                                          <p:spTgt spid="3">
                                            <p:txEl>
                                              <p:pRg st="0" end="0"/>
                                            </p:txEl>
                                          </p:spTgt>
                                        </p:tgtEl>
                                      </p:cBhvr>
                                    </p:animEffect>
                                  </p:childTnLst>
                                </p:cTn>
                              </p:par>
                            </p:childTnLst>
                          </p:cTn>
                        </p:par>
                        <p:par>
                          <p:cTn id="16" fill="hold">
                            <p:stCondLst>
                              <p:cond delay="6000"/>
                            </p:stCondLst>
                            <p:childTnLst>
                              <p:par>
                                <p:cTn id="17" presetID="16" presetClass="entr" presetSubtype="37"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outVertical)">
                                      <p:cBhvr>
                                        <p:cTn id="19" dur="2000"/>
                                        <p:tgtEl>
                                          <p:spTgt spid="3">
                                            <p:txEl>
                                              <p:pRg st="1" end="1"/>
                                            </p:txEl>
                                          </p:spTgt>
                                        </p:tgtEl>
                                      </p:cBhvr>
                                    </p:animEffect>
                                  </p:childTnLst>
                                </p:cTn>
                              </p:par>
                            </p:childTnLst>
                          </p:cTn>
                        </p:par>
                        <p:par>
                          <p:cTn id="20" fill="hold">
                            <p:stCondLst>
                              <p:cond delay="8000"/>
                            </p:stCondLst>
                            <p:childTnLst>
                              <p:par>
                                <p:cTn id="21" presetID="16" presetClass="entr" presetSubtype="37"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outVertical)">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96062" y="106018"/>
            <a:ext cx="6930888"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Symptoms of Being Stalled</a:t>
            </a:r>
          </a:p>
        </p:txBody>
      </p:sp>
      <p:sp>
        <p:nvSpPr>
          <p:cNvPr id="3" name="Content Placeholder 2"/>
          <p:cNvSpPr>
            <a:spLocks noGrp="1"/>
          </p:cNvSpPr>
          <p:nvPr>
            <p:ph idx="1"/>
          </p:nvPr>
        </p:nvSpPr>
        <p:spPr>
          <a:xfrm>
            <a:off x="215153" y="1073426"/>
            <a:ext cx="11658795" cy="5552661"/>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lstStyle/>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1</a:t>
            </a:r>
            <a:r>
              <a:rPr lang="en-US" sz="3200" b="1" baseline="30000" dirty="0">
                <a:effectLst>
                  <a:outerShdw blurRad="38100" dist="38100" dir="2700000" algn="tl">
                    <a:srgbClr val="000000">
                      <a:alpha val="43137"/>
                    </a:srgbClr>
                  </a:outerShdw>
                </a:effectLst>
                <a:latin typeface="Arial Rounded MT Bold" panose="020F0704030504030204" pitchFamily="34" charset="0"/>
              </a:rPr>
              <a:t>st</a:t>
            </a:r>
            <a:r>
              <a:rPr lang="en-US" sz="3200" b="1" dirty="0">
                <a:effectLst>
                  <a:outerShdw blurRad="38100" dist="38100" dir="2700000" algn="tl">
                    <a:srgbClr val="000000">
                      <a:alpha val="43137"/>
                    </a:srgbClr>
                  </a:outerShdw>
                </a:effectLst>
                <a:latin typeface="Arial Rounded MT Bold" panose="020F0704030504030204" pitchFamily="34" charset="0"/>
              </a:rPr>
              <a:t>- Look In –Fear</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10</a:t>
            </a:r>
            <a:r>
              <a:rPr lang="en-US" i="1" dirty="0">
                <a:effectLst>
                  <a:outerShdw blurRad="38100" dist="38100" dir="2700000" algn="tl">
                    <a:srgbClr val="000000">
                      <a:alpha val="43137"/>
                    </a:srgbClr>
                  </a:outerShdw>
                </a:effectLst>
                <a:latin typeface="Arial Rounded MT Bold" panose="020F0704030504030204" pitchFamily="34" charset="0"/>
              </a:rPr>
              <a:t> And when Pharaoh drew nigh, the children of Israel lifted up their eyes, and, behold, the Egyptians marched after them; and they were sore afraid: and the children of Israel cried out unto the LORD.</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2</a:t>
            </a:r>
            <a:r>
              <a:rPr lang="en-US" sz="3200" b="1" baseline="30000" dirty="0">
                <a:effectLst>
                  <a:outerShdw blurRad="38100" dist="38100" dir="2700000" algn="tl">
                    <a:srgbClr val="000000">
                      <a:alpha val="43137"/>
                    </a:srgbClr>
                  </a:outerShdw>
                </a:effectLst>
                <a:latin typeface="Arial Rounded MT Bold" panose="020F0704030504030204" pitchFamily="34" charset="0"/>
              </a:rPr>
              <a:t>nd</a:t>
            </a:r>
            <a:r>
              <a:rPr lang="en-US" sz="3200" b="1" dirty="0">
                <a:effectLst>
                  <a:outerShdw blurRad="38100" dist="38100" dir="2700000" algn="tl">
                    <a:srgbClr val="000000">
                      <a:alpha val="43137"/>
                    </a:srgbClr>
                  </a:outerShdw>
                </a:effectLst>
                <a:latin typeface="Arial Rounded MT Bold" panose="020F0704030504030204" pitchFamily="34" charset="0"/>
              </a:rPr>
              <a:t>- Look Around -Murmur and Complain</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11</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And they said unto Moses, Because there were no graves in Egypt, hast thou taken us away to die in the wilderness? wherefore hast thou dealt thus with us, to carry us forth out of Egypt?</a:t>
            </a:r>
          </a:p>
        </p:txBody>
      </p:sp>
    </p:spTree>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1+#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1000" b="-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91548" y="1073426"/>
            <a:ext cx="11582400" cy="5552661"/>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lstStyle/>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1</a:t>
            </a:r>
            <a:r>
              <a:rPr lang="en-US" b="1" baseline="30000" dirty="0">
                <a:effectLst>
                  <a:outerShdw blurRad="38100" dist="38100" dir="2700000" algn="tl">
                    <a:srgbClr val="000000">
                      <a:alpha val="43137"/>
                    </a:srgbClr>
                  </a:outerShdw>
                </a:effectLst>
                <a:latin typeface="Arial Rounded MT Bold" panose="020F0704030504030204" pitchFamily="34" charset="0"/>
              </a:rPr>
              <a:t>st</a:t>
            </a:r>
            <a:r>
              <a:rPr lang="en-US" b="1" dirty="0">
                <a:effectLst>
                  <a:outerShdw blurRad="38100" dist="38100" dir="2700000" algn="tl">
                    <a:srgbClr val="000000">
                      <a:alpha val="43137"/>
                    </a:srgbClr>
                  </a:outerShdw>
                </a:effectLst>
                <a:latin typeface="Arial Rounded MT Bold" panose="020F0704030504030204" pitchFamily="34" charset="0"/>
              </a:rPr>
              <a:t>- Look In –Fear</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spcBef>
                <a:spcPts val="0"/>
              </a:spcBef>
              <a:buNone/>
            </a:pPr>
            <a:r>
              <a:rPr lang="en-US" b="1" dirty="0">
                <a:effectLst>
                  <a:outerShdw blurRad="38100" dist="38100" dir="2700000" algn="tl">
                    <a:srgbClr val="000000">
                      <a:alpha val="43137"/>
                    </a:srgbClr>
                  </a:outerShdw>
                </a:effectLst>
                <a:latin typeface="Arial Rounded MT Bold" panose="020F0704030504030204" pitchFamily="34" charset="0"/>
              </a:rPr>
              <a:t>2</a:t>
            </a:r>
            <a:r>
              <a:rPr lang="en-US" b="1" baseline="30000" dirty="0">
                <a:effectLst>
                  <a:outerShdw blurRad="38100" dist="38100" dir="2700000" algn="tl">
                    <a:srgbClr val="000000">
                      <a:alpha val="43137"/>
                    </a:srgbClr>
                  </a:outerShdw>
                </a:effectLst>
                <a:latin typeface="Arial Rounded MT Bold" panose="020F0704030504030204" pitchFamily="34" charset="0"/>
              </a:rPr>
              <a:t>nd</a:t>
            </a:r>
            <a:r>
              <a:rPr lang="en-US" b="1" dirty="0">
                <a:effectLst>
                  <a:outerShdw blurRad="38100" dist="38100" dir="2700000" algn="tl">
                    <a:srgbClr val="000000">
                      <a:alpha val="43137"/>
                    </a:srgbClr>
                  </a:outerShdw>
                </a:effectLst>
                <a:latin typeface="Arial Rounded MT Bold" panose="020F0704030504030204" pitchFamily="34" charset="0"/>
              </a:rPr>
              <a:t>- Look Around -murmur and Complain</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3</a:t>
            </a:r>
            <a:r>
              <a:rPr lang="en-US" sz="3200" b="1" baseline="30000" dirty="0">
                <a:effectLst>
                  <a:outerShdw blurRad="38100" dist="38100" dir="2700000" algn="tl">
                    <a:srgbClr val="000000">
                      <a:alpha val="43137"/>
                    </a:srgbClr>
                  </a:outerShdw>
                </a:effectLst>
                <a:latin typeface="Arial Rounded MT Bold" panose="020F0704030504030204" pitchFamily="34" charset="0"/>
              </a:rPr>
              <a:t>rd</a:t>
            </a:r>
            <a:r>
              <a:rPr lang="en-US" sz="3200" b="1" dirty="0">
                <a:effectLst>
                  <a:outerShdw blurRad="38100" dist="38100" dir="2700000" algn="tl">
                    <a:srgbClr val="000000">
                      <a:alpha val="43137"/>
                    </a:srgbClr>
                  </a:outerShdw>
                </a:effectLst>
                <a:latin typeface="Arial Rounded MT Bold" panose="020F0704030504030204" pitchFamily="34" charset="0"/>
              </a:rPr>
              <a:t>- Look Back – Backsliding Spirit</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b="1" dirty="0">
                <a:effectLst>
                  <a:outerShdw blurRad="38100" dist="38100" dir="2700000" algn="tl">
                    <a:srgbClr val="000000">
                      <a:alpha val="43137"/>
                    </a:srgbClr>
                  </a:outerShdw>
                </a:effectLst>
                <a:latin typeface="Arial Rounded MT Bold" panose="020F0704030504030204" pitchFamily="34" charset="0"/>
              </a:rPr>
              <a:t>12</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Is not this the word that we did tell thee in Egypt, saying Let us alone that we may serve the Egyptians? For it had been better for us to serve the Egyptians, than that we should die in the wilderness </a:t>
            </a:r>
            <a:endParaRPr lang="en-US" i="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4</a:t>
            </a:r>
            <a:r>
              <a:rPr lang="en-US" sz="3200" b="1" baseline="30000" dirty="0">
                <a:effectLst>
                  <a:outerShdw blurRad="38100" dist="38100" dir="2700000" algn="tl">
                    <a:srgbClr val="000000">
                      <a:alpha val="43137"/>
                    </a:srgbClr>
                  </a:outerShdw>
                </a:effectLst>
                <a:latin typeface="Arial Rounded MT Bold" panose="020F0704030504030204" pitchFamily="34" charset="0"/>
              </a:rPr>
              <a:t>th</a:t>
            </a:r>
            <a:r>
              <a:rPr lang="en-US" sz="3200" b="1" dirty="0">
                <a:effectLst>
                  <a:outerShdw blurRad="38100" dist="38100" dir="2700000" algn="tl">
                    <a:srgbClr val="000000">
                      <a:alpha val="43137"/>
                    </a:srgbClr>
                  </a:outerShdw>
                </a:effectLst>
                <a:latin typeface="Arial Rounded MT Bold" panose="020F0704030504030204" pitchFamily="34" charset="0"/>
              </a:rPr>
              <a:t>- Stall -Yourself and Others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Tent Pegs Become Firmly Planted…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r>
              <a:rPr lang="en-US" sz="3200" b="1" dirty="0">
                <a:effectLst>
                  <a:outerShdw blurRad="38100" dist="38100" dir="2700000" algn="tl">
                    <a:srgbClr val="000000">
                      <a:alpha val="43137"/>
                    </a:srgbClr>
                  </a:outerShdw>
                </a:effectLst>
                <a:latin typeface="Arial Rounded MT Bold" panose="020F0704030504030204" pitchFamily="34" charset="0"/>
              </a:rPr>
              <a:t>                  ..They Were Called But Stalled!!</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
        <p:nvSpPr>
          <p:cNvPr id="4" name="Title 1"/>
          <p:cNvSpPr>
            <a:spLocks noGrp="1"/>
          </p:cNvSpPr>
          <p:nvPr>
            <p:ph type="title"/>
          </p:nvPr>
        </p:nvSpPr>
        <p:spPr>
          <a:xfrm>
            <a:off x="196790" y="106018"/>
            <a:ext cx="6886385"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Symptoms of Being Stalled</a:t>
            </a: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2" dur="500"/>
                                        <p:tgtEl>
                                          <p:spTgt spid="3">
                                            <p:txEl>
                                              <p:pRg st="5" end="5"/>
                                            </p:txEl>
                                          </p:spTgt>
                                        </p:tgtEl>
                                      </p:cBhvr>
                                    </p:animEffect>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5151783"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lstStyle/>
          <a:p>
            <a:pPr algn="ctr"/>
            <a:r>
              <a:rPr lang="en-US" dirty="0">
                <a:effectLst>
                  <a:outerShdw blurRad="38100" dist="38100" dir="2700000" algn="tl">
                    <a:srgbClr val="000000">
                      <a:alpha val="43137"/>
                    </a:srgbClr>
                  </a:outerShdw>
                </a:effectLst>
                <a:latin typeface="Arial Rounded MT Bold" panose="020F0704030504030204" pitchFamily="34" charset="0"/>
              </a:rPr>
              <a:t>Are You Stalled?</a:t>
            </a:r>
          </a:p>
        </p:txBody>
      </p:sp>
      <p:sp>
        <p:nvSpPr>
          <p:cNvPr id="3" name="Content Placeholder 2"/>
          <p:cNvSpPr>
            <a:spLocks noGrp="1"/>
          </p:cNvSpPr>
          <p:nvPr>
            <p:ph idx="1"/>
          </p:nvPr>
        </p:nvSpPr>
        <p:spPr>
          <a:xfrm>
            <a:off x="291548" y="1073427"/>
            <a:ext cx="10858673" cy="4126370"/>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a:bodyPr>
          <a:lstStyle/>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Some of You Have Been Camped Out in the Place of…</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Anger for Too Long</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Depression for Too Long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Bitterness for Too Long</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Hurt Feelings Long Enough</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Fear for Too Long</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pPr>
            <a:r>
              <a:rPr lang="en-US" sz="2800" b="1" dirty="0">
                <a:effectLst>
                  <a:outerShdw blurRad="38100" dist="38100" dir="2700000" algn="tl">
                    <a:srgbClr val="000000">
                      <a:alpha val="43137"/>
                    </a:srgbClr>
                  </a:outerShdw>
                </a:effectLst>
                <a:latin typeface="Arial Rounded MT Bold" panose="020F0704030504030204" pitchFamily="34" charset="0"/>
              </a:rPr>
              <a:t>Get By for Too Long </a:t>
            </a:r>
            <a:endParaRPr lang="en-US" sz="28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b="1" dirty="0">
                <a:effectLst>
                  <a:outerShdw blurRad="38100" dist="38100" dir="2700000" algn="tl">
                    <a:srgbClr val="000000">
                      <a:alpha val="43137"/>
                    </a:srgbClr>
                  </a:outerShdw>
                </a:effectLst>
                <a:latin typeface="Arial Rounded MT Bold" panose="020F0704030504030204" pitchFamily="34" charset="0"/>
              </a:rPr>
              <a:t>       …It Is Time To Pull Up the Tent Pins and Go Forward!</a:t>
            </a:r>
          </a:p>
        </p:txBody>
      </p:sp>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4" presetClass="entr" presetSubtype="1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randombar(horizontal)">
                                      <p:cBhvr>
                                        <p:cTn id="11" dur="2000"/>
                                        <p:tgtEl>
                                          <p:spTgt spid="3">
                                            <p:bg/>
                                          </p:spTgt>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2000"/>
                                        <p:tgtEl>
                                          <p:spTgt spid="3">
                                            <p:txEl>
                                              <p:pRg st="0" end="0"/>
                                            </p:txEl>
                                          </p:spTgt>
                                        </p:tgtEl>
                                      </p:cBhvr>
                                    </p:animEffect>
                                  </p:childTnLst>
                                </p:cTn>
                              </p:par>
                            </p:childTnLst>
                          </p:cTn>
                        </p:par>
                        <p:par>
                          <p:cTn id="15" fill="hold">
                            <p:stCondLst>
                              <p:cond delay="4000"/>
                            </p:stCondLst>
                            <p:childTnLst>
                              <p:par>
                                <p:cTn id="16" presetID="14" presetClass="entr" presetSubtype="1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8" dur="2000"/>
                                        <p:tgtEl>
                                          <p:spTgt spid="3">
                                            <p:txEl>
                                              <p:pRg st="1" end="1"/>
                                            </p:txEl>
                                          </p:spTgt>
                                        </p:tgtEl>
                                      </p:cBhvr>
                                    </p:animEffect>
                                  </p:childTnLst>
                                </p:cTn>
                              </p:par>
                            </p:childTnLst>
                          </p:cTn>
                        </p:par>
                        <p:par>
                          <p:cTn id="19" fill="hold">
                            <p:stCondLst>
                              <p:cond delay="6000"/>
                            </p:stCondLst>
                            <p:childTnLst>
                              <p:par>
                                <p:cTn id="20" presetID="14" presetClass="entr" presetSubtype="10"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2000"/>
                                        <p:tgtEl>
                                          <p:spTgt spid="3">
                                            <p:txEl>
                                              <p:pRg st="2" end="2"/>
                                            </p:txEl>
                                          </p:spTgt>
                                        </p:tgtEl>
                                      </p:cBhvr>
                                    </p:animEffect>
                                  </p:childTnLst>
                                </p:cTn>
                              </p:par>
                            </p:childTnLst>
                          </p:cTn>
                        </p:par>
                        <p:par>
                          <p:cTn id="23" fill="hold">
                            <p:stCondLst>
                              <p:cond delay="8000"/>
                            </p:stCondLst>
                            <p:childTnLst>
                              <p:par>
                                <p:cTn id="24" presetID="14" presetClass="entr" presetSubtype="10"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6" dur="2000"/>
                                        <p:tgtEl>
                                          <p:spTgt spid="3">
                                            <p:txEl>
                                              <p:pRg st="3" end="3"/>
                                            </p:txEl>
                                          </p:spTgt>
                                        </p:tgtEl>
                                      </p:cBhvr>
                                    </p:animEffect>
                                  </p:childTnLst>
                                </p:cTn>
                              </p:par>
                            </p:childTnLst>
                          </p:cTn>
                        </p:par>
                        <p:par>
                          <p:cTn id="27" fill="hold">
                            <p:stCondLst>
                              <p:cond delay="10000"/>
                            </p:stCondLst>
                            <p:childTnLst>
                              <p:par>
                                <p:cTn id="28" presetID="14" presetClass="entr" presetSubtype="10"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30" dur="2000"/>
                                        <p:tgtEl>
                                          <p:spTgt spid="3">
                                            <p:txEl>
                                              <p:pRg st="4" end="4"/>
                                            </p:txEl>
                                          </p:spTgt>
                                        </p:tgtEl>
                                      </p:cBhvr>
                                    </p:animEffect>
                                  </p:childTnLst>
                                </p:cTn>
                              </p:par>
                            </p:childTnLst>
                          </p:cTn>
                        </p:par>
                        <p:par>
                          <p:cTn id="31" fill="hold">
                            <p:stCondLst>
                              <p:cond delay="12000"/>
                            </p:stCondLst>
                            <p:childTnLst>
                              <p:par>
                                <p:cTn id="32" presetID="14" presetClass="entr" presetSubtype="10"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4" dur="2000"/>
                                        <p:tgtEl>
                                          <p:spTgt spid="3">
                                            <p:txEl>
                                              <p:pRg st="5" end="5"/>
                                            </p:txEl>
                                          </p:spTgt>
                                        </p:tgtEl>
                                      </p:cBhvr>
                                    </p:animEffect>
                                  </p:childTnLst>
                                </p:cTn>
                              </p:par>
                            </p:childTnLst>
                          </p:cTn>
                        </p:par>
                        <p:par>
                          <p:cTn id="35" fill="hold">
                            <p:stCondLst>
                              <p:cond delay="14000"/>
                            </p:stCondLst>
                            <p:childTnLst>
                              <p:par>
                                <p:cTn id="36" presetID="14" presetClass="entr" presetSubtype="10"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8" dur="2000"/>
                                        <p:tgtEl>
                                          <p:spTgt spid="3">
                                            <p:txEl>
                                              <p:pRg st="6" end="6"/>
                                            </p:txEl>
                                          </p:spTgt>
                                        </p:tgtEl>
                                      </p:cBhvr>
                                    </p:animEffect>
                                  </p:childTnLst>
                                </p:cTn>
                              </p:par>
                            </p:childTnLst>
                          </p:cTn>
                        </p:par>
                        <p:par>
                          <p:cTn id="39" fill="hold">
                            <p:stCondLst>
                              <p:cond delay="16000"/>
                            </p:stCondLst>
                            <p:childTnLst>
                              <p:par>
                                <p:cTn id="40" presetID="14" presetClass="entr" presetSubtype="10"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6018"/>
            <a:ext cx="5383306" cy="755374"/>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Moving Forward…</a:t>
            </a:r>
            <a:endParaRPr lang="en-US" dirty="0"/>
          </a:p>
        </p:txBody>
      </p:sp>
      <p:sp>
        <p:nvSpPr>
          <p:cNvPr id="3" name="Content Placeholder 2"/>
          <p:cNvSpPr>
            <a:spLocks noGrp="1"/>
          </p:cNvSpPr>
          <p:nvPr>
            <p:ph idx="1"/>
          </p:nvPr>
        </p:nvSpPr>
        <p:spPr>
          <a:xfrm>
            <a:off x="291548" y="1073426"/>
            <a:ext cx="11582400" cy="5552661"/>
          </a:xfrm>
          <a:gradFill>
            <a:gsLst>
              <a:gs pos="0">
                <a:schemeClr val="accent1">
                  <a:lumMod val="5000"/>
                  <a:lumOff val="95000"/>
                  <a:alpha val="7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softEdge rad="63500"/>
          </a:effectLst>
        </p:spPr>
        <p:txBody>
          <a:bodyPr>
            <a:normAutofit lnSpcReduction="10000"/>
          </a:bodyPr>
          <a:lstStyle/>
          <a:p>
            <a:pPr marL="0" indent="0">
              <a:lnSpc>
                <a:spcPct val="12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Involves Change in Thinking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itchFamily="49" charset="0"/>
              <a:buChar char="o"/>
            </a:pPr>
            <a:r>
              <a:rPr lang="en-US" sz="2600" b="1" dirty="0">
                <a:effectLst>
                  <a:outerShdw blurRad="38100" dist="38100" dir="2700000" algn="tl">
                    <a:srgbClr val="000000">
                      <a:alpha val="43137"/>
                    </a:srgbClr>
                  </a:outerShdw>
                </a:effectLst>
                <a:latin typeface="Arial Rounded MT Bold" panose="020F0704030504030204" pitchFamily="34" charset="0"/>
              </a:rPr>
              <a:t>Knowing/ understanding that we are heading to something better</a:t>
            </a:r>
            <a:endParaRPr lang="en-US" sz="2600" b="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spcBef>
                <a:spcPts val="0"/>
              </a:spcBef>
              <a:buFont typeface="Courier New" pitchFamily="49" charset="0"/>
              <a:buChar char="o"/>
            </a:pPr>
            <a:r>
              <a:rPr lang="en-US" sz="2600" b="1" dirty="0">
                <a:effectLst>
                  <a:outerShdw blurRad="38100" dist="38100" dir="2700000" algn="tl">
                    <a:srgbClr val="000000">
                      <a:alpha val="43137"/>
                    </a:srgbClr>
                  </a:outerShdw>
                </a:effectLst>
                <a:latin typeface="Arial Rounded MT Bold" panose="020F0704030504030204" pitchFamily="34" charset="0"/>
              </a:rPr>
              <a:t>What we are going through now is only temporary. </a:t>
            </a:r>
            <a:endParaRPr lang="en-US" sz="2600" b="1" dirty="0">
              <a:effectLst>
                <a:outerShdw blurRad="38100" dist="38100" dir="2700000" algn="tl">
                  <a:srgbClr val="000000">
                    <a:alpha val="43137"/>
                  </a:srgbClr>
                </a:outerShdw>
              </a:effectLst>
              <a:latin typeface="Arial Rounded MT Bold" panose="020F0704030504030204" pitchFamily="34" charset="0"/>
            </a:endParaRPr>
          </a:p>
          <a:p>
            <a:pPr lvl="1">
              <a:lnSpc>
                <a:spcPct val="120000"/>
              </a:lnSpc>
              <a:spcBef>
                <a:spcPts val="0"/>
              </a:spcBef>
              <a:buFont typeface="Courier New" pitchFamily="49" charset="0"/>
              <a:buChar char="o"/>
            </a:pPr>
            <a:r>
              <a:rPr lang="en-US" sz="2600" b="1" dirty="0">
                <a:effectLst>
                  <a:outerShdw blurRad="38100" dist="38100" dir="2700000" algn="tl">
                    <a:srgbClr val="000000">
                      <a:alpha val="43137"/>
                    </a:srgbClr>
                  </a:outerShdw>
                </a:effectLst>
                <a:latin typeface="Arial Rounded MT Bold" panose="020F0704030504030204" pitchFamily="34" charset="0"/>
              </a:rPr>
              <a:t>This Is Not Our Final Destination.</a:t>
            </a:r>
            <a:endParaRPr lang="en-US" sz="26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60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They were Comfortable in Egypt</a:t>
            </a:r>
            <a:endParaRPr lang="en-US" b="1" dirty="0">
              <a:effectLst>
                <a:outerShdw blurRad="38100" dist="38100" dir="2700000" algn="tl">
                  <a:srgbClr val="000000">
                    <a:alpha val="43137"/>
                  </a:srgbClr>
                </a:outerShdw>
              </a:effectLst>
              <a:latin typeface="Arial Rounded MT Bold" panose="020F0704030504030204" pitchFamily="34" charset="0"/>
            </a:endParaRPr>
          </a:p>
          <a:p>
            <a:pPr lvl="1">
              <a:lnSpc>
                <a:spcPct val="100000"/>
              </a:lnSpc>
              <a:spcBef>
                <a:spcPts val="0"/>
              </a:spcBef>
              <a:buFont typeface="Courier New" pitchFamily="49" charset="0"/>
              <a:buChar char="o"/>
            </a:pPr>
            <a:r>
              <a:rPr lang="en-US" sz="2600" b="1" dirty="0">
                <a:effectLst>
                  <a:outerShdw blurRad="38100" dist="38100" dir="2700000" algn="tl">
                    <a:srgbClr val="000000">
                      <a:alpha val="43137"/>
                    </a:srgbClr>
                  </a:outerShdw>
                </a:effectLst>
                <a:latin typeface="Arial Rounded MT Bold" panose="020F0704030504030204" pitchFamily="34" charset="0"/>
              </a:rPr>
              <a:t>They Were Used to Living As Slaves</a:t>
            </a:r>
            <a:endParaRPr lang="en-US" sz="2600" b="1" dirty="0">
              <a:effectLst>
                <a:outerShdw blurRad="38100" dist="38100" dir="2700000" algn="tl">
                  <a:srgbClr val="000000">
                    <a:alpha val="43137"/>
                  </a:srgbClr>
                </a:outerShdw>
              </a:effectLst>
              <a:latin typeface="Arial Rounded MT Bold" panose="020F0704030504030204" pitchFamily="34" charset="0"/>
            </a:endParaRPr>
          </a:p>
          <a:p>
            <a:pPr lvl="1">
              <a:lnSpc>
                <a:spcPct val="110000"/>
              </a:lnSpc>
              <a:buFont typeface="Courier New" pitchFamily="49" charset="0"/>
              <a:buChar char="o"/>
            </a:pPr>
            <a:r>
              <a:rPr lang="en-US" sz="2600" b="1" dirty="0">
                <a:effectLst>
                  <a:outerShdw blurRad="38100" dist="38100" dir="2700000" algn="tl">
                    <a:srgbClr val="000000">
                      <a:alpha val="43137"/>
                    </a:srgbClr>
                  </a:outerShdw>
                </a:effectLst>
                <a:latin typeface="Arial Rounded MT Bold" panose="020F0704030504030204" pitchFamily="34" charset="0"/>
              </a:rPr>
              <a:t>They Were Used to Settling For The Left Over</a:t>
            </a:r>
            <a:r>
              <a:rPr lang="en-US" b="1" dirty="0">
                <a:effectLst>
                  <a:outerShdw blurRad="38100" dist="38100" dir="2700000" algn="tl">
                    <a:srgbClr val="000000">
                      <a:alpha val="43137"/>
                    </a:srgbClr>
                  </a:outerShdw>
                </a:effectLst>
                <a:latin typeface="Arial Rounded MT Bold" panose="020F0704030504030204" pitchFamily="34" charset="0"/>
              </a:rPr>
              <a:t>.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1200"/>
              </a:spcBef>
              <a:buNone/>
            </a:pPr>
            <a:r>
              <a:rPr lang="en-US" b="1" dirty="0">
                <a:effectLst>
                  <a:outerShdw blurRad="38100" dist="38100" dir="2700000" algn="tl">
                    <a:srgbClr val="000000">
                      <a:alpha val="43137"/>
                    </a:srgbClr>
                  </a:outerShdw>
                </a:effectLst>
                <a:latin typeface="Arial Rounded MT Bold" panose="020F0704030504030204" pitchFamily="34" charset="0"/>
              </a:rPr>
              <a:t>Exodus 14:12 (KJV) </a:t>
            </a:r>
            <a:endParaRPr lang="en-US"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b="1" baseline="30000" dirty="0">
                <a:effectLst>
                  <a:outerShdw blurRad="38100" dist="38100" dir="2700000" algn="tl">
                    <a:srgbClr val="000000">
                      <a:alpha val="43137"/>
                    </a:srgbClr>
                  </a:outerShdw>
                </a:effectLst>
                <a:latin typeface="Arial Rounded MT Bold" panose="020F0704030504030204" pitchFamily="34" charset="0"/>
              </a:rPr>
              <a:t>12 </a:t>
            </a:r>
            <a:r>
              <a:rPr lang="en-US" dirty="0">
                <a:effectLst>
                  <a:outerShdw blurRad="38100" dist="38100" dir="2700000" algn="tl">
                    <a:srgbClr val="000000">
                      <a:alpha val="43137"/>
                    </a:srgbClr>
                  </a:outerShdw>
                </a:effectLst>
                <a:latin typeface="Arial Rounded MT Bold" panose="020F0704030504030204" pitchFamily="34" charset="0"/>
              </a:rPr>
              <a:t> </a:t>
            </a:r>
            <a:r>
              <a:rPr lang="en-US" i="1" dirty="0">
                <a:effectLst>
                  <a:outerShdw blurRad="38100" dist="38100" dir="2700000" algn="tl">
                    <a:srgbClr val="000000">
                      <a:alpha val="43137"/>
                    </a:srgbClr>
                  </a:outerShdw>
                </a:effectLst>
                <a:latin typeface="Arial Rounded MT Bold" panose="020F0704030504030204" pitchFamily="34" charset="0"/>
              </a:rPr>
              <a:t>Is</a:t>
            </a:r>
            <a:r>
              <a:rPr lang="en-US" dirty="0">
                <a:effectLst>
                  <a:outerShdw blurRad="38100" dist="38100" dir="2700000" algn="tl">
                    <a:srgbClr val="000000">
                      <a:alpha val="43137"/>
                    </a:srgbClr>
                  </a:outerShdw>
                </a:effectLst>
                <a:latin typeface="Arial Rounded MT Bold" panose="020F0704030504030204" pitchFamily="34" charset="0"/>
              </a:rPr>
              <a:t> not this the word that we did tell thee in Egypt, saying, Let us alone, that we may serve the Egyptians? For </a:t>
            </a:r>
            <a:r>
              <a:rPr lang="en-US" i="1" dirty="0">
                <a:effectLst>
                  <a:outerShdw blurRad="38100" dist="38100" dir="2700000" algn="tl">
                    <a:srgbClr val="000000">
                      <a:alpha val="43137"/>
                    </a:srgbClr>
                  </a:outerShdw>
                </a:effectLst>
                <a:latin typeface="Arial Rounded MT Bold" panose="020F0704030504030204" pitchFamily="34" charset="0"/>
              </a:rPr>
              <a:t>it had been</a:t>
            </a:r>
            <a:r>
              <a:rPr lang="en-US" dirty="0">
                <a:effectLst>
                  <a:outerShdw blurRad="38100" dist="38100" dir="2700000" algn="tl">
                    <a:srgbClr val="000000">
                      <a:alpha val="43137"/>
                    </a:srgbClr>
                  </a:outerShdw>
                </a:effectLst>
                <a:latin typeface="Arial Rounded MT Bold" panose="020F0704030504030204" pitchFamily="34" charset="0"/>
              </a:rPr>
              <a:t> better for us to serve the Egyptians, than that we should die in the wilderness. </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12"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additive="base">
                                        <p:cTn id="12" dur="2000" fill="hold"/>
                                        <p:tgtEl>
                                          <p:spTgt spid="3">
                                            <p:bg/>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bg/>
                                          </p:spTgt>
                                        </p:tgtEl>
                                        <p:attrNameLst>
                                          <p:attrName>ppt_y</p:attrName>
                                        </p:attrNameLst>
                                      </p:cBhvr>
                                      <p:tavLst>
                                        <p:tav tm="0">
                                          <p:val>
                                            <p:strVal val="1+#ppt_h/2"/>
                                          </p:val>
                                        </p:tav>
                                        <p:tav tm="100000">
                                          <p:val>
                                            <p:strVal val="#ppt_y"/>
                                          </p:val>
                                        </p:tav>
                                      </p:tavLst>
                                    </p:anim>
                                  </p:childTnLst>
                                </p:cTn>
                              </p:par>
                              <p:par>
                                <p:cTn id="14" presetID="2" presetClass="entr" presetSubtype="12" fill="hold" grpId="0" nodeType="with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000"/>
                            </p:stCondLst>
                            <p:childTnLst>
                              <p:par>
                                <p:cTn id="19" presetID="2" presetClass="entr" presetSubtype="12"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6000"/>
                            </p:stCondLst>
                            <p:childTnLst>
                              <p:par>
                                <p:cTn id="24" presetID="2" presetClass="entr" presetSubtype="12"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000"/>
                            </p:stCondLst>
                            <p:childTnLst>
                              <p:par>
                                <p:cTn id="29" presetID="2" presetClass="entr" presetSubtype="12"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 presetClass="entr" presetSubtype="12"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20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12"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12" fill="hold" grpId="0" nodeType="click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anim calcmode="lin" valueType="num">
                                      <p:cBhvr additive="base">
                                        <p:cTn id="53"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3">
                                            <p:txEl>
                                              <p:pRg st="7" end="7"/>
                                            </p:txEl>
                                          </p:spTgt>
                                        </p:tgtEl>
                                        <p:attrNameLst>
                                          <p:attrName>ppt_y</p:attrName>
                                        </p:attrNameLst>
                                      </p:cBhvr>
                                      <p:tavLst>
                                        <p:tav tm="0">
                                          <p:val>
                                            <p:strVal val="1+#ppt_h/2"/>
                                          </p:val>
                                        </p:tav>
                                        <p:tav tm="100000">
                                          <p:val>
                                            <p:strVal val="#ppt_y"/>
                                          </p:val>
                                        </p:tav>
                                      </p:tavLst>
                                    </p:anim>
                                  </p:childTnLst>
                                </p:cTn>
                              </p:par>
                              <p:par>
                                <p:cTn id="55" presetID="2" presetClass="entr" presetSubtype="12" fill="hold" grpId="0" nodeType="with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20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8"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5175</Words>
  <Application>WPS Presentation</Application>
  <PresentationFormat>Widescreen</PresentationFormat>
  <Paragraphs>118</Paragraphs>
  <Slides>13</Slides>
  <Notes>0</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Theme</vt:lpstr>
      <vt:lpstr>Called…     but  …Stalled</vt:lpstr>
      <vt:lpstr>Called…</vt:lpstr>
      <vt:lpstr>Called…</vt:lpstr>
      <vt:lpstr>God said Go Forward!</vt:lpstr>
      <vt:lpstr>They Became Stalled</vt:lpstr>
      <vt:lpstr>Symptoms of Being Stalled</vt:lpstr>
      <vt:lpstr>Symptoms of Being Stalled</vt:lpstr>
      <vt:lpstr>Are You Stalled?</vt:lpstr>
      <vt:lpstr>Moving Forward…</vt:lpstr>
      <vt:lpstr>Moving Forward…</vt:lpstr>
      <vt:lpstr>Moving Forward…</vt:lpstr>
      <vt:lpstr>Moving Forward…</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Called… but       …Stalled</dc:title>
  <dc:creator>David Linton</dc:creator>
  <cp:lastModifiedBy>edward edwards</cp:lastModifiedBy>
  <cp:revision>89</cp:revision>
  <cp:lastPrinted>2016-08-13T19:37:00Z</cp:lastPrinted>
  <dcterms:created xsi:type="dcterms:W3CDTF">2016-08-10T19:42:00Z</dcterms:created>
  <dcterms:modified xsi:type="dcterms:W3CDTF">2016-08-14T17:12:24Z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1033-10.1.0.5656</vt:lpwstr>
  </property>
</Properties>
</file>