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handoutMasterIdLst>
    <p:handoutMasterId r:id="rId27"/>
  </p:handoutMasterIdLst>
  <p:sldIdLst>
    <p:sldId id="271" r:id="rId2"/>
    <p:sldId id="274" r:id="rId3"/>
    <p:sldId id="273" r:id="rId4"/>
    <p:sldId id="318" r:id="rId5"/>
    <p:sldId id="325" r:id="rId6"/>
    <p:sldId id="329" r:id="rId7"/>
    <p:sldId id="323" r:id="rId8"/>
    <p:sldId id="317" r:id="rId9"/>
    <p:sldId id="293" r:id="rId10"/>
    <p:sldId id="319" r:id="rId11"/>
    <p:sldId id="327" r:id="rId12"/>
    <p:sldId id="320" r:id="rId13"/>
    <p:sldId id="321" r:id="rId14"/>
    <p:sldId id="335" r:id="rId15"/>
    <p:sldId id="340" r:id="rId16"/>
    <p:sldId id="336" r:id="rId17"/>
    <p:sldId id="337" r:id="rId18"/>
    <p:sldId id="338" r:id="rId19"/>
    <p:sldId id="339" r:id="rId20"/>
    <p:sldId id="295" r:id="rId21"/>
    <p:sldId id="328" r:id="rId22"/>
    <p:sldId id="333" r:id="rId23"/>
    <p:sldId id="332" r:id="rId24"/>
    <p:sldId id="334" r:id="rId25"/>
  </p:sldIdLst>
  <p:sldSz cx="9144000" cy="6858000" type="screen4x3"/>
  <p:notesSz cx="7099300" cy="938212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3300"/>
    <a:srgbClr val="777777"/>
    <a:srgbClr val="FF6600"/>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5" autoAdjust="0"/>
    <p:restoredTop sz="94664" autoAdjust="0"/>
  </p:normalViewPr>
  <p:slideViewPr>
    <p:cSldViewPr>
      <p:cViewPr varScale="1">
        <p:scale>
          <a:sx n="68" d="100"/>
          <a:sy n="68"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6363" cy="468862"/>
          </a:xfrm>
          <a:prstGeom prst="rect">
            <a:avLst/>
          </a:prstGeom>
          <a:noFill/>
          <a:ln w="9525">
            <a:noFill/>
            <a:miter lim="800000"/>
            <a:headEnd/>
            <a:tailEnd/>
          </a:ln>
          <a:effectLst/>
        </p:spPr>
        <p:txBody>
          <a:bodyPr vert="horz" wrap="square" lIns="94324" tIns="47161" rIns="94324" bIns="47161" numCol="1" anchor="t" anchorCtr="0" compatLnSpc="1">
            <a:prstTxWarp prst="textNoShape">
              <a:avLst/>
            </a:prstTxWarp>
          </a:bodyPr>
          <a:lstStyle>
            <a:lvl1pPr eaLnBrk="1" hangingPunct="1">
              <a:defRPr sz="1200">
                <a:latin typeface="Arial" charset="0"/>
              </a:defRPr>
            </a:lvl1pPr>
          </a:lstStyle>
          <a:p>
            <a:endParaRPr lang="en-US" dirty="0"/>
          </a:p>
        </p:txBody>
      </p:sp>
      <p:sp>
        <p:nvSpPr>
          <p:cNvPr id="112643" name="Rectangle 3"/>
          <p:cNvSpPr>
            <a:spLocks noGrp="1" noChangeArrowheads="1"/>
          </p:cNvSpPr>
          <p:nvPr>
            <p:ph type="dt" sz="quarter" idx="1"/>
          </p:nvPr>
        </p:nvSpPr>
        <p:spPr bwMode="auto">
          <a:xfrm>
            <a:off x="4021294" y="0"/>
            <a:ext cx="3076363" cy="468862"/>
          </a:xfrm>
          <a:prstGeom prst="rect">
            <a:avLst/>
          </a:prstGeom>
          <a:noFill/>
          <a:ln w="9525">
            <a:noFill/>
            <a:miter lim="800000"/>
            <a:headEnd/>
            <a:tailEnd/>
          </a:ln>
          <a:effectLst/>
        </p:spPr>
        <p:txBody>
          <a:bodyPr vert="horz" wrap="square" lIns="94324" tIns="47161" rIns="94324" bIns="47161"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12644" name="Rectangle 4"/>
          <p:cNvSpPr>
            <a:spLocks noGrp="1" noChangeArrowheads="1"/>
          </p:cNvSpPr>
          <p:nvPr>
            <p:ph type="ftr" sz="quarter" idx="2"/>
          </p:nvPr>
        </p:nvSpPr>
        <p:spPr bwMode="auto">
          <a:xfrm>
            <a:off x="0" y="8911630"/>
            <a:ext cx="3076363" cy="468861"/>
          </a:xfrm>
          <a:prstGeom prst="rect">
            <a:avLst/>
          </a:prstGeom>
          <a:noFill/>
          <a:ln w="9525">
            <a:noFill/>
            <a:miter lim="800000"/>
            <a:headEnd/>
            <a:tailEnd/>
          </a:ln>
          <a:effectLst/>
        </p:spPr>
        <p:txBody>
          <a:bodyPr vert="horz" wrap="square" lIns="94324" tIns="47161" rIns="94324" bIns="47161" numCol="1" anchor="b" anchorCtr="0" compatLnSpc="1">
            <a:prstTxWarp prst="textNoShape">
              <a:avLst/>
            </a:prstTxWarp>
          </a:bodyPr>
          <a:lstStyle>
            <a:lvl1pPr eaLnBrk="1" hangingPunct="1">
              <a:defRPr sz="1200">
                <a:latin typeface="Arial" charset="0"/>
              </a:defRPr>
            </a:lvl1pPr>
          </a:lstStyle>
          <a:p>
            <a:endParaRPr lang="en-US" dirty="0"/>
          </a:p>
        </p:txBody>
      </p:sp>
      <p:sp>
        <p:nvSpPr>
          <p:cNvPr id="112645" name="Rectangle 5"/>
          <p:cNvSpPr>
            <a:spLocks noGrp="1" noChangeArrowheads="1"/>
          </p:cNvSpPr>
          <p:nvPr>
            <p:ph type="sldNum" sz="quarter" idx="3"/>
          </p:nvPr>
        </p:nvSpPr>
        <p:spPr bwMode="auto">
          <a:xfrm>
            <a:off x="4021294" y="8911630"/>
            <a:ext cx="3076363" cy="468861"/>
          </a:xfrm>
          <a:prstGeom prst="rect">
            <a:avLst/>
          </a:prstGeom>
          <a:noFill/>
          <a:ln w="9525">
            <a:noFill/>
            <a:miter lim="800000"/>
            <a:headEnd/>
            <a:tailEnd/>
          </a:ln>
          <a:effectLst/>
        </p:spPr>
        <p:txBody>
          <a:bodyPr vert="horz" wrap="square" lIns="94324" tIns="47161" rIns="94324" bIns="47161" numCol="1" anchor="b" anchorCtr="0" compatLnSpc="1">
            <a:prstTxWarp prst="textNoShape">
              <a:avLst/>
            </a:prstTxWarp>
          </a:bodyPr>
          <a:lstStyle>
            <a:lvl1pPr algn="r" eaLnBrk="1" hangingPunct="1">
              <a:defRPr sz="1200">
                <a:latin typeface="Arial" charset="0"/>
              </a:defRPr>
            </a:lvl1pPr>
          </a:lstStyle>
          <a:p>
            <a:fld id="{5F91A4E2-5749-4DC8-BC0F-05868ECB10E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D8FF7B4-BB14-4387-9379-0B195EFC1BE9}" type="datetimeFigureOut">
              <a:rPr lang="en-US" smtClean="0"/>
              <a:pPr/>
              <a:t>6/4/2017</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6113"/>
            <a:ext cx="5680075" cy="422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0638"/>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0638"/>
            <a:ext cx="3076575" cy="469900"/>
          </a:xfrm>
          <a:prstGeom prst="rect">
            <a:avLst/>
          </a:prstGeom>
        </p:spPr>
        <p:txBody>
          <a:bodyPr vert="horz" lIns="91440" tIns="45720" rIns="91440" bIns="45720" rtlCol="0" anchor="b"/>
          <a:lstStyle>
            <a:lvl1pPr algn="r">
              <a:defRPr sz="1200"/>
            </a:lvl1pPr>
          </a:lstStyle>
          <a:p>
            <a:fld id="{57977DC9-9B13-49EC-8978-D550B18E52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8" name="Rectangle 6"/>
          <p:cNvSpPr>
            <a:spLocks noGrp="1" noChangeArrowheads="1"/>
          </p:cNvSpPr>
          <p:nvPr>
            <p:ph type="ctrTitle"/>
          </p:nvPr>
        </p:nvSpPr>
        <p:spPr>
          <a:xfrm>
            <a:off x="1443038" y="985838"/>
            <a:ext cx="7239000" cy="1444625"/>
          </a:xfrm>
          <a:ln w="9525">
            <a:noFill/>
          </a:ln>
        </p:spPr>
        <p:txBody>
          <a:bodyPr/>
          <a:lstStyle>
            <a:lvl1pPr>
              <a:defRPr sz="4000"/>
            </a:lvl1pPr>
          </a:lstStyle>
          <a:p>
            <a:r>
              <a:rPr lang="en-US"/>
              <a:t>Click to edit Master title style</a:t>
            </a:r>
          </a:p>
        </p:txBody>
      </p:sp>
      <p:sp>
        <p:nvSpPr>
          <p:cNvPr id="5427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54280" name="Rectangle 8"/>
          <p:cNvSpPr>
            <a:spLocks noGrp="1" noChangeArrowheads="1"/>
          </p:cNvSpPr>
          <p:nvPr>
            <p:ph type="dt" sz="half" idx="2"/>
          </p:nvPr>
        </p:nvSpPr>
        <p:spPr/>
        <p:txBody>
          <a:bodyPr/>
          <a:lstStyle>
            <a:lvl1pPr>
              <a:defRPr/>
            </a:lvl1pPr>
          </a:lstStyle>
          <a:p>
            <a:endParaRPr lang="en-US" dirty="0"/>
          </a:p>
        </p:txBody>
      </p:sp>
      <p:sp>
        <p:nvSpPr>
          <p:cNvPr id="54281" name="Rectangle 9"/>
          <p:cNvSpPr>
            <a:spLocks noGrp="1" noChangeArrowheads="1"/>
          </p:cNvSpPr>
          <p:nvPr>
            <p:ph type="ftr" sz="quarter" idx="3"/>
          </p:nvPr>
        </p:nvSpPr>
        <p:spPr/>
        <p:txBody>
          <a:bodyPr/>
          <a:lstStyle>
            <a:lvl1pPr>
              <a:defRPr/>
            </a:lvl1pPr>
          </a:lstStyle>
          <a:p>
            <a:endParaRPr lang="en-US" dirty="0"/>
          </a:p>
        </p:txBody>
      </p:sp>
      <p:sp>
        <p:nvSpPr>
          <p:cNvPr id="54282" name="Rectangle 10"/>
          <p:cNvSpPr>
            <a:spLocks noGrp="1" noChangeArrowheads="1"/>
          </p:cNvSpPr>
          <p:nvPr>
            <p:ph type="sldNum" sz="quarter" idx="4"/>
          </p:nvPr>
        </p:nvSpPr>
        <p:spPr/>
        <p:txBody>
          <a:bodyPr/>
          <a:lstStyle>
            <a:lvl1pPr>
              <a:defRPr/>
            </a:lvl1pPr>
          </a:lstStyle>
          <a:p>
            <a:fld id="{B52687D9-D5E6-4441-8E35-77B597664643}"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1D6A75B-02E2-4912-B86F-566F4F51EA31}" type="slidenum">
              <a:rPr lang="en-US"/>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301625"/>
            <a:ext cx="199866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846763"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686632E-5458-48D4-8E05-4907A2F3E042}"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C4745F-9C31-4F95-BC70-EFD3DE0EAC6C}" type="slidenum">
              <a:rPr lang="en-US"/>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F2D10A8-B135-4FB3-915E-1A2EC5F88D0E}" type="slidenum">
              <a:rPr lang="en-US"/>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90600"/>
            <a:ext cx="3922713"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990600"/>
            <a:ext cx="3922712"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8181210-2061-485C-9659-BC7CD4910387}"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882ABBC-1786-4980-981C-56198356A46D}" type="slidenum">
              <a:rPr lang="en-US"/>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1AB334D-E53F-4001-9A8C-9490C64829CB}"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15C2EE9-1B0B-4DD0-B708-7CB440BFECF0}" type="slidenum">
              <a:rPr lang="en-US"/>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AFA7410-C8EB-4F70-B750-448583162ABE}" type="slidenum">
              <a:rPr lang="en-US"/>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71987D8-21D4-45C8-9424-AF6B72653E0B}" type="slidenum">
              <a:rPr lang="en-US"/>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53254" name="Rectangle 6"/>
          <p:cNvSpPr>
            <a:spLocks noGrp="1" noChangeArrowheads="1"/>
          </p:cNvSpPr>
          <p:nvPr>
            <p:ph type="title"/>
          </p:nvPr>
        </p:nvSpPr>
        <p:spPr bwMode="auto">
          <a:xfrm>
            <a:off x="685800" y="301625"/>
            <a:ext cx="7997825" cy="612775"/>
          </a:xfrm>
          <a:prstGeom prst="rect">
            <a:avLst/>
          </a:prstGeom>
          <a:noFill/>
          <a:ln w="19050">
            <a:solidFill>
              <a:schemeClr val="tx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3255" name="Rectangle 7"/>
          <p:cNvSpPr>
            <a:spLocks noGrp="1" noChangeArrowheads="1"/>
          </p:cNvSpPr>
          <p:nvPr>
            <p:ph type="body" idx="1"/>
          </p:nvPr>
        </p:nvSpPr>
        <p:spPr bwMode="auto">
          <a:xfrm>
            <a:off x="685800" y="990600"/>
            <a:ext cx="7997825" cy="4951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5325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5325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211D28A-454B-484F-8DB7-91531A091F6F}" type="slidenum">
              <a:rPr lang="en-US"/>
              <a:pPr/>
              <a:t>‹#›</a:t>
            </a:fld>
            <a:endParaRPr lang="en-US" dirty="0"/>
          </a:p>
        </p:txBody>
      </p:sp>
      <p:grpSp>
        <p:nvGrpSpPr>
          <p:cNvPr id="53268" name="Group 20"/>
          <p:cNvGrpSpPr>
            <a:grpSpLocks/>
          </p:cNvGrpSpPr>
          <p:nvPr userDrawn="1"/>
        </p:nvGrpSpPr>
        <p:grpSpPr bwMode="auto">
          <a:xfrm>
            <a:off x="-3238500" y="0"/>
            <a:ext cx="11925300" cy="3810000"/>
            <a:chOff x="-2040" y="0"/>
            <a:chExt cx="7512" cy="2400"/>
          </a:xfrm>
        </p:grpSpPr>
        <p:grpSp>
          <p:nvGrpSpPr>
            <p:cNvPr id="53250" name="Group 2"/>
            <p:cNvGrpSpPr>
              <a:grpSpLocks/>
            </p:cNvGrpSpPr>
            <p:nvPr userDrawn="1"/>
          </p:nvGrpSpPr>
          <p:grpSpPr bwMode="auto">
            <a:xfrm>
              <a:off x="-2040" y="0"/>
              <a:ext cx="7512" cy="2400"/>
              <a:chOff x="-2040" y="0"/>
              <a:chExt cx="7512" cy="2400"/>
            </a:xfrm>
          </p:grpSpPr>
          <p:sp>
            <p:nvSpPr>
              <p:cNvPr id="53251" name="AutoShape 3"/>
              <p:cNvSpPr>
                <a:spLocks noChangeArrowheads="1"/>
              </p:cNvSpPr>
              <p:nvPr userDrawn="1"/>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FFCC00"/>
              </a:solidFill>
              <a:ln w="9525">
                <a:noFill/>
                <a:miter lim="800000"/>
                <a:headEnd/>
                <a:tailEnd/>
              </a:ln>
            </p:spPr>
            <p:txBody>
              <a:bodyPr/>
              <a:lstStyle/>
              <a:p>
                <a:pPr eaLnBrk="1" hangingPunct="1"/>
                <a:endParaRPr lang="en-US" sz="2400" dirty="0">
                  <a:latin typeface="Times New Roman" pitchFamily="18" charset="0"/>
                </a:endParaRPr>
              </a:p>
            </p:txBody>
          </p:sp>
          <p:sp>
            <p:nvSpPr>
              <p:cNvPr id="53252" name="AutoShape 4"/>
              <p:cNvSpPr>
                <a:spLocks noChangeArrowheads="1"/>
              </p:cNvSpPr>
              <p:nvPr userDrawn="1"/>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noFill/>
              <a:ln w="9525">
                <a:noFill/>
                <a:miter lim="800000"/>
                <a:headEnd/>
                <a:tailEnd/>
              </a:ln>
            </p:spPr>
            <p:txBody>
              <a:bodyPr/>
              <a:lstStyle/>
              <a:p>
                <a:pPr eaLnBrk="1" hangingPunct="1"/>
                <a:endParaRPr lang="en-US" dirty="0">
                  <a:latin typeface="Arial" charset="0"/>
                </a:endParaRPr>
              </a:p>
            </p:txBody>
          </p:sp>
          <p:sp>
            <p:nvSpPr>
              <p:cNvPr id="53253" name="Line 5"/>
              <p:cNvSpPr>
                <a:spLocks noChangeShapeType="1"/>
              </p:cNvSpPr>
              <p:nvPr userDrawn="1"/>
            </p:nvSpPr>
            <p:spPr bwMode="auto">
              <a:xfrm>
                <a:off x="864" y="960"/>
                <a:ext cx="4608" cy="0"/>
              </a:xfrm>
              <a:prstGeom prst="line">
                <a:avLst/>
              </a:prstGeom>
              <a:noFill/>
              <a:ln w="12700">
                <a:noFill/>
                <a:round/>
                <a:headEnd/>
                <a:tailEnd/>
              </a:ln>
              <a:effectLst/>
            </p:spPr>
            <p:txBody>
              <a:bodyPr/>
              <a:lstStyle/>
              <a:p>
                <a:endParaRPr lang="en-US" dirty="0"/>
              </a:p>
            </p:txBody>
          </p:sp>
        </p:grpSp>
        <p:grpSp>
          <p:nvGrpSpPr>
            <p:cNvPr id="53267" name="Group 19"/>
            <p:cNvGrpSpPr>
              <a:grpSpLocks/>
            </p:cNvGrpSpPr>
            <p:nvPr userDrawn="1"/>
          </p:nvGrpSpPr>
          <p:grpSpPr bwMode="auto">
            <a:xfrm>
              <a:off x="144" y="530"/>
              <a:ext cx="624" cy="1822"/>
              <a:chOff x="144" y="530"/>
              <a:chExt cx="624" cy="1822"/>
            </a:xfrm>
          </p:grpSpPr>
          <p:sp>
            <p:nvSpPr>
              <p:cNvPr id="53259" name="Freeform 11"/>
              <p:cNvSpPr>
                <a:spLocks/>
              </p:cNvSpPr>
              <p:nvPr userDrawn="1"/>
            </p:nvSpPr>
            <p:spPr bwMode="auto">
              <a:xfrm rot="-386725">
                <a:off x="197" y="530"/>
                <a:ext cx="192" cy="240"/>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0" name="Freeform 12"/>
              <p:cNvSpPr>
                <a:spLocks/>
              </p:cNvSpPr>
              <p:nvPr userDrawn="1"/>
            </p:nvSpPr>
            <p:spPr bwMode="auto">
              <a:xfrm rot="-386725">
                <a:off x="386" y="765"/>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1" name="Freeform 13"/>
              <p:cNvSpPr>
                <a:spLocks/>
              </p:cNvSpPr>
              <p:nvPr userDrawn="1"/>
            </p:nvSpPr>
            <p:spPr bwMode="auto">
              <a:xfrm rot="725002">
                <a:off x="528" y="1056"/>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2" name="Freeform 14"/>
              <p:cNvSpPr>
                <a:spLocks/>
              </p:cNvSpPr>
              <p:nvPr userDrawn="1"/>
            </p:nvSpPr>
            <p:spPr bwMode="auto">
              <a:xfrm rot="1740653">
                <a:off x="528" y="1392"/>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3" name="Freeform 15"/>
              <p:cNvSpPr>
                <a:spLocks/>
              </p:cNvSpPr>
              <p:nvPr userDrawn="1"/>
            </p:nvSpPr>
            <p:spPr bwMode="auto">
              <a:xfrm rot="2062002">
                <a:off x="480" y="1680"/>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4" name="Freeform 16"/>
              <p:cNvSpPr>
                <a:spLocks/>
              </p:cNvSpPr>
              <p:nvPr userDrawn="1"/>
            </p:nvSpPr>
            <p:spPr bwMode="auto">
              <a:xfrm rot="4711450">
                <a:off x="312" y="1992"/>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5" name="Freeform 17"/>
              <p:cNvSpPr>
                <a:spLocks/>
              </p:cNvSpPr>
              <p:nvPr userDrawn="1"/>
            </p:nvSpPr>
            <p:spPr bwMode="auto">
              <a:xfrm rot="6079722">
                <a:off x="120" y="2136"/>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gr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nodeType="withEffect">
                                  <p:stCondLst>
                                    <p:cond delay="0"/>
                                  </p:stCondLst>
                                  <p:childTnLst>
                                    <p:animEffect transition="out" filter="fade">
                                      <p:cBhvr>
                                        <p:cTn id="6" dur="2000" tmFilter="0, 0; .2, .5; .8, .5; 1, 0"/>
                                        <p:tgtEl>
                                          <p:spTgt spid="53268"/>
                                        </p:tgtEl>
                                      </p:cBhvr>
                                    </p:animEffect>
                                    <p:animScale>
                                      <p:cBhvr>
                                        <p:cTn id="7" dur="1000" autoRev="1" fill="hold"/>
                                        <p:tgtEl>
                                          <p:spTgt spid="532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3600" b="1">
          <a:solidFill>
            <a:srgbClr val="CC3300"/>
          </a:solidFill>
          <a:latin typeface="+mj-lt"/>
          <a:ea typeface="+mj-ea"/>
          <a:cs typeface="+mj-cs"/>
        </a:defRPr>
      </a:lvl1pPr>
      <a:lvl2pPr algn="l" rtl="0" fontAlgn="base">
        <a:spcBef>
          <a:spcPct val="0"/>
        </a:spcBef>
        <a:spcAft>
          <a:spcPct val="0"/>
        </a:spcAft>
        <a:defRPr sz="3600" b="1">
          <a:solidFill>
            <a:srgbClr val="CC3300"/>
          </a:solidFill>
          <a:latin typeface="Arial" charset="0"/>
        </a:defRPr>
      </a:lvl2pPr>
      <a:lvl3pPr algn="l" rtl="0" fontAlgn="base">
        <a:spcBef>
          <a:spcPct val="0"/>
        </a:spcBef>
        <a:spcAft>
          <a:spcPct val="0"/>
        </a:spcAft>
        <a:defRPr sz="3600" b="1">
          <a:solidFill>
            <a:srgbClr val="CC3300"/>
          </a:solidFill>
          <a:latin typeface="Arial" charset="0"/>
        </a:defRPr>
      </a:lvl3pPr>
      <a:lvl4pPr algn="l" rtl="0" fontAlgn="base">
        <a:spcBef>
          <a:spcPct val="0"/>
        </a:spcBef>
        <a:spcAft>
          <a:spcPct val="0"/>
        </a:spcAft>
        <a:defRPr sz="3600" b="1">
          <a:solidFill>
            <a:srgbClr val="CC3300"/>
          </a:solidFill>
          <a:latin typeface="Arial" charset="0"/>
        </a:defRPr>
      </a:lvl4pPr>
      <a:lvl5pPr algn="l" rtl="0" fontAlgn="base">
        <a:spcBef>
          <a:spcPct val="0"/>
        </a:spcBef>
        <a:spcAft>
          <a:spcPct val="0"/>
        </a:spcAft>
        <a:defRPr sz="3600" b="1">
          <a:solidFill>
            <a:srgbClr val="CC3300"/>
          </a:solidFill>
          <a:latin typeface="Arial" charset="0"/>
        </a:defRPr>
      </a:lvl5pPr>
      <a:lvl6pPr marL="457200" algn="l" rtl="0" fontAlgn="base">
        <a:spcBef>
          <a:spcPct val="0"/>
        </a:spcBef>
        <a:spcAft>
          <a:spcPct val="0"/>
        </a:spcAft>
        <a:defRPr sz="3600" b="1">
          <a:solidFill>
            <a:srgbClr val="CC3300"/>
          </a:solidFill>
          <a:latin typeface="Arial" charset="0"/>
        </a:defRPr>
      </a:lvl6pPr>
      <a:lvl7pPr marL="914400" algn="l" rtl="0" fontAlgn="base">
        <a:spcBef>
          <a:spcPct val="0"/>
        </a:spcBef>
        <a:spcAft>
          <a:spcPct val="0"/>
        </a:spcAft>
        <a:defRPr sz="3600" b="1">
          <a:solidFill>
            <a:srgbClr val="CC3300"/>
          </a:solidFill>
          <a:latin typeface="Arial" charset="0"/>
        </a:defRPr>
      </a:lvl7pPr>
      <a:lvl8pPr marL="1371600" algn="l" rtl="0" fontAlgn="base">
        <a:spcBef>
          <a:spcPct val="0"/>
        </a:spcBef>
        <a:spcAft>
          <a:spcPct val="0"/>
        </a:spcAft>
        <a:defRPr sz="3600" b="1">
          <a:solidFill>
            <a:srgbClr val="CC3300"/>
          </a:solidFill>
          <a:latin typeface="Arial" charset="0"/>
        </a:defRPr>
      </a:lvl8pPr>
      <a:lvl9pPr marL="1828800" algn="l" rtl="0" fontAlgn="base">
        <a:spcBef>
          <a:spcPct val="0"/>
        </a:spcBef>
        <a:spcAft>
          <a:spcPct val="0"/>
        </a:spcAft>
        <a:defRPr sz="3600" b="1">
          <a:solidFill>
            <a:srgbClr val="CC3300"/>
          </a:solidFill>
          <a:latin typeface="Arial" charset="0"/>
        </a:defRPr>
      </a:lvl9pPr>
    </p:titleStyle>
    <p:body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8000"/>
          </a:schemeClr>
        </a:solidFill>
        <a:effectLst/>
      </p:bgPr>
    </p:bg>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914400" y="990600"/>
            <a:ext cx="7315200" cy="5257800"/>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Siege (1)</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Besieged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cramped, put in bags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Warred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feed on, devour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0"/>
              </a:spcBef>
              <a:buNone/>
            </a:pPr>
            <a:endParaRPr lang="en-US" sz="105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Squeeze/ Shut Off/ Isolation </a:t>
            </a:r>
          </a:p>
          <a:p>
            <a:pPr marL="457200" indent="-457200">
              <a:spcBef>
                <a:spcPts val="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Communication</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Other Christians</a:t>
            </a:r>
          </a:p>
          <a:p>
            <a:pPr marL="457200" indent="-457200">
              <a:spcBef>
                <a:spcPts val="120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Supply</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Nothing Good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or Out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Only Crumbs</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Thoughts of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“Giving in”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Pressure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1828800" y="0"/>
            <a:ext cx="3276600" cy="612775"/>
          </a:xfrm>
          <a:solidFill>
            <a:schemeClr val="bg1">
              <a:lumMod val="95000"/>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The Trial (1-8)</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122882">
                                            <p:txEl>
                                              <p:pRg st="0" end="0"/>
                                            </p:txEl>
                                          </p:spTgt>
                                        </p:tgtEl>
                                        <p:attrNameLst>
                                          <p:attrName>style.visibility</p:attrName>
                                        </p:attrNameLst>
                                      </p:cBhvr>
                                      <p:to>
                                        <p:strVal val="visible"/>
                                      </p:to>
                                    </p:set>
                                    <p:animEffect transition="in" filter="fade">
                                      <p:cBhvr>
                                        <p:cTn id="14" dur="2000"/>
                                        <p:tgtEl>
                                          <p:spTgt spid="122882">
                                            <p:txEl>
                                              <p:pRg st="0" end="0"/>
                                            </p:txEl>
                                          </p:spTgt>
                                        </p:tgtEl>
                                      </p:cBhvr>
                                    </p:animEffect>
                                    <p:anim calcmode="lin" valueType="num">
                                      <p:cBhvr>
                                        <p:cTn id="15"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882">
                                            <p:txEl>
                                              <p:pRg st="4" end="4"/>
                                            </p:txEl>
                                          </p:spTgt>
                                        </p:tgtEl>
                                        <p:attrNameLst>
                                          <p:attrName>style.visibility</p:attrName>
                                        </p:attrNameLst>
                                      </p:cBhvr>
                                      <p:to>
                                        <p:strVal val="visible"/>
                                      </p:to>
                                    </p:set>
                                    <p:animEffect transition="in" filter="fade">
                                      <p:cBhvr>
                                        <p:cTn id="36" dur="2000"/>
                                        <p:tgtEl>
                                          <p:spTgt spid="122882">
                                            <p:txEl>
                                              <p:pRg st="4" end="4"/>
                                            </p:txEl>
                                          </p:spTgt>
                                        </p:tgtEl>
                                      </p:cBhvr>
                                    </p:animEffect>
                                    <p:anim calcmode="lin" valueType="num">
                                      <p:cBhvr>
                                        <p:cTn id="37"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5" end="5"/>
                                            </p:txEl>
                                          </p:spTgt>
                                        </p:tgtEl>
                                        <p:attrNameLst>
                                          <p:attrName>style.visibility</p:attrName>
                                        </p:attrNameLst>
                                      </p:cBhvr>
                                      <p:to>
                                        <p:strVal val="visible"/>
                                      </p:to>
                                    </p:set>
                                    <p:animEffect transition="in" filter="fade">
                                      <p:cBhvr>
                                        <p:cTn id="43" dur="2000"/>
                                        <p:tgtEl>
                                          <p:spTgt spid="122882">
                                            <p:txEl>
                                              <p:pRg st="5" end="5"/>
                                            </p:txEl>
                                          </p:spTgt>
                                        </p:tgtEl>
                                      </p:cBhvr>
                                    </p:animEffect>
                                    <p:anim calcmode="lin" valueType="num">
                                      <p:cBhvr>
                                        <p:cTn id="44"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4000"/>
                            </p:stCondLst>
                            <p:childTnLst>
                              <p:par>
                                <p:cTn id="48" presetID="37" presetClass="entr" presetSubtype="0" fill="hold" grpId="0" nodeType="afterEffect">
                                  <p:stCondLst>
                                    <p:cond delay="0"/>
                                  </p:stCondLst>
                                  <p:childTnLst>
                                    <p:set>
                                      <p:cBhvr>
                                        <p:cTn id="49" dur="1" fill="hold">
                                          <p:stCondLst>
                                            <p:cond delay="0"/>
                                          </p:stCondLst>
                                        </p:cTn>
                                        <p:tgtEl>
                                          <p:spTgt spid="122882">
                                            <p:txEl>
                                              <p:pRg st="6" end="6"/>
                                            </p:txEl>
                                          </p:spTgt>
                                        </p:tgtEl>
                                        <p:attrNameLst>
                                          <p:attrName>style.visibility</p:attrName>
                                        </p:attrNameLst>
                                      </p:cBhvr>
                                      <p:to>
                                        <p:strVal val="visible"/>
                                      </p:to>
                                    </p:set>
                                    <p:animEffect transition="in" filter="fade">
                                      <p:cBhvr>
                                        <p:cTn id="50" dur="2000"/>
                                        <p:tgtEl>
                                          <p:spTgt spid="122882">
                                            <p:txEl>
                                              <p:pRg st="6" end="6"/>
                                            </p:txEl>
                                          </p:spTgt>
                                        </p:tgtEl>
                                      </p:cBhvr>
                                    </p:animEffect>
                                    <p:anim calcmode="lin" valueType="num">
                                      <p:cBhvr>
                                        <p:cTn id="51"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6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7" end="7"/>
                                            </p:txEl>
                                          </p:spTgt>
                                        </p:tgtEl>
                                        <p:attrNameLst>
                                          <p:attrName>style.visibility</p:attrName>
                                        </p:attrNameLst>
                                      </p:cBhvr>
                                      <p:to>
                                        <p:strVal val="visible"/>
                                      </p:to>
                                    </p:set>
                                    <p:animEffect transition="in" filter="fade">
                                      <p:cBhvr>
                                        <p:cTn id="57" dur="2000"/>
                                        <p:tgtEl>
                                          <p:spTgt spid="122882">
                                            <p:txEl>
                                              <p:pRg st="7" end="7"/>
                                            </p:txEl>
                                          </p:spTgt>
                                        </p:tgtEl>
                                      </p:cBhvr>
                                    </p:animEffect>
                                    <p:anim calcmode="lin" valueType="num">
                                      <p:cBhvr>
                                        <p:cTn id="58"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22882">
                                            <p:txEl>
                                              <p:pRg st="8" end="8"/>
                                            </p:txEl>
                                          </p:spTgt>
                                        </p:tgtEl>
                                        <p:attrNameLst>
                                          <p:attrName>style.visibility</p:attrName>
                                        </p:attrNameLst>
                                      </p:cBhvr>
                                      <p:to>
                                        <p:strVal val="visible"/>
                                      </p:to>
                                    </p:set>
                                    <p:animEffect transition="in" filter="fade">
                                      <p:cBhvr>
                                        <p:cTn id="65" dur="2000"/>
                                        <p:tgtEl>
                                          <p:spTgt spid="122882">
                                            <p:txEl>
                                              <p:pRg st="8" end="8"/>
                                            </p:txEl>
                                          </p:spTgt>
                                        </p:tgtEl>
                                      </p:cBhvr>
                                    </p:animEffect>
                                    <p:anim calcmode="lin" valueType="num">
                                      <p:cBhvr>
                                        <p:cTn id="66"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37" presetClass="entr" presetSubtype="0" fill="hold" grpId="0" nodeType="afterEffect">
                                  <p:stCondLst>
                                    <p:cond delay="0"/>
                                  </p:stCondLst>
                                  <p:childTnLst>
                                    <p:set>
                                      <p:cBhvr>
                                        <p:cTn id="71" dur="1" fill="hold">
                                          <p:stCondLst>
                                            <p:cond delay="0"/>
                                          </p:stCondLst>
                                        </p:cTn>
                                        <p:tgtEl>
                                          <p:spTgt spid="122882">
                                            <p:txEl>
                                              <p:pRg st="9" end="9"/>
                                            </p:txEl>
                                          </p:spTgt>
                                        </p:tgtEl>
                                        <p:attrNameLst>
                                          <p:attrName>style.visibility</p:attrName>
                                        </p:attrNameLst>
                                      </p:cBhvr>
                                      <p:to>
                                        <p:strVal val="visible"/>
                                      </p:to>
                                    </p:set>
                                    <p:animEffect transition="in" filter="fade">
                                      <p:cBhvr>
                                        <p:cTn id="72" dur="2000"/>
                                        <p:tgtEl>
                                          <p:spTgt spid="122882">
                                            <p:txEl>
                                              <p:pRg st="9" end="9"/>
                                            </p:txEl>
                                          </p:spTgt>
                                        </p:tgtEl>
                                      </p:cBhvr>
                                    </p:animEffect>
                                    <p:anim calcmode="lin" valueType="num">
                                      <p:cBhvr>
                                        <p:cTn id="73"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par>
                          <p:cTn id="76" fill="hold">
                            <p:stCondLst>
                              <p:cond delay="4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10" end="10"/>
                                            </p:txEl>
                                          </p:spTgt>
                                        </p:tgtEl>
                                        <p:attrNameLst>
                                          <p:attrName>style.visibility</p:attrName>
                                        </p:attrNameLst>
                                      </p:cBhvr>
                                      <p:to>
                                        <p:strVal val="visible"/>
                                      </p:to>
                                    </p:set>
                                    <p:animEffect transition="in" filter="fade">
                                      <p:cBhvr>
                                        <p:cTn id="79" dur="2000"/>
                                        <p:tgtEl>
                                          <p:spTgt spid="122882">
                                            <p:txEl>
                                              <p:pRg st="10" end="10"/>
                                            </p:txEl>
                                          </p:spTgt>
                                        </p:tgtEl>
                                      </p:cBhvr>
                                    </p:animEffect>
                                    <p:anim calcmode="lin" valueType="num">
                                      <p:cBhvr>
                                        <p:cTn id="80" dur="2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122882">
                                            <p:txEl>
                                              <p:pRg st="11" end="11"/>
                                            </p:txEl>
                                          </p:spTgt>
                                        </p:tgtEl>
                                        <p:attrNameLst>
                                          <p:attrName>style.visibility</p:attrName>
                                        </p:attrNameLst>
                                      </p:cBhvr>
                                      <p:to>
                                        <p:strVal val="visible"/>
                                      </p:to>
                                    </p:set>
                                    <p:animEffect transition="in" filter="fade">
                                      <p:cBhvr>
                                        <p:cTn id="86" dur="2000"/>
                                        <p:tgtEl>
                                          <p:spTgt spid="122882">
                                            <p:txEl>
                                              <p:pRg st="11" end="11"/>
                                            </p:txEl>
                                          </p:spTgt>
                                        </p:tgtEl>
                                      </p:cBhvr>
                                    </p:animEffect>
                                    <p:anim calcmode="lin" valueType="num">
                                      <p:cBhvr>
                                        <p:cTn id="87" dur="2000" fill="hold"/>
                                        <p:tgtEl>
                                          <p:spTgt spid="122882">
                                            <p:txEl>
                                              <p:pRg st="11" end="11"/>
                                            </p:txEl>
                                          </p:spTgt>
                                        </p:tgtEl>
                                        <p:attrNameLst>
                                          <p:attrName>ppt_x</p:attrName>
                                        </p:attrNameLst>
                                      </p:cBhvr>
                                      <p:tavLst>
                                        <p:tav tm="0">
                                          <p:val>
                                            <p:strVal val="#ppt_x"/>
                                          </p:val>
                                        </p:tav>
                                        <p:tav tm="100000">
                                          <p:val>
                                            <p:strVal val="#ppt_x"/>
                                          </p:val>
                                        </p:tav>
                                      </p:tavLst>
                                    </p:anim>
                                    <p:anim calcmode="lin" valueType="num">
                                      <p:cBhvr>
                                        <p:cTn id="88" dur="1800" decel="100000" fill="hold"/>
                                        <p:tgtEl>
                                          <p:spTgt spid="122882">
                                            <p:txEl>
                                              <p:pRg st="11" end="11"/>
                                            </p:txEl>
                                          </p:spTgt>
                                        </p:tgtEl>
                                        <p:attrNameLst>
                                          <p:attrName>ppt_y</p:attrName>
                                        </p:attrNameLst>
                                      </p:cBhvr>
                                      <p:tavLst>
                                        <p:tav tm="0">
                                          <p:val>
                                            <p:strVal val="#ppt_y+1"/>
                                          </p:val>
                                        </p:tav>
                                        <p:tav tm="100000">
                                          <p:val>
                                            <p:strVal val="#ppt_y-.03"/>
                                          </p:val>
                                        </p:tav>
                                      </p:tavLst>
                                    </p:anim>
                                    <p:anim calcmode="lin" valueType="num">
                                      <p:cBhvr>
                                        <p:cTn id="89" dur="200" accel="100000" fill="hold">
                                          <p:stCondLst>
                                            <p:cond delay="1800"/>
                                          </p:stCondLst>
                                        </p:cTn>
                                        <p:tgtEl>
                                          <p:spTgt spid="122882">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63587" y="2133600"/>
            <a:ext cx="8380413" cy="4724400"/>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Siege (1)</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Besieged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cramped, put in bags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Warred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feed on, devour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0" indent="0">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 (4-7)</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Identity -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Manhood, Self-Respect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Potential -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Fruit, Future </a:t>
            </a:r>
          </a:p>
          <a:p>
            <a:pPr marL="0" indent="0">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Stand Up (8-11)</a:t>
            </a:r>
          </a:p>
          <a:p>
            <a:pPr marL="914400" lvl="1" indent="-457200">
              <a:spcBef>
                <a:spcPts val="0"/>
              </a:spcBef>
              <a:buFont typeface="Wingdings" panose="05000000000000000000" pitchFamily="2" charset="2"/>
              <a:buChar char="§"/>
            </a:pP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Sought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Proper Counsel -Elders(</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been there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Bought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Proper Counsel -Got Back Up!</a:t>
            </a:r>
          </a:p>
        </p:txBody>
      </p:sp>
      <p:sp>
        <p:nvSpPr>
          <p:cNvPr id="122883" name="Rectangle 3"/>
          <p:cNvSpPr>
            <a:spLocks noGrp="1" noChangeArrowheads="1"/>
          </p:cNvSpPr>
          <p:nvPr>
            <p:ph type="title"/>
          </p:nvPr>
        </p:nvSpPr>
        <p:spPr>
          <a:xfrm>
            <a:off x="5638800" y="76200"/>
            <a:ext cx="3200400" cy="612775"/>
          </a:xfrm>
          <a:ln/>
        </p:spPr>
        <p:txBody>
          <a:bodyPr/>
          <a:lstStyle/>
          <a:p>
            <a:r>
              <a:rPr lang="en-US" dirty="0">
                <a:solidFill>
                  <a:schemeClr val="tx1"/>
                </a:solidFill>
                <a:effectLst>
                  <a:outerShdw blurRad="38100" dist="38100" dir="2700000" algn="tl">
                    <a:srgbClr val="000000">
                      <a:alpha val="43137"/>
                    </a:srgbClr>
                  </a:outerShdw>
                </a:effectLst>
              </a:rPr>
              <a:t>The Trial (1-8)</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2">
                                            <p:bg/>
                                          </p:spTgt>
                                        </p:tgtEl>
                                        <p:attrNameLst>
                                          <p:attrName>style.visibility</p:attrName>
                                        </p:attrNameLst>
                                      </p:cBhvr>
                                      <p:to>
                                        <p:strVal val="visible"/>
                                      </p:to>
                                    </p:set>
                                  </p:childTnLst>
                                </p:cTn>
                              </p:par>
                              <p:par>
                                <p:cTn id="7" presetID="37" presetClass="entr" presetSubtype="0" fill="hold" grpId="0" nodeType="withEffect">
                                  <p:stCondLst>
                                    <p:cond delay="0"/>
                                  </p:stCondLst>
                                  <p:childTnLst>
                                    <p:set>
                                      <p:cBhvr>
                                        <p:cTn id="8" dur="1" fill="hold">
                                          <p:stCondLst>
                                            <p:cond delay="0"/>
                                          </p:stCondLst>
                                        </p:cTn>
                                        <p:tgtEl>
                                          <p:spTgt spid="122882">
                                            <p:txEl>
                                              <p:pRg st="0" end="0"/>
                                            </p:txEl>
                                          </p:spTgt>
                                        </p:tgtEl>
                                        <p:attrNameLst>
                                          <p:attrName>style.visibility</p:attrName>
                                        </p:attrNameLst>
                                      </p:cBhvr>
                                      <p:to>
                                        <p:strVal val="visible"/>
                                      </p:to>
                                    </p:set>
                                    <p:animEffect transition="in" filter="fade">
                                      <p:cBhvr>
                                        <p:cTn id="9" dur="1000"/>
                                        <p:tgtEl>
                                          <p:spTgt spid="122882">
                                            <p:txEl>
                                              <p:pRg st="0" end="0"/>
                                            </p:txEl>
                                          </p:spTgt>
                                        </p:tgtEl>
                                      </p:cBhvr>
                                    </p:animEffect>
                                    <p:anim calcmode="lin" valueType="num">
                                      <p:cBhvr>
                                        <p:cTn id="10"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1" dur="9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22882">
                                            <p:txEl>
                                              <p:pRg st="0" end="0"/>
                                            </p:txEl>
                                          </p:spTgt>
                                        </p:tgtEl>
                                        <p:attrNameLst>
                                          <p:attrName>ppt_y</p:attrName>
                                        </p:attrNameLst>
                                      </p:cBhvr>
                                      <p:tavLst>
                                        <p:tav tm="0">
                                          <p:val>
                                            <p:strVal val="#ppt_y-.03"/>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122882">
                                            <p:txEl>
                                              <p:pRg st="1" end="1"/>
                                            </p:txEl>
                                          </p:spTgt>
                                        </p:tgtEl>
                                        <p:attrNameLst>
                                          <p:attrName>style.visibility</p:attrName>
                                        </p:attrNameLst>
                                      </p:cBhvr>
                                      <p:to>
                                        <p:strVal val="visible"/>
                                      </p:to>
                                    </p:set>
                                    <p:animEffect transition="in" filter="fade">
                                      <p:cBhvr>
                                        <p:cTn id="15" dur="1000"/>
                                        <p:tgtEl>
                                          <p:spTgt spid="122882">
                                            <p:txEl>
                                              <p:pRg st="1" end="1"/>
                                            </p:txEl>
                                          </p:spTgt>
                                        </p:tgtEl>
                                      </p:cBhvr>
                                    </p:animEffect>
                                    <p:anim calcmode="lin" valueType="num">
                                      <p:cBhvr>
                                        <p:cTn id="16"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882">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2882">
                                            <p:txEl>
                                              <p:pRg st="2" end="2"/>
                                            </p:txEl>
                                          </p:spTgt>
                                        </p:tgtEl>
                                        <p:attrNameLst>
                                          <p:attrName>style.visibility</p:attrName>
                                        </p:attrNameLst>
                                      </p:cBhvr>
                                      <p:to>
                                        <p:strVal val="visible"/>
                                      </p:to>
                                    </p:set>
                                    <p:animEffect transition="in" filter="fade">
                                      <p:cBhvr>
                                        <p:cTn id="21" dur="1000"/>
                                        <p:tgtEl>
                                          <p:spTgt spid="122882">
                                            <p:txEl>
                                              <p:pRg st="2" end="2"/>
                                            </p:txEl>
                                          </p:spTgt>
                                        </p:tgtEl>
                                      </p:cBhvr>
                                    </p:animEffect>
                                    <p:anim calcmode="lin" valueType="num">
                                      <p:cBhvr>
                                        <p:cTn id="22"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2882">
                                            <p:txEl>
                                              <p:pRg st="3" end="3"/>
                                            </p:txEl>
                                          </p:spTgt>
                                        </p:tgtEl>
                                        <p:attrNameLst>
                                          <p:attrName>style.visibility</p:attrName>
                                        </p:attrNameLst>
                                      </p:cBhvr>
                                      <p:to>
                                        <p:strVal val="visible"/>
                                      </p:to>
                                    </p:set>
                                    <p:animEffect transition="in" filter="fade">
                                      <p:cBhvr>
                                        <p:cTn id="29" dur="1000"/>
                                        <p:tgtEl>
                                          <p:spTgt spid="122882">
                                            <p:txEl>
                                              <p:pRg st="3" end="3"/>
                                            </p:txEl>
                                          </p:spTgt>
                                        </p:tgtEl>
                                      </p:cBhvr>
                                    </p:animEffect>
                                    <p:anim calcmode="lin" valueType="num">
                                      <p:cBhvr>
                                        <p:cTn id="30"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37" presetClass="entr" presetSubtype="0" fill="hold" grpId="0" nodeType="afterEffect">
                                  <p:stCondLst>
                                    <p:cond delay="0"/>
                                  </p:stCondLst>
                                  <p:childTnLst>
                                    <p:set>
                                      <p:cBhvr>
                                        <p:cTn id="35" dur="1" fill="hold">
                                          <p:stCondLst>
                                            <p:cond delay="0"/>
                                          </p:stCondLst>
                                        </p:cTn>
                                        <p:tgtEl>
                                          <p:spTgt spid="122882">
                                            <p:txEl>
                                              <p:pRg st="4" end="4"/>
                                            </p:txEl>
                                          </p:spTgt>
                                        </p:tgtEl>
                                        <p:attrNameLst>
                                          <p:attrName>style.visibility</p:attrName>
                                        </p:attrNameLst>
                                      </p:cBhvr>
                                      <p:to>
                                        <p:strVal val="visible"/>
                                      </p:to>
                                    </p:set>
                                    <p:animEffect transition="in" filter="fade">
                                      <p:cBhvr>
                                        <p:cTn id="36" dur="1000"/>
                                        <p:tgtEl>
                                          <p:spTgt spid="122882">
                                            <p:txEl>
                                              <p:pRg st="4" end="4"/>
                                            </p:txEl>
                                          </p:spTgt>
                                        </p:tgtEl>
                                      </p:cBhvr>
                                    </p:animEffect>
                                    <p:anim calcmode="lin" valueType="num">
                                      <p:cBhvr>
                                        <p:cTn id="37"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5" end="5"/>
                                            </p:txEl>
                                          </p:spTgt>
                                        </p:tgtEl>
                                        <p:attrNameLst>
                                          <p:attrName>style.visibility</p:attrName>
                                        </p:attrNameLst>
                                      </p:cBhvr>
                                      <p:to>
                                        <p:strVal val="visible"/>
                                      </p:to>
                                    </p:set>
                                    <p:animEffect transition="in" filter="fade">
                                      <p:cBhvr>
                                        <p:cTn id="43" dur="1000"/>
                                        <p:tgtEl>
                                          <p:spTgt spid="122882">
                                            <p:txEl>
                                              <p:pRg st="5" end="5"/>
                                            </p:txEl>
                                          </p:spTgt>
                                        </p:tgtEl>
                                      </p:cBhvr>
                                    </p:animEffect>
                                    <p:anim calcmode="lin" valueType="num">
                                      <p:cBhvr>
                                        <p:cTn id="44" dur="1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22882">
                                            <p:txEl>
                                              <p:pRg st="6" end="6"/>
                                            </p:txEl>
                                          </p:spTgt>
                                        </p:tgtEl>
                                        <p:attrNameLst>
                                          <p:attrName>style.visibility</p:attrName>
                                        </p:attrNameLst>
                                      </p:cBhvr>
                                      <p:to>
                                        <p:strVal val="visible"/>
                                      </p:to>
                                    </p:set>
                                    <p:animEffect transition="in" filter="fade">
                                      <p:cBhvr>
                                        <p:cTn id="51" dur="1000"/>
                                        <p:tgtEl>
                                          <p:spTgt spid="122882">
                                            <p:txEl>
                                              <p:pRg st="6" end="6"/>
                                            </p:txEl>
                                          </p:spTgt>
                                        </p:tgtEl>
                                      </p:cBhvr>
                                    </p:animEffect>
                                    <p:anim calcmode="lin" valueType="num">
                                      <p:cBhvr>
                                        <p:cTn id="52" dur="1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grpId="0" nodeType="afterEffect">
                                  <p:stCondLst>
                                    <p:cond delay="0"/>
                                  </p:stCondLst>
                                  <p:childTnLst>
                                    <p:set>
                                      <p:cBhvr>
                                        <p:cTn id="57" dur="1" fill="hold">
                                          <p:stCondLst>
                                            <p:cond delay="0"/>
                                          </p:stCondLst>
                                        </p:cTn>
                                        <p:tgtEl>
                                          <p:spTgt spid="122882">
                                            <p:txEl>
                                              <p:pRg st="7" end="7"/>
                                            </p:txEl>
                                          </p:spTgt>
                                        </p:tgtEl>
                                        <p:attrNameLst>
                                          <p:attrName>style.visibility</p:attrName>
                                        </p:attrNameLst>
                                      </p:cBhvr>
                                      <p:to>
                                        <p:strVal val="visible"/>
                                      </p:to>
                                    </p:set>
                                    <p:animEffect transition="in" filter="fade">
                                      <p:cBhvr>
                                        <p:cTn id="58" dur="1000"/>
                                        <p:tgtEl>
                                          <p:spTgt spid="122882">
                                            <p:txEl>
                                              <p:pRg st="7" end="7"/>
                                            </p:txEl>
                                          </p:spTgt>
                                        </p:tgtEl>
                                      </p:cBhvr>
                                    </p:animEffect>
                                    <p:anim calcmode="lin" valueType="num">
                                      <p:cBhvr>
                                        <p:cTn id="59" dur="1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62" fill="hold">
                            <p:stCondLst>
                              <p:cond delay="2000"/>
                            </p:stCondLst>
                            <p:childTnLst>
                              <p:par>
                                <p:cTn id="63" presetID="37" presetClass="entr" presetSubtype="0" fill="hold" grpId="0" nodeType="afterEffect">
                                  <p:stCondLst>
                                    <p:cond delay="0"/>
                                  </p:stCondLst>
                                  <p:childTnLst>
                                    <p:set>
                                      <p:cBhvr>
                                        <p:cTn id="64" dur="1" fill="hold">
                                          <p:stCondLst>
                                            <p:cond delay="0"/>
                                          </p:stCondLst>
                                        </p:cTn>
                                        <p:tgtEl>
                                          <p:spTgt spid="122882">
                                            <p:txEl>
                                              <p:pRg st="8" end="8"/>
                                            </p:txEl>
                                          </p:spTgt>
                                        </p:tgtEl>
                                        <p:attrNameLst>
                                          <p:attrName>style.visibility</p:attrName>
                                        </p:attrNameLst>
                                      </p:cBhvr>
                                      <p:to>
                                        <p:strVal val="visible"/>
                                      </p:to>
                                    </p:set>
                                    <p:animEffect transition="in" filter="fade">
                                      <p:cBhvr>
                                        <p:cTn id="65" dur="1000"/>
                                        <p:tgtEl>
                                          <p:spTgt spid="122882">
                                            <p:txEl>
                                              <p:pRg st="8" end="8"/>
                                            </p:txEl>
                                          </p:spTgt>
                                        </p:tgtEl>
                                      </p:cBhvr>
                                    </p:animEffect>
                                    <p:anim calcmode="lin" valueType="num">
                                      <p:cBhvr>
                                        <p:cTn id="66" dur="1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371600" y="4474698"/>
            <a:ext cx="7772400" cy="2362200"/>
          </a:xfrm>
          <a:solidFill>
            <a:schemeClr val="bg1">
              <a:lumMod val="95000"/>
              <a:alpha val="80000"/>
            </a:schemeClr>
          </a:solidFill>
        </p:spPr>
        <p:txBody>
          <a:bodyPr/>
          <a:lstStyle/>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Taken Seriously (12)</a:t>
            </a: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…Gave Syrians False Hope</a:t>
            </a:r>
          </a:p>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Taken Seriously by God</a:t>
            </a: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…Gave God’s People True Hope</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5410200" y="0"/>
            <a:ext cx="3733800" cy="612775"/>
          </a:xfrm>
          <a:solidFill>
            <a:schemeClr val="bg1">
              <a:alpha val="70000"/>
            </a:schemeClr>
          </a:solidFill>
          <a:ln/>
        </p:spPr>
        <p:txBody>
          <a:bodyPr/>
          <a:lstStyle/>
          <a:p>
            <a:r>
              <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rPr>
              <a:t>The Trust (12)</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228600" y="990600"/>
            <a:ext cx="8763000" cy="5562600"/>
          </a:xfrm>
          <a:solidFill>
            <a:schemeClr val="bg1">
              <a:lumMod val="95000"/>
              <a:alpha val="8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Began with Clear Word (13)</a:t>
            </a:r>
          </a:p>
          <a:p>
            <a:pPr marL="457200" indent="-457200">
              <a:spcBef>
                <a:spcPts val="0"/>
              </a:spcBef>
              <a:buFont typeface="Wingdings" panose="05000000000000000000" pitchFamily="2" charset="2"/>
              <a:buChar char="q"/>
            </a:pP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Confidence</a:t>
            </a:r>
          </a:p>
          <a:p>
            <a:pPr marL="914400" lvl="1" indent="-457200">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Cor 14:8,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Trump uncertain sound.”</a:t>
            </a:r>
          </a:p>
          <a:p>
            <a:pPr marL="457200" indent="-457200">
              <a:spcBef>
                <a:spcPts val="600"/>
              </a:spcBef>
              <a:buFont typeface="Wingdings" panose="05000000000000000000" pitchFamily="2" charset="2"/>
              <a:buChar char="q"/>
            </a:pP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Direction</a:t>
            </a:r>
          </a:p>
          <a:p>
            <a:pPr marL="914400" lvl="1" indent="-457200">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13-15</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Moved to Obedience (14-15)</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Action</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Expectation</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Moved Thru to Victory (16-21)</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v23</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4267200" y="152400"/>
            <a:ext cx="4572000"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rPr>
              <a:t>The Triumph (13-15)</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2000"/>
                                        <p:tgtEl>
                                          <p:spTgt spid="122882">
                                            <p:txEl>
                                              <p:pRg st="2" end="2"/>
                                            </p:txEl>
                                          </p:spTgt>
                                        </p:tgtEl>
                                      </p:cBhvr>
                                    </p:animEffect>
                                    <p:anim calcmode="lin" valueType="num">
                                      <p:cBhvr>
                                        <p:cTn id="28"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2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4" end="4"/>
                                            </p:txEl>
                                          </p:spTgt>
                                        </p:tgtEl>
                                        <p:attrNameLst>
                                          <p:attrName>style.visibility</p:attrName>
                                        </p:attrNameLst>
                                      </p:cBhvr>
                                      <p:to>
                                        <p:strVal val="visible"/>
                                      </p:to>
                                    </p:set>
                                    <p:animEffect transition="in" filter="fade">
                                      <p:cBhvr>
                                        <p:cTn id="42" dur="2000"/>
                                        <p:tgtEl>
                                          <p:spTgt spid="122882">
                                            <p:txEl>
                                              <p:pRg st="4" end="4"/>
                                            </p:txEl>
                                          </p:spTgt>
                                        </p:tgtEl>
                                      </p:cBhvr>
                                    </p:animEffect>
                                    <p:anim calcmode="lin" valueType="num">
                                      <p:cBhvr>
                                        <p:cTn id="43"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4"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22882">
                                            <p:txEl>
                                              <p:pRg st="5" end="5"/>
                                            </p:txEl>
                                          </p:spTgt>
                                        </p:tgtEl>
                                        <p:attrNameLst>
                                          <p:attrName>style.visibility</p:attrName>
                                        </p:attrNameLst>
                                      </p:cBhvr>
                                      <p:to>
                                        <p:strVal val="visible"/>
                                      </p:to>
                                    </p:set>
                                    <p:animEffect transition="in" filter="fade">
                                      <p:cBhvr>
                                        <p:cTn id="50" dur="2000"/>
                                        <p:tgtEl>
                                          <p:spTgt spid="122882">
                                            <p:txEl>
                                              <p:pRg st="5" end="5"/>
                                            </p:txEl>
                                          </p:spTgt>
                                        </p:tgtEl>
                                      </p:cBhvr>
                                    </p:animEffect>
                                    <p:anim calcmode="lin" valueType="num">
                                      <p:cBhvr>
                                        <p:cTn id="51"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54" fill="hold">
                            <p:stCondLst>
                              <p:cond delay="2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2000"/>
                                        <p:tgtEl>
                                          <p:spTgt spid="122882">
                                            <p:txEl>
                                              <p:pRg st="6" end="6"/>
                                            </p:txEl>
                                          </p:spTgt>
                                        </p:tgtEl>
                                      </p:cBhvr>
                                    </p:animEffect>
                                    <p:anim calcmode="lin" valueType="num">
                                      <p:cBhvr>
                                        <p:cTn id="58"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61" fill="hold">
                            <p:stCondLst>
                              <p:cond delay="4000"/>
                            </p:stCondLst>
                            <p:childTnLst>
                              <p:par>
                                <p:cTn id="62" presetID="37" presetClass="entr" presetSubtype="0" fill="hold" grpId="0" nodeType="afterEffect">
                                  <p:stCondLst>
                                    <p:cond delay="0"/>
                                  </p:stCondLst>
                                  <p:childTnLst>
                                    <p:set>
                                      <p:cBhvr>
                                        <p:cTn id="63" dur="1" fill="hold">
                                          <p:stCondLst>
                                            <p:cond delay="0"/>
                                          </p:stCondLst>
                                        </p:cTn>
                                        <p:tgtEl>
                                          <p:spTgt spid="122882">
                                            <p:txEl>
                                              <p:pRg st="7" end="7"/>
                                            </p:txEl>
                                          </p:spTgt>
                                        </p:tgtEl>
                                        <p:attrNameLst>
                                          <p:attrName>style.visibility</p:attrName>
                                        </p:attrNameLst>
                                      </p:cBhvr>
                                      <p:to>
                                        <p:strVal val="visible"/>
                                      </p:to>
                                    </p:set>
                                    <p:animEffect transition="in" filter="fade">
                                      <p:cBhvr>
                                        <p:cTn id="64" dur="2000"/>
                                        <p:tgtEl>
                                          <p:spTgt spid="122882">
                                            <p:txEl>
                                              <p:pRg st="7" end="7"/>
                                            </p:txEl>
                                          </p:spTgt>
                                        </p:tgtEl>
                                      </p:cBhvr>
                                    </p:animEffect>
                                    <p:anim calcmode="lin" valueType="num">
                                      <p:cBhvr>
                                        <p:cTn id="65"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6"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7"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122882">
                                            <p:txEl>
                                              <p:pRg st="8" end="8"/>
                                            </p:txEl>
                                          </p:spTgt>
                                        </p:tgtEl>
                                        <p:attrNameLst>
                                          <p:attrName>style.visibility</p:attrName>
                                        </p:attrNameLst>
                                      </p:cBhvr>
                                      <p:to>
                                        <p:strVal val="visible"/>
                                      </p:to>
                                    </p:set>
                                    <p:animEffect transition="in" filter="fade">
                                      <p:cBhvr>
                                        <p:cTn id="72" dur="2000"/>
                                        <p:tgtEl>
                                          <p:spTgt spid="122882">
                                            <p:txEl>
                                              <p:pRg st="8" end="8"/>
                                            </p:txEl>
                                          </p:spTgt>
                                        </p:tgtEl>
                                      </p:cBhvr>
                                    </p:animEffect>
                                    <p:anim calcmode="lin" valueType="num">
                                      <p:cBhvr>
                                        <p:cTn id="73"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76" fill="hold">
                            <p:stCondLst>
                              <p:cond delay="2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9" end="9"/>
                                            </p:txEl>
                                          </p:spTgt>
                                        </p:tgtEl>
                                        <p:attrNameLst>
                                          <p:attrName>style.visibility</p:attrName>
                                        </p:attrNameLst>
                                      </p:cBhvr>
                                      <p:to>
                                        <p:strVal val="visible"/>
                                      </p:to>
                                    </p:set>
                                    <p:animEffect transition="in" filter="fade">
                                      <p:cBhvr>
                                        <p:cTn id="79" dur="2000"/>
                                        <p:tgtEl>
                                          <p:spTgt spid="122882">
                                            <p:txEl>
                                              <p:pRg st="9" end="9"/>
                                            </p:txEl>
                                          </p:spTgt>
                                        </p:tgtEl>
                                      </p:cBhvr>
                                    </p:animEffect>
                                    <p:anim calcmode="lin" valueType="num">
                                      <p:cBhvr>
                                        <p:cTn id="80"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07"/>
            <a:ext cx="7997825" cy="612775"/>
          </a:xfrm>
        </p:spPr>
        <p:txBody>
          <a:bodyPr/>
          <a:lstStyle/>
          <a:p>
            <a:endParaRPr lang="en-US"/>
          </a:p>
        </p:txBody>
      </p:sp>
      <p:sp>
        <p:nvSpPr>
          <p:cNvPr id="3" name="Content Placeholder 2"/>
          <p:cNvSpPr>
            <a:spLocks noGrp="1"/>
          </p:cNvSpPr>
          <p:nvPr>
            <p:ph idx="1"/>
          </p:nvPr>
        </p:nvSpPr>
        <p:spPr>
          <a:xfrm>
            <a:off x="0" y="990600"/>
            <a:ext cx="9067800" cy="5867400"/>
          </a:xfrm>
        </p:spPr>
        <p:txBody>
          <a:bodyPr/>
          <a:lstStyle/>
          <a:p>
            <a:pPr marL="0" indent="0">
              <a:buNone/>
            </a:pPr>
            <a:r>
              <a:rPr lang="en-US" sz="2400" baseline="30000" dirty="0">
                <a:latin typeface="Arial Rounded MT Bold" panose="020F0704030504030204" pitchFamily="34" charset="0"/>
              </a:rPr>
              <a:t>19 </a:t>
            </a:r>
            <a:r>
              <a:rPr lang="en-US" sz="2400" dirty="0">
                <a:latin typeface="Arial Rounded MT Bold" panose="020F0704030504030204" pitchFamily="34" charset="0"/>
              </a:rPr>
              <a:t>So these young men of the princes of the provinces came out of the city, and the army which followed them.</a:t>
            </a:r>
          </a:p>
          <a:p>
            <a:pPr marL="0" indent="0">
              <a:buNone/>
            </a:pPr>
            <a:r>
              <a:rPr lang="en-US" sz="2400" baseline="30000" dirty="0">
                <a:latin typeface="Arial Rounded MT Bold" panose="020F0704030504030204" pitchFamily="34" charset="0"/>
              </a:rPr>
              <a:t>20 </a:t>
            </a:r>
            <a:r>
              <a:rPr lang="en-US" sz="2400" dirty="0">
                <a:latin typeface="Arial Rounded MT Bold" panose="020F0704030504030204" pitchFamily="34" charset="0"/>
              </a:rPr>
              <a:t>And they slew every one his man: and the Syrians fled; and Israel pursued them: and </a:t>
            </a:r>
            <a:r>
              <a:rPr lang="en-US" sz="2400" dirty="0" err="1">
                <a:latin typeface="Arial Rounded MT Bold" panose="020F0704030504030204" pitchFamily="34" charset="0"/>
              </a:rPr>
              <a:t>Benhadad</a:t>
            </a:r>
            <a:r>
              <a:rPr lang="en-US" sz="2400" dirty="0">
                <a:latin typeface="Arial Rounded MT Bold" panose="020F0704030504030204" pitchFamily="34" charset="0"/>
              </a:rPr>
              <a:t> the king of Syria escaped on an horse with the horsemen.</a:t>
            </a:r>
          </a:p>
          <a:p>
            <a:pPr marL="0" indent="0">
              <a:buNone/>
            </a:pPr>
            <a:r>
              <a:rPr lang="en-US" sz="2400" baseline="30000" dirty="0">
                <a:latin typeface="Arial Rounded MT Bold" panose="020F0704030504030204" pitchFamily="34" charset="0"/>
              </a:rPr>
              <a:t>21 </a:t>
            </a:r>
            <a:r>
              <a:rPr lang="en-US" sz="2400" dirty="0">
                <a:latin typeface="Arial Rounded MT Bold" panose="020F0704030504030204" pitchFamily="34" charset="0"/>
              </a:rPr>
              <a:t>And the king of Israel went out, and smote the horses and chariots, and slew the Syrians with a great slaughter.</a:t>
            </a:r>
          </a:p>
          <a:p>
            <a:pPr marL="0" indent="0">
              <a:buNone/>
            </a:pPr>
            <a:r>
              <a:rPr lang="en-US" sz="2400" baseline="30000" dirty="0">
                <a:latin typeface="Arial Rounded MT Bold" panose="020F0704030504030204" pitchFamily="34" charset="0"/>
              </a:rPr>
              <a:t>22 </a:t>
            </a:r>
            <a:r>
              <a:rPr lang="en-US" sz="2400" dirty="0">
                <a:latin typeface="Arial Rounded MT Bold" panose="020F0704030504030204" pitchFamily="34" charset="0"/>
              </a:rPr>
              <a:t>And the prophet came to the king of Israel, and said unto him, Go, strengthen thyself, and mark, and see what thou </a:t>
            </a:r>
            <a:r>
              <a:rPr lang="en-US" sz="2400" dirty="0" err="1">
                <a:latin typeface="Arial Rounded MT Bold" panose="020F0704030504030204" pitchFamily="34" charset="0"/>
              </a:rPr>
              <a:t>doest</a:t>
            </a:r>
            <a:r>
              <a:rPr lang="en-US" sz="2400" dirty="0">
                <a:latin typeface="Arial Rounded MT Bold" panose="020F0704030504030204" pitchFamily="34" charset="0"/>
              </a:rPr>
              <a:t>: for at the return of the year the king of Syria will come up against thee.</a:t>
            </a:r>
          </a:p>
          <a:p>
            <a:pPr marL="0" indent="0">
              <a:buNone/>
            </a:pPr>
            <a:r>
              <a:rPr lang="en-US" sz="2400" baseline="30000" dirty="0">
                <a:latin typeface="Arial Rounded MT Bold" panose="020F0704030504030204" pitchFamily="34" charset="0"/>
              </a:rPr>
              <a:t>23 </a:t>
            </a:r>
            <a:r>
              <a:rPr lang="en-US" sz="2400" dirty="0">
                <a:latin typeface="Arial Rounded MT Bold" panose="020F0704030504030204" pitchFamily="34" charset="0"/>
              </a:rPr>
              <a:t>And the servants of the king of Syria said unto him, Their gods are gods of the hills; therefore they were stronger than we; but let us fight against them in the plain, and surely we shall be stronger than they.</a:t>
            </a:r>
          </a:p>
          <a:p>
            <a:pPr marL="0" indent="0">
              <a:buNone/>
            </a:pPr>
            <a:endParaRPr lang="en-US" dirty="0"/>
          </a:p>
        </p:txBody>
      </p:sp>
    </p:spTree>
    <p:extLst>
      <p:ext uri="{BB962C8B-B14F-4D97-AF65-F5344CB8AC3E}">
        <p14:creationId xmlns:p14="http://schemas.microsoft.com/office/powerpoint/2010/main" val="3332407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59248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1" dirty="0"/>
              <a:t>                                       1 Kings 20The Message (MSG)</a:t>
            </a:r>
          </a:p>
          <a:p>
            <a:pPr marL="0" indent="0">
              <a:buNone/>
            </a:pPr>
            <a:r>
              <a:rPr lang="en-US" sz="1800" dirty="0"/>
              <a:t>20 </a:t>
            </a:r>
            <a:r>
              <a:rPr lang="en-US" sz="1800" baseline="30000" dirty="0"/>
              <a:t>1-3 </a:t>
            </a:r>
            <a:r>
              <a:rPr lang="en-US" sz="1800" dirty="0"/>
              <a:t>At about this same time Ben-</a:t>
            </a:r>
            <a:r>
              <a:rPr lang="en-US" sz="1800" dirty="0" err="1"/>
              <a:t>Hadad</a:t>
            </a:r>
            <a:r>
              <a:rPr lang="en-US" sz="1800" dirty="0"/>
              <a:t> king of Aram mustered his troops. He recruited in addition thirty-two local sheiks, all outfitted with horses and chariots. He set out in force and surrounded Samaria, ready to make war. He sent an envoy into the city to set his terms before Ahab king of Israel: “Ben-</a:t>
            </a:r>
            <a:r>
              <a:rPr lang="en-US" sz="1800" dirty="0" err="1"/>
              <a:t>Hadad</a:t>
            </a:r>
            <a:r>
              <a:rPr lang="en-US" sz="1800" dirty="0"/>
              <a:t> lays claim to your silver and gold, and to the pick of your wives and sons.”</a:t>
            </a:r>
          </a:p>
          <a:p>
            <a:pPr marL="0" indent="0">
              <a:buNone/>
            </a:pPr>
            <a:r>
              <a:rPr lang="en-US" sz="1800" baseline="30000" dirty="0"/>
              <a:t>4 </a:t>
            </a:r>
            <a:r>
              <a:rPr lang="en-US" sz="1800" dirty="0"/>
              <a:t>The king of Israel accepted the terms: “As you say, distinguished lord; I and everything I have is yours.”</a:t>
            </a:r>
          </a:p>
          <a:p>
            <a:pPr marL="0" indent="0">
              <a:buNone/>
            </a:pPr>
            <a:r>
              <a:rPr lang="en-US" sz="1800" baseline="30000" dirty="0"/>
              <a:t>5-6 </a:t>
            </a:r>
            <a:r>
              <a:rPr lang="en-US" sz="1800" dirty="0"/>
              <a:t>But then the envoy returned a second time, saying, “On second thought, I want it all—your silver and gold and </a:t>
            </a:r>
            <a:r>
              <a:rPr lang="en-US" sz="1800" i="1" dirty="0"/>
              <a:t>all</a:t>
            </a:r>
            <a:r>
              <a:rPr lang="en-US" sz="1800" dirty="0"/>
              <a:t> your wives and sons. Hand them over—the whole works. I’ll give you twenty-four hours; then my servants will arrive to search your palace and the houses of your officials and loot them; anything that strikes their fancy, they’ll take.”</a:t>
            </a:r>
          </a:p>
          <a:p>
            <a:pPr marL="0" indent="0">
              <a:buNone/>
            </a:pPr>
            <a:r>
              <a:rPr lang="en-US" sz="1800" baseline="30000" dirty="0"/>
              <a:t>7 </a:t>
            </a:r>
            <a:r>
              <a:rPr lang="en-US" sz="1800" dirty="0"/>
              <a:t>The king of Israel called a meeting of all his tribal elders. He said, “Look at this—outrageous! He’s just looking for trouble. He means to clean me out, demanding all my women and children. And after I already agreed to pay him off handsomely!”</a:t>
            </a:r>
          </a:p>
        </p:txBody>
      </p:sp>
    </p:spTree>
    <p:extLst>
      <p:ext uri="{BB962C8B-B14F-4D97-AF65-F5344CB8AC3E}">
        <p14:creationId xmlns:p14="http://schemas.microsoft.com/office/powerpoint/2010/main" val="34850742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8 </a:t>
            </a:r>
            <a:r>
              <a:rPr lang="en-US" sz="2000" dirty="0">
                <a:latin typeface="Arial Rounded MT Bold" panose="020F0704030504030204" pitchFamily="34" charset="0"/>
              </a:rPr>
              <a:t>The elders, backed by the people, said, “Don’t cave in to him. Don’t give an inch.”</a:t>
            </a:r>
          </a:p>
          <a:p>
            <a:pPr marL="0" indent="0">
              <a:buNone/>
            </a:pPr>
            <a:r>
              <a:rPr lang="en-US" sz="2000" baseline="30000" dirty="0">
                <a:latin typeface="Arial Rounded MT Bold" panose="020F0704030504030204" pitchFamily="34" charset="0"/>
              </a:rPr>
              <a:t>9 </a:t>
            </a:r>
            <a:r>
              <a:rPr lang="en-US" sz="2000" dirty="0">
                <a:latin typeface="Arial Rounded MT Bold" panose="020F0704030504030204" pitchFamily="34" charset="0"/>
              </a:rPr>
              <a:t>So he sent an envoy to Ben-</a:t>
            </a:r>
            <a:r>
              <a:rPr lang="en-US" sz="2000" dirty="0" err="1">
                <a:latin typeface="Arial Rounded MT Bold" panose="020F0704030504030204" pitchFamily="34" charset="0"/>
              </a:rPr>
              <a:t>Hadad</a:t>
            </a:r>
            <a:r>
              <a:rPr lang="en-US" sz="2000" dirty="0">
                <a:latin typeface="Arial Rounded MT Bold" panose="020F0704030504030204" pitchFamily="34" charset="0"/>
              </a:rPr>
              <a:t>, “Tell my distinguished lord, ‘I agreed to the terms you delivered the first time, but this I can’t do—this I </a:t>
            </a:r>
            <a:r>
              <a:rPr lang="en-US" sz="2000" i="1" dirty="0">
                <a:latin typeface="Arial Rounded MT Bold" panose="020F0704030504030204" pitchFamily="34" charset="0"/>
              </a:rPr>
              <a:t>won’t</a:t>
            </a:r>
            <a:r>
              <a:rPr lang="en-US" sz="2000" dirty="0">
                <a:latin typeface="Arial Rounded MT Bold" panose="020F0704030504030204" pitchFamily="34" charset="0"/>
              </a:rPr>
              <a:t> do!’”</a:t>
            </a:r>
          </a:p>
          <a:p>
            <a:pPr marL="0" indent="0">
              <a:buNone/>
            </a:pPr>
            <a:r>
              <a:rPr lang="en-US" sz="2000" dirty="0">
                <a:latin typeface="Arial Rounded MT Bold" panose="020F0704030504030204" pitchFamily="34" charset="0"/>
              </a:rPr>
              <a:t>The envoy went back and delivered the answer.</a:t>
            </a:r>
          </a:p>
          <a:p>
            <a:pPr marL="0" indent="0">
              <a:buNone/>
            </a:pPr>
            <a:r>
              <a:rPr lang="en-US" sz="2000" baseline="30000" dirty="0">
                <a:latin typeface="Arial Rounded MT Bold" panose="020F0704030504030204" pitchFamily="34" charset="0"/>
              </a:rPr>
              <a:t>10 </a:t>
            </a:r>
            <a:r>
              <a:rPr lang="en-US" sz="2000" dirty="0">
                <a:latin typeface="Arial Rounded MT Bold" panose="020F0704030504030204" pitchFamily="34" charset="0"/>
              </a:rPr>
              <a:t>Ben-</a:t>
            </a:r>
            <a:r>
              <a:rPr lang="en-US" sz="2000" dirty="0" err="1">
                <a:latin typeface="Arial Rounded MT Bold" panose="020F0704030504030204" pitchFamily="34" charset="0"/>
              </a:rPr>
              <a:t>Hadad</a:t>
            </a:r>
            <a:r>
              <a:rPr lang="en-US" sz="2000" dirty="0">
                <a:latin typeface="Arial Rounded MT Bold" panose="020F0704030504030204" pitchFamily="34" charset="0"/>
              </a:rPr>
              <a:t> shot back his response: “May the gods do their worst to me, and then worse again, if there’ll be anything left of Samaria but rubble.”</a:t>
            </a:r>
          </a:p>
          <a:p>
            <a:pPr marL="0" indent="0">
              <a:buNone/>
            </a:pPr>
            <a:r>
              <a:rPr lang="en-US" sz="2000" baseline="30000" dirty="0">
                <a:latin typeface="Arial Rounded MT Bold" panose="020F0704030504030204" pitchFamily="34" charset="0"/>
              </a:rPr>
              <a:t>11 </a:t>
            </a:r>
            <a:r>
              <a:rPr lang="en-US" sz="2000" dirty="0">
                <a:latin typeface="Arial Rounded MT Bold" panose="020F0704030504030204" pitchFamily="34" charset="0"/>
              </a:rPr>
              <a:t>The king of Israel countered, “Think about it—it’s easier to start a fight than end one.”</a:t>
            </a:r>
          </a:p>
          <a:p>
            <a:pPr marL="0" indent="0">
              <a:buNone/>
            </a:pPr>
            <a:r>
              <a:rPr lang="en-US" sz="2000" baseline="30000" dirty="0">
                <a:latin typeface="Arial Rounded MT Bold" panose="020F0704030504030204" pitchFamily="34" charset="0"/>
              </a:rPr>
              <a:t>12 </a:t>
            </a:r>
            <a:r>
              <a:rPr lang="en-US" sz="2000" dirty="0">
                <a:latin typeface="Arial Rounded MT Bold" panose="020F0704030504030204" pitchFamily="34" charset="0"/>
              </a:rPr>
              <a:t>It happened that when Ben-</a:t>
            </a:r>
            <a:r>
              <a:rPr lang="en-US" sz="2000" dirty="0" err="1">
                <a:latin typeface="Arial Rounded MT Bold" panose="020F0704030504030204" pitchFamily="34" charset="0"/>
              </a:rPr>
              <a:t>Hadad</a:t>
            </a:r>
            <a:r>
              <a:rPr lang="en-US" sz="2000" dirty="0">
                <a:latin typeface="Arial Rounded MT Bold" panose="020F0704030504030204" pitchFamily="34" charset="0"/>
              </a:rPr>
              <a:t> heard this retort he was into some heavy drinking, boozing it up with the sheiks in their field shelters. Drunkenly, he ordered his henchmen, “Go after them!” And they attacked the city.</a:t>
            </a:r>
          </a:p>
          <a:p>
            <a:pPr marL="0" indent="0">
              <a:buNone/>
            </a:pPr>
            <a:r>
              <a:rPr lang="en-US" sz="2000" baseline="30000" dirty="0">
                <a:latin typeface="Arial Rounded MT Bold" panose="020F0704030504030204" pitchFamily="34" charset="0"/>
              </a:rPr>
              <a:t>13 </a:t>
            </a:r>
            <a:r>
              <a:rPr lang="en-US" sz="2000" dirty="0">
                <a:latin typeface="Arial Rounded MT Bold" panose="020F0704030504030204" pitchFamily="34" charset="0"/>
              </a:rPr>
              <a:t>Just then a lone prophet approached Ahab king of Israel and said, “</a:t>
            </a:r>
            <a:r>
              <a:rPr lang="en-US" sz="2000" cap="small" dirty="0">
                <a:latin typeface="Arial Rounded MT Bold" panose="020F0704030504030204" pitchFamily="34" charset="0"/>
              </a:rPr>
              <a:t>God</a:t>
            </a:r>
            <a:r>
              <a:rPr lang="en-US" sz="2000" dirty="0">
                <a:latin typeface="Arial Rounded MT Bold" panose="020F0704030504030204" pitchFamily="34" charset="0"/>
              </a:rPr>
              <a:t>’s word: Have you taken a good look at this mob? Well, look again—I’m turning it over to you this very day. And you’ll know, beyond the shadow of a doubt, that I am </a:t>
            </a:r>
            <a:r>
              <a:rPr lang="en-US" sz="2000" cap="small" dirty="0">
                <a:latin typeface="Arial Rounded MT Bold" panose="020F0704030504030204" pitchFamily="34" charset="0"/>
              </a:rPr>
              <a:t>God</a:t>
            </a:r>
            <a:r>
              <a:rPr lang="en-US" sz="2000" dirty="0">
                <a:latin typeface="Arial Rounded MT Bold" panose="020F0704030504030204" pitchFamily="34" charset="0"/>
              </a:rPr>
              <a:t>.”</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23716728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14 </a:t>
            </a:r>
            <a:r>
              <a:rPr lang="en-US" sz="2000" dirty="0">
                <a:latin typeface="Arial Rounded MT Bold" panose="020F0704030504030204" pitchFamily="34" charset="0"/>
              </a:rPr>
              <a:t>Ahab said, “Really? And who is going to make this happen?”</a:t>
            </a:r>
          </a:p>
          <a:p>
            <a:pPr marL="0" indent="0">
              <a:buNone/>
            </a:pPr>
            <a:r>
              <a:rPr lang="en-US" sz="2000" cap="small" dirty="0">
                <a:latin typeface="Arial Rounded MT Bold" panose="020F0704030504030204" pitchFamily="34" charset="0"/>
              </a:rPr>
              <a:t>God</a:t>
            </a:r>
            <a:r>
              <a:rPr lang="en-US" sz="2000" dirty="0">
                <a:latin typeface="Arial Rounded MT Bold" panose="020F0704030504030204" pitchFamily="34" charset="0"/>
              </a:rPr>
              <a:t> said, “The young commandos of the regional chiefs.”</a:t>
            </a:r>
          </a:p>
          <a:p>
            <a:pPr marL="0" indent="0">
              <a:buNone/>
            </a:pPr>
            <a:r>
              <a:rPr lang="en-US" sz="2000" dirty="0">
                <a:latin typeface="Arial Rounded MT Bold" panose="020F0704030504030204" pitchFamily="34" charset="0"/>
              </a:rPr>
              <a:t>“And who,” said Ahab, “will strike the first blow?”</a:t>
            </a:r>
          </a:p>
          <a:p>
            <a:pPr marL="0" indent="0">
              <a:buNone/>
            </a:pPr>
            <a:r>
              <a:rPr lang="en-US" sz="2000" cap="small" dirty="0">
                <a:latin typeface="Arial Rounded MT Bold" panose="020F0704030504030204" pitchFamily="34" charset="0"/>
              </a:rPr>
              <a:t>God</a:t>
            </a:r>
            <a:r>
              <a:rPr lang="en-US" sz="2000" dirty="0">
                <a:latin typeface="Arial Rounded MT Bold" panose="020F0704030504030204" pitchFamily="34" charset="0"/>
              </a:rPr>
              <a:t> said, “You.”</a:t>
            </a:r>
          </a:p>
          <a:p>
            <a:pPr marL="0" indent="0">
              <a:buNone/>
            </a:pPr>
            <a:r>
              <a:rPr lang="en-US" sz="2000" baseline="30000" dirty="0">
                <a:latin typeface="Arial Rounded MT Bold" panose="020F0704030504030204" pitchFamily="34" charset="0"/>
              </a:rPr>
              <a:t>15 </a:t>
            </a:r>
            <a:r>
              <a:rPr lang="en-US" sz="2000" dirty="0">
                <a:latin typeface="Arial Rounded MT Bold" panose="020F0704030504030204" pitchFamily="34" charset="0"/>
              </a:rPr>
              <a:t>Ahab looked over the commandos of the regional chiefs; he counted 232. Then he assessed the available troops—7,000.</a:t>
            </a:r>
          </a:p>
          <a:p>
            <a:pPr marL="0" indent="0">
              <a:buNone/>
            </a:pPr>
            <a:r>
              <a:rPr lang="en-US" sz="2000" baseline="30000" dirty="0">
                <a:latin typeface="Arial Rounded MT Bold" panose="020F0704030504030204" pitchFamily="34" charset="0"/>
              </a:rPr>
              <a:t>16-17 </a:t>
            </a:r>
            <a:r>
              <a:rPr lang="en-US" sz="2000" dirty="0">
                <a:latin typeface="Arial Rounded MT Bold" panose="020F0704030504030204" pitchFamily="34" charset="0"/>
              </a:rPr>
              <a:t>At noon they set out after Ben-</a:t>
            </a:r>
            <a:r>
              <a:rPr lang="en-US" sz="2000" dirty="0" err="1">
                <a:latin typeface="Arial Rounded MT Bold" panose="020F0704030504030204" pitchFamily="34" charset="0"/>
              </a:rPr>
              <a:t>Hadad</a:t>
            </a:r>
            <a:r>
              <a:rPr lang="en-US" sz="2000" dirty="0">
                <a:latin typeface="Arial Rounded MT Bold" panose="020F0704030504030204" pitchFamily="34" charset="0"/>
              </a:rPr>
              <a:t> who, with his allies, the thirty-two sheiks, was busy at serious drinking in the field shelters. The commandos of the regional chiefs made up the vanguard.</a:t>
            </a:r>
          </a:p>
          <a:p>
            <a:pPr marL="0" indent="0">
              <a:buNone/>
            </a:pPr>
            <a:r>
              <a:rPr lang="en-US" sz="2000" dirty="0">
                <a:latin typeface="Arial Rounded MT Bold" panose="020F0704030504030204" pitchFamily="34" charset="0"/>
              </a:rPr>
              <a:t>A report was brought to Ben-</a:t>
            </a:r>
            <a:r>
              <a:rPr lang="en-US" sz="2000" dirty="0" err="1">
                <a:latin typeface="Arial Rounded MT Bold" panose="020F0704030504030204" pitchFamily="34" charset="0"/>
              </a:rPr>
              <a:t>Hadad</a:t>
            </a:r>
            <a:r>
              <a:rPr lang="en-US" sz="2000" dirty="0">
                <a:latin typeface="Arial Rounded MT Bold" panose="020F0704030504030204" pitchFamily="34" charset="0"/>
              </a:rPr>
              <a:t>: “Men are on their way from Samaria.”</a:t>
            </a:r>
          </a:p>
          <a:p>
            <a:pPr marL="0" indent="0">
              <a:buNone/>
            </a:pPr>
            <a:r>
              <a:rPr lang="en-US" sz="2000" baseline="30000" dirty="0">
                <a:latin typeface="Arial Rounded MT Bold" panose="020F0704030504030204" pitchFamily="34" charset="0"/>
              </a:rPr>
              <a:t>18 </a:t>
            </a:r>
            <a:r>
              <a:rPr lang="en-US" sz="2000" dirty="0">
                <a:latin typeface="Arial Rounded MT Bold" panose="020F0704030504030204" pitchFamily="34" charset="0"/>
              </a:rPr>
              <a:t>He said, “If they’ve come in peace, take them alive as hostages; if they’ve come to fight, the same—take them alive as hostages.”</a:t>
            </a:r>
          </a:p>
          <a:p>
            <a:pPr marL="0" indent="0">
              <a:buNone/>
            </a:pPr>
            <a:r>
              <a:rPr lang="en-US" sz="2000" baseline="30000" dirty="0">
                <a:latin typeface="Arial Rounded MT Bold" panose="020F0704030504030204" pitchFamily="34" charset="0"/>
              </a:rPr>
              <a:t>19-20 </a:t>
            </a:r>
            <a:r>
              <a:rPr lang="en-US" sz="2000" dirty="0">
                <a:latin typeface="Arial Rounded MT Bold" panose="020F0704030504030204" pitchFamily="34" charset="0"/>
              </a:rPr>
              <a:t>The commandos poured out of the city with the full army behind them. They hit hard in hand-to-hand combat. The Arameans scattered from the field, with Israel hard on their heels. But Ben-</a:t>
            </a:r>
            <a:r>
              <a:rPr lang="en-US" sz="2000" dirty="0" err="1">
                <a:latin typeface="Arial Rounded MT Bold" panose="020F0704030504030204" pitchFamily="34" charset="0"/>
              </a:rPr>
              <a:t>Hadad</a:t>
            </a:r>
            <a:r>
              <a:rPr lang="en-US" sz="2000" dirty="0">
                <a:latin typeface="Arial Rounded MT Bold" panose="020F0704030504030204" pitchFamily="34" charset="0"/>
              </a:rPr>
              <a:t> king of Aram got away on horseback, along with his cavalry.</a:t>
            </a:r>
          </a:p>
          <a:p>
            <a:pPr marL="0" indent="0">
              <a:buNone/>
            </a:pPr>
            <a:r>
              <a:rPr lang="en-US" sz="2000" baseline="30000" dirty="0">
                <a:latin typeface="Arial Rounded MT Bold" panose="020F0704030504030204" pitchFamily="34" charset="0"/>
              </a:rPr>
              <a:t>21 </a:t>
            </a:r>
            <a:r>
              <a:rPr lang="en-US" sz="2000" dirty="0">
                <a:latin typeface="Arial Rounded MT Bold" panose="020F0704030504030204" pitchFamily="34" charset="0"/>
              </a:rPr>
              <a:t>The king of Israel cut down both horses and chariots—an enormous defeat for Aram.</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2678708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22 </a:t>
            </a:r>
            <a:r>
              <a:rPr lang="en-US" sz="2000" dirty="0">
                <a:latin typeface="Arial Rounded MT Bold" panose="020F0704030504030204" pitchFamily="34" charset="0"/>
              </a:rPr>
              <a:t>Sometime later the prophet came to the king of Israel and said, “On the alert now—build up your army, assess your capabilities, and see what has to be done. Before the year is out, the king of Aram will be back in force.”</a:t>
            </a:r>
          </a:p>
          <a:p>
            <a:pPr marL="0" indent="0">
              <a:buNone/>
            </a:pPr>
            <a:r>
              <a:rPr lang="en-US" sz="2000" baseline="30000" dirty="0">
                <a:latin typeface="Arial Rounded MT Bold" panose="020F0704030504030204" pitchFamily="34" charset="0"/>
              </a:rPr>
              <a:t>23-25 </a:t>
            </a:r>
            <a:r>
              <a:rPr lang="en-US" sz="2000" dirty="0">
                <a:latin typeface="Arial Rounded MT Bold" panose="020F0704030504030204" pitchFamily="34" charset="0"/>
              </a:rPr>
              <a:t>Meanwhile the advisors to the king of Aram said, “Their god is a god of the mountains—we don’t stand a chance against them there. So let’s engage them on the plain where we’ll have the advantage. Here’s the strategy: Remove each sheik from his place of leadership and replace him with a seasoned officer. Then recruit a fighting force equivalent in size to the army that deserted earlier—horse for horse, chariot for chariot. And we’ll fight them on the plain—we’re sure to prove stronger than they are.”</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22871751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1400" y="5562600"/>
            <a:ext cx="5562600" cy="1295400"/>
          </a:xfrm>
        </p:spPr>
        <p:txBody>
          <a:bodyPr/>
          <a:lstStyle/>
          <a:p>
            <a:pPr eaLnBrk="1" hangingPunct="1">
              <a:defRPr/>
            </a:pPr>
            <a: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t>How Low Can You Go?</a:t>
            </a:r>
            <a:b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br>
            <a: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rPr>
              <a:t>I Kings 20:1-3</a:t>
            </a:r>
            <a:endPar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171" name="Rectangle 3"/>
          <p:cNvSpPr>
            <a:spLocks noGrp="1" noChangeArrowheads="1"/>
          </p:cNvSpPr>
          <p:nvPr>
            <p:ph type="subTitle" idx="1"/>
          </p:nvPr>
        </p:nvSpPr>
        <p:spPr>
          <a:xfrm>
            <a:off x="0" y="0"/>
            <a:ext cx="3429000" cy="381000"/>
          </a:xfrm>
        </p:spPr>
        <p:txBody>
          <a:bodyPr/>
          <a:lstStyle/>
          <a:p>
            <a:pPr eaLnBrk="1" hangingPunct="1">
              <a:defRPr/>
            </a:pPr>
            <a:r>
              <a:rPr lang="en-US" sz="2000" dirty="0">
                <a:effectLst>
                  <a:outerShdw blurRad="38100" dist="38100" dir="2700000" algn="tl">
                    <a:srgbClr val="000000">
                      <a:alpha val="43137"/>
                    </a:srgbClr>
                  </a:outerShdw>
                </a:effectLst>
                <a:latin typeface="Arial Rounded MT Bold" panose="020F0704030504030204" pitchFamily="34" charset="0"/>
              </a:rPr>
              <a:t>Edward Christian Church</a:t>
            </a:r>
          </a:p>
        </p:txBody>
      </p:sp>
      <p:sp>
        <p:nvSpPr>
          <p:cNvPr id="8" name="Rectangle 3"/>
          <p:cNvSpPr txBox="1">
            <a:spLocks noChangeArrowheads="1"/>
          </p:cNvSpPr>
          <p:nvPr/>
        </p:nvSpPr>
        <p:spPr bwMode="auto">
          <a:xfrm>
            <a:off x="7223759" y="0"/>
            <a:ext cx="1905001" cy="533400"/>
          </a:xfrm>
          <a:prstGeom prst="rect">
            <a:avLst/>
          </a:prstGeom>
          <a:noFill/>
          <a:ln w="9525">
            <a:noFill/>
            <a:miter lim="800000"/>
            <a:headEnd/>
            <a:tailEnd/>
          </a:ln>
        </p:spPr>
        <p:txBody>
          <a:bodyPr/>
          <a:lstStyle/>
          <a:p>
            <a:pPr eaLnBrk="1" hangingPunct="1">
              <a:spcBef>
                <a:spcPct val="20000"/>
              </a:spcBef>
              <a:buClr>
                <a:schemeClr val="accent2"/>
              </a:buClr>
              <a:buFont typeface="Wingdings" pitchFamily="2" charset="2"/>
              <a:buNone/>
              <a:defRPr/>
            </a:pPr>
            <a:r>
              <a:rPr lang="en-US" sz="2600" kern="0" dirty="0">
                <a:effectLst>
                  <a:outerShdw blurRad="38100" dist="38100" dir="2700000" algn="tl">
                    <a:srgbClr val="000000">
                      <a:alpha val="43137"/>
                    </a:srgbClr>
                  </a:outerShdw>
                </a:effectLst>
                <a:latin typeface="+mn-lt"/>
              </a:rPr>
              <a:t> </a:t>
            </a:r>
            <a:r>
              <a:rPr lang="en-US" sz="2000" kern="0" dirty="0">
                <a:effectLst>
                  <a:outerShdw blurRad="38100" dist="38100" dir="2700000" algn="tl">
                    <a:srgbClr val="000000">
                      <a:alpha val="43137"/>
                    </a:srgbClr>
                  </a:outerShdw>
                </a:effectLst>
                <a:latin typeface="Arial Rounded MT Bold" panose="020F0704030504030204" pitchFamily="34" charset="0"/>
              </a:rPr>
              <a:t>June 4, 2017</a:t>
            </a:r>
            <a:endParaRPr lang="en-US" sz="2800" kern="0" dirty="0">
              <a:effectLst>
                <a:outerShdw blurRad="38100" dist="38100" dir="2700000" algn="tl">
                  <a:srgbClr val="000000">
                    <a:alpha val="43137"/>
                  </a:srgbClr>
                </a:outerShdw>
              </a:effectLst>
              <a:latin typeface="Arial Rounded MT Bold" panose="020F0704030504030204" pitchFamily="34" charset="0"/>
            </a:endParaRPr>
          </a:p>
        </p:txBody>
      </p:sp>
      <p:sp>
        <p:nvSpPr>
          <p:cNvPr id="2" name="TextBox 1"/>
          <p:cNvSpPr txBox="1"/>
          <p:nvPr/>
        </p:nvSpPr>
        <p:spPr>
          <a:xfrm>
            <a:off x="76200" y="914400"/>
            <a:ext cx="2133600"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God </a:t>
            </a:r>
            <a:r>
              <a:rPr lang="en-US" sz="2800" dirty="0">
                <a:effectLst>
                  <a:outerShdw blurRad="38100" dist="38100" dir="2700000" algn="tl">
                    <a:srgbClr val="000000">
                      <a:alpha val="43137"/>
                    </a:srgbClr>
                  </a:outerShdw>
                </a:effectLst>
                <a:latin typeface="Arial Rounded MT Bold" panose="020F0704030504030204" pitchFamily="34" charset="0"/>
              </a:rPr>
              <a:t>of the </a:t>
            </a:r>
          </a:p>
          <a:p>
            <a:r>
              <a:rPr lang="en-US" sz="2800" b="1" dirty="0">
                <a:effectLst>
                  <a:outerShdw blurRad="38100" dist="38100" dir="2700000" algn="tl">
                    <a:srgbClr val="000000">
                      <a:alpha val="43137"/>
                    </a:srgbClr>
                  </a:outerShdw>
                </a:effectLst>
                <a:latin typeface="Arial Rounded MT Bold" panose="020F0704030504030204" pitchFamily="34" charset="0"/>
              </a:rPr>
              <a:t>Mountains</a:t>
            </a:r>
          </a:p>
          <a:p>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dirty="0">
                <a:effectLst>
                  <a:outerShdw blurRad="38100" dist="38100" dir="2700000" algn="tl">
                    <a:srgbClr val="000000">
                      <a:alpha val="43137"/>
                    </a:srgbClr>
                  </a:outerShdw>
                </a:effectLst>
                <a:latin typeface="Arial Rounded MT Bold" panose="020F0704030504030204" pitchFamily="34" charset="0"/>
              </a:rPr>
              <a:t>and the </a:t>
            </a:r>
          </a:p>
          <a:p>
            <a:r>
              <a:rPr lang="en-US" sz="2800" b="1" dirty="0">
                <a:effectLst>
                  <a:outerShdw blurRad="38100" dist="38100" dir="2700000" algn="tl">
                    <a:srgbClr val="000000">
                      <a:alpha val="43137"/>
                    </a:srgbClr>
                  </a:outerShdw>
                </a:effectLst>
                <a:latin typeface="Arial Rounded MT Bold" panose="020F0704030504030204" pitchFamily="34" charset="0"/>
              </a:rPr>
              <a:t>   Valleys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500"/>
                                        <p:tgtEl>
                                          <p:spTgt spid="717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 calcmode="lin" valueType="num">
                                      <p:cBhvr>
                                        <p:cTn id="10"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7171">
                                            <p:txEl>
                                              <p:pRg st="0" end="0"/>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16" presetClass="entr" presetSubtype="4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5638800"/>
          </a:xfrm>
          <a:solidFill>
            <a:schemeClr val="bg1">
              <a:lumMod val="95000"/>
              <a:alpha val="80000"/>
            </a:schemeClr>
          </a:solidFill>
        </p:spPr>
        <p:txBody>
          <a:bodyPr/>
          <a:lstStyle/>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Loss of Confidence </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Physically Tired</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Spiritually Tired</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Loss of Vision</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Hard to See Beyond Your Valley</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Loss of Hope</a:t>
            </a:r>
          </a:p>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Expectation Less than Positive or</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Expectation Negative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Here is Where…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…Satan Thinks He Can Overcome You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…with Little Effort!</a:t>
            </a:r>
          </a:p>
        </p:txBody>
      </p:sp>
      <p:sp>
        <p:nvSpPr>
          <p:cNvPr id="122883" name="Rectangle 3"/>
          <p:cNvSpPr>
            <a:spLocks noGrp="1" noChangeArrowheads="1"/>
          </p:cNvSpPr>
          <p:nvPr>
            <p:ph type="title"/>
          </p:nvPr>
        </p:nvSpPr>
        <p:spPr>
          <a:xfrm>
            <a:off x="228600" y="301625"/>
            <a:ext cx="8686800" cy="612775"/>
          </a:xfrm>
          <a:ln/>
        </p:spPr>
        <p:txBody>
          <a:bodyPr/>
          <a:lstStyle/>
          <a:p>
            <a:r>
              <a:rPr lang="en-US" dirty="0">
                <a:solidFill>
                  <a:schemeClr val="tx1"/>
                </a:solidFill>
                <a:effectLst>
                  <a:outerShdw blurRad="38100" dist="38100" dir="2700000" algn="tl">
                    <a:srgbClr val="000000">
                      <a:alpha val="43137"/>
                    </a:srgbClr>
                  </a:outerShdw>
                </a:effectLst>
              </a:rPr>
              <a:t>Why Satan Attacks in Valley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2882">
                                            <p:txEl>
                                              <p:pRg st="2" end="2"/>
                                            </p:txEl>
                                          </p:spTgt>
                                        </p:tgtEl>
                                        <p:attrNameLst>
                                          <p:attrName>style.visibility</p:attrName>
                                        </p:attrNameLst>
                                      </p:cBhvr>
                                      <p:to>
                                        <p:strVal val="visible"/>
                                      </p:to>
                                    </p:set>
                                    <p:animEffect transition="in" filter="fade">
                                      <p:cBhvr>
                                        <p:cTn id="29" dur="2000"/>
                                        <p:tgtEl>
                                          <p:spTgt spid="122882">
                                            <p:txEl>
                                              <p:pRg st="2" end="2"/>
                                            </p:txEl>
                                          </p:spTgt>
                                        </p:tgtEl>
                                      </p:cBhvr>
                                    </p:animEffect>
                                    <p:anim calcmode="lin" valueType="num">
                                      <p:cBhvr>
                                        <p:cTn id="30"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22882">
                                            <p:txEl>
                                              <p:pRg st="3" end="3"/>
                                            </p:txEl>
                                          </p:spTgt>
                                        </p:tgtEl>
                                        <p:attrNameLst>
                                          <p:attrName>style.visibility</p:attrName>
                                        </p:attrNameLst>
                                      </p:cBhvr>
                                      <p:to>
                                        <p:strVal val="visible"/>
                                      </p:to>
                                    </p:set>
                                    <p:animEffect transition="in" filter="fade">
                                      <p:cBhvr>
                                        <p:cTn id="37" dur="2000"/>
                                        <p:tgtEl>
                                          <p:spTgt spid="122882">
                                            <p:txEl>
                                              <p:pRg st="3" end="3"/>
                                            </p:txEl>
                                          </p:spTgt>
                                        </p:tgtEl>
                                      </p:cBhvr>
                                    </p:animEffect>
                                    <p:anim calcmode="lin" valueType="num">
                                      <p:cBhvr>
                                        <p:cTn id="38"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9"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2882">
                                            <p:txEl>
                                              <p:pRg st="4" end="4"/>
                                            </p:txEl>
                                          </p:spTgt>
                                        </p:tgtEl>
                                        <p:attrNameLst>
                                          <p:attrName>style.visibility</p:attrName>
                                        </p:attrNameLst>
                                      </p:cBhvr>
                                      <p:to>
                                        <p:strVal val="visible"/>
                                      </p:to>
                                    </p:set>
                                    <p:animEffect transition="in" filter="fade">
                                      <p:cBhvr>
                                        <p:cTn id="45" dur="2000"/>
                                        <p:tgtEl>
                                          <p:spTgt spid="122882">
                                            <p:txEl>
                                              <p:pRg st="4" end="4"/>
                                            </p:txEl>
                                          </p:spTgt>
                                        </p:tgtEl>
                                      </p:cBhvr>
                                    </p:animEffect>
                                    <p:anim calcmode="lin" valueType="num">
                                      <p:cBhvr>
                                        <p:cTn id="46"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7"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22882">
                                            <p:txEl>
                                              <p:pRg st="5" end="5"/>
                                            </p:txEl>
                                          </p:spTgt>
                                        </p:tgtEl>
                                        <p:attrNameLst>
                                          <p:attrName>style.visibility</p:attrName>
                                        </p:attrNameLst>
                                      </p:cBhvr>
                                      <p:to>
                                        <p:strVal val="visible"/>
                                      </p:to>
                                    </p:set>
                                    <p:animEffect transition="in" filter="fade">
                                      <p:cBhvr>
                                        <p:cTn id="53" dur="2000"/>
                                        <p:tgtEl>
                                          <p:spTgt spid="122882">
                                            <p:txEl>
                                              <p:pRg st="5" end="5"/>
                                            </p:txEl>
                                          </p:spTgt>
                                        </p:tgtEl>
                                      </p:cBhvr>
                                    </p:animEffect>
                                    <p:anim calcmode="lin" valueType="num">
                                      <p:cBhvr>
                                        <p:cTn id="54"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5"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6"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22882">
                                            <p:txEl>
                                              <p:pRg st="6" end="6"/>
                                            </p:txEl>
                                          </p:spTgt>
                                        </p:tgtEl>
                                        <p:attrNameLst>
                                          <p:attrName>style.visibility</p:attrName>
                                        </p:attrNameLst>
                                      </p:cBhvr>
                                      <p:to>
                                        <p:strVal val="visible"/>
                                      </p:to>
                                    </p:set>
                                    <p:animEffect transition="in" filter="fade">
                                      <p:cBhvr>
                                        <p:cTn id="61" dur="2000"/>
                                        <p:tgtEl>
                                          <p:spTgt spid="122882">
                                            <p:txEl>
                                              <p:pRg st="6" end="6"/>
                                            </p:txEl>
                                          </p:spTgt>
                                        </p:tgtEl>
                                      </p:cBhvr>
                                    </p:animEffect>
                                    <p:anim calcmode="lin" valueType="num">
                                      <p:cBhvr>
                                        <p:cTn id="62"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63"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22882">
                                            <p:txEl>
                                              <p:pRg st="7" end="7"/>
                                            </p:txEl>
                                          </p:spTgt>
                                        </p:tgtEl>
                                        <p:attrNameLst>
                                          <p:attrName>style.visibility</p:attrName>
                                        </p:attrNameLst>
                                      </p:cBhvr>
                                      <p:to>
                                        <p:strVal val="visible"/>
                                      </p:to>
                                    </p:set>
                                    <p:animEffect transition="in" filter="fade">
                                      <p:cBhvr>
                                        <p:cTn id="69" dur="2000"/>
                                        <p:tgtEl>
                                          <p:spTgt spid="122882">
                                            <p:txEl>
                                              <p:pRg st="7" end="7"/>
                                            </p:txEl>
                                          </p:spTgt>
                                        </p:tgtEl>
                                      </p:cBhvr>
                                    </p:animEffect>
                                    <p:anim calcmode="lin" valueType="num">
                                      <p:cBhvr>
                                        <p:cTn id="70"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71"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72"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22882">
                                            <p:txEl>
                                              <p:pRg st="8" end="8"/>
                                            </p:txEl>
                                          </p:spTgt>
                                        </p:tgtEl>
                                        <p:attrNameLst>
                                          <p:attrName>style.visibility</p:attrName>
                                        </p:attrNameLst>
                                      </p:cBhvr>
                                      <p:to>
                                        <p:strVal val="visible"/>
                                      </p:to>
                                    </p:set>
                                    <p:animEffect transition="in" filter="fade">
                                      <p:cBhvr>
                                        <p:cTn id="77" dur="2000"/>
                                        <p:tgtEl>
                                          <p:spTgt spid="122882">
                                            <p:txEl>
                                              <p:pRg st="8" end="8"/>
                                            </p:txEl>
                                          </p:spTgt>
                                        </p:tgtEl>
                                      </p:cBhvr>
                                    </p:animEffect>
                                    <p:anim calcmode="lin" valueType="num">
                                      <p:cBhvr>
                                        <p:cTn id="78"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9"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80"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81" fill="hold">
                            <p:stCondLst>
                              <p:cond delay="2000"/>
                            </p:stCondLst>
                            <p:childTnLst>
                              <p:par>
                                <p:cTn id="82" presetID="37" presetClass="entr" presetSubtype="0" fill="hold" grpId="0" nodeType="afterEffect">
                                  <p:stCondLst>
                                    <p:cond delay="0"/>
                                  </p:stCondLst>
                                  <p:childTnLst>
                                    <p:set>
                                      <p:cBhvr>
                                        <p:cTn id="83" dur="1" fill="hold">
                                          <p:stCondLst>
                                            <p:cond delay="0"/>
                                          </p:stCondLst>
                                        </p:cTn>
                                        <p:tgtEl>
                                          <p:spTgt spid="122882">
                                            <p:txEl>
                                              <p:pRg st="9" end="9"/>
                                            </p:txEl>
                                          </p:spTgt>
                                        </p:tgtEl>
                                        <p:attrNameLst>
                                          <p:attrName>style.visibility</p:attrName>
                                        </p:attrNameLst>
                                      </p:cBhvr>
                                      <p:to>
                                        <p:strVal val="visible"/>
                                      </p:to>
                                    </p:set>
                                    <p:animEffect transition="in" filter="fade">
                                      <p:cBhvr>
                                        <p:cTn id="84" dur="1000"/>
                                        <p:tgtEl>
                                          <p:spTgt spid="122882">
                                            <p:txEl>
                                              <p:pRg st="9" end="9"/>
                                            </p:txEl>
                                          </p:spTgt>
                                        </p:tgtEl>
                                      </p:cBhvr>
                                    </p:animEffect>
                                    <p:anim calcmode="lin" valueType="num">
                                      <p:cBhvr>
                                        <p:cTn id="85" dur="1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par>
                          <p:cTn id="88" fill="hold">
                            <p:stCondLst>
                              <p:cond delay="3000"/>
                            </p:stCondLst>
                            <p:childTnLst>
                              <p:par>
                                <p:cTn id="89" presetID="37" presetClass="entr" presetSubtype="0" fill="hold" grpId="0" nodeType="afterEffect">
                                  <p:stCondLst>
                                    <p:cond delay="0"/>
                                  </p:stCondLst>
                                  <p:childTnLst>
                                    <p:set>
                                      <p:cBhvr>
                                        <p:cTn id="90" dur="1" fill="hold">
                                          <p:stCondLst>
                                            <p:cond delay="0"/>
                                          </p:stCondLst>
                                        </p:cTn>
                                        <p:tgtEl>
                                          <p:spTgt spid="122882">
                                            <p:txEl>
                                              <p:pRg st="10" end="10"/>
                                            </p:txEl>
                                          </p:spTgt>
                                        </p:tgtEl>
                                        <p:attrNameLst>
                                          <p:attrName>style.visibility</p:attrName>
                                        </p:attrNameLst>
                                      </p:cBhvr>
                                      <p:to>
                                        <p:strVal val="visible"/>
                                      </p:to>
                                    </p:set>
                                    <p:animEffect transition="in" filter="fade">
                                      <p:cBhvr>
                                        <p:cTn id="91" dur="1000"/>
                                        <p:tgtEl>
                                          <p:spTgt spid="122882">
                                            <p:txEl>
                                              <p:pRg st="10" end="10"/>
                                            </p:txEl>
                                          </p:spTgt>
                                        </p:tgtEl>
                                      </p:cBhvr>
                                    </p:animEffect>
                                    <p:anim calcmode="lin" valueType="num">
                                      <p:cBhvr>
                                        <p:cTn id="92" dur="1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715000" cy="1276350"/>
          </a:xfrm>
          <a:prstGeom prst="rect">
            <a:avLst/>
          </a:prstGeom>
        </p:spPr>
      </p:pic>
      <p:pic>
        <p:nvPicPr>
          <p:cNvPr id="5" name="Picture 4" descr="A picture containing text&#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b="10784"/>
          <a:stretch/>
        </p:blipFill>
        <p:spPr>
          <a:xfrm>
            <a:off x="6229350" y="76200"/>
            <a:ext cx="2914650" cy="1733550"/>
          </a:xfrm>
          <a:prstGeom prst="rect">
            <a:avLst/>
          </a:prstGeom>
        </p:spPr>
      </p:pic>
      <p:sp>
        <p:nvSpPr>
          <p:cNvPr id="6" name="AutoShape 2" descr="Image result for warrior attacks clip art free black and white"/>
          <p:cNvSpPr>
            <a:spLocks noChangeAspect="1" noChangeArrowheads="1"/>
          </p:cNvSpPr>
          <p:nvPr/>
        </p:nvSpPr>
        <p:spPr bwMode="auto">
          <a:xfrm>
            <a:off x="3605213" y="2490788"/>
            <a:ext cx="193357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09750"/>
            <a:ext cx="3528259" cy="3434172"/>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667" r="12000"/>
          <a:stretch/>
        </p:blipFill>
        <p:spPr>
          <a:xfrm>
            <a:off x="5867400" y="5044102"/>
            <a:ext cx="2362200" cy="1276350"/>
          </a:xfrm>
          <a:prstGeom prst="rect">
            <a:avLst/>
          </a:prstGeom>
        </p:spPr>
      </p:pic>
    </p:spTree>
    <p:extLst>
      <p:ext uri="{BB962C8B-B14F-4D97-AF65-F5344CB8AC3E}">
        <p14:creationId xmlns:p14="http://schemas.microsoft.com/office/powerpoint/2010/main" val="16925153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extLst>
                  <p:ext uri="{D42A27DB-BD31-4B8C-83A1-F6EECF244321}">
                    <p14:modId xmlns:p14="http://schemas.microsoft.com/office/powerpoint/2010/main" val="1295698208"/>
                  </p:ext>
                </p:extLst>
              </p:nvPr>
            </p:nvGraphicFramePr>
            <p:xfrm>
              <a:off x="3077308" y="1798820"/>
              <a:ext cx="2286000" cy="1714500"/>
            </p:xfrm>
            <a:graphic>
              <a:graphicData uri="http://schemas.microsoft.com/office/powerpoint/2016/slidezoom">
                <pslz:sldZm>
                  <pslz:sldZmObj sldId="332" cId="2209069383">
                    <pslz:zmPr id="{4A395603-767C-45E1-A1B5-B45E792A6CB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3077308" y="1798820"/>
                <a:ext cx="2286000" cy="1714500"/>
              </a:xfrm>
              <a:prstGeom prst="rect">
                <a:avLst/>
              </a:prstGeom>
            </p:spPr>
          </p:pic>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51" y="0"/>
            <a:ext cx="7072097" cy="6858000"/>
          </a:xfrm>
          <a:prstGeom prst="rect">
            <a:avLst/>
          </a:prstGeom>
        </p:spPr>
      </p:pic>
    </p:spTree>
    <p:extLst>
      <p:ext uri="{BB962C8B-B14F-4D97-AF65-F5344CB8AC3E}">
        <p14:creationId xmlns:p14="http://schemas.microsoft.com/office/powerpoint/2010/main" val="22090693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nvGraphicFramePr>
            <p:xfrm>
              <a:off x="3077308" y="1798820"/>
              <a:ext cx="2286000" cy="1714500"/>
            </p:xfrm>
            <a:graphic>
              <a:graphicData uri="http://schemas.microsoft.com/office/powerpoint/2016/slidezoom">
                <pslz:sldZm>
                  <pslz:sldZmObj sldId="332" cId="2209069383">
                    <pslz:zmPr id="{4A395603-767C-45E1-A1B5-B45E792A6CB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3077308" y="1798820"/>
                <a:ext cx="2286000" cy="1714500"/>
              </a:xfrm>
              <a:prstGeom prst="rect">
                <a:avLst/>
              </a:prstGeom>
            </p:spPr>
          </p:pic>
        </mc:Fallback>
      </mc:AlternateContent>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444" r="28451" b="6666"/>
          <a:stretch/>
        </p:blipFill>
        <p:spPr>
          <a:xfrm>
            <a:off x="1035951" y="304800"/>
            <a:ext cx="5060049" cy="6096000"/>
          </a:xfrm>
          <a:prstGeom prst="rect">
            <a:avLst/>
          </a:prstGeom>
        </p:spPr>
      </p:pic>
    </p:spTree>
    <p:extLst>
      <p:ext uri="{BB962C8B-B14F-4D97-AF65-F5344CB8AC3E}">
        <p14:creationId xmlns:p14="http://schemas.microsoft.com/office/powerpoint/2010/main" val="30763231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752600" y="3429000"/>
            <a:ext cx="7391400" cy="3421063"/>
          </a:xfrm>
          <a:solidFill>
            <a:schemeClr val="bg1">
              <a:lumMod val="95000"/>
              <a:alpha val="80000"/>
            </a:schemeClr>
          </a:solidFill>
        </p:spPr>
        <p:txBody>
          <a:bodyPr/>
          <a:lstStyle/>
          <a:p>
            <a:pPr marL="0" indent="0">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Deuteronomy 11:11 (KJV)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i="1" dirty="0">
                <a:effectLst>
                  <a:outerShdw blurRad="38100" dist="38100" dir="2700000" algn="tl">
                    <a:srgbClr val="000000">
                      <a:alpha val="43137"/>
                    </a:srgbClr>
                  </a:outerShdw>
                </a:effectLst>
                <a:latin typeface="Arial Rounded MT Bold" panose="020F0704030504030204" pitchFamily="34" charset="0"/>
              </a:rPr>
              <a:t>But the land, whither ye go to possess it, </a:t>
            </a: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rPr>
              <a:t>is a land of hills and valleys, and drinketh water of the rain of heaven:</a:t>
            </a:r>
            <a:r>
              <a:rPr lang="en-US" sz="2800" dirty="0">
                <a:effectLst>
                  <a:outerShdw blurRad="38100" dist="38100" dir="2700000" algn="tl">
                    <a:srgbClr val="000000">
                      <a:alpha val="43137"/>
                    </a:srgbClr>
                  </a:outerShdw>
                </a:effectLst>
                <a:latin typeface="Arial Rounded MT Bold" panose="020F0704030504030204" pitchFamily="34" charset="0"/>
              </a:rPr>
              <a:t> </a:t>
            </a:r>
          </a:p>
          <a:p>
            <a:pPr marL="457200" indent="-457200">
              <a:spcBef>
                <a:spcPts val="120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Unique Demands Expected</a:t>
            </a:r>
          </a:p>
          <a:p>
            <a:pPr marL="914400" lvl="1"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Physically</a:t>
            </a:r>
          </a:p>
          <a:p>
            <a:pPr marL="914400" lvl="1"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Spiritually</a:t>
            </a:r>
            <a:br>
              <a:rPr lang="en-US" sz="2800" dirty="0">
                <a:effectLst>
                  <a:outerShdw blurRad="38100" dist="38100" dir="2700000" algn="tl">
                    <a:srgbClr val="000000">
                      <a:alpha val="43137"/>
                    </a:srgbClr>
                  </a:outerShdw>
                </a:effectLst>
                <a:latin typeface="Arial Rounded MT Bold" panose="020F0704030504030204" pitchFamily="34" charset="0"/>
              </a:rPr>
            </a:br>
            <a:br>
              <a:rPr lang="en-US" dirty="0"/>
            </a:br>
            <a:endParaRPr lang="en-US" dirty="0"/>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534987" y="76200"/>
            <a:ext cx="8456613"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rPr>
              <a:t>God Prepared Them for the Journey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arn(inVertical)">
                                      <p:cBhvr>
                                        <p:cTn id="7" dur="500"/>
                                        <p:tgtEl>
                                          <p:spTgt spid="12288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2882">
                                            <p:bg/>
                                          </p:spTgt>
                                        </p:tgtEl>
                                        <p:attrNameLst>
                                          <p:attrName>style.visibility</p:attrName>
                                        </p:attrNameLst>
                                      </p:cBhvr>
                                      <p:to>
                                        <p:strVal val="visible"/>
                                      </p:to>
                                    </p:set>
                                    <p:animEffect transition="in" filter="barn(outVertical)">
                                      <p:cBhvr>
                                        <p:cTn id="11" dur="500"/>
                                        <p:tgtEl>
                                          <p:spTgt spid="122882">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22882">
                                            <p:txEl>
                                              <p:pRg st="0" end="0"/>
                                            </p:txEl>
                                          </p:spTgt>
                                        </p:tgtEl>
                                        <p:attrNameLst>
                                          <p:attrName>style.visibility</p:attrName>
                                        </p:attrNameLst>
                                      </p:cBhvr>
                                      <p:to>
                                        <p:strVal val="visible"/>
                                      </p:to>
                                    </p:set>
                                    <p:animEffect transition="in" filter="barn(outVertical)">
                                      <p:cBhvr>
                                        <p:cTn id="14" dur="500"/>
                                        <p:tgtEl>
                                          <p:spTgt spid="122882">
                                            <p:txEl>
                                              <p:pRg st="0" end="0"/>
                                            </p:txEl>
                                          </p:spTgt>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22882">
                                            <p:txEl>
                                              <p:pRg st="1" end="1"/>
                                            </p:txEl>
                                          </p:spTgt>
                                        </p:tgtEl>
                                        <p:attrNameLst>
                                          <p:attrName>style.visibility</p:attrName>
                                        </p:attrNameLst>
                                      </p:cBhvr>
                                      <p:to>
                                        <p:strVal val="visible"/>
                                      </p:to>
                                    </p:set>
                                    <p:animEffect transition="in" filter="barn(outVertical)">
                                      <p:cBhvr>
                                        <p:cTn id="18" dur="500"/>
                                        <p:tgtEl>
                                          <p:spTgt spid="122882">
                                            <p:txEl>
                                              <p:pRg st="1" end="1"/>
                                            </p:txEl>
                                          </p:spTgt>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22882">
                                            <p:txEl>
                                              <p:pRg st="2" end="2"/>
                                            </p:txEl>
                                          </p:spTgt>
                                        </p:tgtEl>
                                        <p:attrNameLst>
                                          <p:attrName>style.visibility</p:attrName>
                                        </p:attrNameLst>
                                      </p:cBhvr>
                                      <p:to>
                                        <p:strVal val="visible"/>
                                      </p:to>
                                    </p:set>
                                    <p:animEffect transition="in" filter="barn(outVertical)">
                                      <p:cBhvr>
                                        <p:cTn id="22" dur="500"/>
                                        <p:tgtEl>
                                          <p:spTgt spid="122882">
                                            <p:txEl>
                                              <p:pRg st="2" end="2"/>
                                            </p:txEl>
                                          </p:spTgt>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Effect transition="in" filter="barn(outVertical)">
                                      <p:cBhvr>
                                        <p:cTn id="26" dur="500"/>
                                        <p:tgtEl>
                                          <p:spTgt spid="122882">
                                            <p:txEl>
                                              <p:pRg st="3" end="3"/>
                                            </p:txEl>
                                          </p:spTgt>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22882">
                                            <p:txEl>
                                              <p:pRg st="4" end="4"/>
                                            </p:txEl>
                                          </p:spTgt>
                                        </p:tgtEl>
                                        <p:attrNameLst>
                                          <p:attrName>style.visibility</p:attrName>
                                        </p:attrNameLst>
                                      </p:cBhvr>
                                      <p:to>
                                        <p:strVal val="visible"/>
                                      </p:to>
                                    </p:set>
                                    <p:animEffect transition="in" filter="barn(outVertical)">
                                      <p:cBhvr>
                                        <p:cTn id="30" dur="500"/>
                                        <p:tgtEl>
                                          <p:spTgt spid="122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P spid="12288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4868863"/>
          </a:xfrm>
          <a:solidFill>
            <a:schemeClr val="bg1">
              <a:lumMod val="95000"/>
              <a:alpha val="9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was Called..</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a:t>
            </a: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Promised Land</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lvl="1">
              <a:spcBef>
                <a:spcPts val="60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Full of Bounty and Blessing</a:t>
            </a:r>
          </a:p>
          <a:p>
            <a:pPr>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Called the ..</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a:t>
            </a: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Problem Free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Land</a:t>
            </a:r>
          </a:p>
          <a:p>
            <a:pPr lvl="1">
              <a:spcBef>
                <a:spcPts val="60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Full of Giants and Battles </a:t>
            </a:r>
          </a:p>
          <a:p>
            <a:pP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Luke 19:13,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“…Occupy til I Come..” </a:t>
            </a:r>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 name="Rectangle 3"/>
          <p:cNvSpPr>
            <a:spLocks noGrp="1" noChangeArrowheads="1"/>
          </p:cNvSpPr>
          <p:nvPr>
            <p:ph type="title"/>
          </p:nvPr>
        </p:nvSpPr>
        <p:spPr>
          <a:xfrm>
            <a:off x="534987" y="76200"/>
            <a:ext cx="8456613" cy="612775"/>
          </a:xfrm>
          <a:ln/>
        </p:spPr>
        <p:txBody>
          <a:bodyPr/>
          <a:lstStyle/>
          <a:p>
            <a:r>
              <a:rPr lang="en-US" dirty="0">
                <a:solidFill>
                  <a:schemeClr val="tx1"/>
                </a:solidFill>
                <a:effectLst>
                  <a:outerShdw blurRad="38100" dist="38100" dir="2700000" algn="tl">
                    <a:srgbClr val="000000">
                      <a:alpha val="43137"/>
                    </a:srgbClr>
                  </a:outerShdw>
                </a:effectLst>
              </a:rPr>
              <a:t>God Prepared Them for the Journey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1000"/>
                                        <p:tgtEl>
                                          <p:spTgt spid="122882">
                                            <p:bg/>
                                          </p:spTgt>
                                        </p:tgtEl>
                                      </p:cBhvr>
                                    </p:animEffect>
                                    <p:anim calcmode="lin" valueType="num">
                                      <p:cBhvr>
                                        <p:cTn id="8" dur="1000" fill="hold"/>
                                        <p:tgtEl>
                                          <p:spTgt spid="122882">
                                            <p:bg/>
                                          </p:spTgt>
                                        </p:tgtEl>
                                        <p:attrNameLst>
                                          <p:attrName>ppt_x</p:attrName>
                                        </p:attrNameLst>
                                      </p:cBhvr>
                                      <p:tavLst>
                                        <p:tav tm="0">
                                          <p:val>
                                            <p:strVal val="#ppt_x"/>
                                          </p:val>
                                        </p:tav>
                                        <p:tav tm="100000">
                                          <p:val>
                                            <p:strVal val="#ppt_x"/>
                                          </p:val>
                                        </p:tav>
                                      </p:tavLst>
                                    </p:anim>
                                    <p:anim calcmode="lin" valueType="num">
                                      <p:cBhvr>
                                        <p:cTn id="9" dur="9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1000"/>
                                        <p:tgtEl>
                                          <p:spTgt spid="122882">
                                            <p:txEl>
                                              <p:pRg st="0" end="0"/>
                                            </p:txEl>
                                          </p:spTgt>
                                        </p:tgtEl>
                                      </p:cBhvr>
                                    </p:animEffect>
                                    <p:anim calcmode="lin" valueType="num">
                                      <p:cBhvr>
                                        <p:cTn id="14"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1000"/>
                                        <p:tgtEl>
                                          <p:spTgt spid="122882">
                                            <p:txEl>
                                              <p:pRg st="1" end="1"/>
                                            </p:txEl>
                                          </p:spTgt>
                                        </p:tgtEl>
                                      </p:cBhvr>
                                    </p:animEffect>
                                    <p:anim calcmode="lin" valueType="num">
                                      <p:cBhvr>
                                        <p:cTn id="21"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1000"/>
                                        <p:tgtEl>
                                          <p:spTgt spid="122882">
                                            <p:txEl>
                                              <p:pRg st="2" end="2"/>
                                            </p:txEl>
                                          </p:spTgt>
                                        </p:tgtEl>
                                      </p:cBhvr>
                                    </p:animEffect>
                                    <p:anim calcmode="lin" valueType="num">
                                      <p:cBhvr>
                                        <p:cTn id="28"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1000"/>
                                        <p:tgtEl>
                                          <p:spTgt spid="122882">
                                            <p:txEl>
                                              <p:pRg st="3" end="3"/>
                                            </p:txEl>
                                          </p:spTgt>
                                        </p:tgtEl>
                                      </p:cBhvr>
                                    </p:animEffect>
                                    <p:anim calcmode="lin" valueType="num">
                                      <p:cBhvr>
                                        <p:cTn id="36"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4" end="4"/>
                                            </p:txEl>
                                          </p:spTgt>
                                        </p:tgtEl>
                                        <p:attrNameLst>
                                          <p:attrName>style.visibility</p:attrName>
                                        </p:attrNameLst>
                                      </p:cBhvr>
                                      <p:to>
                                        <p:strVal val="visible"/>
                                      </p:to>
                                    </p:set>
                                    <p:animEffect transition="in" filter="fade">
                                      <p:cBhvr>
                                        <p:cTn id="42" dur="1000"/>
                                        <p:tgtEl>
                                          <p:spTgt spid="122882">
                                            <p:txEl>
                                              <p:pRg st="4" end="4"/>
                                            </p:txEl>
                                          </p:spTgt>
                                        </p:tgtEl>
                                      </p:cBhvr>
                                    </p:animEffect>
                                    <p:anim calcmode="lin" valueType="num">
                                      <p:cBhvr>
                                        <p:cTn id="43"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37" presetClass="entr" presetSubtype="0" fill="hold" grpId="0" nodeType="afterEffect">
                                  <p:stCondLst>
                                    <p:cond delay="0"/>
                                  </p:stCondLst>
                                  <p:childTnLst>
                                    <p:set>
                                      <p:cBhvr>
                                        <p:cTn id="48" dur="1" fill="hold">
                                          <p:stCondLst>
                                            <p:cond delay="0"/>
                                          </p:stCondLst>
                                        </p:cTn>
                                        <p:tgtEl>
                                          <p:spTgt spid="122882">
                                            <p:txEl>
                                              <p:pRg st="5" end="5"/>
                                            </p:txEl>
                                          </p:spTgt>
                                        </p:tgtEl>
                                        <p:attrNameLst>
                                          <p:attrName>style.visibility</p:attrName>
                                        </p:attrNameLst>
                                      </p:cBhvr>
                                      <p:to>
                                        <p:strVal val="visible"/>
                                      </p:to>
                                    </p:set>
                                    <p:animEffect transition="in" filter="fade">
                                      <p:cBhvr>
                                        <p:cTn id="49" dur="1000"/>
                                        <p:tgtEl>
                                          <p:spTgt spid="122882">
                                            <p:txEl>
                                              <p:pRg st="5" end="5"/>
                                            </p:txEl>
                                          </p:spTgt>
                                        </p:tgtEl>
                                      </p:cBhvr>
                                    </p:animEffect>
                                    <p:anim calcmode="lin" valueType="num">
                                      <p:cBhvr>
                                        <p:cTn id="50" dur="1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1000"/>
                                        <p:tgtEl>
                                          <p:spTgt spid="122882">
                                            <p:txEl>
                                              <p:pRg st="6" end="6"/>
                                            </p:txEl>
                                          </p:spTgt>
                                        </p:tgtEl>
                                      </p:cBhvr>
                                    </p:animEffect>
                                    <p:anim calcmode="lin" valueType="num">
                                      <p:cBhvr>
                                        <p:cTn id="58" dur="1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2209799" y="3810000"/>
            <a:ext cx="6922477" cy="3048000"/>
          </a:xfrm>
          <a:solidFill>
            <a:schemeClr val="bg1">
              <a:lumMod val="95000"/>
              <a:alpha val="90000"/>
            </a:schemeClr>
          </a:solidFill>
        </p:spPr>
        <p:txBody>
          <a:bodyPr/>
          <a:lstStyle/>
          <a:p>
            <a:pPr>
              <a:spcBef>
                <a:spcPts val="1800"/>
              </a:spcBef>
              <a:buNone/>
            </a:pPr>
            <a:endParaRPr lang="en-US" sz="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Two Major Battles in this Chapter</a:t>
            </a:r>
          </a:p>
          <a:p>
            <a:pPr lvl="1">
              <a:spcBef>
                <a:spcPts val="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Same People</a:t>
            </a:r>
          </a:p>
          <a:p>
            <a:pPr lvl="1">
              <a:spcBef>
                <a:spcPts val="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Same Enemy</a:t>
            </a:r>
          </a:p>
          <a:p>
            <a:pP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Today We Examine the First One</a:t>
            </a:r>
          </a:p>
          <a:p>
            <a:pPr lvl="1">
              <a:spcBef>
                <a:spcPts val="1200"/>
              </a:spcBef>
              <a:buFont typeface="Wingdings" pitchFamily="2" charset="2"/>
              <a:buChar char="Ø"/>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Key Verse 23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Effect transition="in" filter="fade">
                                      <p:cBhvr>
                                        <p:cTn id="13" dur="2000"/>
                                        <p:tgtEl>
                                          <p:spTgt spid="122882">
                                            <p:txEl>
                                              <p:pRg st="1" end="1"/>
                                            </p:txEl>
                                          </p:spTgt>
                                        </p:tgtEl>
                                      </p:cBhvr>
                                    </p:animEffect>
                                    <p:anim calcmode="lin" valueType="num">
                                      <p:cBhvr>
                                        <p:cTn id="14"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2" end="2"/>
                                            </p:txEl>
                                          </p:spTgt>
                                        </p:tgtEl>
                                        <p:attrNameLst>
                                          <p:attrName>style.visibility</p:attrName>
                                        </p:attrNameLst>
                                      </p:cBhvr>
                                      <p:to>
                                        <p:strVal val="visible"/>
                                      </p:to>
                                    </p:set>
                                    <p:animEffect transition="in" filter="fade">
                                      <p:cBhvr>
                                        <p:cTn id="20" dur="2000"/>
                                        <p:tgtEl>
                                          <p:spTgt spid="122882">
                                            <p:txEl>
                                              <p:pRg st="2" end="2"/>
                                            </p:txEl>
                                          </p:spTgt>
                                        </p:tgtEl>
                                      </p:cBhvr>
                                    </p:animEffect>
                                    <p:anim calcmode="lin" valueType="num">
                                      <p:cBhvr>
                                        <p:cTn id="21"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3" end="3"/>
                                            </p:txEl>
                                          </p:spTgt>
                                        </p:tgtEl>
                                        <p:attrNameLst>
                                          <p:attrName>style.visibility</p:attrName>
                                        </p:attrNameLst>
                                      </p:cBhvr>
                                      <p:to>
                                        <p:strVal val="visible"/>
                                      </p:to>
                                    </p:set>
                                    <p:animEffect transition="in" filter="fade">
                                      <p:cBhvr>
                                        <p:cTn id="27" dur="2000"/>
                                        <p:tgtEl>
                                          <p:spTgt spid="122882">
                                            <p:txEl>
                                              <p:pRg st="3" end="3"/>
                                            </p:txEl>
                                          </p:spTgt>
                                        </p:tgtEl>
                                      </p:cBhvr>
                                    </p:animEffect>
                                    <p:anim calcmode="lin" valueType="num">
                                      <p:cBhvr>
                                        <p:cTn id="28"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4" end="4"/>
                                            </p:txEl>
                                          </p:spTgt>
                                        </p:tgtEl>
                                        <p:attrNameLst>
                                          <p:attrName>style.visibility</p:attrName>
                                        </p:attrNameLst>
                                      </p:cBhvr>
                                      <p:to>
                                        <p:strVal val="visible"/>
                                      </p:to>
                                    </p:set>
                                    <p:animEffect transition="in" filter="fade">
                                      <p:cBhvr>
                                        <p:cTn id="35" dur="2000"/>
                                        <p:tgtEl>
                                          <p:spTgt spid="122882">
                                            <p:txEl>
                                              <p:pRg st="4" end="4"/>
                                            </p:txEl>
                                          </p:spTgt>
                                        </p:tgtEl>
                                      </p:cBhvr>
                                    </p:animEffect>
                                    <p:anim calcmode="lin" valueType="num">
                                      <p:cBhvr>
                                        <p:cTn id="36"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2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5" end="5"/>
                                            </p:txEl>
                                          </p:spTgt>
                                        </p:tgtEl>
                                        <p:attrNameLst>
                                          <p:attrName>style.visibility</p:attrName>
                                        </p:attrNameLst>
                                      </p:cBhvr>
                                      <p:to>
                                        <p:strVal val="visible"/>
                                      </p:to>
                                    </p:set>
                                    <p:animEffect transition="in" filter="fade">
                                      <p:cBhvr>
                                        <p:cTn id="42" dur="2000"/>
                                        <p:tgtEl>
                                          <p:spTgt spid="122882">
                                            <p:txEl>
                                              <p:pRg st="5" end="5"/>
                                            </p:txEl>
                                          </p:spTgt>
                                        </p:tgtEl>
                                      </p:cBhvr>
                                    </p:animEffect>
                                    <p:anim calcmode="lin" valueType="num">
                                      <p:cBhvr>
                                        <p:cTn id="43"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44"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616026" y="1752600"/>
            <a:ext cx="7505700" cy="4953000"/>
          </a:xfrm>
          <a:solidFill>
            <a:schemeClr val="bg1">
              <a:lumMod val="95000"/>
              <a:alpha val="90000"/>
            </a:schemeClr>
          </a:solidFill>
        </p:spPr>
        <p:txBody>
          <a:bodyPr/>
          <a:lstStyle/>
          <a:p>
            <a:pPr marL="0" indent="0">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Will… </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Attack…</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a Matter of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a:t>
            </a:r>
          </a:p>
          <a:p>
            <a:pPr marL="457200" lvl="1" indent="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Never Takes Defeat Lightly</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Will Attack Again</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Continually Look for a Doorway</a:t>
            </a:r>
          </a:p>
        </p:txBody>
      </p:sp>
      <p:sp>
        <p:nvSpPr>
          <p:cNvPr id="122883" name="Rectangle 3"/>
          <p:cNvSpPr>
            <a:spLocks noGrp="1" noChangeArrowheads="1"/>
          </p:cNvSpPr>
          <p:nvPr>
            <p:ph type="title"/>
          </p:nvPr>
        </p:nvSpPr>
        <p:spPr>
          <a:xfrm>
            <a:off x="228600" y="0"/>
            <a:ext cx="6858000" cy="612775"/>
          </a:xfrm>
          <a:solidFill>
            <a:schemeClr val="bg1">
              <a:alpha val="7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Lessons from Satanic Attacks</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 calcmode="lin" valueType="num">
                                      <p:cBhvr additive="base">
                                        <p:cTn id="7" dur="2000" fill="hold"/>
                                        <p:tgtEl>
                                          <p:spTgt spid="12288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122882">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882">
                                            <p:txEl>
                                              <p:pRg st="0" end="0"/>
                                            </p:txEl>
                                          </p:spTgt>
                                        </p:tgtEl>
                                        <p:attrNameLst>
                                          <p:attrName>style.visibility</p:attrName>
                                        </p:attrNameLst>
                                      </p:cBhvr>
                                      <p:to>
                                        <p:strVal val="visible"/>
                                      </p:to>
                                    </p:set>
                                    <p:anim calcmode="lin" valueType="num">
                                      <p:cBhvr additive="base">
                                        <p:cTn id="11"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22882">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122882">
                                            <p:txEl>
                                              <p:pRg st="1" end="1"/>
                                            </p:txEl>
                                          </p:spTgt>
                                        </p:tgtEl>
                                        <p:attrNameLst>
                                          <p:attrName>style.visibility</p:attrName>
                                        </p:attrNameLst>
                                      </p:cBhvr>
                                      <p:to>
                                        <p:strVal val="visible"/>
                                      </p:to>
                                    </p:set>
                                    <p:anim calcmode="lin" valueType="num">
                                      <p:cBhvr additive="base">
                                        <p:cTn id="16"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22882">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1" fill="hold" grpId="0" nodeType="afterEffect">
                                  <p:stCondLst>
                                    <p:cond delay="0"/>
                                  </p:stCondLst>
                                  <p:childTnLst>
                                    <p:set>
                                      <p:cBhvr>
                                        <p:cTn id="20" dur="1" fill="hold">
                                          <p:stCondLst>
                                            <p:cond delay="0"/>
                                          </p:stCondLst>
                                        </p:cTn>
                                        <p:tgtEl>
                                          <p:spTgt spid="122882">
                                            <p:txEl>
                                              <p:pRg st="2" end="2"/>
                                            </p:txEl>
                                          </p:spTgt>
                                        </p:tgtEl>
                                        <p:attrNameLst>
                                          <p:attrName>style.visibility</p:attrName>
                                        </p:attrNameLst>
                                      </p:cBhvr>
                                      <p:to>
                                        <p:strVal val="visible"/>
                                      </p:to>
                                    </p:set>
                                    <p:anim calcmode="lin" valueType="num">
                                      <p:cBhvr additive="base">
                                        <p:cTn id="21"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2882">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 fill="hold" grpId="0" nodeType="after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 calcmode="lin" valueType="num">
                                      <p:cBhvr additive="base">
                                        <p:cTn id="2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22882">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1" fill="hold" grpId="0" nodeType="afterEffect">
                                  <p:stCondLst>
                                    <p:cond delay="0"/>
                                  </p:stCondLst>
                                  <p:childTnLst>
                                    <p:set>
                                      <p:cBhvr>
                                        <p:cTn id="30" dur="1" fill="hold">
                                          <p:stCondLst>
                                            <p:cond delay="0"/>
                                          </p:stCondLst>
                                        </p:cTn>
                                        <p:tgtEl>
                                          <p:spTgt spid="122882">
                                            <p:txEl>
                                              <p:pRg st="4" end="4"/>
                                            </p:txEl>
                                          </p:spTgt>
                                        </p:tgtEl>
                                        <p:attrNameLst>
                                          <p:attrName>style.visibility</p:attrName>
                                        </p:attrNameLst>
                                      </p:cBhvr>
                                      <p:to>
                                        <p:strVal val="visible"/>
                                      </p:to>
                                    </p:set>
                                    <p:anim calcmode="lin" valueType="num">
                                      <p:cBhvr additive="base">
                                        <p:cTn id="31"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2882">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0"/>
                            </p:stCondLst>
                            <p:childTnLst>
                              <p:par>
                                <p:cTn id="34" presetID="2" presetClass="entr" presetSubtype="1" fill="hold" grpId="0" nodeType="afterEffect">
                                  <p:stCondLst>
                                    <p:cond delay="0"/>
                                  </p:stCondLst>
                                  <p:childTnLst>
                                    <p:set>
                                      <p:cBhvr>
                                        <p:cTn id="35" dur="1" fill="hold">
                                          <p:stCondLst>
                                            <p:cond delay="0"/>
                                          </p:stCondLst>
                                        </p:cTn>
                                        <p:tgtEl>
                                          <p:spTgt spid="122882">
                                            <p:txEl>
                                              <p:pRg st="5" end="5"/>
                                            </p:txEl>
                                          </p:spTgt>
                                        </p:tgtEl>
                                        <p:attrNameLst>
                                          <p:attrName>style.visibility</p:attrName>
                                        </p:attrNameLst>
                                      </p:cBhvr>
                                      <p:to>
                                        <p:strVal val="visible"/>
                                      </p:to>
                                    </p:set>
                                    <p:anim calcmode="lin" valueType="num">
                                      <p:cBhvr additive="base">
                                        <p:cTn id="36"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22882">
                                            <p:txEl>
                                              <p:pRg st="5" end="5"/>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2000"/>
                            </p:stCondLst>
                            <p:childTnLst>
                              <p:par>
                                <p:cTn id="39" presetID="2" presetClass="entr" presetSubtype="1" fill="hold" grpId="0" nodeType="afterEffect">
                                  <p:stCondLst>
                                    <p:cond delay="0"/>
                                  </p:stCondLst>
                                  <p:childTnLst>
                                    <p:set>
                                      <p:cBhvr>
                                        <p:cTn id="40" dur="1" fill="hold">
                                          <p:stCondLst>
                                            <p:cond delay="0"/>
                                          </p:stCondLst>
                                        </p:cTn>
                                        <p:tgtEl>
                                          <p:spTgt spid="122882">
                                            <p:txEl>
                                              <p:pRg st="6" end="6"/>
                                            </p:txEl>
                                          </p:spTgt>
                                        </p:tgtEl>
                                        <p:attrNameLst>
                                          <p:attrName>style.visibility</p:attrName>
                                        </p:attrNameLst>
                                      </p:cBhvr>
                                      <p:to>
                                        <p:strVal val="visible"/>
                                      </p:to>
                                    </p:set>
                                    <p:anim calcmode="lin" valueType="num">
                                      <p:cBhvr additive="base">
                                        <p:cTn id="41"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2288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240" y="2362200"/>
            <a:ext cx="3428999" cy="2132013"/>
          </a:xfrm>
          <a:solidFill>
            <a:schemeClr val="bg1">
              <a:lumMod val="95000"/>
              <a:alpha val="9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is a Place of…</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Peace </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Provision </a:t>
            </a:r>
          </a:p>
        </p:txBody>
      </p:sp>
      <p:sp>
        <p:nvSpPr>
          <p:cNvPr id="122883" name="Rectangle 3"/>
          <p:cNvSpPr>
            <a:spLocks noGrp="1" noChangeArrowheads="1"/>
          </p:cNvSpPr>
          <p:nvPr>
            <p:ph type="title"/>
          </p:nvPr>
        </p:nvSpPr>
        <p:spPr>
          <a:xfrm>
            <a:off x="5791200" y="0"/>
            <a:ext cx="3352800" cy="612775"/>
          </a:xfrm>
          <a:solidFill>
            <a:schemeClr val="bg1">
              <a:alpha val="70000"/>
            </a:schemeClr>
          </a:solidFill>
          <a:ln/>
        </p:spPr>
        <p:txBody>
          <a:bodyPr/>
          <a:lstStyle/>
          <a:p>
            <a:r>
              <a:rPr lang="en-US"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Mountain Top</a:t>
            </a:r>
          </a:p>
        </p:txBody>
      </p:sp>
      <p:sp>
        <p:nvSpPr>
          <p:cNvPr id="5" name="Rectangle 2"/>
          <p:cNvSpPr txBox="1">
            <a:spLocks noChangeArrowheads="1"/>
          </p:cNvSpPr>
          <p:nvPr/>
        </p:nvSpPr>
        <p:spPr bwMode="auto">
          <a:xfrm>
            <a:off x="4953000" y="5181600"/>
            <a:ext cx="3962400" cy="1598197"/>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a:lstStyle>
          <a:p>
            <a:pPr eaLnBrk="1" hangingPunct="1">
              <a:spcBef>
                <a:spcPts val="1800"/>
              </a:spcBef>
              <a:buFont typeface="Wingdings" pitchFamily="2" charset="2"/>
              <a:buNone/>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There Is Also… </a:t>
            </a:r>
          </a:p>
          <a:p>
            <a:pPr lvl="2">
              <a:spcBef>
                <a:spcPts val="300"/>
              </a:spcBef>
              <a:buFont typeface="Arial" pitchFamily="34" charset="0"/>
              <a:buChar char="•"/>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Danger </a:t>
            </a:r>
          </a:p>
          <a:p>
            <a:pPr lvl="2">
              <a:spcBef>
                <a:spcPts val="300"/>
              </a:spcBef>
              <a:buFont typeface="Arial" pitchFamily="34" charset="0"/>
              <a:buChar char="•"/>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Attacks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2000"/>
                                        <p:tgtEl>
                                          <p:spTgt spid="122882">
                                            <p:txEl>
                                              <p:pRg st="2" end="2"/>
                                            </p:txEl>
                                          </p:spTgt>
                                        </p:tgtEl>
                                      </p:cBhvr>
                                    </p:animEffect>
                                    <p:anim calcmode="lin" valueType="num">
                                      <p:cBhvr>
                                        <p:cTn id="28"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6000"/>
                            </p:stCondLst>
                            <p:childTnLst>
                              <p:par>
                                <p:cTn id="32" presetID="37" presetClass="entr" presetSubtype="0" fill="hold" grpId="0" nodeType="afterEffect">
                                  <p:stCondLst>
                                    <p:cond delay="0"/>
                                  </p:stCondLst>
                                  <p:childTnLst>
                                    <p:set>
                                      <p:cBhvr>
                                        <p:cTn id="33" dur="1" fill="hold">
                                          <p:stCondLst>
                                            <p:cond delay="0"/>
                                          </p:stCondLst>
                                        </p:cTn>
                                        <p:tgtEl>
                                          <p:spTgt spid="122882">
                                            <p:txEl>
                                              <p:pRg st="3" end="3"/>
                                            </p:txEl>
                                          </p:spTgt>
                                        </p:tgtEl>
                                        <p:attrNameLst>
                                          <p:attrName>style.visibility</p:attrName>
                                        </p:attrNameLst>
                                      </p:cBhvr>
                                      <p:to>
                                        <p:strVal val="visible"/>
                                      </p:to>
                                    </p:set>
                                    <p:animEffect transition="in" filter="fade">
                                      <p:cBhvr>
                                        <p:cTn id="34" dur="2000"/>
                                        <p:tgtEl>
                                          <p:spTgt spid="122882">
                                            <p:txEl>
                                              <p:pRg st="3" end="3"/>
                                            </p:txEl>
                                          </p:spTgt>
                                        </p:tgtEl>
                                      </p:cBhvr>
                                    </p:animEffect>
                                    <p:anim calcmode="lin" valueType="num">
                                      <p:cBhvr>
                                        <p:cTn id="35"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fade">
                                      <p:cBhvr>
                                        <p:cTn id="42" dur="2000"/>
                                        <p:tgtEl>
                                          <p:spTgt spid="5">
                                            <p:bg/>
                                          </p:spTgt>
                                        </p:tgtEl>
                                      </p:cBhvr>
                                    </p:animEffect>
                                    <p:anim calcmode="lin" valueType="num">
                                      <p:cBhvr>
                                        <p:cTn id="43" dur="2000" fill="hold"/>
                                        <p:tgtEl>
                                          <p:spTgt spid="5">
                                            <p:bg/>
                                          </p:spTgt>
                                        </p:tgtEl>
                                        <p:attrNameLst>
                                          <p:attrName>ppt_x</p:attrName>
                                        </p:attrNameLst>
                                      </p:cBhvr>
                                      <p:tavLst>
                                        <p:tav tm="0">
                                          <p:val>
                                            <p:strVal val="#ppt_x"/>
                                          </p:val>
                                        </p:tav>
                                        <p:tav tm="100000">
                                          <p:val>
                                            <p:strVal val="#ppt_x"/>
                                          </p:val>
                                        </p:tav>
                                      </p:tavLst>
                                    </p:anim>
                                    <p:anim calcmode="lin" valueType="num">
                                      <p:cBhvr>
                                        <p:cTn id="44" dur="1800" decel="100000" fill="hold"/>
                                        <p:tgtEl>
                                          <p:spTgt spid="5">
                                            <p:bg/>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5">
                                            <p:bg/>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2000"/>
                                        <p:tgtEl>
                                          <p:spTgt spid="5">
                                            <p:txEl>
                                              <p:pRg st="0" end="0"/>
                                            </p:txEl>
                                          </p:spTgt>
                                        </p:tgtEl>
                                      </p:cBhvr>
                                    </p:animEffect>
                                    <p:anim calcmode="lin" valueType="num">
                                      <p:cBhvr>
                                        <p:cTn id="4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0"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51"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2000"/>
                                        <p:tgtEl>
                                          <p:spTgt spid="5">
                                            <p:txEl>
                                              <p:pRg st="1" end="1"/>
                                            </p:txEl>
                                          </p:spTgt>
                                        </p:tgtEl>
                                      </p:cBhvr>
                                    </p:animEffect>
                                    <p:anim calcmode="lin" valueType="num">
                                      <p:cBhvr>
                                        <p:cTn id="5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6"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7"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2000"/>
                                        <p:tgtEl>
                                          <p:spTgt spid="5">
                                            <p:txEl>
                                              <p:pRg st="2" end="2"/>
                                            </p:txEl>
                                          </p:spTgt>
                                        </p:tgtEl>
                                      </p:cBhvr>
                                    </p:animEffect>
                                    <p:anim calcmode="lin" valueType="num">
                                      <p:cBhvr>
                                        <p:cTn id="61"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18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3" dur="200" accel="100000" fill="hold">
                                          <p:stCondLst>
                                            <p:cond delay="18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P spid="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5257800"/>
          </a:xfrm>
          <a:solidFill>
            <a:schemeClr val="bg1">
              <a:lumMod val="95000"/>
              <a:alpha val="90000"/>
            </a:schemeClr>
          </a:solidFill>
        </p:spPr>
        <p:txBody>
          <a:bodyPr/>
          <a:lstStyle/>
          <a:p>
            <a:pPr marL="457200" indent="-457200">
              <a:spcBef>
                <a:spcPct val="500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Confident </a:t>
            </a:r>
          </a:p>
          <a:p>
            <a:pPr marL="0" indent="0">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can’t Go Down</a:t>
            </a:r>
          </a:p>
          <a:p>
            <a:pPr marL="457200" indent="-457200">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Looked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 Sloppy/ Careless</a:t>
            </a:r>
          </a:p>
          <a:p>
            <a:pPr marL="457200" indent="-457200">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Expectation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…Wings of Revival </a:t>
            </a:r>
          </a:p>
          <a:p>
            <a:pPr>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…Not Expecting..esp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“Babe in Christ” </a:t>
            </a:r>
          </a:p>
          <a:p>
            <a:pPr>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This is the Place Satan Thinks He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…Has a Chance to Overcome You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…with Little Effort!</a:t>
            </a:r>
          </a:p>
        </p:txBody>
      </p:sp>
      <p:sp>
        <p:nvSpPr>
          <p:cNvPr id="122883" name="Rectangle 3"/>
          <p:cNvSpPr>
            <a:spLocks noGrp="1" noChangeArrowheads="1"/>
          </p:cNvSpPr>
          <p:nvPr>
            <p:ph type="title"/>
          </p:nvPr>
        </p:nvSpPr>
        <p:spPr>
          <a:xfrm>
            <a:off x="0" y="20271"/>
            <a:ext cx="6477000" cy="612775"/>
          </a:xfrm>
          <a:solidFill>
            <a:schemeClr val="bg1">
              <a:alpha val="70000"/>
            </a:schemeClr>
          </a:solidFill>
          <a:ln/>
        </p:spPr>
        <p:txBody>
          <a:bodyPr/>
          <a:lstStyle/>
          <a:p>
            <a:r>
              <a:rPr lang="en-US" dirty="0">
                <a:solidFill>
                  <a:srgbClr val="00B050"/>
                </a:solidFill>
                <a:effectLst>
                  <a:outerShdw blurRad="38100" dist="38100" dir="2700000" algn="tl">
                    <a:srgbClr val="000000">
                      <a:alpha val="43137"/>
                    </a:srgbClr>
                  </a:outerShdw>
                </a:effectLst>
              </a:rPr>
              <a:t>Why Mountain Top Attacks?</a:t>
            </a:r>
            <a:endParaRPr lang="en-US"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22882">
                                            <p:txEl>
                                              <p:pRg st="4" end="4"/>
                                            </p:txEl>
                                          </p:spTgt>
                                        </p:tgtEl>
                                        <p:attrNameLst>
                                          <p:attrName>style.visibility</p:attrName>
                                        </p:attrNameLst>
                                      </p:cBhvr>
                                      <p:to>
                                        <p:strVal val="visible"/>
                                      </p:to>
                                    </p:set>
                                    <p:animEffect transition="in" filter="fade">
                                      <p:cBhvr>
                                        <p:cTn id="43" dur="2000"/>
                                        <p:tgtEl>
                                          <p:spTgt spid="122882">
                                            <p:txEl>
                                              <p:pRg st="4" end="4"/>
                                            </p:txEl>
                                          </p:spTgt>
                                        </p:tgtEl>
                                      </p:cBhvr>
                                    </p:animEffect>
                                    <p:anim calcmode="lin" valueType="num">
                                      <p:cBhvr>
                                        <p:cTn id="44"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7" fill="hold">
                            <p:stCondLst>
                              <p:cond delay="2000"/>
                            </p:stCondLst>
                            <p:childTnLst>
                              <p:par>
                                <p:cTn id="48" presetID="37" presetClass="entr" presetSubtype="0" fill="hold" grpId="0" nodeType="afterEffect">
                                  <p:stCondLst>
                                    <p:cond delay="0"/>
                                  </p:stCondLst>
                                  <p:childTnLst>
                                    <p:set>
                                      <p:cBhvr>
                                        <p:cTn id="49" dur="1" fill="hold">
                                          <p:stCondLst>
                                            <p:cond delay="0"/>
                                          </p:stCondLst>
                                        </p:cTn>
                                        <p:tgtEl>
                                          <p:spTgt spid="122882">
                                            <p:txEl>
                                              <p:pRg st="5" end="5"/>
                                            </p:txEl>
                                          </p:spTgt>
                                        </p:tgtEl>
                                        <p:attrNameLst>
                                          <p:attrName>style.visibility</p:attrName>
                                        </p:attrNameLst>
                                      </p:cBhvr>
                                      <p:to>
                                        <p:strVal val="visible"/>
                                      </p:to>
                                    </p:set>
                                    <p:animEffect transition="in" filter="fade">
                                      <p:cBhvr>
                                        <p:cTn id="50" dur="2000"/>
                                        <p:tgtEl>
                                          <p:spTgt spid="122882">
                                            <p:txEl>
                                              <p:pRg st="5" end="5"/>
                                            </p:txEl>
                                          </p:spTgt>
                                        </p:tgtEl>
                                      </p:cBhvr>
                                    </p:animEffect>
                                    <p:anim calcmode="lin" valueType="num">
                                      <p:cBhvr>
                                        <p:cTn id="51"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54" fill="hold">
                            <p:stCondLst>
                              <p:cond delay="4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2000"/>
                                        <p:tgtEl>
                                          <p:spTgt spid="122882">
                                            <p:txEl>
                                              <p:pRg st="6" end="6"/>
                                            </p:txEl>
                                          </p:spTgt>
                                        </p:tgtEl>
                                      </p:cBhvr>
                                    </p:animEffect>
                                    <p:anim calcmode="lin" valueType="num">
                                      <p:cBhvr>
                                        <p:cTn id="58"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22882">
                                            <p:txEl>
                                              <p:pRg st="7" end="7"/>
                                            </p:txEl>
                                          </p:spTgt>
                                        </p:tgtEl>
                                        <p:attrNameLst>
                                          <p:attrName>style.visibility</p:attrName>
                                        </p:attrNameLst>
                                      </p:cBhvr>
                                      <p:to>
                                        <p:strVal val="visible"/>
                                      </p:to>
                                    </p:set>
                                    <p:animEffect transition="in" filter="fade">
                                      <p:cBhvr>
                                        <p:cTn id="65" dur="2000"/>
                                        <p:tgtEl>
                                          <p:spTgt spid="122882">
                                            <p:txEl>
                                              <p:pRg st="7" end="7"/>
                                            </p:txEl>
                                          </p:spTgt>
                                        </p:tgtEl>
                                      </p:cBhvr>
                                    </p:animEffect>
                                    <p:anim calcmode="lin" valueType="num">
                                      <p:cBhvr>
                                        <p:cTn id="66"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37" presetClass="entr" presetSubtype="0" fill="hold" grpId="0" nodeType="afterEffect">
                                  <p:stCondLst>
                                    <p:cond delay="0"/>
                                  </p:stCondLst>
                                  <p:childTnLst>
                                    <p:set>
                                      <p:cBhvr>
                                        <p:cTn id="71" dur="1" fill="hold">
                                          <p:stCondLst>
                                            <p:cond delay="0"/>
                                          </p:stCondLst>
                                        </p:cTn>
                                        <p:tgtEl>
                                          <p:spTgt spid="122882">
                                            <p:txEl>
                                              <p:pRg st="8" end="8"/>
                                            </p:txEl>
                                          </p:spTgt>
                                        </p:tgtEl>
                                        <p:attrNameLst>
                                          <p:attrName>style.visibility</p:attrName>
                                        </p:attrNameLst>
                                      </p:cBhvr>
                                      <p:to>
                                        <p:strVal val="visible"/>
                                      </p:to>
                                    </p:set>
                                    <p:animEffect transition="in" filter="fade">
                                      <p:cBhvr>
                                        <p:cTn id="72" dur="2000"/>
                                        <p:tgtEl>
                                          <p:spTgt spid="122882">
                                            <p:txEl>
                                              <p:pRg st="8" end="8"/>
                                            </p:txEl>
                                          </p:spTgt>
                                        </p:tgtEl>
                                      </p:cBhvr>
                                    </p:animEffect>
                                    <p:anim calcmode="lin" valueType="num">
                                      <p:cBhvr>
                                        <p:cTn id="73"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76" fill="hold">
                            <p:stCondLst>
                              <p:cond delay="4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9" end="9"/>
                                            </p:txEl>
                                          </p:spTgt>
                                        </p:tgtEl>
                                        <p:attrNameLst>
                                          <p:attrName>style.visibility</p:attrName>
                                        </p:attrNameLst>
                                      </p:cBhvr>
                                      <p:to>
                                        <p:strVal val="visible"/>
                                      </p:to>
                                    </p:set>
                                    <p:animEffect transition="in" filter="fade">
                                      <p:cBhvr>
                                        <p:cTn id="79" dur="2000"/>
                                        <p:tgtEl>
                                          <p:spTgt spid="122882">
                                            <p:txEl>
                                              <p:pRg st="9" end="9"/>
                                            </p:txEl>
                                          </p:spTgt>
                                        </p:tgtEl>
                                      </p:cBhvr>
                                    </p:animEffect>
                                    <p:anim calcmode="lin" valueType="num">
                                      <p:cBhvr>
                                        <p:cTn id="80"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6200" y="1981200"/>
            <a:ext cx="6858000" cy="4572000"/>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Ben Hadad (</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built up</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Ben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son of</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p>
          <a:p>
            <a:pPr marL="914400" lvl="1" indent="-457200">
              <a:spcBef>
                <a:spcPts val="0"/>
              </a:spcBef>
              <a:buFont typeface="Wingdings" panose="05000000000000000000" pitchFamily="2" charset="2"/>
              <a:buChar char="§"/>
            </a:pP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Hadad</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be Sharp / Severe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Type of Satan</a:t>
            </a:r>
          </a:p>
          <a:p>
            <a:pPr marL="914400" lvl="1"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Isaiah 14-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will ascend</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Attacks-  Sharp/ Severe</a:t>
            </a:r>
          </a:p>
          <a:p>
            <a:pPr>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32 Kings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forced allies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Those Under His Influence… </a:t>
            </a:r>
          </a:p>
          <a:p>
            <a:pPr lvl="1">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…Who Gave into the Pressure</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3276600" y="76200"/>
            <a:ext cx="5029200" cy="612775"/>
          </a:xfrm>
          <a:solidFill>
            <a:schemeClr val="bg1">
              <a:lumMod val="95000"/>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Confident Boast  (1-3)</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1000"/>
                                        <p:tgtEl>
                                          <p:spTgt spid="122882">
                                            <p:bg/>
                                          </p:spTgt>
                                        </p:tgtEl>
                                      </p:cBhvr>
                                    </p:animEffect>
                                    <p:anim calcmode="lin" valueType="num">
                                      <p:cBhvr>
                                        <p:cTn id="8" dur="1000" fill="hold"/>
                                        <p:tgtEl>
                                          <p:spTgt spid="122882">
                                            <p:bg/>
                                          </p:spTgt>
                                        </p:tgtEl>
                                        <p:attrNameLst>
                                          <p:attrName>ppt_x</p:attrName>
                                        </p:attrNameLst>
                                      </p:cBhvr>
                                      <p:tavLst>
                                        <p:tav tm="0">
                                          <p:val>
                                            <p:strVal val="#ppt_x"/>
                                          </p:val>
                                        </p:tav>
                                        <p:tav tm="100000">
                                          <p:val>
                                            <p:strVal val="#ppt_x"/>
                                          </p:val>
                                        </p:tav>
                                      </p:tavLst>
                                    </p:anim>
                                    <p:anim calcmode="lin" valueType="num">
                                      <p:cBhvr>
                                        <p:cTn id="9" dur="9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1000"/>
                                        <p:tgtEl>
                                          <p:spTgt spid="122882">
                                            <p:txEl>
                                              <p:pRg st="0" end="0"/>
                                            </p:txEl>
                                          </p:spTgt>
                                        </p:tgtEl>
                                      </p:cBhvr>
                                    </p:animEffect>
                                    <p:anim calcmode="lin" valueType="num">
                                      <p:cBhvr>
                                        <p:cTn id="14"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1000"/>
                                        <p:tgtEl>
                                          <p:spTgt spid="122882">
                                            <p:txEl>
                                              <p:pRg st="1" end="1"/>
                                            </p:txEl>
                                          </p:spTgt>
                                        </p:tgtEl>
                                      </p:cBhvr>
                                    </p:animEffect>
                                    <p:anim calcmode="lin" valueType="num">
                                      <p:cBhvr>
                                        <p:cTn id="21"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1000"/>
                                        <p:tgtEl>
                                          <p:spTgt spid="122882">
                                            <p:txEl>
                                              <p:pRg st="2" end="2"/>
                                            </p:txEl>
                                          </p:spTgt>
                                        </p:tgtEl>
                                      </p:cBhvr>
                                    </p:animEffect>
                                    <p:anim calcmode="lin" valueType="num">
                                      <p:cBhvr>
                                        <p:cTn id="28"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1000"/>
                                        <p:tgtEl>
                                          <p:spTgt spid="122882">
                                            <p:txEl>
                                              <p:pRg st="3" end="3"/>
                                            </p:txEl>
                                          </p:spTgt>
                                        </p:tgtEl>
                                      </p:cBhvr>
                                    </p:animEffect>
                                    <p:anim calcmode="lin" valueType="num">
                                      <p:cBhvr>
                                        <p:cTn id="36"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4" end="4"/>
                                            </p:txEl>
                                          </p:spTgt>
                                        </p:tgtEl>
                                        <p:attrNameLst>
                                          <p:attrName>style.visibility</p:attrName>
                                        </p:attrNameLst>
                                      </p:cBhvr>
                                      <p:to>
                                        <p:strVal val="visible"/>
                                      </p:to>
                                    </p:set>
                                    <p:animEffect transition="in" filter="fade">
                                      <p:cBhvr>
                                        <p:cTn id="42" dur="1000"/>
                                        <p:tgtEl>
                                          <p:spTgt spid="122882">
                                            <p:txEl>
                                              <p:pRg st="4" end="4"/>
                                            </p:txEl>
                                          </p:spTgt>
                                        </p:tgtEl>
                                      </p:cBhvr>
                                    </p:animEffect>
                                    <p:anim calcmode="lin" valueType="num">
                                      <p:cBhvr>
                                        <p:cTn id="43"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37" presetClass="entr" presetSubtype="0" fill="hold" grpId="0" nodeType="afterEffect">
                                  <p:stCondLst>
                                    <p:cond delay="0"/>
                                  </p:stCondLst>
                                  <p:childTnLst>
                                    <p:set>
                                      <p:cBhvr>
                                        <p:cTn id="48" dur="1" fill="hold">
                                          <p:stCondLst>
                                            <p:cond delay="0"/>
                                          </p:stCondLst>
                                        </p:cTn>
                                        <p:tgtEl>
                                          <p:spTgt spid="122882">
                                            <p:txEl>
                                              <p:pRg st="5" end="5"/>
                                            </p:txEl>
                                          </p:spTgt>
                                        </p:tgtEl>
                                        <p:attrNameLst>
                                          <p:attrName>style.visibility</p:attrName>
                                        </p:attrNameLst>
                                      </p:cBhvr>
                                      <p:to>
                                        <p:strVal val="visible"/>
                                      </p:to>
                                    </p:set>
                                    <p:animEffect transition="in" filter="fade">
                                      <p:cBhvr>
                                        <p:cTn id="49" dur="1000"/>
                                        <p:tgtEl>
                                          <p:spTgt spid="122882">
                                            <p:txEl>
                                              <p:pRg st="5" end="5"/>
                                            </p:txEl>
                                          </p:spTgt>
                                        </p:tgtEl>
                                      </p:cBhvr>
                                    </p:animEffect>
                                    <p:anim calcmode="lin" valueType="num">
                                      <p:cBhvr>
                                        <p:cTn id="50" dur="1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1000"/>
                                        <p:tgtEl>
                                          <p:spTgt spid="122882">
                                            <p:txEl>
                                              <p:pRg st="6" end="6"/>
                                            </p:txEl>
                                          </p:spTgt>
                                        </p:tgtEl>
                                      </p:cBhvr>
                                    </p:animEffect>
                                    <p:anim calcmode="lin" valueType="num">
                                      <p:cBhvr>
                                        <p:cTn id="58" dur="1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37" presetClass="entr" presetSubtype="0" fill="hold" grpId="0" nodeType="afterEffect">
                                  <p:stCondLst>
                                    <p:cond delay="0"/>
                                  </p:stCondLst>
                                  <p:childTnLst>
                                    <p:set>
                                      <p:cBhvr>
                                        <p:cTn id="63" dur="1" fill="hold">
                                          <p:stCondLst>
                                            <p:cond delay="0"/>
                                          </p:stCondLst>
                                        </p:cTn>
                                        <p:tgtEl>
                                          <p:spTgt spid="122882">
                                            <p:txEl>
                                              <p:pRg st="7" end="7"/>
                                            </p:txEl>
                                          </p:spTgt>
                                        </p:tgtEl>
                                        <p:attrNameLst>
                                          <p:attrName>style.visibility</p:attrName>
                                        </p:attrNameLst>
                                      </p:cBhvr>
                                      <p:to>
                                        <p:strVal val="visible"/>
                                      </p:to>
                                    </p:set>
                                    <p:animEffect transition="in" filter="fade">
                                      <p:cBhvr>
                                        <p:cTn id="64" dur="1000"/>
                                        <p:tgtEl>
                                          <p:spTgt spid="122882">
                                            <p:txEl>
                                              <p:pRg st="7" end="7"/>
                                            </p:txEl>
                                          </p:spTgt>
                                        </p:tgtEl>
                                      </p:cBhvr>
                                    </p:animEffect>
                                    <p:anim calcmode="lin" valueType="num">
                                      <p:cBhvr>
                                        <p:cTn id="65" dur="1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68" fill="hold">
                            <p:stCondLst>
                              <p:cond delay="2000"/>
                            </p:stCondLst>
                            <p:childTnLst>
                              <p:par>
                                <p:cTn id="69" presetID="37" presetClass="entr" presetSubtype="0" fill="hold" grpId="0" nodeType="afterEffect">
                                  <p:stCondLst>
                                    <p:cond delay="0"/>
                                  </p:stCondLst>
                                  <p:childTnLst>
                                    <p:set>
                                      <p:cBhvr>
                                        <p:cTn id="70" dur="1" fill="hold">
                                          <p:stCondLst>
                                            <p:cond delay="0"/>
                                          </p:stCondLst>
                                        </p:cTn>
                                        <p:tgtEl>
                                          <p:spTgt spid="122882">
                                            <p:txEl>
                                              <p:pRg st="8" end="8"/>
                                            </p:txEl>
                                          </p:spTgt>
                                        </p:tgtEl>
                                        <p:attrNameLst>
                                          <p:attrName>style.visibility</p:attrName>
                                        </p:attrNameLst>
                                      </p:cBhvr>
                                      <p:to>
                                        <p:strVal val="visible"/>
                                      </p:to>
                                    </p:set>
                                    <p:animEffect transition="in" filter="fade">
                                      <p:cBhvr>
                                        <p:cTn id="71" dur="1000"/>
                                        <p:tgtEl>
                                          <p:spTgt spid="122882">
                                            <p:txEl>
                                              <p:pRg st="8" end="8"/>
                                            </p:txEl>
                                          </p:spTgt>
                                        </p:tgtEl>
                                      </p:cBhvr>
                                    </p:animEffect>
                                    <p:anim calcmode="lin" valueType="num">
                                      <p:cBhvr>
                                        <p:cTn id="72" dur="1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Cooper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21551</TotalTime>
  <Words>524</Words>
  <Application>Microsoft Office PowerPoint</Application>
  <PresentationFormat>On-screen Show (4:3)</PresentationFormat>
  <Paragraphs>144</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Rounded MT Bold</vt:lpstr>
      <vt:lpstr>Arial Unicode MS</vt:lpstr>
      <vt:lpstr>Calibri</vt:lpstr>
      <vt:lpstr>Cooper Black</vt:lpstr>
      <vt:lpstr>Courier New</vt:lpstr>
      <vt:lpstr>Times New Roman</vt:lpstr>
      <vt:lpstr>Verdana</vt:lpstr>
      <vt:lpstr>Wingdings</vt:lpstr>
      <vt:lpstr>Eclipse</vt:lpstr>
      <vt:lpstr>PowerPoint Presentation</vt:lpstr>
      <vt:lpstr>How Low Can You Go?         I Kings 20:1-3</vt:lpstr>
      <vt:lpstr>God Prepared Them for the Journey</vt:lpstr>
      <vt:lpstr>God Prepared Them for the Journey</vt:lpstr>
      <vt:lpstr>PowerPoint Presentation</vt:lpstr>
      <vt:lpstr>Lessons from Satanic Attacks</vt:lpstr>
      <vt:lpstr>Mountain Top</vt:lpstr>
      <vt:lpstr>Why Mountain Top Attacks?</vt:lpstr>
      <vt:lpstr>Confident Boast  (1-3)</vt:lpstr>
      <vt:lpstr>The Trial (1-8)</vt:lpstr>
      <vt:lpstr>The Trial (1-8)</vt:lpstr>
      <vt:lpstr>The Trust (12)</vt:lpstr>
      <vt:lpstr>The Triumph (13-15)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Satan Attacks in Valley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Christian Church</dc:title>
  <dc:creator>David Linton</dc:creator>
  <cp:lastModifiedBy>David Linton</cp:lastModifiedBy>
  <cp:revision>552</cp:revision>
  <dcterms:created xsi:type="dcterms:W3CDTF">2004-09-04T15:14:44Z</dcterms:created>
  <dcterms:modified xsi:type="dcterms:W3CDTF">2017-06-04T16:10:04Z</dcterms:modified>
</cp:coreProperties>
</file>