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3" r:id="rId3"/>
    <p:sldId id="284" r:id="rId4"/>
    <p:sldId id="256" r:id="rId5"/>
    <p:sldId id="258" r:id="rId6"/>
    <p:sldId id="259" r:id="rId7"/>
    <p:sldId id="280" r:id="rId8"/>
    <p:sldId id="260" r:id="rId9"/>
    <p:sldId id="261" r:id="rId10"/>
    <p:sldId id="266" r:id="rId11"/>
    <p:sldId id="269" r:id="rId12"/>
    <p:sldId id="274" r:id="rId13"/>
    <p:sldId id="275" r:id="rId14"/>
    <p:sldId id="281" r:id="rId15"/>
    <p:sldId id="282" r:id="rId16"/>
    <p:sldId id="262"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85A69E-0448-423C-884E-EE4773931AE8}"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3987198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85A69E-0448-423C-884E-EE4773931AE8}"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336261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85A69E-0448-423C-884E-EE4773931AE8}"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358609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85A69E-0448-423C-884E-EE4773931AE8}"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167975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85A69E-0448-423C-884E-EE4773931AE8}"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350146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85A69E-0448-423C-884E-EE4773931AE8}"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308729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85A69E-0448-423C-884E-EE4773931AE8}" type="datetimeFigureOut">
              <a:rPr lang="en-US" smtClean="0"/>
              <a:t>6/18/2017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23467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85A69E-0448-423C-884E-EE4773931AE8}" type="datetimeFigureOut">
              <a:rPr lang="en-US" smtClean="0"/>
              <a:t>6/18/2017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3096277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5A69E-0448-423C-884E-EE4773931AE8}" type="datetimeFigureOut">
              <a:rPr lang="en-US" smtClean="0"/>
              <a:t>6/18/2017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182020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85A69E-0448-423C-884E-EE4773931AE8}"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252596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85A69E-0448-423C-884E-EE4773931AE8}"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19036-EC07-4640-8DFD-515BFB0418F0}" type="slidenum">
              <a:rPr lang="en-US" smtClean="0"/>
              <a:t>‹#›</a:t>
            </a:fld>
            <a:endParaRPr lang="en-US"/>
          </a:p>
        </p:txBody>
      </p:sp>
    </p:spTree>
    <p:extLst>
      <p:ext uri="{BB962C8B-B14F-4D97-AF65-F5344CB8AC3E}">
        <p14:creationId xmlns:p14="http://schemas.microsoft.com/office/powerpoint/2010/main" val="101656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5A69E-0448-423C-884E-EE4773931AE8}" type="datetimeFigureOut">
              <a:rPr lang="en-US" smtClean="0"/>
              <a:t>6/18/2017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19036-EC07-4640-8DFD-515BFB0418F0}" type="slidenum">
              <a:rPr lang="en-US" smtClean="0"/>
              <a:t>‹#›</a:t>
            </a:fld>
            <a:endParaRPr lang="en-US"/>
          </a:p>
        </p:txBody>
      </p:sp>
    </p:spTree>
    <p:extLst>
      <p:ext uri="{BB962C8B-B14F-4D97-AF65-F5344CB8AC3E}">
        <p14:creationId xmlns:p14="http://schemas.microsoft.com/office/powerpoint/2010/main" val="574116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ermoncentral.com/bible/niv/1-kings-3-3?keyword=1+Kings+3: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679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374" y="185532"/>
            <a:ext cx="5178287" cy="1139686"/>
          </a:xfrm>
          <a:solidFill>
            <a:schemeClr val="bg1">
              <a:alpha val="80000"/>
            </a:schemeClr>
          </a:solidFill>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1 Chronicles 28:9</a:t>
            </a:r>
            <a:endParaRPr lang="en-US" dirty="0"/>
          </a:p>
        </p:txBody>
      </p:sp>
      <p:sp>
        <p:nvSpPr>
          <p:cNvPr id="3" name="Content Placeholder 2"/>
          <p:cNvSpPr>
            <a:spLocks noGrp="1"/>
          </p:cNvSpPr>
          <p:nvPr>
            <p:ph idx="1"/>
          </p:nvPr>
        </p:nvSpPr>
        <p:spPr>
          <a:xfrm>
            <a:off x="172278" y="1484243"/>
            <a:ext cx="11834192" cy="4504182"/>
          </a:xfrm>
          <a:solidFill>
            <a:schemeClr val="bg1"/>
          </a:solidFill>
        </p:spPr>
        <p:txBody>
          <a:bodyPr>
            <a:normAutofit/>
          </a:bodyPr>
          <a:lstStyle/>
          <a:p>
            <a:pPr marL="0" indent="0">
              <a:buNone/>
            </a:pPr>
            <a:r>
              <a:rPr lang="en-US" b="1" i="1" dirty="0">
                <a:effectLst>
                  <a:outerShdw blurRad="38100" dist="38100" dir="2700000" algn="tl">
                    <a:srgbClr val="000000">
                      <a:alpha val="43137"/>
                    </a:srgbClr>
                  </a:outerShdw>
                </a:effectLst>
              </a:rPr>
              <a:t>“ As for you, my son Solomon, know the God of your father, and serve Him with a loyal heart and with a willing mind; for the LORD searches all hearts and understands all the intent of the thoughts. If you seek Him, He will be found by you; but if you forsake Him, He will cast you off forever.</a:t>
            </a:r>
          </a:p>
          <a:p>
            <a:endParaRPr lang="en-US" b="1" u="sng" dirty="0"/>
          </a:p>
          <a:p>
            <a:pPr marL="0" indent="0">
              <a:buNone/>
            </a:pPr>
            <a:r>
              <a:rPr lang="en-US" b="1" i="1" dirty="0">
                <a:effectLst>
                  <a:outerShdw blurRad="38100" dist="38100" dir="2700000" algn="tl">
                    <a:srgbClr val="000000">
                      <a:alpha val="43137"/>
                    </a:srgbClr>
                  </a:outerShdw>
                </a:effectLst>
              </a:rPr>
              <a:t>“And you, Solomon my son, get to know well your father’s God; serve him with a whole heart and eager mind, for GOD examines every heart and sees through every motive. If you seek him, he’ll make sure you find him, but if you abandon him, he’ll leave you for good. Look sharp now! GOD has chosen you to build his holy house. Be brave, determined! And do it!”  </a:t>
            </a:r>
            <a:r>
              <a:rPr lang="en-US" b="1" dirty="0"/>
              <a:t>The Message</a:t>
            </a:r>
            <a:endParaRPr lang="en-US" sz="2400" dirty="0"/>
          </a:p>
          <a:p>
            <a:endParaRPr lang="en-US" dirty="0"/>
          </a:p>
        </p:txBody>
      </p:sp>
    </p:spTree>
    <p:extLst>
      <p:ext uri="{BB962C8B-B14F-4D97-AF65-F5344CB8AC3E}">
        <p14:creationId xmlns:p14="http://schemas.microsoft.com/office/powerpoint/2010/main" val="65942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out)">
                                      <p:cBhvr>
                                        <p:cTn id="7" dur="2000"/>
                                        <p:tgtEl>
                                          <p:spTgt spid="3">
                                            <p:bg/>
                                          </p:spTgt>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out)">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32"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out)">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64731" y="344556"/>
            <a:ext cx="2355574" cy="1139686"/>
          </a:xfrm>
          <a:solidFill>
            <a:schemeClr val="bg1"/>
          </a:solidFill>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Search</a:t>
            </a:r>
          </a:p>
        </p:txBody>
      </p:sp>
      <p:sp>
        <p:nvSpPr>
          <p:cNvPr id="3" name="Content Placeholder 2"/>
          <p:cNvSpPr>
            <a:spLocks noGrp="1"/>
          </p:cNvSpPr>
          <p:nvPr>
            <p:ph idx="1"/>
          </p:nvPr>
        </p:nvSpPr>
        <p:spPr>
          <a:xfrm>
            <a:off x="172278" y="1484242"/>
            <a:ext cx="11834192" cy="3352801"/>
          </a:xfrm>
          <a:solidFill>
            <a:schemeClr val="bg1">
              <a:alpha val="80000"/>
            </a:schemeClr>
          </a:solidFill>
        </p:spPr>
        <p:txBody>
          <a:bodyPr>
            <a:normAutofit/>
          </a:bodyPr>
          <a:lstStyle/>
          <a:p>
            <a:pPr marL="0" indent="0">
              <a:buNone/>
            </a:pPr>
            <a:r>
              <a:rPr lang="en-US" b="1" u="sng" dirty="0">
                <a:effectLst>
                  <a:outerShdw blurRad="38100" dist="38100" dir="2700000" algn="tl">
                    <a:srgbClr val="000000">
                      <a:alpha val="43137"/>
                    </a:srgbClr>
                  </a:outerShdw>
                </a:effectLst>
                <a:latin typeface="Arial Rounded MT Bold" panose="020F0704030504030204" pitchFamily="34" charset="0"/>
              </a:rPr>
              <a:t>1 Chronicles 28:9</a:t>
            </a:r>
            <a:r>
              <a:rPr lang="en-US" b="1" dirty="0">
                <a:effectLst>
                  <a:outerShdw blurRad="38100" dist="38100" dir="2700000" algn="tl">
                    <a:srgbClr val="000000">
                      <a:alpha val="43137"/>
                    </a:srgbClr>
                  </a:outerShdw>
                </a:effectLst>
                <a:latin typeface="Arial Rounded MT Bold" panose="020F0704030504030204" pitchFamily="34" charset="0"/>
              </a:rPr>
              <a:t>  As for you, my son Solomon, </a:t>
            </a:r>
          </a:p>
          <a:p>
            <a:r>
              <a:rPr lang="en-US" b="1" dirty="0">
                <a:effectLst>
                  <a:outerShdw blurRad="38100" dist="38100" dir="2700000" algn="tl">
                    <a:srgbClr val="000000">
                      <a:alpha val="43137"/>
                    </a:srgbClr>
                  </a:outerShdw>
                </a:effectLst>
                <a:latin typeface="Arial Rounded MT Bold" panose="020F0704030504030204" pitchFamily="34" charset="0"/>
              </a:rPr>
              <a:t>Know the God of your father</a:t>
            </a:r>
          </a:p>
          <a:p>
            <a:pPr lvl="1">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Rounded MT Bold" panose="020F0704030504030204" pitchFamily="34" charset="0"/>
              </a:rPr>
              <a:t>Know= Relationship</a:t>
            </a:r>
          </a:p>
          <a:p>
            <a:pPr marL="0" indent="0">
              <a:buNone/>
            </a:pP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Train up a child in the way he should go: and when he is old, he will not depart from it. -Prov 22:6</a:t>
            </a:r>
          </a:p>
          <a:p>
            <a:r>
              <a:rPr lang="en-US" b="1" dirty="0">
                <a:effectLst>
                  <a:outerShdw blurRad="38100" dist="38100" dir="2700000" algn="tl">
                    <a:srgbClr val="000000">
                      <a:alpha val="43137"/>
                    </a:srgbClr>
                  </a:outerShdw>
                </a:effectLst>
                <a:latin typeface="Arial Rounded MT Bold" panose="020F0704030504030204" pitchFamily="34" charset="0"/>
              </a:rPr>
              <a:t>Hebrew Midwives- Sugar/ honey mixture- </a:t>
            </a:r>
            <a:r>
              <a:rPr lang="en-US" b="1" i="1" dirty="0">
                <a:effectLst>
                  <a:outerShdw blurRad="38100" dist="38100" dir="2700000" algn="tl">
                    <a:srgbClr val="000000">
                      <a:alpha val="43137"/>
                    </a:srgbClr>
                  </a:outerShdw>
                </a:effectLst>
                <a:latin typeface="Arial Rounded MT Bold" panose="020F0704030504030204" pitchFamily="34" charset="0"/>
              </a:rPr>
              <a:t>create sucking sensation</a:t>
            </a:r>
          </a:p>
        </p:txBody>
      </p:sp>
    </p:spTree>
    <p:extLst>
      <p:ext uri="{BB962C8B-B14F-4D97-AF65-F5344CB8AC3E}">
        <p14:creationId xmlns:p14="http://schemas.microsoft.com/office/powerpoint/2010/main" val="262101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2000"/>
                                        <p:tgtEl>
                                          <p:spTgt spid="3">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2000"/>
                                        <p:tgtEl>
                                          <p:spTgt spid="3">
                                            <p:txEl>
                                              <p:pRg st="0" end="0"/>
                                            </p:txEl>
                                          </p:spTgt>
                                        </p:tgtEl>
                                      </p:cBhvr>
                                    </p:animEffect>
                                  </p:childTnLst>
                                </p:cTn>
                              </p:par>
                            </p:childTnLst>
                          </p:cTn>
                        </p:par>
                        <p:par>
                          <p:cTn id="11" fill="hold">
                            <p:stCondLst>
                              <p:cond delay="2000"/>
                            </p:stCondLst>
                            <p:childTnLst>
                              <p:par>
                                <p:cTn id="12" presetID="16" presetClass="entr" presetSubtype="21"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2000"/>
                                        <p:tgtEl>
                                          <p:spTgt spid="3">
                                            <p:txEl>
                                              <p:pRg st="1" end="1"/>
                                            </p:txEl>
                                          </p:spTgt>
                                        </p:tgtEl>
                                      </p:cBhvr>
                                    </p:animEffect>
                                  </p:childTnLst>
                                </p:cTn>
                              </p:par>
                            </p:childTnLst>
                          </p:cTn>
                        </p:par>
                        <p:par>
                          <p:cTn id="15" fill="hold">
                            <p:stCondLst>
                              <p:cond delay="4000"/>
                            </p:stCondLst>
                            <p:childTnLst>
                              <p:par>
                                <p:cTn id="16" presetID="16" presetClass="entr" presetSubtype="21"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6000" b="-4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4107" y="1064852"/>
            <a:ext cx="2064026" cy="1139686"/>
          </a:xfrm>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Serve</a:t>
            </a:r>
          </a:p>
        </p:txBody>
      </p:sp>
      <p:sp>
        <p:nvSpPr>
          <p:cNvPr id="3" name="Content Placeholder 2"/>
          <p:cNvSpPr>
            <a:spLocks noGrp="1"/>
          </p:cNvSpPr>
          <p:nvPr>
            <p:ph idx="1"/>
          </p:nvPr>
        </p:nvSpPr>
        <p:spPr>
          <a:xfrm>
            <a:off x="119269" y="3750364"/>
            <a:ext cx="11834192" cy="2716697"/>
          </a:xfrm>
          <a:solidFill>
            <a:schemeClr val="bg1">
              <a:alpha val="98000"/>
            </a:schemeClr>
          </a:solidFill>
        </p:spPr>
        <p:txBody>
          <a:bodyPr>
            <a:normAutofit/>
          </a:bodyPr>
          <a:lstStyle/>
          <a:p>
            <a:pPr marL="0" indent="0">
              <a:buNone/>
            </a:pPr>
            <a:r>
              <a:rPr lang="en-US" b="1" u="sng" dirty="0">
                <a:effectLst>
                  <a:outerShdw blurRad="38100" dist="38100" dir="2700000" algn="tl">
                    <a:srgbClr val="000000">
                      <a:alpha val="43137"/>
                    </a:srgbClr>
                  </a:outerShdw>
                </a:effectLst>
                <a:latin typeface="Arial Rounded MT Bold" panose="020F0704030504030204" pitchFamily="34" charset="0"/>
              </a:rPr>
              <a:t>1 Chronicles 28:9</a:t>
            </a:r>
            <a:r>
              <a:rPr lang="en-US" b="1" dirty="0">
                <a:effectLst>
                  <a:outerShdw blurRad="38100" dist="38100" dir="2700000" algn="tl">
                    <a:srgbClr val="000000">
                      <a:alpha val="43137"/>
                    </a:srgbClr>
                  </a:outerShdw>
                </a:effectLst>
                <a:latin typeface="Arial Rounded MT Bold" panose="020F0704030504030204" pitchFamily="34" charset="0"/>
              </a:rPr>
              <a:t>  As for you, my son Solomon, </a:t>
            </a: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Know the God of your father</a:t>
            </a: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Serve Him</a:t>
            </a:r>
            <a:endParaRPr lang="en-US" b="1" u="sng" dirty="0">
              <a:effectLst>
                <a:outerShdw blurRad="38100" dist="38100" dir="2700000" algn="tl">
                  <a:srgbClr val="000000">
                    <a:alpha val="43137"/>
                  </a:srgbClr>
                </a:outerShdw>
              </a:effectLst>
              <a:latin typeface="Arial Rounded MT Bold" panose="020F0704030504030204" pitchFamily="34" charset="0"/>
            </a:endParaRPr>
          </a:p>
          <a:p>
            <a:r>
              <a:rPr lang="en-US" b="1" i="1" dirty="0">
                <a:effectLst>
                  <a:outerShdw blurRad="38100" dist="38100" dir="2700000" algn="tl">
                    <a:srgbClr val="000000">
                      <a:alpha val="43137"/>
                    </a:srgbClr>
                  </a:outerShdw>
                </a:effectLst>
                <a:latin typeface="Arial Rounded MT Bold" panose="020F0704030504030204" pitchFamily="34" charset="0"/>
              </a:rPr>
              <a:t>Serve him…</a:t>
            </a:r>
          </a:p>
          <a:p>
            <a:pPr lvl="1">
              <a:buFont typeface="Courier New" panose="02070309020205020404" pitchFamily="49" charset="0"/>
              <a:buChar char="o"/>
            </a:pPr>
            <a:r>
              <a:rPr lang="en-US" sz="2800" b="1" i="1" dirty="0">
                <a:effectLst>
                  <a:outerShdw blurRad="38100" dist="38100" dir="2700000" algn="tl">
                    <a:srgbClr val="000000">
                      <a:alpha val="43137"/>
                    </a:srgbClr>
                  </a:outerShdw>
                </a:effectLst>
                <a:latin typeface="Arial Rounded MT Bold" panose="020F0704030504030204" pitchFamily="34" charset="0"/>
              </a:rPr>
              <a:t>Serve= </a:t>
            </a:r>
            <a:r>
              <a:rPr lang="en-US" sz="2800" b="1" i="1" dirty="0" err="1">
                <a:effectLst>
                  <a:outerShdw blurRad="38100" dist="38100" dir="2700000" algn="tl">
                    <a:srgbClr val="000000">
                      <a:alpha val="43137"/>
                    </a:srgbClr>
                  </a:outerShdw>
                </a:effectLst>
                <a:latin typeface="Arial Rounded MT Bold" panose="020F0704030504030204" pitchFamily="34" charset="0"/>
              </a:rPr>
              <a:t>Bondslave</a:t>
            </a:r>
            <a:r>
              <a:rPr lang="en-US" sz="2800" b="1" i="1" dirty="0">
                <a:effectLst>
                  <a:outerShdw blurRad="38100" dist="38100" dir="2700000" algn="tl">
                    <a:srgbClr val="000000">
                      <a:alpha val="43137"/>
                    </a:srgbClr>
                  </a:outerShdw>
                </a:effectLst>
                <a:latin typeface="Arial Rounded MT Bold" panose="020F0704030504030204" pitchFamily="34" charset="0"/>
              </a:rPr>
              <a:t> -worship</a:t>
            </a:r>
          </a:p>
        </p:txBody>
      </p:sp>
    </p:spTree>
    <p:extLst>
      <p:ext uri="{BB962C8B-B14F-4D97-AF65-F5344CB8AC3E}">
        <p14:creationId xmlns:p14="http://schemas.microsoft.com/office/powerpoint/2010/main" val="318028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par>
                          <p:cTn id="24" fill="hold">
                            <p:stCondLst>
                              <p:cond delay="500"/>
                            </p:stCondLst>
                            <p:childTnLst>
                              <p:par>
                                <p:cTn id="25" presetID="2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05400" y="172279"/>
            <a:ext cx="2845904" cy="1139686"/>
          </a:xfrm>
          <a:solidFill>
            <a:schemeClr val="bg1"/>
          </a:solidFill>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Satisfied</a:t>
            </a:r>
          </a:p>
        </p:txBody>
      </p:sp>
      <p:sp>
        <p:nvSpPr>
          <p:cNvPr id="3" name="Content Placeholder 2"/>
          <p:cNvSpPr>
            <a:spLocks noGrp="1"/>
          </p:cNvSpPr>
          <p:nvPr>
            <p:ph idx="1"/>
          </p:nvPr>
        </p:nvSpPr>
        <p:spPr>
          <a:xfrm>
            <a:off x="197224" y="2885854"/>
            <a:ext cx="11994776" cy="3443228"/>
          </a:xfrm>
          <a:solidFill>
            <a:schemeClr val="bg1">
              <a:alpha val="80000"/>
            </a:schemeClr>
          </a:solidFill>
        </p:spPr>
        <p:txBody>
          <a:bodyPr>
            <a:noAutofit/>
          </a:bodyPr>
          <a:lstStyle/>
          <a:p>
            <a:pPr marL="0" indent="0">
              <a:buNone/>
            </a:pPr>
            <a:r>
              <a:rPr lang="en-US" sz="3200" b="1" u="sng" dirty="0">
                <a:effectLst>
                  <a:outerShdw blurRad="38100" dist="38100" dir="2700000" algn="tl">
                    <a:srgbClr val="000000">
                      <a:alpha val="43137"/>
                    </a:srgbClr>
                  </a:outerShdw>
                </a:effectLst>
                <a:latin typeface="Arial Rounded MT Bold" panose="020F0704030504030204" pitchFamily="34" charset="0"/>
              </a:rPr>
              <a:t>1 Chronicles 28:9</a:t>
            </a:r>
            <a:r>
              <a:rPr lang="en-US" sz="3200" b="1" dirty="0">
                <a:effectLst>
                  <a:outerShdw blurRad="38100" dist="38100" dir="2700000" algn="tl">
                    <a:srgbClr val="000000">
                      <a:alpha val="43137"/>
                    </a:srgbClr>
                  </a:outerShdw>
                </a:effectLst>
                <a:latin typeface="Arial Rounded MT Bold" panose="020F0704030504030204" pitchFamily="34" charset="0"/>
              </a:rPr>
              <a:t>  As for you, my son Solomon, </a:t>
            </a:r>
          </a:p>
          <a:p>
            <a:r>
              <a:rPr lang="en-US" sz="3200" b="1" dirty="0">
                <a:effectLst>
                  <a:outerShdw blurRad="38100" dist="38100" dir="2700000" algn="tl">
                    <a:srgbClr val="000000">
                      <a:alpha val="43137"/>
                    </a:srgbClr>
                  </a:outerShdw>
                </a:effectLst>
                <a:latin typeface="Arial Rounded MT Bold" panose="020F0704030504030204" pitchFamily="34" charset="0"/>
              </a:rPr>
              <a:t>Know the God of Your Father, </a:t>
            </a:r>
          </a:p>
          <a:p>
            <a:r>
              <a:rPr lang="en-US" sz="3200" b="1" dirty="0">
                <a:effectLst>
                  <a:outerShdw blurRad="38100" dist="38100" dir="2700000" algn="tl">
                    <a:srgbClr val="000000">
                      <a:alpha val="43137"/>
                    </a:srgbClr>
                  </a:outerShdw>
                </a:effectLst>
                <a:latin typeface="Arial Rounded MT Bold" panose="020F0704030504030204" pitchFamily="34" charset="0"/>
              </a:rPr>
              <a:t>Serve Him </a:t>
            </a:r>
          </a:p>
          <a:p>
            <a:r>
              <a:rPr lang="en-US" sz="3200" b="1" dirty="0">
                <a:effectLst>
                  <a:outerShdw blurRad="38100" dist="38100" dir="2700000" algn="tl">
                    <a:srgbClr val="000000">
                      <a:alpha val="43137"/>
                    </a:srgbClr>
                  </a:outerShdw>
                </a:effectLst>
                <a:latin typeface="Arial Rounded MT Bold" panose="020F0704030504030204" pitchFamily="34" charset="0"/>
              </a:rPr>
              <a:t>with a Perfect Heart </a:t>
            </a:r>
          </a:p>
          <a:p>
            <a:pPr lvl="2">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Perfect= finished, complete (keeping covenant)</a:t>
            </a:r>
          </a:p>
          <a:p>
            <a:pPr lvl="2">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Heart= knowledge, courage, emotions</a:t>
            </a:r>
            <a:endParaRPr lang="en-US" sz="3200"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114719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circle(in)">
                                      <p:cBhvr>
                                        <p:cTn id="11" dur="2000"/>
                                        <p:tgtEl>
                                          <p:spTgt spid="3">
                                            <p:txEl>
                                              <p:pRg st="4" end="4"/>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ircle(in)">
                                      <p:cBhvr>
                                        <p:cTn id="1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6000" b="-4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05399" y="172279"/>
            <a:ext cx="3362739" cy="1139686"/>
          </a:xfrm>
          <a:solidFill>
            <a:schemeClr val="bg1"/>
          </a:solidFill>
        </p:spPr>
        <p:txBody>
          <a:bodyPr>
            <a:normAutofit fontScale="90000"/>
          </a:bodyPr>
          <a:lstStyle/>
          <a:p>
            <a:r>
              <a:rPr lang="en-US" b="1" dirty="0">
                <a:effectLst>
                  <a:outerShdw blurRad="38100" dist="38100" dir="2700000" algn="tl">
                    <a:srgbClr val="000000">
                      <a:alpha val="43137"/>
                    </a:srgbClr>
                  </a:outerShdw>
                </a:effectLst>
                <a:latin typeface="Arial Rounded MT Bold" panose="020F0704030504030204" pitchFamily="34" charset="0"/>
              </a:rPr>
              <a:t>Surrendered</a:t>
            </a:r>
          </a:p>
        </p:txBody>
      </p:sp>
      <p:sp>
        <p:nvSpPr>
          <p:cNvPr id="3" name="Content Placeholder 2"/>
          <p:cNvSpPr>
            <a:spLocks noGrp="1"/>
          </p:cNvSpPr>
          <p:nvPr>
            <p:ph idx="1"/>
          </p:nvPr>
        </p:nvSpPr>
        <p:spPr>
          <a:xfrm>
            <a:off x="172278" y="1484242"/>
            <a:ext cx="11834192" cy="4293705"/>
          </a:xfrm>
          <a:solidFill>
            <a:schemeClr val="bg1">
              <a:alpha val="80000"/>
            </a:schemeClr>
          </a:solidFill>
        </p:spPr>
        <p:txBody>
          <a:bodyPr>
            <a:normAutofit/>
          </a:bodyPr>
          <a:lstStyle/>
          <a:p>
            <a:pPr marL="0" indent="0">
              <a:lnSpc>
                <a:spcPct val="100000"/>
              </a:lnSpc>
              <a:buNone/>
            </a:pPr>
            <a:r>
              <a:rPr lang="en-US" sz="3200" b="1" u="sng" dirty="0">
                <a:effectLst>
                  <a:outerShdw blurRad="38100" dist="38100" dir="2700000" algn="tl">
                    <a:srgbClr val="000000">
                      <a:alpha val="43137"/>
                    </a:srgbClr>
                  </a:outerShdw>
                </a:effectLst>
                <a:latin typeface="Arial Rounded MT Bold" panose="020F0704030504030204" pitchFamily="34" charset="0"/>
              </a:rPr>
              <a:t>1 Chronicles 28:9</a:t>
            </a:r>
            <a:r>
              <a:rPr lang="en-US" sz="3200" b="1" dirty="0">
                <a:effectLst>
                  <a:outerShdw blurRad="38100" dist="38100" dir="2700000" algn="tl">
                    <a:srgbClr val="000000">
                      <a:alpha val="43137"/>
                    </a:srgbClr>
                  </a:outerShdw>
                </a:effectLst>
                <a:latin typeface="Arial Rounded MT Bold" panose="020F0704030504030204" pitchFamily="34" charset="0"/>
              </a:rPr>
              <a:t>  As for you, my son Solomon, </a:t>
            </a:r>
          </a:p>
          <a:p>
            <a:pPr>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Know the God of your father, </a:t>
            </a:r>
          </a:p>
          <a:p>
            <a:pPr>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Serve Him </a:t>
            </a:r>
          </a:p>
          <a:p>
            <a:pPr>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with a Perfect Heart</a:t>
            </a:r>
          </a:p>
          <a:p>
            <a:pPr>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with a Willing Mind</a:t>
            </a:r>
          </a:p>
          <a:p>
            <a:pPr lvl="1">
              <a:lnSpc>
                <a:spcPct val="100000"/>
              </a:lnSpc>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Willing= Delight, Desire</a:t>
            </a:r>
          </a:p>
          <a:p>
            <a:pPr lvl="1">
              <a:lnSpc>
                <a:spcPct val="100000"/>
              </a:lnSpc>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Mind= mind, will, emotions</a:t>
            </a:r>
            <a:endParaRPr lang="en-US" sz="3200"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306548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par>
                          <p:cTn id="27" fill="hold">
                            <p:stCondLst>
                              <p:cond delay="2000"/>
                            </p:stCondLst>
                            <p:childTnLst>
                              <p:par>
                                <p:cTn id="28" presetID="6" presetClass="entr" presetSubtype="16"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ircle(in)">
                                      <p:cBhvr>
                                        <p:cTn id="30" dur="2000"/>
                                        <p:tgtEl>
                                          <p:spTgt spid="3">
                                            <p:txEl>
                                              <p:pRg st="5" end="5"/>
                                            </p:txEl>
                                          </p:spTgt>
                                        </p:tgtEl>
                                      </p:cBhvr>
                                    </p:animEffect>
                                  </p:childTnLst>
                                </p:cTn>
                              </p:par>
                            </p:childTnLst>
                          </p:cTn>
                        </p:par>
                        <p:par>
                          <p:cTn id="31" fill="hold">
                            <p:stCondLst>
                              <p:cond delay="4000"/>
                            </p:stCondLst>
                            <p:childTnLst>
                              <p:par>
                                <p:cTn id="32" presetID="6" presetClass="entr" presetSubtype="16"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ircle(in)">
                                      <p:cBhvr>
                                        <p:cTn id="3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5718314"/>
            <a:ext cx="1944758" cy="1139686"/>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Savor</a:t>
            </a:r>
          </a:p>
        </p:txBody>
      </p:sp>
      <p:sp>
        <p:nvSpPr>
          <p:cNvPr id="3" name="Content Placeholder 2"/>
          <p:cNvSpPr>
            <a:spLocks noGrp="1"/>
          </p:cNvSpPr>
          <p:nvPr>
            <p:ph idx="1"/>
          </p:nvPr>
        </p:nvSpPr>
        <p:spPr>
          <a:xfrm>
            <a:off x="132521" y="477078"/>
            <a:ext cx="11834192" cy="4412974"/>
          </a:xfrm>
          <a:solidFill>
            <a:schemeClr val="bg1"/>
          </a:solidFill>
        </p:spPr>
        <p:txBody>
          <a:bodyPr>
            <a:normAutofit/>
          </a:bodyPr>
          <a:lstStyle/>
          <a:p>
            <a:pPr marL="0" indent="0">
              <a:buNone/>
            </a:pPr>
            <a:r>
              <a:rPr lang="en-US" sz="3200" b="1" u="sng" dirty="0">
                <a:effectLst>
                  <a:outerShdw blurRad="38100" dist="38100" dir="2700000" algn="tl">
                    <a:srgbClr val="000000">
                      <a:alpha val="43137"/>
                    </a:srgbClr>
                  </a:outerShdw>
                </a:effectLst>
                <a:latin typeface="Arial Rounded MT Bold" panose="020F0704030504030204" pitchFamily="34" charset="0"/>
              </a:rPr>
              <a:t>1 Chronicles 28:9</a:t>
            </a:r>
            <a:r>
              <a:rPr lang="en-US" sz="3200" b="1" dirty="0">
                <a:effectLst>
                  <a:outerShdw blurRad="38100" dist="38100" dir="2700000" algn="tl">
                    <a:srgbClr val="000000">
                      <a:alpha val="43137"/>
                    </a:srgbClr>
                  </a:outerShdw>
                </a:effectLst>
                <a:latin typeface="Arial Rounded MT Bold" panose="020F0704030504030204" pitchFamily="34" charset="0"/>
              </a:rPr>
              <a:t>  As for you, my son Solomon, </a:t>
            </a:r>
          </a:p>
          <a:p>
            <a:r>
              <a:rPr lang="en-US" sz="3200" b="1" dirty="0">
                <a:effectLst>
                  <a:outerShdw blurRad="38100" dist="38100" dir="2700000" algn="tl">
                    <a:srgbClr val="000000">
                      <a:alpha val="43137"/>
                    </a:srgbClr>
                  </a:outerShdw>
                </a:effectLst>
                <a:latin typeface="Arial Rounded MT Bold" panose="020F0704030504030204" pitchFamily="34" charset="0"/>
              </a:rPr>
              <a:t>Know the God of your father, </a:t>
            </a:r>
          </a:p>
          <a:p>
            <a:r>
              <a:rPr lang="en-US" sz="3200" b="1" dirty="0">
                <a:effectLst>
                  <a:outerShdw blurRad="38100" dist="38100" dir="2700000" algn="tl">
                    <a:srgbClr val="000000">
                      <a:alpha val="43137"/>
                    </a:srgbClr>
                  </a:outerShdw>
                </a:effectLst>
                <a:latin typeface="Arial Rounded MT Bold" panose="020F0704030504030204" pitchFamily="34" charset="0"/>
              </a:rPr>
              <a:t>Serve Him </a:t>
            </a:r>
          </a:p>
          <a:p>
            <a:r>
              <a:rPr lang="en-US" sz="3200" b="1" dirty="0">
                <a:effectLst>
                  <a:outerShdw blurRad="38100" dist="38100" dir="2700000" algn="tl">
                    <a:srgbClr val="000000">
                      <a:alpha val="43137"/>
                    </a:srgbClr>
                  </a:outerShdw>
                </a:effectLst>
                <a:latin typeface="Arial Rounded MT Bold" panose="020F0704030504030204" pitchFamily="34" charset="0"/>
              </a:rPr>
              <a:t>with a Loyal Heart</a:t>
            </a:r>
          </a:p>
          <a:p>
            <a:r>
              <a:rPr lang="en-US" sz="3200" b="1" dirty="0">
                <a:effectLst>
                  <a:outerShdw blurRad="38100" dist="38100" dir="2700000" algn="tl">
                    <a:srgbClr val="000000">
                      <a:alpha val="43137"/>
                    </a:srgbClr>
                  </a:outerShdw>
                </a:effectLst>
                <a:latin typeface="Arial Rounded MT Bold" panose="020F0704030504030204" pitchFamily="34" charset="0"/>
              </a:rPr>
              <a:t>with a Willing Mind</a:t>
            </a:r>
          </a:p>
          <a:p>
            <a:r>
              <a:rPr lang="en-US" sz="3200" b="1" dirty="0">
                <a:effectLst>
                  <a:outerShdw blurRad="38100" dist="38100" dir="2700000" algn="tl">
                    <a:srgbClr val="000000">
                      <a:alpha val="43137"/>
                    </a:srgbClr>
                  </a:outerShdw>
                </a:effectLst>
                <a:latin typeface="Arial Rounded MT Bold" panose="020F0704030504030204" pitchFamily="34" charset="0"/>
              </a:rPr>
              <a:t>the LORD Searches All Hearts/ Understands All the Intent of the Thoughts</a:t>
            </a:r>
          </a:p>
          <a:p>
            <a:pPr lvl="1">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He’s On Top of It!</a:t>
            </a:r>
          </a:p>
          <a:p>
            <a:endParaRPr lang="en-US" sz="3200"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26677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par>
                          <p:cTn id="27" fill="hold">
                            <p:stCondLst>
                              <p:cond delay="1000"/>
                            </p:stCondLst>
                            <p:childTnLst>
                              <p:par>
                                <p:cTn id="28" presetID="16" presetClass="entr" presetSubtype="21"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71565" y="0"/>
            <a:ext cx="6835588" cy="1139686"/>
          </a:xfrm>
          <a:solidFill>
            <a:schemeClr val="bg1"/>
          </a:solidFill>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Words of Life from Dad</a:t>
            </a:r>
          </a:p>
        </p:txBody>
      </p:sp>
      <p:sp>
        <p:nvSpPr>
          <p:cNvPr id="3" name="Content Placeholder 2"/>
          <p:cNvSpPr>
            <a:spLocks noGrp="1"/>
          </p:cNvSpPr>
          <p:nvPr>
            <p:ph idx="1"/>
          </p:nvPr>
        </p:nvSpPr>
        <p:spPr>
          <a:xfrm>
            <a:off x="172278" y="1484242"/>
            <a:ext cx="11834192" cy="5194853"/>
          </a:xfrm>
          <a:solidFill>
            <a:schemeClr val="bg1">
              <a:alpha val="80000"/>
            </a:schemeClr>
          </a:solidFill>
        </p:spPr>
        <p:txBody>
          <a:bodyPr>
            <a:normAutofit/>
          </a:bodyPr>
          <a:lstStyle/>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Son You Have a Great Task Ahead of You…</a:t>
            </a: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    …You Will Finish What I Started</a:t>
            </a: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                …It Can Only Be Done with God’s Help</a:t>
            </a:r>
          </a:p>
          <a:p>
            <a:pPr lvl="3">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Search For God</a:t>
            </a:r>
          </a:p>
          <a:p>
            <a:pPr lvl="3">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Serve Him</a:t>
            </a:r>
          </a:p>
          <a:p>
            <a:pPr lvl="3">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Satisfied by Him</a:t>
            </a:r>
          </a:p>
          <a:p>
            <a:pPr lvl="3">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Surrender to Him</a:t>
            </a:r>
          </a:p>
          <a:p>
            <a:pPr lvl="3">
              <a:lnSpc>
                <a:spcPct val="100000"/>
              </a:lnSpc>
            </a:pPr>
            <a:r>
              <a:rPr lang="en-US" sz="3200" b="1" dirty="0">
                <a:effectLst>
                  <a:outerShdw blurRad="38100" dist="38100" dir="2700000" algn="tl">
                    <a:srgbClr val="000000">
                      <a:alpha val="43137"/>
                    </a:srgbClr>
                  </a:outerShdw>
                </a:effectLst>
                <a:latin typeface="Arial Rounded MT Bold" panose="020F0704030504030204" pitchFamily="34" charset="0"/>
              </a:rPr>
              <a:t>Savor in Him</a:t>
            </a:r>
          </a:p>
          <a:p>
            <a:pPr marL="1371600" lvl="3" indent="0">
              <a:lnSpc>
                <a:spcPct val="100000"/>
              </a:lnSpc>
              <a:buNone/>
            </a:pPr>
            <a:r>
              <a:rPr lang="en-US" sz="3200" b="1" dirty="0">
                <a:effectLst>
                  <a:outerShdw blurRad="38100" dist="38100" dir="2700000" algn="tl">
                    <a:srgbClr val="000000">
                      <a:alpha val="43137"/>
                    </a:srgbClr>
                  </a:outerShdw>
                </a:effectLst>
                <a:latin typeface="Arial Rounded MT Bold" panose="020F0704030504030204" pitchFamily="34" charset="0"/>
              </a:rPr>
              <a:t>           …And You WILL SUCCEED</a:t>
            </a:r>
          </a:p>
          <a:p>
            <a:pPr lvl="3">
              <a:lnSpc>
                <a:spcPct val="100000"/>
              </a:lnSpc>
            </a:pPr>
            <a:endParaRPr lang="en-US" b="1" dirty="0">
              <a:effectLst>
                <a:outerShdw blurRad="38100" dist="38100" dir="2700000" algn="tl">
                  <a:srgbClr val="000000">
                    <a:alpha val="43137"/>
                  </a:srgbClr>
                </a:outerShdw>
              </a:effectLst>
              <a:latin typeface="Arial Rounded MT Bold" panose="020F0704030504030204" pitchFamily="34" charset="0"/>
            </a:endParaRPr>
          </a:p>
          <a:p>
            <a:endParaRPr lang="en-US" b="1"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spTree>
    <p:extLst>
      <p:ext uri="{BB962C8B-B14F-4D97-AF65-F5344CB8AC3E}">
        <p14:creationId xmlns:p14="http://schemas.microsoft.com/office/powerpoint/2010/main" val="427341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par>
                          <p:cTn id="11" fill="hold">
                            <p:stCondLst>
                              <p:cond delay="2000"/>
                            </p:stCondLst>
                            <p:childTnLst>
                              <p:par>
                                <p:cTn id="12" presetID="6" presetClass="entr" presetSubtype="16"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par>
                          <p:cTn id="15" fill="hold">
                            <p:stCondLst>
                              <p:cond delay="4000"/>
                            </p:stCondLst>
                            <p:childTnLst>
                              <p:par>
                                <p:cTn id="16" presetID="6" presetClass="entr" presetSubtype="16"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par>
                          <p:cTn id="19" fill="hold">
                            <p:stCondLst>
                              <p:cond delay="6000"/>
                            </p:stCondLst>
                            <p:childTnLst>
                              <p:par>
                                <p:cTn id="20" presetID="6" presetClass="entr" presetSubtype="16"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par>
                          <p:cTn id="23" fill="hold">
                            <p:stCondLst>
                              <p:cond delay="8000"/>
                            </p:stCondLst>
                            <p:childTnLst>
                              <p:par>
                                <p:cTn id="24" presetID="6" presetClass="entr" presetSubtype="16"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par>
                          <p:cTn id="27" fill="hold">
                            <p:stCondLst>
                              <p:cond delay="10000"/>
                            </p:stCondLst>
                            <p:childTnLst>
                              <p:par>
                                <p:cTn id="28" presetID="6" presetClass="entr" presetSubtype="16"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ircle(in)">
                                      <p:cBhvr>
                                        <p:cTn id="30" dur="2000"/>
                                        <p:tgtEl>
                                          <p:spTgt spid="3">
                                            <p:txEl>
                                              <p:pRg st="5" end="5"/>
                                            </p:txEl>
                                          </p:spTgt>
                                        </p:tgtEl>
                                      </p:cBhvr>
                                    </p:animEffect>
                                  </p:childTnLst>
                                </p:cTn>
                              </p:par>
                            </p:childTnLst>
                          </p:cTn>
                        </p:par>
                        <p:par>
                          <p:cTn id="31" fill="hold">
                            <p:stCondLst>
                              <p:cond delay="12000"/>
                            </p:stCondLst>
                            <p:childTnLst>
                              <p:par>
                                <p:cTn id="32" presetID="6" presetClass="entr" presetSubtype="16"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ircle(in)">
                                      <p:cBhvr>
                                        <p:cTn id="34" dur="2000"/>
                                        <p:tgtEl>
                                          <p:spTgt spid="3">
                                            <p:txEl>
                                              <p:pRg st="6" end="6"/>
                                            </p:txEl>
                                          </p:spTgt>
                                        </p:tgtEl>
                                      </p:cBhvr>
                                    </p:animEffect>
                                  </p:childTnLst>
                                </p:cTn>
                              </p:par>
                            </p:childTnLst>
                          </p:cTn>
                        </p:par>
                        <p:par>
                          <p:cTn id="35" fill="hold">
                            <p:stCondLst>
                              <p:cond delay="14000"/>
                            </p:stCondLst>
                            <p:childTnLst>
                              <p:par>
                                <p:cTn id="36" presetID="6" presetClass="entr" presetSubtype="16"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circle(in)">
                                      <p:cBhvr>
                                        <p:cTn id="38" dur="2000"/>
                                        <p:tgtEl>
                                          <p:spTgt spid="3">
                                            <p:txEl>
                                              <p:pRg st="7" end="7"/>
                                            </p:txEl>
                                          </p:spTgt>
                                        </p:tgtEl>
                                      </p:cBhvr>
                                    </p:animEffect>
                                  </p:childTnLst>
                                </p:cTn>
                              </p:par>
                            </p:childTnLst>
                          </p:cTn>
                        </p:par>
                        <p:par>
                          <p:cTn id="39" fill="hold">
                            <p:stCondLst>
                              <p:cond delay="16000"/>
                            </p:stCondLst>
                            <p:childTnLst>
                              <p:par>
                                <p:cTn id="40" presetID="6" presetClass="entr" presetSubtype="16"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66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21" y="198782"/>
            <a:ext cx="11847443" cy="6533321"/>
          </a:xfrm>
        </p:spPr>
        <p:txBody>
          <a:bodyPr>
            <a:normAutofit fontScale="92500" lnSpcReduction="10000"/>
          </a:bodyPr>
          <a:lstStyle/>
          <a:p>
            <a:pPr marL="0" indent="0">
              <a:buNone/>
            </a:pPr>
            <a:r>
              <a:rPr lang="en-US" dirty="0">
                <a:effectLst>
                  <a:outerShdw blurRad="38100" dist="38100" dir="2700000" algn="tl">
                    <a:srgbClr val="000000">
                      <a:alpha val="43137"/>
                    </a:srgbClr>
                  </a:outerShdw>
                </a:effectLst>
                <a:latin typeface="Arial Rounded MT Bold" panose="020F0704030504030204" pitchFamily="34" charset="0"/>
              </a:rPr>
              <a:t>                            </a:t>
            </a:r>
            <a:r>
              <a:rPr lang="en-US" sz="3000" b="1" dirty="0">
                <a:effectLst>
                  <a:outerShdw blurRad="38100" dist="38100" dir="2700000" algn="tl">
                    <a:srgbClr val="000000">
                      <a:alpha val="43137"/>
                    </a:srgbClr>
                  </a:outerShdw>
                </a:effectLst>
                <a:latin typeface="Arial Rounded MT Bold" panose="020F0704030504030204" pitchFamily="34" charset="0"/>
              </a:rPr>
              <a:t>12 Top Reasons It’s Good to Be a Man.</a:t>
            </a:r>
            <a:br>
              <a:rPr lang="en-US" sz="3000" b="1" dirty="0">
                <a:effectLst>
                  <a:outerShdw blurRad="38100" dist="38100" dir="2700000" algn="tl">
                    <a:srgbClr val="000000">
                      <a:alpha val="43137"/>
                    </a:srgbClr>
                  </a:outerShdw>
                </a:effectLst>
                <a:latin typeface="Arial Rounded MT Bold" panose="020F0704030504030204" pitchFamily="34" charset="0"/>
              </a:rPr>
            </a:br>
            <a:endParaRPr lang="en-US" sz="3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3000" b="1" dirty="0">
                <a:effectLst>
                  <a:outerShdw blurRad="38100" dist="38100" dir="2700000" algn="tl">
                    <a:srgbClr val="000000">
                      <a:alpha val="43137"/>
                    </a:srgbClr>
                  </a:outerShdw>
                </a:effectLst>
                <a:latin typeface="Arial Rounded MT Bold" panose="020F0704030504030204" pitchFamily="34" charset="0"/>
              </a:rPr>
              <a:t>1: Phone conversations are over in 30 seconds flat.</a:t>
            </a:r>
            <a:br>
              <a:rPr lang="en-US" sz="3000" b="1" dirty="0">
                <a:effectLst>
                  <a:outerShdw blurRad="38100" dist="38100" dir="2700000" algn="tl">
                    <a:srgbClr val="000000">
                      <a:alpha val="43137"/>
                    </a:srgbClr>
                  </a:outerShdw>
                </a:effectLst>
                <a:latin typeface="Arial Rounded MT Bold" panose="020F0704030504030204" pitchFamily="34" charset="0"/>
              </a:rPr>
            </a:br>
            <a:endParaRPr lang="en-US" sz="3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3000" b="1" dirty="0">
                <a:effectLst>
                  <a:outerShdw blurRad="38100" dist="38100" dir="2700000" algn="tl">
                    <a:srgbClr val="000000">
                      <a:alpha val="43137"/>
                    </a:srgbClr>
                  </a:outerShdw>
                </a:effectLst>
                <a:latin typeface="Arial Rounded MT Bold" panose="020F0704030504030204" pitchFamily="34" charset="0"/>
              </a:rPr>
              <a:t>2: A 5-day holiday requires only one suitcase.</a:t>
            </a:r>
            <a:br>
              <a:rPr lang="en-US" sz="3000" b="1" dirty="0">
                <a:effectLst>
                  <a:outerShdw blurRad="38100" dist="38100" dir="2700000" algn="tl">
                    <a:srgbClr val="000000">
                      <a:alpha val="43137"/>
                    </a:srgbClr>
                  </a:outerShdw>
                </a:effectLst>
                <a:latin typeface="Arial Rounded MT Bold" panose="020F0704030504030204" pitchFamily="34" charset="0"/>
              </a:rPr>
            </a:br>
            <a:endParaRPr lang="en-US" sz="3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3000" b="1" dirty="0">
                <a:effectLst>
                  <a:outerShdw blurRad="38100" dist="38100" dir="2700000" algn="tl">
                    <a:srgbClr val="000000">
                      <a:alpha val="43137"/>
                    </a:srgbClr>
                  </a:outerShdw>
                </a:effectLst>
                <a:latin typeface="Arial Rounded MT Bold" panose="020F0704030504030204" pitchFamily="34" charset="0"/>
              </a:rPr>
              <a:t>3: When clicking through the channels… </a:t>
            </a:r>
          </a:p>
          <a:p>
            <a:pPr marL="0" indent="0">
              <a:buNone/>
            </a:pPr>
            <a:r>
              <a:rPr lang="en-US" sz="3000" b="1" dirty="0">
                <a:effectLst>
                  <a:outerShdw blurRad="38100" dist="38100" dir="2700000" algn="tl">
                    <a:srgbClr val="000000">
                      <a:alpha val="43137"/>
                    </a:srgbClr>
                  </a:outerShdw>
                </a:effectLst>
                <a:latin typeface="Arial Rounded MT Bold" panose="020F0704030504030204" pitchFamily="34" charset="0"/>
              </a:rPr>
              <a:t>     …you don’t have to stall at every shot of somebody crying.</a:t>
            </a:r>
            <a:br>
              <a:rPr lang="en-US" sz="3000" b="1" dirty="0">
                <a:effectLst>
                  <a:outerShdw blurRad="38100" dist="38100" dir="2700000" algn="tl">
                    <a:srgbClr val="000000">
                      <a:alpha val="43137"/>
                    </a:srgbClr>
                  </a:outerShdw>
                </a:effectLst>
                <a:latin typeface="Arial Rounded MT Bold" panose="020F0704030504030204" pitchFamily="34" charset="0"/>
              </a:rPr>
            </a:br>
            <a:endParaRPr lang="en-US" sz="3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3000" b="1" dirty="0">
                <a:effectLst>
                  <a:outerShdw blurRad="38100" dist="38100" dir="2700000" algn="tl">
                    <a:srgbClr val="000000">
                      <a:alpha val="43137"/>
                    </a:srgbClr>
                  </a:outerShdw>
                </a:effectLst>
                <a:latin typeface="Arial Rounded MT Bold" panose="020F0704030504030204" pitchFamily="34" charset="0"/>
              </a:rPr>
              <a:t>4: Guys in hockey masks don’t attack you ... </a:t>
            </a:r>
          </a:p>
          <a:p>
            <a:pPr marL="0" indent="0">
              <a:buNone/>
            </a:pPr>
            <a:r>
              <a:rPr lang="en-US" sz="3000" b="1" dirty="0">
                <a:effectLst>
                  <a:outerShdw blurRad="38100" dist="38100" dir="2700000" algn="tl">
                    <a:srgbClr val="000000">
                      <a:alpha val="43137"/>
                    </a:srgbClr>
                  </a:outerShdw>
                </a:effectLst>
                <a:latin typeface="Arial Rounded MT Bold" panose="020F0704030504030204" pitchFamily="34" charset="0"/>
              </a:rPr>
              <a:t>             ….unless you’re playing hockey.</a:t>
            </a:r>
            <a:br>
              <a:rPr lang="en-US" sz="3000" b="1" dirty="0">
                <a:effectLst>
                  <a:outerShdw blurRad="38100" dist="38100" dir="2700000" algn="tl">
                    <a:srgbClr val="000000">
                      <a:alpha val="43137"/>
                    </a:srgbClr>
                  </a:outerShdw>
                </a:effectLst>
                <a:latin typeface="Arial Rounded MT Bold" panose="020F0704030504030204" pitchFamily="34" charset="0"/>
              </a:rPr>
            </a:br>
            <a:endParaRPr lang="en-US" sz="3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3000" b="1" dirty="0">
                <a:effectLst>
                  <a:outerShdw blurRad="38100" dist="38100" dir="2700000" algn="tl">
                    <a:srgbClr val="000000">
                      <a:alpha val="43137"/>
                    </a:srgbClr>
                  </a:outerShdw>
                </a:effectLst>
                <a:latin typeface="Arial Rounded MT Bold" panose="020F0704030504030204" pitchFamily="34" charset="0"/>
              </a:rPr>
              <a:t>5: You only need 2 or 3 pairs of shoes.</a:t>
            </a:r>
            <a:br>
              <a:rPr lang="en-US" sz="3000" b="1" dirty="0">
                <a:effectLst>
                  <a:outerShdw blurRad="38100" dist="38100" dir="2700000" algn="tl">
                    <a:srgbClr val="000000">
                      <a:alpha val="43137"/>
                    </a:srgbClr>
                  </a:outerShdw>
                </a:effectLst>
                <a:latin typeface="Arial Rounded MT Bold" panose="020F0704030504030204" pitchFamily="34" charset="0"/>
              </a:rPr>
            </a:br>
            <a:endParaRPr lang="en-US" sz="3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3000" b="1" dirty="0">
                <a:effectLst>
                  <a:outerShdw blurRad="38100" dist="38100" dir="2700000" algn="tl">
                    <a:srgbClr val="000000">
                      <a:alpha val="43137"/>
                    </a:srgbClr>
                  </a:outerShdw>
                </a:effectLst>
                <a:latin typeface="Arial Rounded MT Bold" panose="020F0704030504030204" pitchFamily="34" charset="0"/>
              </a:rPr>
              <a:t>6: Car mechanics tell you the truth.</a:t>
            </a:r>
            <a:endParaRPr lang="en-US" dirty="0"/>
          </a:p>
        </p:txBody>
      </p:sp>
    </p:spTree>
    <p:extLst>
      <p:ext uri="{BB962C8B-B14F-4D97-AF65-F5344CB8AC3E}">
        <p14:creationId xmlns:p14="http://schemas.microsoft.com/office/powerpoint/2010/main" val="11805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21" y="198782"/>
            <a:ext cx="11847443" cy="6533321"/>
          </a:xfrm>
        </p:spPr>
        <p:txBody>
          <a:bodyPr>
            <a:normAutofit lnSpcReduction="10000"/>
          </a:bodyPr>
          <a:lstStyle/>
          <a:p>
            <a:pPr marL="0" indent="0">
              <a:buNone/>
            </a:pPr>
            <a:r>
              <a:rPr lang="en-US" dirty="0"/>
              <a:t>                                    </a:t>
            </a:r>
            <a:r>
              <a:rPr lang="en-US" b="1" dirty="0">
                <a:effectLst>
                  <a:outerShdw blurRad="38100" dist="38100" dir="2700000" algn="tl">
                    <a:srgbClr val="000000">
                      <a:alpha val="43137"/>
                    </a:srgbClr>
                  </a:outerShdw>
                </a:effectLst>
                <a:latin typeface="Arial Rounded MT Bold" panose="020F0704030504030204" pitchFamily="34" charset="0"/>
              </a:rPr>
              <a:t>12 Top Reasons It’s Good to Be a Man.</a:t>
            </a:r>
            <a:br>
              <a:rPr lang="en-US" b="1" dirty="0">
                <a:effectLst>
                  <a:outerShdw blurRad="38100" dist="38100" dir="2700000" algn="tl">
                    <a:srgbClr val="000000">
                      <a:alpha val="43137"/>
                    </a:srgbClr>
                  </a:outerShdw>
                </a:effectLst>
                <a:latin typeface="Arial Rounded MT Bold" panose="020F0704030504030204" pitchFamily="34" charset="0"/>
              </a:rPr>
            </a:b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7: You can admire Clint Eastwood without... </a:t>
            </a: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              …starving yourself to look like him.</a:t>
            </a:r>
            <a:br>
              <a:rPr lang="en-US" b="1" dirty="0">
                <a:effectLst>
                  <a:outerShdw blurRad="38100" dist="38100" dir="2700000" algn="tl">
                    <a:srgbClr val="000000">
                      <a:alpha val="43137"/>
                    </a:srgbClr>
                  </a:outerShdw>
                </a:effectLst>
                <a:latin typeface="Arial Rounded MT Bold" panose="020F0704030504030204" pitchFamily="34" charset="0"/>
              </a:rPr>
            </a:b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8: Gray hair and wrinkles only add character to men.</a:t>
            </a:r>
            <a:br>
              <a:rPr lang="en-US" b="1" dirty="0">
                <a:effectLst>
                  <a:outerShdw blurRad="38100" dist="38100" dir="2700000" algn="tl">
                    <a:srgbClr val="000000">
                      <a:alpha val="43137"/>
                    </a:srgbClr>
                  </a:outerShdw>
                </a:effectLst>
                <a:latin typeface="Arial Rounded MT Bold" panose="020F0704030504030204" pitchFamily="34" charset="0"/>
              </a:rPr>
            </a:b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9. We can do our nails during 1 traffic light.</a:t>
            </a:r>
            <a:br>
              <a:rPr lang="en-US" b="1" dirty="0">
                <a:effectLst>
                  <a:outerShdw blurRad="38100" dist="38100" dir="2700000" algn="tl">
                    <a:srgbClr val="000000">
                      <a:alpha val="43137"/>
                    </a:srgbClr>
                  </a:outerShdw>
                </a:effectLst>
                <a:latin typeface="Arial Rounded MT Bold" panose="020F0704030504030204" pitchFamily="34" charset="0"/>
              </a:rPr>
            </a:b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10: If another guy shows up at the party in the same outfit…</a:t>
            </a: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            …you just might become lifelong buddies.</a:t>
            </a:r>
            <a:br>
              <a:rPr lang="en-US" b="1" dirty="0">
                <a:effectLst>
                  <a:outerShdw blurRad="38100" dist="38100" dir="2700000" algn="tl">
                    <a:srgbClr val="000000">
                      <a:alpha val="43137"/>
                    </a:srgbClr>
                  </a:outerShdw>
                </a:effectLst>
                <a:latin typeface="Arial Rounded MT Bold" panose="020F0704030504030204" pitchFamily="34" charset="0"/>
              </a:rPr>
            </a:b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11: The occasional well-rendered belch is practically expected.</a:t>
            </a:r>
            <a:br>
              <a:rPr lang="en-US" b="1" dirty="0">
                <a:effectLst>
                  <a:outerShdw blurRad="38100" dist="38100" dir="2700000" algn="tl">
                    <a:srgbClr val="000000">
                      <a:alpha val="43137"/>
                    </a:srgbClr>
                  </a:outerShdw>
                </a:effectLst>
                <a:latin typeface="Arial Rounded MT Bold" panose="020F0704030504030204" pitchFamily="34" charset="0"/>
              </a:rPr>
            </a:b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12. We get to be Dads!</a:t>
            </a:r>
          </a:p>
        </p:txBody>
      </p:sp>
    </p:spTree>
    <p:extLst>
      <p:ext uri="{BB962C8B-B14F-4D97-AF65-F5344CB8AC3E}">
        <p14:creationId xmlns:p14="http://schemas.microsoft.com/office/powerpoint/2010/main" val="120631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22030"/>
            <a:ext cx="6405489" cy="1118455"/>
          </a:xfrm>
        </p:spPr>
        <p:txBody>
          <a:bodyPr/>
          <a:lstStyle/>
          <a:p>
            <a:r>
              <a:rPr lang="en-US" b="1" dirty="0">
                <a:effectLst>
                  <a:outerShdw blurRad="38100" dist="38100" dir="2700000" algn="tl">
                    <a:srgbClr val="000000">
                      <a:alpha val="43137"/>
                    </a:srgbClr>
                  </a:outerShdw>
                </a:effectLst>
              </a:rPr>
              <a:t>Father’s Day 2017</a:t>
            </a:r>
          </a:p>
        </p:txBody>
      </p:sp>
      <p:sp>
        <p:nvSpPr>
          <p:cNvPr id="3" name="Subtitle 2"/>
          <p:cNvSpPr>
            <a:spLocks noGrp="1"/>
          </p:cNvSpPr>
          <p:nvPr>
            <p:ph type="subTitle" idx="1"/>
          </p:nvPr>
        </p:nvSpPr>
        <p:spPr>
          <a:xfrm>
            <a:off x="1439594" y="4910333"/>
            <a:ext cx="7535594" cy="1655762"/>
          </a:xfrm>
        </p:spPr>
        <p:txBody>
          <a:bodyPr/>
          <a:lstStyle/>
          <a:p>
            <a:r>
              <a:rPr lang="en-US" sz="4400" b="1" dirty="0"/>
              <a:t>Dying Words- Life Words </a:t>
            </a:r>
            <a:endParaRPr lang="en-US" sz="4400" dirty="0"/>
          </a:p>
          <a:p>
            <a:r>
              <a:rPr lang="en-US" b="1" dirty="0"/>
              <a:t>1 Chronicles 22:9-10    I Chron 28:9</a:t>
            </a:r>
            <a:endParaRPr lang="en-US" dirty="0"/>
          </a:p>
        </p:txBody>
      </p:sp>
      <p:sp>
        <p:nvSpPr>
          <p:cNvPr id="6" name="TextBox 5"/>
          <p:cNvSpPr txBox="1"/>
          <p:nvPr/>
        </p:nvSpPr>
        <p:spPr>
          <a:xfrm flipH="1">
            <a:off x="9385001" y="21920"/>
            <a:ext cx="2023896" cy="400110"/>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June 18, 2017</a:t>
            </a:r>
          </a:p>
        </p:txBody>
      </p:sp>
      <p:sp>
        <p:nvSpPr>
          <p:cNvPr id="7" name="TextBox 6"/>
          <p:cNvSpPr txBox="1"/>
          <p:nvPr/>
        </p:nvSpPr>
        <p:spPr>
          <a:xfrm flipH="1">
            <a:off x="9385001" y="6366040"/>
            <a:ext cx="1801158" cy="400110"/>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Edward Church</a:t>
            </a:r>
          </a:p>
        </p:txBody>
      </p:sp>
    </p:spTree>
    <p:extLst>
      <p:ext uri="{BB962C8B-B14F-4D97-AF65-F5344CB8AC3E}">
        <p14:creationId xmlns:p14="http://schemas.microsoft.com/office/powerpoint/2010/main" val="319151203"/>
      </p:ext>
    </p:extLst>
  </p:cSld>
  <p:clrMapOvr>
    <a:masterClrMapping/>
  </p:clrMapOvr>
  <mc:AlternateContent xmlns:mc="http://schemas.openxmlformats.org/markup-compatibility/2006" xmlns:p14="http://schemas.microsoft.com/office/powerpoint/2010/main">
    <mc:Choice Requires="p14">
      <p:transition spd="slow" p14:dur="225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521" y="0"/>
            <a:ext cx="6125155" cy="2199862"/>
          </a:xfrm>
          <a:solidFill>
            <a:schemeClr val="bg1">
              <a:alpha val="70000"/>
            </a:schemeClr>
          </a:solidFill>
        </p:spPr>
        <p:txBody>
          <a:bodyPr/>
          <a:lstStyle/>
          <a:p>
            <a:pPr marL="0" indent="0" algn="ctr">
              <a:buNone/>
            </a:pPr>
            <a:r>
              <a:rPr lang="en-US" b="1" dirty="0">
                <a:latin typeface="Times New Roman" panose="02020603050405020304" pitchFamily="18" charset="0"/>
                <a:cs typeface="Times New Roman" panose="02020603050405020304" pitchFamily="18" charset="0"/>
              </a:rPr>
              <a:t>Fathers When we die… </a:t>
            </a:r>
          </a:p>
          <a:p>
            <a:pPr marL="0" indent="0" algn="ctr">
              <a:buNone/>
            </a:pPr>
            <a:r>
              <a:rPr lang="en-US" b="1" dirty="0">
                <a:latin typeface="Times New Roman" panose="02020603050405020304" pitchFamily="18" charset="0"/>
                <a:cs typeface="Times New Roman" panose="02020603050405020304" pitchFamily="18" charset="0"/>
              </a:rPr>
              <a:t>Not if I die, when I die, </a:t>
            </a:r>
          </a:p>
          <a:p>
            <a:pPr marL="0" indent="0" algn="ctr">
              <a:buNone/>
            </a:pPr>
            <a:r>
              <a:rPr lang="en-US" b="1" dirty="0">
                <a:latin typeface="Times New Roman" panose="02020603050405020304" pitchFamily="18" charset="0"/>
                <a:cs typeface="Times New Roman" panose="02020603050405020304" pitchFamily="18" charset="0"/>
              </a:rPr>
              <a:t>Would you love to leave behind </a:t>
            </a:r>
          </a:p>
          <a:p>
            <a:pPr marL="0" indent="0" algn="ctr">
              <a:buNone/>
            </a:pPr>
            <a:r>
              <a:rPr lang="en-US" b="1" dirty="0">
                <a:latin typeface="Times New Roman" panose="02020603050405020304" pitchFamily="18" charset="0"/>
                <a:cs typeface="Times New Roman" panose="02020603050405020304" pitchFamily="18" charset="0"/>
              </a:rPr>
              <a:t>words of wisdom for your children?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44247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043" y="1509933"/>
            <a:ext cx="11834192" cy="4122242"/>
          </a:xfrm>
          <a:solidFill>
            <a:schemeClr val="bg1">
              <a:alpha val="80000"/>
            </a:schemeClr>
          </a:solidFill>
        </p:spPr>
        <p:txBody>
          <a:bodyPr>
            <a:normAutofit/>
          </a:bodyPr>
          <a:lstStyle/>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This morning we are going to look at words though not Last words certainly came at the end of a full and productive life. </a:t>
            </a:r>
          </a:p>
          <a:p>
            <a:pPr marL="0" indent="0">
              <a:lnSpc>
                <a:spcPct val="100000"/>
              </a:lnSpc>
              <a:buNone/>
            </a:pP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King David has come to the end of his rule and his life </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prepares to meet his God</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begins to put house in order. </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assembles the leaders of Israel together so they can witness the transfer of leadership to his son, Solomon. </a:t>
            </a: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553989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2000" fill="hold"/>
                                        <p:tgtEl>
                                          <p:spTgt spid="3">
                                            <p:bg/>
                                          </p:spTgt>
                                        </p:tgtEl>
                                        <p:attrNameLst>
                                          <p:attrName>ppt_w</p:attrName>
                                        </p:attrNameLst>
                                      </p:cBhvr>
                                      <p:tavLst>
                                        <p:tav tm="0">
                                          <p:val>
                                            <p:fltVal val="0"/>
                                          </p:val>
                                        </p:tav>
                                        <p:tav tm="100000">
                                          <p:val>
                                            <p:strVal val="#ppt_w"/>
                                          </p:val>
                                        </p:tav>
                                      </p:tavLst>
                                    </p:anim>
                                    <p:anim calcmode="lin" valueType="num">
                                      <p:cBhvr>
                                        <p:cTn id="8" dur="2000" fill="hold"/>
                                        <p:tgtEl>
                                          <p:spTgt spid="3">
                                            <p:bg/>
                                          </p:spTgt>
                                        </p:tgtEl>
                                        <p:attrNameLst>
                                          <p:attrName>ppt_h</p:attrName>
                                        </p:attrNameLst>
                                      </p:cBhvr>
                                      <p:tavLst>
                                        <p:tav tm="0">
                                          <p:val>
                                            <p:fltVal val="0"/>
                                          </p:val>
                                        </p:tav>
                                        <p:tav tm="100000">
                                          <p:val>
                                            <p:strVal val="#ppt_h"/>
                                          </p:val>
                                        </p:tav>
                                      </p:tavLst>
                                    </p:anim>
                                    <p:animEffect transition="in" filter="fade">
                                      <p:cBhvr>
                                        <p:cTn id="9" dur="2000"/>
                                        <p:tgtEl>
                                          <p:spTgt spid="3">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4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6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7000" r="-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012" y="514832"/>
            <a:ext cx="11834192" cy="3797861"/>
          </a:xfrm>
          <a:solidFill>
            <a:schemeClr val="bg1">
              <a:alpha val="80000"/>
            </a:schemeClr>
          </a:solidFill>
        </p:spPr>
        <p:txBody>
          <a:bodyPr>
            <a:normAutofit/>
          </a:bodyPr>
          <a:lstStyle/>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Now not only is David giving his son the responsibility to rule Israel            </a:t>
            </a: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…David holds out his dreams for his son to embrace.</a:t>
            </a:r>
          </a:p>
          <a:p>
            <a:pPr marL="0" lvl="0" indent="0">
              <a:lnSpc>
                <a:spcPct val="100000"/>
              </a:lnSpc>
              <a:buNone/>
            </a:pP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Isn’t that the way of Fathers? Hoping that sons will </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do what we couldn’t do, </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achieve what we couldn’t achieve</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be what we couldn’t be? </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526642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2000" fill="hold"/>
                                        <p:tgtEl>
                                          <p:spTgt spid="3">
                                            <p:bg/>
                                          </p:spTgt>
                                        </p:tgtEl>
                                        <p:attrNameLst>
                                          <p:attrName>ppt_w</p:attrName>
                                        </p:attrNameLst>
                                      </p:cBhvr>
                                      <p:tavLst>
                                        <p:tav tm="0">
                                          <p:val>
                                            <p:fltVal val="0"/>
                                          </p:val>
                                        </p:tav>
                                        <p:tav tm="100000">
                                          <p:val>
                                            <p:strVal val="#ppt_w"/>
                                          </p:val>
                                        </p:tav>
                                      </p:tavLst>
                                    </p:anim>
                                    <p:anim calcmode="lin" valueType="num">
                                      <p:cBhvr>
                                        <p:cTn id="8" dur="2000" fill="hold"/>
                                        <p:tgtEl>
                                          <p:spTgt spid="3">
                                            <p:bg/>
                                          </p:spTgt>
                                        </p:tgtEl>
                                        <p:attrNameLst>
                                          <p:attrName>ppt_h</p:attrName>
                                        </p:attrNameLst>
                                      </p:cBhvr>
                                      <p:tavLst>
                                        <p:tav tm="0">
                                          <p:val>
                                            <p:fltVal val="0"/>
                                          </p:val>
                                        </p:tav>
                                        <p:tav tm="100000">
                                          <p:val>
                                            <p:strVal val="#ppt_h"/>
                                          </p:val>
                                        </p:tav>
                                      </p:tavLst>
                                    </p:anim>
                                    <p:anim calcmode="lin" valueType="num">
                                      <p:cBhvr>
                                        <p:cTn id="9" dur="2000" fill="hold"/>
                                        <p:tgtEl>
                                          <p:spTgt spid="3">
                                            <p:bg/>
                                          </p:spTgt>
                                        </p:tgtEl>
                                        <p:attrNameLst>
                                          <p:attrName>style.rotation</p:attrName>
                                        </p:attrNameLst>
                                      </p:cBhvr>
                                      <p:tavLst>
                                        <p:tav tm="0">
                                          <p:val>
                                            <p:fltVal val="90"/>
                                          </p:val>
                                        </p:tav>
                                        <p:tav tm="100000">
                                          <p:val>
                                            <p:fltVal val="0"/>
                                          </p:val>
                                        </p:tav>
                                      </p:tavLst>
                                    </p:anim>
                                    <p:animEffect transition="in" filter="fade">
                                      <p:cBhvr>
                                        <p:cTn id="10" dur="2000"/>
                                        <p:tgtEl>
                                          <p:spTgt spid="3">
                                            <p:bg/>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2000"/>
                                        <p:tgtEl>
                                          <p:spTgt spid="3">
                                            <p:txEl>
                                              <p:pRg st="0" end="0"/>
                                            </p:txEl>
                                          </p:spTgt>
                                        </p:tgtEl>
                                      </p:cBhvr>
                                    </p:animEffect>
                                  </p:childTnLst>
                                </p:cTn>
                              </p:par>
                            </p:childTnLst>
                          </p:cTn>
                        </p:par>
                        <p:par>
                          <p:cTn id="17" fill="hold">
                            <p:stCondLst>
                              <p:cond delay="2000"/>
                            </p:stCondLst>
                            <p:childTnLst>
                              <p:par>
                                <p:cTn id="18" presetID="31"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2000"/>
                                        <p:tgtEl>
                                          <p:spTgt spid="3">
                                            <p:txEl>
                                              <p:pRg st="3" end="3"/>
                                            </p:txEl>
                                          </p:spTgt>
                                        </p:tgtEl>
                                      </p:cBhvr>
                                    </p:animEffect>
                                  </p:childTnLst>
                                </p:cTn>
                              </p:par>
                            </p:childTnLst>
                          </p:cTn>
                        </p:par>
                        <p:par>
                          <p:cTn id="32" fill="hold">
                            <p:stCondLst>
                              <p:cond delay="2000"/>
                            </p:stCondLst>
                            <p:childTnLst>
                              <p:par>
                                <p:cTn id="33" presetID="31"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2000"/>
                                        <p:tgtEl>
                                          <p:spTgt spid="3">
                                            <p:txEl>
                                              <p:pRg st="4" end="4"/>
                                            </p:txEl>
                                          </p:spTgt>
                                        </p:tgtEl>
                                      </p:cBhvr>
                                    </p:animEffect>
                                  </p:childTnLst>
                                </p:cTn>
                              </p:par>
                            </p:childTnLst>
                          </p:cTn>
                        </p:par>
                        <p:par>
                          <p:cTn id="39" fill="hold">
                            <p:stCondLst>
                              <p:cond delay="4000"/>
                            </p:stCondLst>
                            <p:childTnLst>
                              <p:par>
                                <p:cTn id="40" presetID="31"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2000"/>
                                        <p:tgtEl>
                                          <p:spTgt spid="3">
                                            <p:txEl>
                                              <p:pRg st="5" end="5"/>
                                            </p:txEl>
                                          </p:spTgt>
                                        </p:tgtEl>
                                      </p:cBhvr>
                                    </p:animEffect>
                                  </p:childTnLst>
                                </p:cTn>
                              </p:par>
                            </p:childTnLst>
                          </p:cTn>
                        </p:par>
                        <p:par>
                          <p:cTn id="46" fill="hold">
                            <p:stCondLst>
                              <p:cond delay="6000"/>
                            </p:stCondLst>
                            <p:childTnLst>
                              <p:par>
                                <p:cTn id="47" presetID="31"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2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119270"/>
            <a:ext cx="11834192" cy="5994659"/>
          </a:xfrm>
          <a:solidFill>
            <a:schemeClr val="bg1">
              <a:alpha val="80000"/>
            </a:schemeClr>
          </a:solidFill>
        </p:spPr>
        <p:txBody>
          <a:bodyPr>
            <a:normAutofit lnSpcReduction="10000"/>
          </a:bodyPr>
          <a:lstStyle/>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David had dreamed of building a temple for God</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more important then the Kingdom he gave to his son </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was the vision for the kingdom that he gave to his son, </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and the challenge that he presented. </a:t>
            </a:r>
          </a:p>
          <a:p>
            <a:pPr marL="457200" lvl="1" indent="0">
              <a:lnSpc>
                <a:spcPct val="100000"/>
              </a:lnSpc>
              <a:buNone/>
            </a:pPr>
            <a:endParaRPr lang="en-US" sz="2800" b="1"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I Chron 28:3 KJV</a:t>
            </a:r>
            <a:br>
              <a:rPr lang="en-US" b="1" dirty="0">
                <a:effectLst>
                  <a:outerShdw blurRad="38100" dist="38100" dir="2700000" algn="tl">
                    <a:srgbClr val="000000">
                      <a:alpha val="43137"/>
                    </a:srgbClr>
                  </a:outerShdw>
                </a:effectLst>
                <a:latin typeface="Arial Rounded MT Bold" panose="020F0704030504030204" pitchFamily="34" charset="0"/>
              </a:rPr>
            </a:br>
            <a:r>
              <a:rPr lang="en-US" i="1" dirty="0">
                <a:effectLst>
                  <a:outerShdw blurRad="38100" dist="38100" dir="2700000" algn="tl">
                    <a:srgbClr val="000000">
                      <a:alpha val="43137"/>
                    </a:srgbClr>
                  </a:outerShdw>
                </a:effectLst>
                <a:latin typeface="Arial Rounded MT Bold" panose="020F0704030504030204" pitchFamily="34" charset="0"/>
              </a:rPr>
              <a:t>But God said unto me, Thou shalt not build an house for my name, because thou hast been a man of war, and hast shed blood</a:t>
            </a:r>
            <a:r>
              <a:rPr lang="en-US" i="1" dirty="0"/>
              <a:t>.</a:t>
            </a:r>
            <a:br>
              <a:rPr lang="en-US" i="1" dirty="0"/>
            </a:br>
            <a:endParaRPr lang="en-US" i="1"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I Chron 22:9 NLT</a:t>
            </a:r>
            <a:br>
              <a:rPr lang="en-US" b="1" dirty="0">
                <a:effectLst>
                  <a:outerShdw blurRad="38100" dist="38100" dir="2700000" algn="tl">
                    <a:srgbClr val="000000">
                      <a:alpha val="43137"/>
                    </a:srgbClr>
                  </a:outerShdw>
                </a:effectLst>
                <a:latin typeface="Arial Rounded MT Bold" panose="020F0704030504030204" pitchFamily="34" charset="0"/>
              </a:rPr>
            </a:br>
            <a:r>
              <a:rPr lang="en-US" i="1" dirty="0">
                <a:effectLst>
                  <a:outerShdw blurRad="38100" dist="38100" dir="2700000" algn="tl">
                    <a:srgbClr val="000000">
                      <a:alpha val="43137"/>
                    </a:srgbClr>
                  </a:outerShdw>
                </a:effectLst>
                <a:latin typeface="Arial Rounded MT Bold" panose="020F0704030504030204" pitchFamily="34" charset="0"/>
              </a:rPr>
              <a:t>But you will have a son who will be a man of peace. I will give him peace with his enemies in all the surrounding lands. His name will be Solomon, and I will give peace and quiet to Israel during his reign.</a:t>
            </a:r>
          </a:p>
        </p:txBody>
      </p:sp>
    </p:spTree>
    <p:extLst>
      <p:ext uri="{BB962C8B-B14F-4D97-AF65-F5344CB8AC3E}">
        <p14:creationId xmlns:p14="http://schemas.microsoft.com/office/powerpoint/2010/main" val="35617031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2000"/>
                                        <p:tgtEl>
                                          <p:spTgt spid="3">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2000"/>
                                        <p:tgtEl>
                                          <p:spTgt spid="3">
                                            <p:txEl>
                                              <p:pRg st="0" end="0"/>
                                            </p:txEl>
                                          </p:spTgt>
                                        </p:tgtEl>
                                      </p:cBhvr>
                                    </p:animEffect>
                                  </p:childTnLst>
                                </p:cTn>
                              </p:par>
                            </p:childTnLst>
                          </p:cTn>
                        </p:par>
                        <p:par>
                          <p:cTn id="11" fill="hold">
                            <p:stCondLst>
                              <p:cond delay="2000"/>
                            </p:stCondLst>
                            <p:childTnLst>
                              <p:par>
                                <p:cTn id="12" presetID="16" presetClass="entr" presetSubtype="21"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2000"/>
                                        <p:tgtEl>
                                          <p:spTgt spid="3">
                                            <p:txEl>
                                              <p:pRg st="1" end="1"/>
                                            </p:txEl>
                                          </p:spTgt>
                                        </p:tgtEl>
                                      </p:cBhvr>
                                    </p:animEffect>
                                  </p:childTnLst>
                                </p:cTn>
                              </p:par>
                            </p:childTnLst>
                          </p:cTn>
                        </p:par>
                        <p:par>
                          <p:cTn id="15" fill="hold">
                            <p:stCondLst>
                              <p:cond delay="4000"/>
                            </p:stCondLst>
                            <p:childTnLst>
                              <p:par>
                                <p:cTn id="16" presetID="16" presetClass="entr" presetSubtype="21"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2000"/>
                                        <p:tgtEl>
                                          <p:spTgt spid="3">
                                            <p:txEl>
                                              <p:pRg st="2" end="2"/>
                                            </p:txEl>
                                          </p:spTgt>
                                        </p:tgtEl>
                                      </p:cBhvr>
                                    </p:animEffect>
                                  </p:childTnLst>
                                </p:cTn>
                              </p:par>
                            </p:childTnLst>
                          </p:cTn>
                        </p:par>
                        <p:par>
                          <p:cTn id="19" fill="hold">
                            <p:stCondLst>
                              <p:cond delay="6000"/>
                            </p:stCondLst>
                            <p:childTnLst>
                              <p:par>
                                <p:cTn id="20" presetID="16" presetClass="entr" presetSubtype="2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1484242"/>
            <a:ext cx="11834192" cy="5194853"/>
          </a:xfrm>
        </p:spPr>
        <p:txBody>
          <a:bodyPr>
            <a:normAutofit fontScale="85000" lnSpcReduction="20000"/>
          </a:bodyPr>
          <a:lstStyle/>
          <a:p>
            <a:pPr lvl="0"/>
            <a:r>
              <a:rPr lang="en-US" b="1" dirty="0"/>
              <a:t>Joke</a:t>
            </a:r>
          </a:p>
          <a:p>
            <a:pPr lvl="0"/>
            <a:r>
              <a:rPr lang="en-US" b="1" dirty="0"/>
              <a:t>And we are told in </a:t>
            </a:r>
            <a:r>
              <a:rPr lang="en-US" b="1" dirty="0">
                <a:hlinkClick r:id="rId2"/>
              </a:rPr>
              <a:t>1 Kings 3:3</a:t>
            </a:r>
            <a:r>
              <a:rPr lang="en-US" b="1" dirty="0"/>
              <a:t> (</a:t>
            </a:r>
            <a:r>
              <a:rPr lang="en-US" b="1" dirty="0" err="1"/>
              <a:t>quickview</a:t>
            </a:r>
            <a:r>
              <a:rPr lang="en-US" b="1" dirty="0"/>
              <a:t>)  Solomon loved the Lord. So the Lord loved Solomon and Solomon loved the Lord, sounds like a good combination to me. Just to kind of finish off who Solomon was, in 1 Kings chapter 3 verses 4-6 we are told that the Lord appeared to Solomon in a dream, and God said, “What do you want? Ask, and I will give it to you!”</a:t>
            </a:r>
            <a:endParaRPr lang="en-US" dirty="0"/>
          </a:p>
          <a:p>
            <a:r>
              <a:rPr lang="en-US" b="1" dirty="0"/>
              <a:t> </a:t>
            </a:r>
            <a:endParaRPr lang="en-US" dirty="0"/>
          </a:p>
          <a:p>
            <a:pPr lvl="0"/>
            <a:r>
              <a:rPr lang="en-US" b="1" dirty="0"/>
              <a:t>What a great offer, I heard a story that a Pastor and his staff were out one day and an Angel appeared to them and made the same offer, well what he actually said was you can have anything you want, you could be the most famous pastor in the world, your church could have incredible wealth or you could have immense wisdom and be the smartest man in the world. Well the pastor thought back to what happened with Solomon and said “I’ll take the wisdom” The angel replied ok it’s as you asked”, and he disappeared, the associate Pastors gathered around to hear this new found wisdom of their leader and one of them said “well, what are you thinking” and the pastor looked up and said “I should have taken the money”</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657824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1370</TotalTime>
  <Words>475</Words>
  <Application>Microsoft Office PowerPoint</Application>
  <PresentationFormat>Widescreen</PresentationFormat>
  <Paragraphs>103</Paragraphs>
  <Slides>17</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Rounded MT Bold</vt:lpstr>
      <vt:lpstr>Calibri</vt:lpstr>
      <vt:lpstr>Calibri Light</vt:lpstr>
      <vt:lpstr>Courier New</vt:lpstr>
      <vt:lpstr>Times New Roman</vt:lpstr>
      <vt:lpstr>Office Theme</vt:lpstr>
      <vt:lpstr>PowerPoint Presentation</vt:lpstr>
      <vt:lpstr>PowerPoint Presentation</vt:lpstr>
      <vt:lpstr>PowerPoint Presentation</vt:lpstr>
      <vt:lpstr>Father’s Day 2017</vt:lpstr>
      <vt:lpstr>PowerPoint Presentation</vt:lpstr>
      <vt:lpstr>PowerPoint Presentation</vt:lpstr>
      <vt:lpstr>PowerPoint Presentation</vt:lpstr>
      <vt:lpstr>PowerPoint Presentation</vt:lpstr>
      <vt:lpstr>PowerPoint Presentation</vt:lpstr>
      <vt:lpstr>1 Chronicles 28:9</vt:lpstr>
      <vt:lpstr>Search</vt:lpstr>
      <vt:lpstr>Serve</vt:lpstr>
      <vt:lpstr>Satisfied</vt:lpstr>
      <vt:lpstr>Surrendered</vt:lpstr>
      <vt:lpstr>Savor</vt:lpstr>
      <vt:lpstr>Words of Life from Dad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Linton</dc:creator>
  <cp:lastModifiedBy>David Linton</cp:lastModifiedBy>
  <cp:revision>79</cp:revision>
  <dcterms:created xsi:type="dcterms:W3CDTF">2017-06-16T19:14:21Z</dcterms:created>
  <dcterms:modified xsi:type="dcterms:W3CDTF">2017-06-18T16:03:51Z</dcterms:modified>
</cp:coreProperties>
</file>