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6"/>
  </p:handoutMasterIdLst>
  <p:sldIdLst>
    <p:sldId id="275" r:id="rId2"/>
    <p:sldId id="256" r:id="rId3"/>
    <p:sldId id="258" r:id="rId4"/>
    <p:sldId id="279" r:id="rId5"/>
    <p:sldId id="280" r:id="rId6"/>
    <p:sldId id="267" r:id="rId7"/>
    <p:sldId id="259" r:id="rId8"/>
    <p:sldId id="260" r:id="rId9"/>
    <p:sldId id="261" r:id="rId10"/>
    <p:sldId id="262" r:id="rId11"/>
    <p:sldId id="265" r:id="rId12"/>
    <p:sldId id="266" r:id="rId13"/>
    <p:sldId id="289" r:id="rId14"/>
    <p:sldId id="257" r:id="rId15"/>
    <p:sldId id="282" r:id="rId16"/>
    <p:sldId id="271" r:id="rId17"/>
    <p:sldId id="288" r:id="rId18"/>
    <p:sldId id="286" r:id="rId19"/>
    <p:sldId id="269" r:id="rId20"/>
    <p:sldId id="278" r:id="rId21"/>
    <p:sldId id="268" r:id="rId22"/>
    <p:sldId id="281" r:id="rId23"/>
    <p:sldId id="273" r:id="rId24"/>
    <p:sldId id="287" r:id="rId25"/>
    <p:sldId id="277" r:id="rId26"/>
    <p:sldId id="285" r:id="rId27"/>
    <p:sldId id="264" r:id="rId28"/>
    <p:sldId id="283" r:id="rId29"/>
    <p:sldId id="263" r:id="rId30"/>
    <p:sldId id="284" r:id="rId31"/>
    <p:sldId id="274" r:id="rId32"/>
    <p:sldId id="276" r:id="rId33"/>
    <p:sldId id="270" r:id="rId34"/>
    <p:sldId id="272"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F9CE1B-56C2-4CC5-B08D-0B69518F90F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7DF6934-03AD-4346-9CE0-EDF9BAA5E7B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F6CBAC7-7B2E-4C3F-8208-4E99BCC5EBA4}" type="datetimeFigureOut">
              <a:rPr lang="en-US" smtClean="0"/>
              <a:t>7/9/2017</a:t>
            </a:fld>
            <a:endParaRPr lang="en-US" dirty="0"/>
          </a:p>
        </p:txBody>
      </p:sp>
      <p:sp>
        <p:nvSpPr>
          <p:cNvPr id="4" name="Footer Placeholder 3">
            <a:extLst>
              <a:ext uri="{FF2B5EF4-FFF2-40B4-BE49-F238E27FC236}">
                <a16:creationId xmlns:a16="http://schemas.microsoft.com/office/drawing/2014/main" id="{55B0B891-091A-4DB9-9BB0-57DC481B572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8790C8-F775-4208-BC3C-0D70AEA6F9D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8B4562-239F-4B8A-A78E-47D22F84A84F}" type="slidenum">
              <a:rPr lang="en-US" smtClean="0"/>
              <a:t>‹#›</a:t>
            </a:fld>
            <a:endParaRPr lang="en-US" dirty="0"/>
          </a:p>
        </p:txBody>
      </p:sp>
    </p:spTree>
    <p:extLst>
      <p:ext uri="{BB962C8B-B14F-4D97-AF65-F5344CB8AC3E}">
        <p14:creationId xmlns:p14="http://schemas.microsoft.com/office/powerpoint/2010/main" val="33711518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37EA-9F44-411A-9DCB-3EA593EEB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AE0465-E02C-4555-84EF-9EAEC99F30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FDF1E6-EECC-4549-940F-75DFFDFDAECB}"/>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5" name="Footer Placeholder 4">
            <a:extLst>
              <a:ext uri="{FF2B5EF4-FFF2-40B4-BE49-F238E27FC236}">
                <a16:creationId xmlns:a16="http://schemas.microsoft.com/office/drawing/2014/main" id="{9F970BB9-5127-4D5E-9EAC-C118644BBCA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9FC458-23BC-4434-8C40-15F8D69A8280}"/>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1023999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8FD1-CFFE-4C12-9421-939770FA51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7F5D26-61E3-4A40-8FE0-1554D88152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1F0A2-13F3-4734-A37D-DDEC9FC4E253}"/>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5" name="Footer Placeholder 4">
            <a:extLst>
              <a:ext uri="{FF2B5EF4-FFF2-40B4-BE49-F238E27FC236}">
                <a16:creationId xmlns:a16="http://schemas.microsoft.com/office/drawing/2014/main" id="{7C094B29-FDD6-4C63-9CC5-FCE706334A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6FC02A-705C-4913-9E9B-DD82BDC867F2}"/>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3600781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1F01C-3030-4ED4-91AB-31FB15C756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64360F-5118-4DCA-905F-D646B1C9BF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F75A9-4A10-46ED-937C-6ACA8F2D6545}"/>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5" name="Footer Placeholder 4">
            <a:extLst>
              <a:ext uri="{FF2B5EF4-FFF2-40B4-BE49-F238E27FC236}">
                <a16:creationId xmlns:a16="http://schemas.microsoft.com/office/drawing/2014/main" id="{6B919076-6134-4A61-9A42-0F0D69F188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2748D0-931A-4BB2-B03C-849F90C3D1D1}"/>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2755312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3FD7-AA24-4C97-AAAE-DF5EB477DB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BAC95-DE3B-4C49-BC24-9FDFC83E55D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23A38-44DB-41BD-AECA-3FC56476D00B}"/>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5" name="Footer Placeholder 4">
            <a:extLst>
              <a:ext uri="{FF2B5EF4-FFF2-40B4-BE49-F238E27FC236}">
                <a16:creationId xmlns:a16="http://schemas.microsoft.com/office/drawing/2014/main" id="{92D646C3-20EB-41D5-BAB5-0299DA6973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24692C-6A8F-4B63-8B25-492AD7A32002}"/>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254483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EB36-ECA0-4B69-A0AE-7DF484BCC7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1B8F0-1CA5-40F5-BF62-CA1AD4954D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AC84F6-9401-4AA0-8D9E-DEA4648DE3BB}"/>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5" name="Footer Placeholder 4">
            <a:extLst>
              <a:ext uri="{FF2B5EF4-FFF2-40B4-BE49-F238E27FC236}">
                <a16:creationId xmlns:a16="http://schemas.microsoft.com/office/drawing/2014/main" id="{74793578-F44D-4204-AC90-09F97448D5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8DC216-B089-4F17-83CF-1B1C84B2D6C6}"/>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4658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C4778-7087-46A0-B647-A9F44959BD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F65A46-5790-48B3-95D4-7E83EE51E8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AD047-2EC7-4A05-B482-179E6D0675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3CBAA9-1762-4541-BB68-42E89E9A4A23}"/>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6" name="Footer Placeholder 5">
            <a:extLst>
              <a:ext uri="{FF2B5EF4-FFF2-40B4-BE49-F238E27FC236}">
                <a16:creationId xmlns:a16="http://schemas.microsoft.com/office/drawing/2014/main" id="{22807E6E-BC5E-4B72-B354-B401D764A1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B9F953-365F-429B-ADFD-5BD100ACBE72}"/>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127296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EE1A-1EB2-4C37-9F1A-02F1018183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C8AA0-6165-4220-A840-1AECB9DAD0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3DA151-4EAB-45EC-85A8-CA0175E971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7EDADB-E54E-4C55-904E-44F8F06AC5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9D1D4F-9C45-48F6-A018-6731156618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2BD285-1EF3-4C0E-B08D-7C867A150FCE}"/>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8" name="Footer Placeholder 7">
            <a:extLst>
              <a:ext uri="{FF2B5EF4-FFF2-40B4-BE49-F238E27FC236}">
                <a16:creationId xmlns:a16="http://schemas.microsoft.com/office/drawing/2014/main" id="{94066C4F-1C8B-4B96-942A-C01AC8B32F0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D17669-1BFD-4E6B-8F70-4D32D47D87BF}"/>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282351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11D4-582B-40DE-8A7D-F3D8A127DF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6ABC9E-2E42-4441-AC9A-2CFD69FF4F41}"/>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4" name="Footer Placeholder 3">
            <a:extLst>
              <a:ext uri="{FF2B5EF4-FFF2-40B4-BE49-F238E27FC236}">
                <a16:creationId xmlns:a16="http://schemas.microsoft.com/office/drawing/2014/main" id="{A627F51E-A369-4E33-AF5D-BE26A46ED20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5BB039A-F97B-4C47-92EE-E647743C163E}"/>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93210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12834-1204-4F7D-BF9A-584EEBBC06CD}"/>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3" name="Footer Placeholder 2">
            <a:extLst>
              <a:ext uri="{FF2B5EF4-FFF2-40B4-BE49-F238E27FC236}">
                <a16:creationId xmlns:a16="http://schemas.microsoft.com/office/drawing/2014/main" id="{452000A3-F874-4417-9963-E117CC591D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DB5B9F-5E21-41CD-AA32-165C6156E079}"/>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2438620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20E7A-456C-43CD-ABB0-EEE4602CA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F58D11-EBBF-4EF2-BA2A-167B2B1B8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EE229-5ACA-4EE8-AA3F-4C905CD72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26DF31-12C2-46FA-98D6-39A06C290C52}"/>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6" name="Footer Placeholder 5">
            <a:extLst>
              <a:ext uri="{FF2B5EF4-FFF2-40B4-BE49-F238E27FC236}">
                <a16:creationId xmlns:a16="http://schemas.microsoft.com/office/drawing/2014/main" id="{873480D0-CE07-4A51-ADD4-0B507FB972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01898D-2DE3-4AE2-A5AA-DCDD01B3D7F3}"/>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209777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E4C0-7696-4A6E-AF30-1986352164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32DAB2-F139-4201-9852-191E73D9B9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F4D679D-A990-420A-A2B2-2BE570F04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296A59-D6EE-49E7-9FBE-C7B71F750B49}"/>
              </a:ext>
            </a:extLst>
          </p:cNvPr>
          <p:cNvSpPr>
            <a:spLocks noGrp="1"/>
          </p:cNvSpPr>
          <p:nvPr>
            <p:ph type="dt" sz="half" idx="10"/>
          </p:nvPr>
        </p:nvSpPr>
        <p:spPr/>
        <p:txBody>
          <a:bodyPr/>
          <a:lstStyle/>
          <a:p>
            <a:fld id="{3E395C4A-3BDF-4458-AEAD-A8974DDA2265}" type="datetimeFigureOut">
              <a:rPr lang="en-US" smtClean="0"/>
              <a:t>7/9/2017</a:t>
            </a:fld>
            <a:endParaRPr lang="en-US" dirty="0"/>
          </a:p>
        </p:txBody>
      </p:sp>
      <p:sp>
        <p:nvSpPr>
          <p:cNvPr id="6" name="Footer Placeholder 5">
            <a:extLst>
              <a:ext uri="{FF2B5EF4-FFF2-40B4-BE49-F238E27FC236}">
                <a16:creationId xmlns:a16="http://schemas.microsoft.com/office/drawing/2014/main" id="{810ABAF9-DAB1-4C9D-8580-9A262ED7D5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B1CE2-6B7B-4CA9-8D82-9B27080F0D4A}"/>
              </a:ext>
            </a:extLst>
          </p:cNvPr>
          <p:cNvSpPr>
            <a:spLocks noGrp="1"/>
          </p:cNvSpPr>
          <p:nvPr>
            <p:ph type="sldNum" sz="quarter" idx="12"/>
          </p:nvPr>
        </p:nvSpPr>
        <p:spPr/>
        <p:txBody>
          <a:bodyPr/>
          <a:lstStyle/>
          <a:p>
            <a:fld id="{36E36E0C-B93F-4030-83A2-2298EDB95106}" type="slidenum">
              <a:rPr lang="en-US" smtClean="0"/>
              <a:t>‹#›</a:t>
            </a:fld>
            <a:endParaRPr lang="en-US" dirty="0"/>
          </a:p>
        </p:txBody>
      </p:sp>
    </p:spTree>
    <p:extLst>
      <p:ext uri="{BB962C8B-B14F-4D97-AF65-F5344CB8AC3E}">
        <p14:creationId xmlns:p14="http://schemas.microsoft.com/office/powerpoint/2010/main" val="133922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764C7-5D3B-4ACB-B9EF-B725EDEA28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4F2480-4D21-4EAC-B50B-12C652DFDF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E21E5-32B5-40D5-8B48-3DC1AD5F4F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95C4A-3BDF-4458-AEAD-A8974DDA2265}" type="datetimeFigureOut">
              <a:rPr lang="en-US" smtClean="0"/>
              <a:t>7/9/2017</a:t>
            </a:fld>
            <a:endParaRPr lang="en-US" dirty="0"/>
          </a:p>
        </p:txBody>
      </p:sp>
      <p:sp>
        <p:nvSpPr>
          <p:cNvPr id="5" name="Footer Placeholder 4">
            <a:extLst>
              <a:ext uri="{FF2B5EF4-FFF2-40B4-BE49-F238E27FC236}">
                <a16:creationId xmlns:a16="http://schemas.microsoft.com/office/drawing/2014/main" id="{00A3399D-C76B-4E2C-9BCA-3461CF1FB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6612DBE-0C1B-4F16-9D14-B132AA63A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36E0C-B93F-4030-83A2-2298EDB95106}" type="slidenum">
              <a:rPr lang="en-US" smtClean="0"/>
              <a:t>‹#›</a:t>
            </a:fld>
            <a:endParaRPr lang="en-US" dirty="0"/>
          </a:p>
        </p:txBody>
      </p:sp>
    </p:spTree>
    <p:extLst>
      <p:ext uri="{BB962C8B-B14F-4D97-AF65-F5344CB8AC3E}">
        <p14:creationId xmlns:p14="http://schemas.microsoft.com/office/powerpoint/2010/main" val="3379908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p:spPr>
        <p:txBody>
          <a:bodyPr/>
          <a:lstStyle/>
          <a:p>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4"/>
            <a:ext cx="11698357" cy="5393635"/>
          </a:xfrm>
        </p:spPr>
        <p:txBody>
          <a:bodyPr/>
          <a:lstStyle/>
          <a:p>
            <a:endParaRPr lang="en-US" dirty="0"/>
          </a:p>
        </p:txBody>
      </p:sp>
    </p:spTree>
    <p:extLst>
      <p:ext uri="{BB962C8B-B14F-4D97-AF65-F5344CB8AC3E}">
        <p14:creationId xmlns:p14="http://schemas.microsoft.com/office/powerpoint/2010/main" val="200240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4000" b="-7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a:solidFill>
            <a:schemeClr val="bg1">
              <a:alpha val="80000"/>
            </a:schemeClr>
          </a:solidFill>
        </p:spPr>
        <p:txBody>
          <a:bodyPr>
            <a:normAutofit/>
          </a:bodyPr>
          <a:lstStyle/>
          <a:p>
            <a:r>
              <a:rPr lang="en-US" sz="5400" b="1" dirty="0">
                <a:effectLst>
                  <a:outerShdw blurRad="38100" dist="38100" dir="2700000" algn="tl">
                    <a:srgbClr val="000000">
                      <a:alpha val="43137"/>
                    </a:srgbClr>
                  </a:outerShdw>
                </a:effectLst>
                <a:latin typeface="Arial Rounded MT Bold" panose="020F0704030504030204" pitchFamily="34" charset="0"/>
              </a:rPr>
              <a:t>T</a:t>
            </a:r>
            <a:r>
              <a:rPr lang="en-US" b="1" dirty="0">
                <a:effectLst>
                  <a:outerShdw blurRad="38100" dist="38100" dir="2700000" algn="tl">
                    <a:srgbClr val="000000">
                      <a:alpha val="43137"/>
                    </a:srgbClr>
                  </a:outerShdw>
                </a:effectLst>
                <a:latin typeface="Arial Rounded MT Bold" panose="020F0704030504030204" pitchFamily="34" charset="0"/>
              </a:rPr>
              <a:t> - Take An Inventory Of My Life</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4"/>
            <a:ext cx="11698357" cy="5393635"/>
          </a:xfrm>
          <a:solidFill>
            <a:schemeClr val="bg1">
              <a:alpha val="80000"/>
            </a:schemeClr>
          </a:solidFill>
        </p:spPr>
        <p:txBody>
          <a:bodyPr/>
          <a:lstStyle/>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I Need to Evaluate All My Assets, Abilities / Experiences </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What’s Left Over After I’ve Discarded What Needs to Be Behind</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We Get So Busy Focusing On What We Lost…</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…We Lose Sight of What We Have and Even Gained</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Galatians 3:4,</a:t>
            </a:r>
            <a:r>
              <a:rPr lang="en-US"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"You have experienced many things. Were all those experiences wasted? I hope not."</a:t>
            </a:r>
          </a:p>
          <a:p>
            <a:pPr marL="0" indent="0">
              <a:buNone/>
            </a:pPr>
            <a:endParaRPr lang="en-US" dirty="0"/>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Challenge- Make 3 Columns: 1-(Lost)  2-(Kept)  3-(Gained)</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After Proper Inventory…</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…See How Things Really Look</a:t>
            </a:r>
          </a:p>
        </p:txBody>
      </p:sp>
    </p:spTree>
    <p:extLst>
      <p:ext uri="{BB962C8B-B14F-4D97-AF65-F5344CB8AC3E}">
        <p14:creationId xmlns:p14="http://schemas.microsoft.com/office/powerpoint/2010/main" val="17362745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out)">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out)">
                                      <p:cBhvr>
                                        <p:cTn id="20" dur="2000"/>
                                        <p:tgtEl>
                                          <p:spTgt spid="3">
                                            <p:txEl>
                                              <p:pRg st="2" end="2"/>
                                            </p:txEl>
                                          </p:spTgt>
                                        </p:tgtEl>
                                      </p:cBhvr>
                                    </p:animEffect>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circle(out)">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ircle(in)">
                                      <p:cBhvr>
                                        <p:cTn id="34" dur="2000"/>
                                        <p:tgtEl>
                                          <p:spTgt spid="3">
                                            <p:txEl>
                                              <p:pRg st="6" end="6"/>
                                            </p:txEl>
                                          </p:spTgt>
                                        </p:tgtEl>
                                      </p:cBhvr>
                                    </p:animEffect>
                                  </p:childTnLst>
                                </p:cTn>
                              </p:par>
                            </p:childTnLst>
                          </p:cTn>
                        </p:par>
                        <p:par>
                          <p:cTn id="35" fill="hold">
                            <p:stCondLst>
                              <p:cond delay="2000"/>
                            </p:stCondLst>
                            <p:childTnLst>
                              <p:par>
                                <p:cTn id="36" presetID="6" presetClass="entr" presetSubtype="32"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circle(out)">
                                      <p:cBhvr>
                                        <p:cTn id="38" dur="2000"/>
                                        <p:tgtEl>
                                          <p:spTgt spid="3">
                                            <p:txEl>
                                              <p:pRg st="7" end="7"/>
                                            </p:txEl>
                                          </p:spTgt>
                                        </p:tgtEl>
                                      </p:cBhvr>
                                    </p:animEffect>
                                  </p:childTnLst>
                                </p:cTn>
                              </p:par>
                            </p:childTnLst>
                          </p:cTn>
                        </p:par>
                        <p:par>
                          <p:cTn id="39" fill="hold">
                            <p:stCondLst>
                              <p:cond delay="4000"/>
                            </p:stCondLst>
                            <p:childTnLst>
                              <p:par>
                                <p:cTn id="40" presetID="6" presetClass="entr" presetSubtype="16"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ircle(in)">
                                      <p:cBhvr>
                                        <p:cTn id="4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0" y="0"/>
            <a:ext cx="4718538" cy="973345"/>
          </a:xfrm>
          <a:solidFill>
            <a:schemeClr val="bg1">
              <a:alpha val="80000"/>
            </a:schemeClr>
          </a:solidFill>
        </p:spPr>
        <p:txBody>
          <a:bodyPr>
            <a:normAutofit/>
          </a:bodyPr>
          <a:lstStyle/>
          <a:p>
            <a:r>
              <a:rPr lang="en-US" sz="4800" dirty="0">
                <a:effectLst>
                  <a:outerShdw blurRad="38100" dist="38100" dir="2700000" algn="tl">
                    <a:srgbClr val="000000">
                      <a:alpha val="43137"/>
                    </a:srgbClr>
                  </a:outerShdw>
                </a:effectLst>
                <a:latin typeface="Arial Rounded MT Bold" panose="020F0704030504030204" pitchFamily="34" charset="0"/>
              </a:rPr>
              <a:t>Move Forward</a:t>
            </a:r>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7942180" y="3158197"/>
            <a:ext cx="4249820" cy="3699803"/>
          </a:xfrm>
          <a:solidFill>
            <a:schemeClr val="bg1">
              <a:alpha val="80000"/>
            </a:schemeClr>
          </a:solidFill>
        </p:spPr>
        <p:txBody>
          <a:bodyPr>
            <a:normAutofit/>
          </a:bodyPr>
          <a:lstStyle/>
          <a:p>
            <a:pP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It May Take a While</a:t>
            </a:r>
          </a:p>
          <a:p>
            <a:pP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You May Feel Stuck</a:t>
            </a:r>
          </a:p>
          <a:p>
            <a:pP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Can’t Go By Feelings</a:t>
            </a:r>
          </a:p>
          <a:p>
            <a:pPr>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It Requires Acting by</a:t>
            </a:r>
          </a:p>
          <a:p>
            <a:pPr lvl="2">
              <a:lnSpc>
                <a:spcPct val="100000"/>
              </a:lnSpc>
              <a:buFont typeface="Courier New" panose="02070309020205020404" pitchFamily="49" charset="0"/>
              <a:buChar char="o"/>
            </a:pPr>
            <a:r>
              <a:rPr lang="en-US" sz="2800" dirty="0">
                <a:effectLst>
                  <a:outerShdw blurRad="38100" dist="38100" dir="2700000" algn="tl">
                    <a:srgbClr val="000000">
                      <a:alpha val="43137"/>
                    </a:srgbClr>
                  </a:outerShdw>
                </a:effectLst>
                <a:latin typeface="Arial Rounded MT Bold" panose="020F0704030504030204" pitchFamily="34" charset="0"/>
              </a:rPr>
              <a:t>Hope </a:t>
            </a:r>
          </a:p>
          <a:p>
            <a:pPr lvl="2">
              <a:lnSpc>
                <a:spcPct val="100000"/>
              </a:lnSpc>
              <a:buFont typeface="Courier New" panose="02070309020205020404" pitchFamily="49" charset="0"/>
              <a:buChar char="o"/>
            </a:pPr>
            <a:r>
              <a:rPr lang="en-US" sz="2800" dirty="0">
                <a:effectLst>
                  <a:outerShdw blurRad="38100" dist="38100" dir="2700000" algn="tl">
                    <a:srgbClr val="000000">
                      <a:alpha val="43137"/>
                    </a:srgbClr>
                  </a:outerShdw>
                </a:effectLst>
                <a:latin typeface="Arial Rounded MT Bold" panose="020F0704030504030204" pitchFamily="34" charset="0"/>
              </a:rPr>
              <a:t>Faith </a:t>
            </a:r>
          </a:p>
          <a:p>
            <a:pPr lvl="2">
              <a:lnSpc>
                <a:spcPct val="100000"/>
              </a:lnSpc>
              <a:buFont typeface="Courier New" panose="02070309020205020404" pitchFamily="49" charset="0"/>
              <a:buChar char="o"/>
            </a:pPr>
            <a:r>
              <a:rPr lang="en-US" sz="2800" dirty="0">
                <a:effectLst>
                  <a:outerShdw blurRad="38100" dist="38100" dir="2700000" algn="tl">
                    <a:srgbClr val="000000">
                      <a:alpha val="43137"/>
                    </a:srgbClr>
                  </a:outerShdw>
                </a:effectLst>
                <a:latin typeface="Arial Rounded MT Bold" panose="020F0704030504030204" pitchFamily="34" charset="0"/>
              </a:rPr>
              <a:t>Courage </a:t>
            </a:r>
          </a:p>
          <a:p>
            <a:pPr marL="914400" lvl="2" indent="0">
              <a:lnSpc>
                <a:spcPct val="100000"/>
              </a:lnSpc>
              <a:buNone/>
            </a:pP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31951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additive="base">
                                        <p:cTn id="13" dur="2000" fill="hold"/>
                                        <p:tgtEl>
                                          <p:spTgt spid="3">
                                            <p:bg/>
                                          </p:spTgt>
                                        </p:tgtEl>
                                        <p:attrNameLst>
                                          <p:attrName>ppt_x</p:attrName>
                                        </p:attrNameLst>
                                      </p:cBhvr>
                                      <p:tavLst>
                                        <p:tav tm="0">
                                          <p:val>
                                            <p:strVal val="1+#ppt_w/2"/>
                                          </p:val>
                                        </p:tav>
                                        <p:tav tm="100000">
                                          <p:val>
                                            <p:strVal val="#ppt_x"/>
                                          </p:val>
                                        </p:tav>
                                      </p:tavLst>
                                    </p:anim>
                                    <p:anim calcmode="lin" valueType="num">
                                      <p:cBhvr additive="base">
                                        <p:cTn id="14" dur="2000" fill="hold"/>
                                        <p:tgtEl>
                                          <p:spTgt spid="3">
                                            <p:bg/>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12"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additive="base">
                                        <p:cTn id="40"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1"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12" fill="hold" grpId="0"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2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6"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47" fill="hold">
                            <p:stCondLst>
                              <p:cond delay="6000"/>
                            </p:stCondLst>
                            <p:childTnLst>
                              <p:par>
                                <p:cTn id="48" presetID="2" presetClass="entr" presetSubtype="12"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2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1"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456142" y="1050896"/>
            <a:ext cx="11239994" cy="5281684"/>
          </a:xfrm>
          <a:solidFill>
            <a:schemeClr val="bg1">
              <a:alpha val="80000"/>
            </a:schemeClr>
          </a:solidFill>
        </p:spPr>
        <p:txBody>
          <a:bodyPr>
            <a:normAutofit/>
          </a:bodyPr>
          <a:lstStyle/>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A - Act in faith</a:t>
            </a:r>
          </a:p>
          <a:p>
            <a:pPr lvl="1">
              <a:lnSpc>
                <a:spcPct val="100000"/>
              </a:lnSpc>
              <a:spcBef>
                <a:spcPts val="0"/>
              </a:spcBef>
            </a:pPr>
            <a:r>
              <a:rPr lang="en-US" sz="2800" b="1" dirty="0">
                <a:effectLst>
                  <a:outerShdw blurRad="38100" dist="38100" dir="2700000" algn="tl">
                    <a:srgbClr val="000000">
                      <a:alpha val="43137"/>
                    </a:srgbClr>
                  </a:outerShdw>
                </a:effectLst>
                <a:latin typeface="Arial Rounded MT Bold" panose="020F0704030504030204" pitchFamily="34" charset="0"/>
              </a:rPr>
              <a:t>We Need to Look Up,/ Look Out.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Launch Out Into New Territory.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If We Don’t Grow/ Move Ahead, We Get Stagnant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The Key to Changing Anything is Faith.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If We Want to Change Our Circumstances It Will Take Faith.</a:t>
            </a:r>
          </a:p>
          <a:p>
            <a:pPr mar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R - Refocus</a:t>
            </a: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rPr>
              <a:t>I Need to Refocus My Thoughts If I Want to Change My Life. </a:t>
            </a:r>
          </a:p>
          <a:p>
            <a:pPr lvl="1">
              <a:lnSpc>
                <a:spcPct val="110000"/>
              </a:lnSpc>
            </a:pPr>
            <a:r>
              <a:rPr lang="en-US" sz="2800" b="1" dirty="0">
                <a:effectLst>
                  <a:outerShdw blurRad="38100" dist="38100" dir="2700000" algn="tl">
                    <a:srgbClr val="000000">
                      <a:alpha val="43137"/>
                    </a:srgbClr>
                  </a:outerShdw>
                </a:effectLst>
                <a:latin typeface="Arial Rounded MT Bold" panose="020F0704030504030204" pitchFamily="34" charset="0"/>
              </a:rPr>
              <a:t>Proverbs 4:23</a:t>
            </a:r>
            <a:r>
              <a:rPr lang="en-US" sz="2800" dirty="0">
                <a:effectLst>
                  <a:outerShdw blurRad="38100" dist="38100" dir="2700000" algn="tl">
                    <a:srgbClr val="000000">
                      <a:alpha val="43137"/>
                    </a:srgbClr>
                  </a:outerShdw>
                </a:effectLst>
                <a:latin typeface="Arial Rounded MT Bold" panose="020F0704030504030204" pitchFamily="34" charset="0"/>
              </a:rPr>
              <a:t>, </a:t>
            </a:r>
            <a:r>
              <a:rPr lang="en-US" sz="2800" i="1" dirty="0">
                <a:effectLst>
                  <a:outerShdw blurRad="38100" dist="38100" dir="2700000" algn="tl">
                    <a:srgbClr val="000000">
                      <a:alpha val="43137"/>
                    </a:srgbClr>
                  </a:outerShdw>
                </a:effectLst>
                <a:latin typeface="Arial Rounded MT Bold" panose="020F0704030504030204" pitchFamily="34" charset="0"/>
              </a:rPr>
              <a:t>“Keep vigilant watch over your heart…</a:t>
            </a:r>
          </a:p>
          <a:p>
            <a:pPr marL="457200" lvl="1" indent="0">
              <a:lnSpc>
                <a:spcPct val="10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rPr>
              <a:t>                                      …that’s where life starts”</a:t>
            </a:r>
          </a:p>
        </p:txBody>
      </p:sp>
    </p:spTree>
    <p:extLst>
      <p:ext uri="{BB962C8B-B14F-4D97-AF65-F5344CB8AC3E}">
        <p14:creationId xmlns:p14="http://schemas.microsoft.com/office/powerpoint/2010/main" val="3778377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2000"/>
                                        <p:tgtEl>
                                          <p:spTgt spid="3">
                                            <p:txEl>
                                              <p:pRg st="3" end="3"/>
                                            </p:txEl>
                                          </p:spTgt>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2000"/>
                                        <p:tgtEl>
                                          <p:spTgt spid="3">
                                            <p:txEl>
                                              <p:pRg st="4" end="4"/>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20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2000"/>
                                        <p:tgtEl>
                                          <p:spTgt spid="3">
                                            <p:txEl>
                                              <p:pRg st="6" end="6"/>
                                            </p:txEl>
                                          </p:spTgt>
                                        </p:tgtEl>
                                      </p:cBhvr>
                                    </p:animEffect>
                                  </p:childTnLst>
                                </p:cTn>
                              </p:par>
                            </p:childTnLst>
                          </p:cTn>
                        </p:par>
                        <p:par>
                          <p:cTn id="53" fill="hold">
                            <p:stCondLst>
                              <p:cond delay="2000"/>
                            </p:stCondLst>
                            <p:childTnLst>
                              <p:par>
                                <p:cTn id="54" presetID="53" presetClass="entr" presetSubtype="16"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2000"/>
                                        <p:tgtEl>
                                          <p:spTgt spid="3">
                                            <p:txEl>
                                              <p:pRg st="7" end="7"/>
                                            </p:txEl>
                                          </p:spTgt>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2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2000"/>
                                        <p:tgtEl>
                                          <p:spTgt spid="3">
                                            <p:txEl>
                                              <p:pRg st="8" end="8"/>
                                            </p:txEl>
                                          </p:spTgt>
                                        </p:tgtEl>
                                      </p:cBhvr>
                                    </p:animEffect>
                                  </p:childTnLst>
                                </p:cTn>
                              </p:par>
                            </p:childTnLst>
                          </p:cTn>
                        </p:par>
                        <p:par>
                          <p:cTn id="65" fill="hold">
                            <p:stCondLst>
                              <p:cond delay="6000"/>
                            </p:stCondLst>
                            <p:childTnLst>
                              <p:par>
                                <p:cTn id="66" presetID="53" presetClass="entr" presetSubtype="16" fill="hold" grpId="0" nodeType="afterEffect">
                                  <p:stCondLst>
                                    <p:cond delay="0"/>
                                  </p:stCondLst>
                                  <p:childTnLst>
                                    <p:set>
                                      <p:cBhvr>
                                        <p:cTn id="67" dur="1" fill="hold">
                                          <p:stCondLst>
                                            <p:cond delay="0"/>
                                          </p:stCondLst>
                                        </p:cTn>
                                        <p:tgtEl>
                                          <p:spTgt spid="3">
                                            <p:txEl>
                                              <p:pRg st="9" end="9"/>
                                            </p:txEl>
                                          </p:spTgt>
                                        </p:tgtEl>
                                        <p:attrNameLst>
                                          <p:attrName>style.visibility</p:attrName>
                                        </p:attrNameLst>
                                      </p:cBhvr>
                                      <p:to>
                                        <p:strVal val="visible"/>
                                      </p:to>
                                    </p:set>
                                    <p:anim calcmode="lin" valueType="num">
                                      <p:cBhvr>
                                        <p:cTn id="68"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9" dur="20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0"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237773" y="0"/>
            <a:ext cx="11698357" cy="5759355"/>
          </a:xfrm>
          <a:solidFill>
            <a:schemeClr val="bg1">
              <a:alpha val="80000"/>
            </a:schemeClr>
          </a:solidFill>
        </p:spPr>
        <p:txBody>
          <a:bodyPr>
            <a:normAutofit/>
          </a:bodyPr>
          <a:lstStyle/>
          <a:p>
            <a:pPr>
              <a:lnSpc>
                <a:spcPct val="100000"/>
              </a:lnSpc>
              <a:spcBef>
                <a:spcPts val="0"/>
              </a:spcBef>
              <a:buFont typeface="Courier New" panose="02070309020205020404" pitchFamily="49" charset="0"/>
              <a:buChar char="o"/>
            </a:pPr>
            <a:r>
              <a:rPr lang="en-US" sz="2400" b="1" dirty="0">
                <a:effectLst>
                  <a:outerShdw blurRad="38100" dist="38100" dir="2700000" algn="tl">
                    <a:srgbClr val="000000">
                      <a:alpha val="43137"/>
                    </a:srgbClr>
                  </a:outerShdw>
                </a:effectLst>
                <a:latin typeface="Arial Rounded MT Bold" panose="020F0704030504030204" pitchFamily="34" charset="0"/>
              </a:rPr>
              <a:t>S - Stop Making Excuses</a:t>
            </a:r>
          </a:p>
          <a:p>
            <a:pPr>
              <a:lnSpc>
                <a:spcPct val="100000"/>
              </a:lnSpc>
              <a:spcBef>
                <a:spcPts val="0"/>
              </a:spcBef>
              <a:buFont typeface="Courier New" panose="02070309020205020404" pitchFamily="49" charset="0"/>
              <a:buChar char="o"/>
            </a:pPr>
            <a:r>
              <a:rPr lang="en-US" sz="2400" b="1" dirty="0">
                <a:effectLst>
                  <a:outerShdw blurRad="38100" dist="38100" dir="2700000" algn="tl">
                    <a:srgbClr val="000000">
                      <a:alpha val="43137"/>
                    </a:srgbClr>
                  </a:outerShdw>
                </a:effectLst>
                <a:latin typeface="Arial Rounded MT Bold" panose="020F0704030504030204" pitchFamily="34" charset="0"/>
              </a:rPr>
              <a:t>T - Take An Inventory Of My Life</a:t>
            </a:r>
          </a:p>
          <a:p>
            <a:pPr>
              <a:lnSpc>
                <a:spcPct val="100000"/>
              </a:lnSpc>
              <a:spcBef>
                <a:spcPts val="0"/>
              </a:spcBef>
              <a:buFont typeface="Courier New" panose="02070309020205020404" pitchFamily="49" charset="0"/>
              <a:buChar char="o"/>
            </a:pPr>
            <a:r>
              <a:rPr lang="en-US" sz="2400" b="1" dirty="0">
                <a:effectLst>
                  <a:outerShdw blurRad="38100" dist="38100" dir="2700000" algn="tl">
                    <a:srgbClr val="000000">
                      <a:alpha val="43137"/>
                    </a:srgbClr>
                  </a:outerShdw>
                </a:effectLst>
                <a:latin typeface="Arial Rounded MT Bold" panose="020F0704030504030204" pitchFamily="34" charset="0"/>
              </a:rPr>
              <a:t>A - Act in faith</a:t>
            </a:r>
          </a:p>
          <a:p>
            <a:pPr>
              <a:lnSpc>
                <a:spcPct val="100000"/>
              </a:lnSpc>
              <a:spcBef>
                <a:spcPts val="0"/>
              </a:spcBef>
              <a:buFont typeface="Courier New" panose="02070309020205020404" pitchFamily="49" charset="0"/>
              <a:buChar char="o"/>
            </a:pPr>
            <a:r>
              <a:rPr lang="en-US" sz="2400" b="1" dirty="0">
                <a:effectLst>
                  <a:outerShdw blurRad="38100" dist="38100" dir="2700000" algn="tl">
                    <a:srgbClr val="000000">
                      <a:alpha val="43137"/>
                    </a:srgbClr>
                  </a:outerShdw>
                </a:effectLst>
                <a:latin typeface="Arial Rounded MT Bold" panose="020F0704030504030204" pitchFamily="34" charset="0"/>
              </a:rPr>
              <a:t>R - Refocus</a:t>
            </a:r>
          </a:p>
          <a:p>
            <a:pPr>
              <a:lnSpc>
                <a:spcPct val="120000"/>
              </a:lnSpc>
            </a:pPr>
            <a:r>
              <a:rPr lang="en-US" sz="3200" b="1" dirty="0">
                <a:effectLst>
                  <a:outerShdw blurRad="38100" dist="38100" dir="2700000" algn="tl">
                    <a:srgbClr val="000000">
                      <a:alpha val="43137"/>
                    </a:srgbClr>
                  </a:outerShdw>
                </a:effectLst>
                <a:latin typeface="Arial Rounded MT Bold" panose="020F0704030504030204" pitchFamily="34" charset="0"/>
              </a:rPr>
              <a:t>T</a:t>
            </a:r>
            <a:r>
              <a:rPr lang="en-US" b="1" dirty="0">
                <a:effectLst>
                  <a:outerShdw blurRad="38100" dist="38100" dir="2700000" algn="tl">
                    <a:srgbClr val="000000">
                      <a:alpha val="43137"/>
                    </a:srgbClr>
                  </a:outerShdw>
                </a:effectLst>
                <a:latin typeface="Arial Rounded MT Bold" panose="020F0704030504030204" pitchFamily="34" charset="0"/>
              </a:rPr>
              <a:t> – Trust</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Trust God to Help Us Succeed. </a:t>
            </a:r>
          </a:p>
          <a:p>
            <a:pPr lvl="1">
              <a:lnSpc>
                <a:spcPct val="12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Depend On Him, Not Ourselves. </a:t>
            </a:r>
          </a:p>
          <a:p>
            <a:pPr lvl="1">
              <a:lnSpc>
                <a:spcPct val="12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We’ve Already Proven that We Can’t Do It On Our Own. </a:t>
            </a:r>
          </a:p>
          <a:p>
            <a:pPr lvl="1">
              <a:lnSpc>
                <a:spcPct val="12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That’s Why We’ve Failed. </a:t>
            </a:r>
          </a:p>
          <a:p>
            <a:pPr lvl="1">
              <a:lnSpc>
                <a:spcPct val="12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We Can’t Change Who, What, When- Only God Can Do That. </a:t>
            </a:r>
          </a:p>
          <a:p>
            <a:pPr lvl="1">
              <a:lnSpc>
                <a:spcPct val="12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Giving God Control Of My Life.</a:t>
            </a:r>
          </a:p>
          <a:p>
            <a:endParaRPr lang="en-US" dirty="0"/>
          </a:p>
        </p:txBody>
      </p:sp>
    </p:spTree>
    <p:extLst>
      <p:ext uri="{BB962C8B-B14F-4D97-AF65-F5344CB8AC3E}">
        <p14:creationId xmlns:p14="http://schemas.microsoft.com/office/powerpoint/2010/main" val="42378651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2000"/>
                                        <p:tgtEl>
                                          <p:spTgt spid="3">
                                            <p:txEl>
                                              <p:pRg st="1" end="1"/>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8" dur="2000"/>
                                        <p:tgtEl>
                                          <p:spTgt spid="3">
                                            <p:txEl>
                                              <p:pRg st="2" end="2"/>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2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2000"/>
                                        <p:tgtEl>
                                          <p:spTgt spid="3">
                                            <p:txEl>
                                              <p:pRg st="4" end="4"/>
                                            </p:txEl>
                                          </p:spTgt>
                                        </p:tgtEl>
                                      </p:cBhvr>
                                    </p:animEffect>
                                  </p:childTnLst>
                                </p:cTn>
                              </p:par>
                            </p:childTnLst>
                          </p:cTn>
                        </p:par>
                        <p:par>
                          <p:cTn id="43" fill="hold">
                            <p:stCondLst>
                              <p:cond delay="2000"/>
                            </p:stCondLst>
                            <p:childTnLst>
                              <p:par>
                                <p:cTn id="44" presetID="31" presetClass="entr" presetSubtype="0" fill="hold" grpId="0" nodeType="after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8"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9" dur="2000"/>
                                        <p:tgtEl>
                                          <p:spTgt spid="3">
                                            <p:txEl>
                                              <p:pRg st="5" end="5"/>
                                            </p:txEl>
                                          </p:spTgt>
                                        </p:tgtEl>
                                      </p:cBhvr>
                                    </p:animEffect>
                                  </p:childTnLst>
                                </p:cTn>
                              </p:par>
                            </p:childTnLst>
                          </p:cTn>
                        </p:par>
                        <p:par>
                          <p:cTn id="50" fill="hold">
                            <p:stCondLst>
                              <p:cond delay="4000"/>
                            </p:stCondLst>
                            <p:childTnLst>
                              <p:par>
                                <p:cTn id="51" presetID="31" presetClass="entr" presetSubtype="0" fill="hold" grpId="0" nodeType="after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5"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6" dur="2000"/>
                                        <p:tgtEl>
                                          <p:spTgt spid="3">
                                            <p:txEl>
                                              <p:pRg st="6" end="6"/>
                                            </p:txEl>
                                          </p:spTgt>
                                        </p:tgtEl>
                                      </p:cBhvr>
                                    </p:animEffect>
                                  </p:childTnLst>
                                </p:cTn>
                              </p:par>
                            </p:childTnLst>
                          </p:cTn>
                        </p:par>
                        <p:par>
                          <p:cTn id="57" fill="hold">
                            <p:stCondLst>
                              <p:cond delay="6000"/>
                            </p:stCondLst>
                            <p:childTnLst>
                              <p:par>
                                <p:cTn id="58" presetID="31" presetClass="entr" presetSubtype="0" fill="hold" grpId="0" nodeType="after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p:cTn id="60"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1"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2" dur="2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3" dur="2000"/>
                                        <p:tgtEl>
                                          <p:spTgt spid="3">
                                            <p:txEl>
                                              <p:pRg st="7" end="7"/>
                                            </p:txEl>
                                          </p:spTgt>
                                        </p:tgtEl>
                                      </p:cBhvr>
                                    </p:animEffect>
                                  </p:childTnLst>
                                </p:cTn>
                              </p:par>
                            </p:childTnLst>
                          </p:cTn>
                        </p:par>
                        <p:par>
                          <p:cTn id="64" fill="hold">
                            <p:stCondLst>
                              <p:cond delay="8000"/>
                            </p:stCondLst>
                            <p:childTnLst>
                              <p:par>
                                <p:cTn id="65" presetID="31" presetClass="entr" presetSubtype="0" fill="hold" grpId="0" nodeType="after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2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8" dur="2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9" dur="2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0" dur="2000"/>
                                        <p:tgtEl>
                                          <p:spTgt spid="3">
                                            <p:txEl>
                                              <p:pRg st="8" end="8"/>
                                            </p:txEl>
                                          </p:spTgt>
                                        </p:tgtEl>
                                      </p:cBhvr>
                                    </p:animEffect>
                                  </p:childTnLst>
                                </p:cTn>
                              </p:par>
                            </p:childTnLst>
                          </p:cTn>
                        </p:par>
                        <p:par>
                          <p:cTn id="71" fill="hold">
                            <p:stCondLst>
                              <p:cond delay="10000"/>
                            </p:stCondLst>
                            <p:childTnLst>
                              <p:par>
                                <p:cTn id="72" presetID="31" presetClass="entr" presetSubtype="0" fill="hold" grpId="0" nodeType="afterEffect">
                                  <p:stCondLst>
                                    <p:cond delay="0"/>
                                  </p:stCondLst>
                                  <p:childTnLst>
                                    <p:set>
                                      <p:cBhvr>
                                        <p:cTn id="73" dur="1" fill="hold">
                                          <p:stCondLst>
                                            <p:cond delay="0"/>
                                          </p:stCondLst>
                                        </p:cTn>
                                        <p:tgtEl>
                                          <p:spTgt spid="3">
                                            <p:txEl>
                                              <p:pRg st="9" end="9"/>
                                            </p:txEl>
                                          </p:spTgt>
                                        </p:tgtEl>
                                        <p:attrNameLst>
                                          <p:attrName>style.visibility</p:attrName>
                                        </p:attrNameLst>
                                      </p:cBhvr>
                                      <p:to>
                                        <p:strVal val="visible"/>
                                      </p:to>
                                    </p:set>
                                    <p:anim calcmode="lin" valueType="num">
                                      <p:cBhvr>
                                        <p:cTn id="74" dur="2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5" dur="2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76" dur="2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77" dur="2000"/>
                                        <p:tgtEl>
                                          <p:spTgt spid="3">
                                            <p:txEl>
                                              <p:pRg st="9" end="9"/>
                                            </p:txEl>
                                          </p:spTgt>
                                        </p:tgtEl>
                                      </p:cBhvr>
                                    </p:animEffect>
                                  </p:childTnLst>
                                </p:cTn>
                              </p:par>
                            </p:childTnLst>
                          </p:cTn>
                        </p:par>
                        <p:par>
                          <p:cTn id="78" fill="hold">
                            <p:stCondLst>
                              <p:cond delay="12000"/>
                            </p:stCondLst>
                            <p:childTnLst>
                              <p:par>
                                <p:cTn id="79" presetID="31" presetClass="entr" presetSubtype="0" fill="hold" grpId="0" nodeType="afterEffect">
                                  <p:stCondLst>
                                    <p:cond delay="0"/>
                                  </p:stCondLst>
                                  <p:childTnLst>
                                    <p:set>
                                      <p:cBhvr>
                                        <p:cTn id="80" dur="1" fill="hold">
                                          <p:stCondLst>
                                            <p:cond delay="0"/>
                                          </p:stCondLst>
                                        </p:cTn>
                                        <p:tgtEl>
                                          <p:spTgt spid="3">
                                            <p:txEl>
                                              <p:pRg st="10" end="10"/>
                                            </p:txEl>
                                          </p:spTgt>
                                        </p:tgtEl>
                                        <p:attrNameLst>
                                          <p:attrName>style.visibility</p:attrName>
                                        </p:attrNameLst>
                                      </p:cBhvr>
                                      <p:to>
                                        <p:strVal val="visible"/>
                                      </p:to>
                                    </p:set>
                                    <p:anim calcmode="lin" valueType="num">
                                      <p:cBhvr>
                                        <p:cTn id="81" dur="2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2" dur="2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3" dur="2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84"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017A-6449-4BC1-B264-42DBC75D2FFB}"/>
              </a:ext>
            </a:extLst>
          </p:cNvPr>
          <p:cNvSpPr>
            <a:spLocks noGrp="1"/>
          </p:cNvSpPr>
          <p:nvPr>
            <p:ph type="title"/>
          </p:nvPr>
        </p:nvSpPr>
        <p:spPr>
          <a:xfrm>
            <a:off x="2587488" y="159025"/>
            <a:ext cx="5801139" cy="935314"/>
          </a:xfrm>
          <a:solidFill>
            <a:schemeClr val="bg1">
              <a:alpha val="80000"/>
            </a:schemeClr>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Accepting The Past</a:t>
            </a:r>
          </a:p>
        </p:txBody>
      </p:sp>
      <p:sp>
        <p:nvSpPr>
          <p:cNvPr id="3" name="Content Placeholder 2">
            <a:extLst>
              <a:ext uri="{FF2B5EF4-FFF2-40B4-BE49-F238E27FC236}">
                <a16:creationId xmlns:a16="http://schemas.microsoft.com/office/drawing/2014/main" id="{400ABF71-3894-4A9F-BD18-0EED462564B7}"/>
              </a:ext>
            </a:extLst>
          </p:cNvPr>
          <p:cNvSpPr>
            <a:spLocks noGrp="1"/>
          </p:cNvSpPr>
          <p:nvPr>
            <p:ph idx="1"/>
          </p:nvPr>
        </p:nvSpPr>
        <p:spPr>
          <a:xfrm>
            <a:off x="718930" y="1507573"/>
            <a:ext cx="10127261" cy="4853470"/>
          </a:xfrm>
          <a:solidFill>
            <a:schemeClr val="bg1">
              <a:alpha val="85000"/>
            </a:schemeClr>
          </a:solidFill>
        </p:spPr>
        <p:txBody>
          <a:bodyPr>
            <a:normAutofit lnSpcReduction="10000"/>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Three Things You Can Do with Mistakes or Hurts:</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Resolve… </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To Never Make Another Mistake or Be Hurt Again. </a:t>
            </a:r>
          </a:p>
          <a:p>
            <a:pPr lvl="1">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That Is Impossible.</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Retreat </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Let Mistakes and Hurts Make a Coward Of You. </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That is Foolish.</a:t>
            </a:r>
          </a:p>
          <a:p>
            <a:pP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Rebound </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Learn from Your Mistakes, Move Beyond Your Hurts</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This is Profitable.</a:t>
            </a:r>
          </a:p>
          <a:p>
            <a:endParaRPr lang="en-US" dirty="0"/>
          </a:p>
        </p:txBody>
      </p:sp>
    </p:spTree>
    <p:extLst>
      <p:ext uri="{BB962C8B-B14F-4D97-AF65-F5344CB8AC3E}">
        <p14:creationId xmlns:p14="http://schemas.microsoft.com/office/powerpoint/2010/main" val="2690922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par>
                          <p:cTn id="33" fill="hold">
                            <p:stCondLst>
                              <p:cond delay="4000"/>
                            </p:stCondLst>
                            <p:childTnLst>
                              <p:par>
                                <p:cTn id="34" presetID="6" presetClass="entr" presetSubtype="16"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circle(in)">
                                      <p:cBhvr>
                                        <p:cTn id="41" dur="2000"/>
                                        <p:tgtEl>
                                          <p:spTgt spid="3">
                                            <p:txEl>
                                              <p:pRg st="7" end="7"/>
                                            </p:txEl>
                                          </p:spTgt>
                                        </p:tgtEl>
                                      </p:cBhvr>
                                    </p:animEffect>
                                  </p:childTnLst>
                                </p:cTn>
                              </p:par>
                            </p:childTnLst>
                          </p:cTn>
                        </p:par>
                        <p:par>
                          <p:cTn id="42" fill="hold">
                            <p:stCondLst>
                              <p:cond delay="2000"/>
                            </p:stCondLst>
                            <p:childTnLst>
                              <p:par>
                                <p:cTn id="43" presetID="6" presetClass="entr" presetSubtype="16"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circle(in)">
                                      <p:cBhvr>
                                        <p:cTn id="45" dur="2000"/>
                                        <p:tgtEl>
                                          <p:spTgt spid="3">
                                            <p:txEl>
                                              <p:pRg st="8" end="8"/>
                                            </p:txEl>
                                          </p:spTgt>
                                        </p:tgtEl>
                                      </p:cBhvr>
                                    </p:animEffect>
                                  </p:childTnLst>
                                </p:cTn>
                              </p:par>
                            </p:childTnLst>
                          </p:cTn>
                        </p:par>
                        <p:par>
                          <p:cTn id="46" fill="hold">
                            <p:stCondLst>
                              <p:cond delay="4000"/>
                            </p:stCondLst>
                            <p:childTnLst>
                              <p:par>
                                <p:cTn id="47" presetID="6" presetClass="entr" presetSubtype="16" fill="hold" grpId="0" nodeType="after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circle(in)">
                                      <p:cBhvr>
                                        <p:cTn id="49"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Simply Put…</a:t>
            </a:r>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48000" y="2464905"/>
            <a:ext cx="5730240" cy="2712006"/>
          </a:xfrm>
          <a:solidFill>
            <a:schemeClr val="bg1">
              <a:alpha val="70000"/>
            </a:schemeClr>
          </a:solidFill>
        </p:spPr>
        <p:txBody>
          <a:bodyPr>
            <a:normAutofit/>
          </a:bodyPr>
          <a:lstStyle/>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The Past Is…</a:t>
            </a: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…And Always Will Be </a:t>
            </a: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…the Past </a:t>
            </a:r>
          </a:p>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               …Forever! </a:t>
            </a:r>
            <a:endParaRPr lang="en-US" sz="3600"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extLst>
      <p:ext uri="{BB962C8B-B14F-4D97-AF65-F5344CB8AC3E}">
        <p14:creationId xmlns:p14="http://schemas.microsoft.com/office/powerpoint/2010/main" val="12770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par>
                          <p:cTn id="24" fill="hold">
                            <p:stCondLst>
                              <p:cond delay="4000"/>
                            </p:stCondLst>
                            <p:childTnLst>
                              <p:par>
                                <p:cTn id="25" presetID="31"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2000"/>
                                        <p:tgtEl>
                                          <p:spTgt spid="3">
                                            <p:txEl>
                                              <p:pRg st="2" end="2"/>
                                            </p:txEl>
                                          </p:spTgt>
                                        </p:tgtEl>
                                      </p:cBhvr>
                                    </p:animEffect>
                                  </p:childTnLst>
                                </p:cTn>
                              </p:par>
                            </p:childTnLst>
                          </p:cTn>
                        </p:par>
                        <p:par>
                          <p:cTn id="31" fill="hold">
                            <p:stCondLst>
                              <p:cond delay="6000"/>
                            </p:stCondLst>
                            <p:childTnLst>
                              <p:par>
                                <p:cTn id="32" presetID="31"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0" y="1245703"/>
            <a:ext cx="12192000" cy="4890053"/>
          </a:xfrm>
          <a:solidFill>
            <a:schemeClr val="bg1">
              <a:alpha val="88000"/>
            </a:schemeClr>
          </a:solidFill>
        </p:spPr>
        <p:txBody>
          <a:bodyPr>
            <a:normAutofit/>
          </a:bodyPr>
          <a:lstStyle/>
          <a:p>
            <a:pPr lvl="0">
              <a:lnSpc>
                <a:spcPct val="100000"/>
              </a:lnSpc>
            </a:pPr>
            <a:r>
              <a:rPr lang="en-US" b="1" i="1" dirty="0">
                <a:effectLst>
                  <a:outerShdw blurRad="38100" dist="38100" dir="2700000" algn="tl">
                    <a:srgbClr val="000000">
                      <a:alpha val="43137"/>
                    </a:srgbClr>
                  </a:outerShdw>
                </a:effectLst>
              </a:rPr>
              <a:t>Shake the dust from your past, and move forward in His promises</a:t>
            </a:r>
            <a:endParaRPr lang="en-US" b="1" dirty="0"/>
          </a:p>
          <a:p>
            <a:pPr marL="0" lvl="0" indent="0">
              <a:lnSpc>
                <a:spcPct val="100000"/>
              </a:lnSpc>
              <a:spcBef>
                <a:spcPts val="0"/>
              </a:spcBef>
              <a:buNone/>
            </a:pPr>
            <a:r>
              <a:rPr lang="en-US" b="1" dirty="0"/>
              <a:t>   </a:t>
            </a:r>
            <a:r>
              <a:rPr lang="en-US" b="1" dirty="0">
                <a:effectLst>
                  <a:outerShdw blurRad="38100" dist="38100" dir="2700000" algn="tl">
                    <a:srgbClr val="000000">
                      <a:alpha val="43137"/>
                    </a:srgbClr>
                  </a:outerShdw>
                </a:effectLst>
              </a:rPr>
              <a:t>Kay Arthur </a:t>
            </a:r>
            <a:endParaRPr lang="en-US" dirty="0"/>
          </a:p>
          <a:p>
            <a:pPr lvl="0">
              <a:lnSpc>
                <a:spcPct val="100000"/>
              </a:lnSpc>
              <a:spcBef>
                <a:spcPts val="1800"/>
              </a:spcBef>
            </a:pPr>
            <a:r>
              <a:rPr lang="en-US" b="1" i="1" dirty="0">
                <a:effectLst>
                  <a:outerShdw blurRad="38100" dist="38100" dir="2700000" algn="tl">
                    <a:srgbClr val="000000">
                      <a:alpha val="43137"/>
                    </a:srgbClr>
                  </a:outerShdw>
                </a:effectLst>
              </a:rPr>
              <a:t>Leave the broken, irreversible past in God’s hands, and step out into the invincible future with Him</a:t>
            </a:r>
            <a:r>
              <a:rPr lang="en-US" b="1" dirty="0"/>
              <a:t>.    -</a:t>
            </a:r>
            <a:r>
              <a:rPr lang="en-US" b="1" dirty="0">
                <a:effectLst>
                  <a:outerShdw blurRad="38100" dist="38100" dir="2700000" algn="tl">
                    <a:srgbClr val="000000">
                      <a:alpha val="43137"/>
                    </a:srgbClr>
                  </a:outerShdw>
                </a:effectLst>
              </a:rPr>
              <a:t>Oswald Chambers </a:t>
            </a:r>
            <a:endParaRPr lang="en-US" dirty="0"/>
          </a:p>
          <a:p>
            <a:pPr lvl="0">
              <a:lnSpc>
                <a:spcPct val="100000"/>
              </a:lnSpc>
              <a:spcBef>
                <a:spcPts val="1800"/>
              </a:spcBef>
            </a:pPr>
            <a:r>
              <a:rPr lang="en-US" b="1" i="1" dirty="0">
                <a:effectLst>
                  <a:outerShdw blurRad="38100" dist="38100" dir="2700000" algn="tl">
                    <a:srgbClr val="000000">
                      <a:alpha val="43137"/>
                    </a:srgbClr>
                  </a:outerShdw>
                </a:effectLst>
              </a:rPr>
              <a:t>We can’t just put our pasts behind us. We’ve got to put our pasts in front of God.     -</a:t>
            </a:r>
            <a:r>
              <a:rPr lang="en-US" b="1" dirty="0">
                <a:effectLst>
                  <a:outerShdw blurRad="38100" dist="38100" dir="2700000" algn="tl">
                    <a:srgbClr val="000000">
                      <a:alpha val="43137"/>
                    </a:srgbClr>
                  </a:outerShdw>
                </a:effectLst>
              </a:rPr>
              <a:t>Beth Moore</a:t>
            </a:r>
          </a:p>
          <a:p>
            <a:pPr>
              <a:lnSpc>
                <a:spcPct val="100000"/>
              </a:lnSpc>
              <a:spcBef>
                <a:spcPts val="1800"/>
              </a:spcBef>
            </a:pPr>
            <a:r>
              <a:rPr lang="en-US" b="1" dirty="0">
                <a:effectLst>
                  <a:outerShdw blurRad="38100" dist="38100" dir="2700000" algn="tl">
                    <a:srgbClr val="000000">
                      <a:alpha val="43137"/>
                    </a:srgbClr>
                  </a:outerShdw>
                </a:effectLst>
              </a:rPr>
              <a:t>The Lord says, </a:t>
            </a:r>
            <a:r>
              <a:rPr lang="en-US" b="1" i="1" dirty="0">
                <a:effectLst>
                  <a:outerShdw blurRad="38100" dist="38100" dir="2700000" algn="tl">
                    <a:srgbClr val="000000">
                      <a:alpha val="43137"/>
                    </a:srgbClr>
                  </a:outerShdw>
                </a:effectLst>
              </a:rPr>
              <a:t>“Forget what happened before, and do not think about the past. Look at the new thing I am going to do. It is already happening. Don’t you see it? I will make a road in the desert and rivers in the dry land.” </a:t>
            </a:r>
            <a:r>
              <a:rPr lang="en-US" b="1" dirty="0">
                <a:effectLst>
                  <a:outerShdw blurRad="38100" dist="38100" dir="2700000" algn="tl">
                    <a:srgbClr val="000000">
                      <a:alpha val="43137"/>
                    </a:srgbClr>
                  </a:outerShdw>
                </a:effectLst>
              </a:rPr>
              <a:t>ISA 43:18, 19 NCV</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34427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2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2000"/>
                                        <p:tgtEl>
                                          <p:spTgt spid="3">
                                            <p:txEl>
                                              <p:pRg st="0" end="0"/>
                                            </p:txEl>
                                          </p:spTgt>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2000"/>
                                        <p:tgtEl>
                                          <p:spTgt spid="3">
                                            <p:txEl>
                                              <p:pRg st="1" end="1"/>
                                            </p:txEl>
                                          </p:spTgt>
                                        </p:tgtEl>
                                      </p:cBhvr>
                                    </p:animEffect>
                                  </p:childTnLst>
                                </p:cTn>
                              </p:par>
                            </p:childTnLst>
                          </p:cTn>
                        </p:par>
                        <p:par>
                          <p:cTn id="15" fill="hold">
                            <p:stCondLst>
                              <p:cond delay="4000"/>
                            </p:stCondLst>
                            <p:childTnLst>
                              <p:par>
                                <p:cTn id="16" presetID="22" presetClass="entr" presetSubtype="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2000"/>
                                        <p:tgtEl>
                                          <p:spTgt spid="3">
                                            <p:txEl>
                                              <p:pRg st="2" end="2"/>
                                            </p:txEl>
                                          </p:spTgt>
                                        </p:tgtEl>
                                      </p:cBhvr>
                                    </p:animEffect>
                                  </p:childTnLst>
                                </p:cTn>
                              </p:par>
                            </p:childTnLst>
                          </p:cTn>
                        </p:par>
                        <p:par>
                          <p:cTn id="19" fill="hold">
                            <p:stCondLst>
                              <p:cond delay="6000"/>
                            </p:stCondLst>
                            <p:childTnLst>
                              <p:par>
                                <p:cTn id="20" presetID="2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2000"/>
                                        <p:tgtEl>
                                          <p:spTgt spid="3">
                                            <p:txEl>
                                              <p:pRg st="3" end="3"/>
                                            </p:txEl>
                                          </p:spTgt>
                                        </p:tgtEl>
                                      </p:cBhvr>
                                    </p:animEffect>
                                  </p:childTnLst>
                                </p:cTn>
                              </p:par>
                            </p:childTnLst>
                          </p:cTn>
                        </p:par>
                        <p:par>
                          <p:cTn id="23" fill="hold">
                            <p:stCondLst>
                              <p:cond delay="8000"/>
                            </p:stCondLst>
                            <p:childTnLst>
                              <p:par>
                                <p:cTn id="24" presetID="22" presetClass="entr" presetSubtype="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up)">
                                      <p:cBhvr>
                                        <p:cTn id="2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354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814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168812" y="154746"/>
            <a:ext cx="11873133" cy="6703254"/>
          </a:xfrm>
        </p:spPr>
        <p:txBody>
          <a:bodyPr>
            <a:normAutofit fontScale="70000" lnSpcReduction="20000"/>
          </a:bodyPr>
          <a:lstStyle/>
          <a:p>
            <a:r>
              <a:rPr lang="en-US" b="1" dirty="0"/>
              <a:t>So, "S" in START the New Year, stands for Stop making excuses.</a:t>
            </a:r>
            <a:endParaRPr lang="en-US" dirty="0"/>
          </a:p>
          <a:p>
            <a:r>
              <a:rPr lang="en-US" b="1" dirty="0"/>
              <a:t>T - Take An Inventory Of My Life</a:t>
            </a:r>
            <a:endParaRPr lang="en-US" dirty="0"/>
          </a:p>
          <a:p>
            <a:r>
              <a:rPr lang="en-US" dirty="0"/>
              <a:t>I need to take an inventory of my life. That means I need to evaluate all my assets, abilities, and experiences. What’s left over after I’ve discarded everything that needs to be left behind. Take an inventory of my life’s achievement in regards to my life with God.</a:t>
            </a:r>
          </a:p>
          <a:p>
            <a:r>
              <a:rPr lang="en-US" dirty="0"/>
              <a:t>Galatians 3:4 4 Have you experienced so much in vain—if it really was in vain?[6] Another version is, "You have experienced many things. Were all those experiences wasted? I hope not."</a:t>
            </a:r>
          </a:p>
          <a:p>
            <a:r>
              <a:rPr lang="en-US" b="1" dirty="0"/>
              <a:t>A - Act in faith</a:t>
            </a:r>
            <a:endParaRPr lang="en-US" dirty="0"/>
          </a:p>
          <a:p>
            <a:r>
              <a:rPr lang="en-US" dirty="0"/>
              <a:t>This is the third step in getting a fresh start. Act in faith. We need to look up, and look out. We need to launch out into new territory. If we don’t grow and move ahead, we get stagnant and moldy. The Bible says that the key to changing anything is faith. If we want to change our circumstances it will take faith. If we want to change who we are, it takes faith.</a:t>
            </a:r>
          </a:p>
          <a:p>
            <a:r>
              <a:rPr lang="en-US" b="1" dirty="0"/>
              <a:t>R - Refocus</a:t>
            </a:r>
            <a:endParaRPr lang="en-US" dirty="0"/>
          </a:p>
          <a:p>
            <a:r>
              <a:rPr lang="en-US" dirty="0"/>
              <a:t>I need to refocus my thoughts if I want to change my life. Proverbs 4:23 tells us to be careful how we think. Our life is shaped by your thoughts.</a:t>
            </a:r>
          </a:p>
          <a:p>
            <a:r>
              <a:rPr lang="en-US" b="1" dirty="0"/>
              <a:t>T – Trust</a:t>
            </a:r>
            <a:endParaRPr lang="en-US" dirty="0"/>
          </a:p>
          <a:p>
            <a:r>
              <a:rPr lang="en-US" dirty="0"/>
              <a:t>Trust God to help us succeed. Depend on Him. We don’t need depend on ourselves. We’ve already proven that we can’t do it on our own. That’s why we’ve failed. Some people just don’t get it. They stumble and fall and then they get up and say, “I’ll just try harder!” It’s like you go up to a wall and bang your head against it and the wall doesn’t fall down. You try it again and Bang! Again. You keep doing it thinking, “Maybe it will fall over this time.” That’s the definition of insanity – doing the same thing over and over and over and expecting different results. If we keep doing the same thing then we will keep getting the same result. We can’t change who we are, only God can do that. I am not speaking about the outward man but the inner man. The real person is the hidden person of the heart. Success in the Christian life is not trying harder, but living smarter. Giving God control of my life.</a:t>
            </a:r>
          </a:p>
        </p:txBody>
      </p:sp>
    </p:spTree>
    <p:extLst>
      <p:ext uri="{BB962C8B-B14F-4D97-AF65-F5344CB8AC3E}">
        <p14:creationId xmlns:p14="http://schemas.microsoft.com/office/powerpoint/2010/main" val="4199856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12FD-82E7-4D1B-BCBB-378678B64580}"/>
              </a:ext>
            </a:extLst>
          </p:cNvPr>
          <p:cNvSpPr>
            <a:spLocks noGrp="1"/>
          </p:cNvSpPr>
          <p:nvPr>
            <p:ph type="ctrTitle"/>
          </p:nvPr>
        </p:nvSpPr>
        <p:spPr>
          <a:xfrm>
            <a:off x="998805" y="450166"/>
            <a:ext cx="9115865" cy="1076252"/>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Getting Past Your Past  </a:t>
            </a:r>
            <a:r>
              <a:rPr lang="en-US" sz="5300" b="1" dirty="0">
                <a:effectLst>
                  <a:outerShdw blurRad="38100" dist="38100" dir="2700000" algn="tl">
                    <a:srgbClr val="000000">
                      <a:alpha val="43137"/>
                    </a:srgbClr>
                  </a:outerShdw>
                </a:effectLst>
                <a:latin typeface="Arial Rounded MT Bold" panose="020F0704030504030204" pitchFamily="34" charset="0"/>
              </a:rPr>
              <a:t>-pt2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Subtitle 2">
            <a:extLst>
              <a:ext uri="{FF2B5EF4-FFF2-40B4-BE49-F238E27FC236}">
                <a16:creationId xmlns:a16="http://schemas.microsoft.com/office/drawing/2014/main" id="{B53ADB55-0165-4A03-A013-4FEF5FA21CEA}"/>
              </a:ext>
            </a:extLst>
          </p:cNvPr>
          <p:cNvSpPr>
            <a:spLocks noGrp="1"/>
          </p:cNvSpPr>
          <p:nvPr>
            <p:ph type="subTitle" idx="1"/>
          </p:nvPr>
        </p:nvSpPr>
        <p:spPr>
          <a:xfrm>
            <a:off x="6203852" y="4599934"/>
            <a:ext cx="5139397" cy="1434905"/>
          </a:xfrm>
        </p:spPr>
        <p:txBody>
          <a:bodyPr>
            <a:normAutofit/>
          </a:bodyPr>
          <a:lstStyle/>
          <a:p>
            <a:r>
              <a:rPr lang="en-US" sz="4000" b="1" dirty="0">
                <a:effectLst>
                  <a:outerShdw blurRad="38100" dist="38100" dir="2700000" algn="tl">
                    <a:srgbClr val="000000">
                      <a:alpha val="43137"/>
                    </a:srgbClr>
                  </a:outerShdw>
                </a:effectLst>
              </a:rPr>
              <a:t>Independence Week</a:t>
            </a:r>
          </a:p>
          <a:p>
            <a:r>
              <a:rPr lang="en-US" sz="4000" b="1" dirty="0">
                <a:effectLst>
                  <a:outerShdw blurRad="38100" dist="38100" dir="2700000" algn="tl">
                    <a:srgbClr val="000000">
                      <a:alpha val="43137"/>
                    </a:srgbClr>
                  </a:outerShdw>
                </a:effectLst>
              </a:rPr>
              <a:t>2017</a:t>
            </a:r>
          </a:p>
        </p:txBody>
      </p:sp>
      <p:sp>
        <p:nvSpPr>
          <p:cNvPr id="4" name="TextBox 3">
            <a:extLst>
              <a:ext uri="{FF2B5EF4-FFF2-40B4-BE49-F238E27FC236}">
                <a16:creationId xmlns:a16="http://schemas.microsoft.com/office/drawing/2014/main" id="{5707456A-001A-449D-968A-1E8F547B27CE}"/>
              </a:ext>
            </a:extLst>
          </p:cNvPr>
          <p:cNvSpPr txBox="1"/>
          <p:nvPr/>
        </p:nvSpPr>
        <p:spPr>
          <a:xfrm>
            <a:off x="1205948" y="5804006"/>
            <a:ext cx="2105128"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Edward Church</a:t>
            </a:r>
          </a:p>
        </p:txBody>
      </p:sp>
      <p:sp>
        <p:nvSpPr>
          <p:cNvPr id="5" name="TextBox 4">
            <a:extLst>
              <a:ext uri="{FF2B5EF4-FFF2-40B4-BE49-F238E27FC236}">
                <a16:creationId xmlns:a16="http://schemas.microsoft.com/office/drawing/2014/main" id="{A734C861-619C-4980-A5FD-FBF6D4357386}"/>
              </a:ext>
            </a:extLst>
          </p:cNvPr>
          <p:cNvSpPr txBox="1"/>
          <p:nvPr/>
        </p:nvSpPr>
        <p:spPr>
          <a:xfrm>
            <a:off x="5055704" y="5804005"/>
            <a:ext cx="1669047"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July 9, 2017</a:t>
            </a:r>
          </a:p>
        </p:txBody>
      </p:sp>
    </p:spTree>
    <p:extLst>
      <p:ext uri="{BB962C8B-B14F-4D97-AF65-F5344CB8AC3E}">
        <p14:creationId xmlns:p14="http://schemas.microsoft.com/office/powerpoint/2010/main" val="1697322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outVertical)">
                                      <p:cBhvr>
                                        <p:cTn id="11" dur="500"/>
                                        <p:tgtEl>
                                          <p:spTgt spid="3">
                                            <p:txEl>
                                              <p:pRg st="0" end="0"/>
                                            </p:txEl>
                                          </p:spTgt>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outVertical)">
                                      <p:cBhvr>
                                        <p:cTn id="14" dur="500"/>
                                        <p:tgtEl>
                                          <p:spTgt spid="3">
                                            <p:txEl>
                                              <p:pRg st="1" end="1"/>
                                            </p:txEl>
                                          </p:spTgt>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606B-F38C-4437-B1F7-73433F4101E7}"/>
              </a:ext>
            </a:extLst>
          </p:cNvPr>
          <p:cNvSpPr>
            <a:spLocks noGrp="1"/>
          </p:cNvSpPr>
          <p:nvPr>
            <p:ph type="title"/>
          </p:nvPr>
        </p:nvSpPr>
        <p:spPr>
          <a:xfrm>
            <a:off x="838200" y="1"/>
            <a:ext cx="10515600" cy="901148"/>
          </a:xfrm>
        </p:spPr>
        <p:txBody>
          <a:bodyPr/>
          <a:lstStyle/>
          <a:p>
            <a:r>
              <a:rPr lang="en-US" dirty="0"/>
              <a:t>  </a:t>
            </a:r>
          </a:p>
        </p:txBody>
      </p:sp>
      <p:sp>
        <p:nvSpPr>
          <p:cNvPr id="3" name="Content Placeholder 2">
            <a:extLst>
              <a:ext uri="{FF2B5EF4-FFF2-40B4-BE49-F238E27FC236}">
                <a16:creationId xmlns:a16="http://schemas.microsoft.com/office/drawing/2014/main" id="{578DCD5D-1B2F-457B-89FA-BDF520142D1D}"/>
              </a:ext>
            </a:extLst>
          </p:cNvPr>
          <p:cNvSpPr>
            <a:spLocks noGrp="1"/>
          </p:cNvSpPr>
          <p:nvPr>
            <p:ph idx="1"/>
          </p:nvPr>
        </p:nvSpPr>
        <p:spPr>
          <a:xfrm>
            <a:off x="0" y="2"/>
            <a:ext cx="11362414" cy="6135756"/>
          </a:xfrm>
          <a:solidFill>
            <a:schemeClr val="bg1">
              <a:alpha val="7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Some Of Life’s Greatest Roadblocks are Not the Ones We See…</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….Through the Windshield</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…But the Ones that Fill the Rearview Mirror.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800"/>
              </a:spcBef>
              <a:buNone/>
            </a:pPr>
            <a:r>
              <a:rPr lang="en-US" b="1" dirty="0">
                <a:effectLst>
                  <a:outerShdw blurRad="38100" dist="38100" dir="2700000" algn="tl">
                    <a:srgbClr val="000000">
                      <a:alpha val="43137"/>
                    </a:srgbClr>
                  </a:outerShdw>
                </a:effectLst>
                <a:latin typeface="Arial Rounded MT Bold" panose="020F0704030504030204" pitchFamily="34" charset="0"/>
              </a:rPr>
              <a:t>Because We Are Imperfect Human Beings Who </a:t>
            </a:r>
          </a:p>
          <a:p>
            <a:pPr lvl="1">
              <a:lnSpc>
                <a:spcPct val="100000"/>
              </a:lnSpc>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Lack Perfect Control Over Our Thoughts…</a:t>
            </a:r>
          </a:p>
          <a:p>
            <a:pPr marL="457200" lvl="1"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…Become “Stuck” In the Past</a:t>
            </a:r>
          </a:p>
          <a:p>
            <a:pPr marL="457200" lvl="1"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…Even Though We Know Better. </a:t>
            </a:r>
          </a:p>
          <a:p>
            <a:pPr marL="457200" lvl="1" indent="0">
              <a:lnSpc>
                <a:spcPct val="100000"/>
              </a:lnSpc>
              <a:buNone/>
            </a:pP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457200" lvl="1"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The Lord says, </a:t>
            </a:r>
            <a:r>
              <a:rPr lang="en-US" sz="2800" i="1" dirty="0">
                <a:effectLst>
                  <a:outerShdw blurRad="38100" dist="38100" dir="2700000" algn="tl">
                    <a:srgbClr val="000000">
                      <a:alpha val="43137"/>
                    </a:srgbClr>
                  </a:outerShdw>
                </a:effectLst>
                <a:latin typeface="Arial Rounded MT Bold" panose="020F0704030504030204" pitchFamily="34" charset="0"/>
              </a:rPr>
              <a:t>“Forget what happened before, and do not think about the past. Look at the new thing I am going to do. It is already happening. Don’t you see it? I will make a road in the desert and rivers in the dry land.”</a:t>
            </a:r>
            <a:r>
              <a:rPr lang="en-US" sz="2800" dirty="0">
                <a:effectLst>
                  <a:outerShdw blurRad="38100" dist="38100" dir="2700000" algn="tl">
                    <a:srgbClr val="000000">
                      <a:alpha val="43137"/>
                    </a:srgbClr>
                  </a:outerShdw>
                </a:effectLst>
                <a:latin typeface="Arial Rounded MT Bold" panose="020F0704030504030204" pitchFamily="34" charset="0"/>
              </a:rPr>
              <a:t>   </a:t>
            </a:r>
            <a:r>
              <a:rPr lang="en-US" sz="2800" b="1" dirty="0">
                <a:effectLst>
                  <a:outerShdw blurRad="38100" dist="38100" dir="2700000" algn="tl">
                    <a:srgbClr val="000000">
                      <a:alpha val="43137"/>
                    </a:srgbClr>
                  </a:outerShdw>
                </a:effectLst>
                <a:latin typeface="Arial Rounded MT Bold" panose="020F0704030504030204" pitchFamily="34" charset="0"/>
              </a:rPr>
              <a:t>ISA 43:18, 19 NCV </a:t>
            </a: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9838333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par>
                          <p:cTn id="33" fill="hold">
                            <p:stCondLst>
                              <p:cond delay="2000"/>
                            </p:stCondLst>
                            <p:childTnLst>
                              <p:par>
                                <p:cTn id="34" presetID="6" presetClass="entr" presetSubtype="16"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par>
                          <p:cTn id="37" fill="hold">
                            <p:stCondLst>
                              <p:cond delay="4000"/>
                            </p:stCondLst>
                            <p:childTnLst>
                              <p:par>
                                <p:cTn id="38" presetID="6" presetClass="entr" presetSubtype="16" fill="hold" grpId="0" nodeType="after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ircle(in)">
                                      <p:cBhvr>
                                        <p:cTn id="4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112542" y="182880"/>
            <a:ext cx="11971606" cy="6555545"/>
          </a:xfrm>
        </p:spPr>
        <p:txBody>
          <a:bodyPr>
            <a:normAutofit lnSpcReduction="10000"/>
          </a:bodyPr>
          <a:lstStyle/>
          <a:p>
            <a:pPr lvl="0"/>
            <a:r>
              <a:rPr lang="en-US" b="1" dirty="0"/>
              <a:t>The Lord says, “Forget what happened before, and do not think about the past. Look at the new thing I am going to do. It is already happening. Don’t you see it? I will make a road in the desert and rivers in the dry land.” ISAIAH 43:18, 19 NCV </a:t>
            </a:r>
            <a:endParaRPr lang="en-US" dirty="0"/>
          </a:p>
          <a:p>
            <a:pPr marL="0" indent="0">
              <a:buNone/>
            </a:pPr>
            <a:endParaRPr lang="en-US" dirty="0"/>
          </a:p>
          <a:p>
            <a:pPr lvl="0"/>
            <a:r>
              <a:rPr lang="en-US" b="1" dirty="0"/>
              <a:t>And we know that all things work together for good to those who love God, to those who are the called according to His purpose. ROMANS 8:28 NKJV</a:t>
            </a:r>
            <a:endParaRPr lang="en-US" dirty="0"/>
          </a:p>
          <a:p>
            <a:pPr marL="0" indent="0">
              <a:buNone/>
            </a:pPr>
            <a:endParaRPr lang="en-US" dirty="0"/>
          </a:p>
          <a:p>
            <a:pPr lvl="0"/>
            <a:r>
              <a:rPr lang="en-US" b="1" dirty="0"/>
              <a:t>But also I am writing a new command to you, and you can see its truth in Jesus and in you, because the darkness is passing away, and the true light is already shining. 1 JOHN 2:8 NCV </a:t>
            </a:r>
            <a:endParaRPr lang="en-US" dirty="0"/>
          </a:p>
          <a:p>
            <a:pPr marL="0" indent="0">
              <a:buNone/>
            </a:pPr>
            <a:endParaRPr lang="en-US" dirty="0"/>
          </a:p>
          <a:p>
            <a:pPr lvl="0"/>
            <a:r>
              <a:rPr lang="en-US" b="1" dirty="0"/>
              <a:t>But may the God of all grace, who called us to His eternal glory by Christ Jesus, after you have suffered a while, perfect, establish, strengthen, and settle you. 1 PETER 5:10 NKJV </a:t>
            </a:r>
            <a:endParaRPr lang="en-US" dirty="0"/>
          </a:p>
          <a:p>
            <a:endParaRPr lang="en-US" dirty="0"/>
          </a:p>
        </p:txBody>
      </p:sp>
    </p:spTree>
    <p:extLst>
      <p:ext uri="{BB962C8B-B14F-4D97-AF65-F5344CB8AC3E}">
        <p14:creationId xmlns:p14="http://schemas.microsoft.com/office/powerpoint/2010/main" val="1154853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5832230" y="114149"/>
            <a:ext cx="4029222" cy="973345"/>
          </a:xfrm>
          <a:solidFill>
            <a:schemeClr val="bg1">
              <a:alpha val="70000"/>
            </a:schemeClr>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Questions…</a:t>
            </a:r>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561330" y="2919761"/>
            <a:ext cx="10144183" cy="3706124"/>
          </a:xfrm>
          <a:solidFill>
            <a:schemeClr val="bg1">
              <a:alpha val="70000"/>
            </a:schemeClr>
          </a:solidFill>
        </p:spPr>
        <p:txBody>
          <a:bodyPr>
            <a:normAutofit/>
          </a:bodyPr>
          <a:lstStyle/>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Can You Summon the Courage and Wisdom… </a:t>
            </a:r>
          </a:p>
          <a:p>
            <a:pPr marL="0" lvl="0" indent="0">
              <a:lnSpc>
                <a:spcPct val="10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rPr>
              <a:t>          …To Accept Your Past and Move On With Your Life? </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Can You Accept The Reality that Yesterday…</a:t>
            </a:r>
          </a:p>
          <a:p>
            <a:pPr marL="457200" lvl="1" indent="0">
              <a:lnSpc>
                <a:spcPct val="100000"/>
              </a:lnSpc>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      …And All the Yesterdays Before It— Are Gone?</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Can You Entrust All Those Yesterdays to God? </a:t>
            </a:r>
          </a:p>
          <a:p>
            <a:pPr marL="457200" lvl="1" indent="0">
              <a:lnSpc>
                <a:spcPct val="100000"/>
              </a:lnSpc>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rPr>
              <a:t>         </a:t>
            </a:r>
            <a:r>
              <a:rPr lang="en-US" sz="3600" b="1" dirty="0">
                <a:effectLst>
                  <a:outerShdw blurRad="38100" dist="38100" dir="2700000" algn="tl">
                    <a:srgbClr val="000000">
                      <a:alpha val="43137"/>
                    </a:srgbClr>
                  </a:outerShdw>
                </a:effectLst>
                <a:latin typeface="Arial Rounded MT Bold" panose="020F0704030504030204" pitchFamily="34" charset="0"/>
              </a:rPr>
              <a:t>With God’s Help You Can. </a:t>
            </a:r>
            <a:endParaRPr lang="en-US" sz="36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404481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2000"/>
                                        <p:tgtEl>
                                          <p:spTgt spid="3">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2000"/>
                                        <p:tgtEl>
                                          <p:spTgt spid="3">
                                            <p:txEl>
                                              <p:pRg st="0" end="0"/>
                                            </p:txEl>
                                          </p:spTgt>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2000"/>
                                        <p:tgtEl>
                                          <p:spTgt spid="3">
                                            <p:txEl>
                                              <p:pRg st="2" end="2"/>
                                            </p:txEl>
                                          </p:spTgt>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2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barn(inVertical)">
                                      <p:cBhvr>
                                        <p:cTn id="3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ACD4E05-163E-442C-91B6-F187901594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249" y="396900"/>
            <a:ext cx="4396435" cy="1745590"/>
          </a:xfrm>
        </p:spPr>
      </p:pic>
      <p:pic>
        <p:nvPicPr>
          <p:cNvPr id="3" name="Picture 2" descr="A screenshot of a cell phone&#10;&#10;Description generated with very high confidence">
            <a:extLst>
              <a:ext uri="{FF2B5EF4-FFF2-40B4-BE49-F238E27FC236}">
                <a16:creationId xmlns:a16="http://schemas.microsoft.com/office/drawing/2014/main" id="{24E135CC-E3D2-49E8-B3CB-53CE327E2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70" y="560875"/>
            <a:ext cx="4972050" cy="4048125"/>
          </a:xfrm>
          <a:prstGeom prst="rect">
            <a:avLst/>
          </a:prstGeom>
        </p:spPr>
      </p:pic>
      <p:pic>
        <p:nvPicPr>
          <p:cNvPr id="4" name="Content Placeholder 4">
            <a:extLst>
              <a:ext uri="{FF2B5EF4-FFF2-40B4-BE49-F238E27FC236}">
                <a16:creationId xmlns:a16="http://schemas.microsoft.com/office/drawing/2014/main" id="{813E4820-3C25-4FC8-A737-EECF6EC24FB5}"/>
              </a:ext>
            </a:extLst>
          </p:cNvPr>
          <p:cNvPicPr>
            <a:picLocks noChangeAspect="1"/>
          </p:cNvPicPr>
          <p:nvPr/>
        </p:nvPicPr>
        <p:blipFill rotWithShape="1">
          <a:blip r:embed="rId2">
            <a:extLst>
              <a:ext uri="{28A0092B-C50C-407E-A947-70E740481C1C}">
                <a14:useLocalDpi xmlns:a14="http://schemas.microsoft.com/office/drawing/2010/main" val="0"/>
              </a:ext>
            </a:extLst>
          </a:blip>
          <a:srcRect t="8010" b="18350"/>
          <a:stretch/>
        </p:blipFill>
        <p:spPr>
          <a:xfrm>
            <a:off x="498249" y="2517912"/>
            <a:ext cx="4396435" cy="1285461"/>
          </a:xfrm>
          <a:prstGeom prst="rect">
            <a:avLst/>
          </a:prstGeom>
        </p:spPr>
      </p:pic>
    </p:spTree>
    <p:extLst>
      <p:ext uri="{BB962C8B-B14F-4D97-AF65-F5344CB8AC3E}">
        <p14:creationId xmlns:p14="http://schemas.microsoft.com/office/powerpoint/2010/main" val="26346973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272954" y="4909625"/>
            <a:ext cx="11709779" cy="1791425"/>
          </a:xfrm>
          <a:solidFill>
            <a:schemeClr val="bg1">
              <a:alpha val="90000"/>
            </a:schemeClr>
          </a:solidFill>
        </p:spPr>
        <p:txBody>
          <a:bodyPr>
            <a:no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Col 3:13 NLT</a:t>
            </a:r>
            <a:br>
              <a:rPr lang="en-US" dirty="0">
                <a:effectLst>
                  <a:outerShdw blurRad="38100" dist="38100" dir="2700000" algn="tl">
                    <a:srgbClr val="000000">
                      <a:alpha val="43137"/>
                    </a:srgbClr>
                  </a:outerShdw>
                </a:effectLst>
                <a:latin typeface="Arial Rounded MT Bold" panose="020F0704030504030204" pitchFamily="34" charset="0"/>
              </a:rPr>
            </a:br>
            <a:r>
              <a:rPr lang="en-US" i="1" dirty="0">
                <a:effectLst>
                  <a:outerShdw blurRad="38100" dist="38100" dir="2700000" algn="tl">
                    <a:srgbClr val="000000">
                      <a:alpha val="43137"/>
                    </a:srgbClr>
                  </a:outerShdw>
                </a:effectLst>
                <a:latin typeface="Arial Rounded MT Bold" panose="020F0704030504030204" pitchFamily="34" charset="0"/>
              </a:rPr>
              <a:t>Make allowance for each other's faults, and forgive anyone who offends you. Remember, the Lord forgave you, so you must forgive others</a:t>
            </a:r>
            <a:r>
              <a:rPr lang="en-US" i="1" dirty="0">
                <a:effectLst>
                  <a:outerShdw blurRad="38100" dist="38100" dir="2700000" algn="tl">
                    <a:srgbClr val="000000">
                      <a:alpha val="43137"/>
                    </a:srgbClr>
                  </a:outerShdw>
                </a:effectLst>
              </a:rPr>
              <a:t>.</a:t>
            </a:r>
            <a:endParaRPr lang="en-US" dirty="0"/>
          </a:p>
        </p:txBody>
      </p:sp>
    </p:spTree>
    <p:extLst>
      <p:ext uri="{BB962C8B-B14F-4D97-AF65-F5344CB8AC3E}">
        <p14:creationId xmlns:p14="http://schemas.microsoft.com/office/powerpoint/2010/main" val="3749297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1606B-F38C-4437-B1F7-73433F4101E7}"/>
              </a:ext>
            </a:extLst>
          </p:cNvPr>
          <p:cNvSpPr>
            <a:spLocks noGrp="1"/>
          </p:cNvSpPr>
          <p:nvPr>
            <p:ph type="title"/>
          </p:nvPr>
        </p:nvSpPr>
        <p:spPr>
          <a:xfrm>
            <a:off x="838200" y="1"/>
            <a:ext cx="10515600" cy="901148"/>
          </a:xfrm>
        </p:spPr>
        <p:txBody>
          <a:bodyPr/>
          <a:lstStyle/>
          <a:p>
            <a:endParaRPr lang="en-US" dirty="0"/>
          </a:p>
        </p:txBody>
      </p:sp>
      <p:sp>
        <p:nvSpPr>
          <p:cNvPr id="3" name="Content Placeholder 2">
            <a:extLst>
              <a:ext uri="{FF2B5EF4-FFF2-40B4-BE49-F238E27FC236}">
                <a16:creationId xmlns:a16="http://schemas.microsoft.com/office/drawing/2014/main" id="{578DCD5D-1B2F-457B-89FA-BDF520142D1D}"/>
              </a:ext>
            </a:extLst>
          </p:cNvPr>
          <p:cNvSpPr>
            <a:spLocks noGrp="1"/>
          </p:cNvSpPr>
          <p:nvPr>
            <p:ph idx="1"/>
          </p:nvPr>
        </p:nvSpPr>
        <p:spPr>
          <a:xfrm>
            <a:off x="159026" y="1099930"/>
            <a:ext cx="11860696" cy="5618922"/>
          </a:xfrm>
        </p:spPr>
        <p:txBody>
          <a:bodyPr/>
          <a:lstStyle/>
          <a:p>
            <a:r>
              <a:rPr lang="en-US" b="1" dirty="0"/>
              <a:t>Some of life’s greatest roadblocks are not the ones we see through the windshield; they are, instead, the roadblocks that seem to fill the rearview mirror. </a:t>
            </a:r>
            <a:endParaRPr lang="en-US" dirty="0"/>
          </a:p>
          <a:p>
            <a:r>
              <a:rPr lang="en-US" b="1" dirty="0"/>
              <a:t>Because we are imperfect human beings who lack perfect control over our thoughts, we may allow ourselves to become “stuck” in the past—even though we know better. </a:t>
            </a:r>
            <a:endParaRPr lang="en-US" dirty="0"/>
          </a:p>
          <a:p>
            <a:r>
              <a:rPr lang="en-US" b="1" dirty="0"/>
              <a:t>Instead of focusing our thoughts and energies on the opportunities of today, we may allow painful memories to fill our minds and sap our strength. We simply can’t seem to let go of our pain, so we relive it again and again . . . with predictably unfortunate consequences. </a:t>
            </a:r>
            <a:endParaRPr lang="en-US" dirty="0"/>
          </a:p>
          <a:p>
            <a:r>
              <a:rPr lang="en-US" b="1" dirty="0"/>
              <a:t>Thankfully, God has other plans. </a:t>
            </a:r>
            <a:endParaRPr lang="en-US" dirty="0"/>
          </a:p>
        </p:txBody>
      </p:sp>
    </p:spTree>
    <p:extLst>
      <p:ext uri="{BB962C8B-B14F-4D97-AF65-F5344CB8AC3E}">
        <p14:creationId xmlns:p14="http://schemas.microsoft.com/office/powerpoint/2010/main" val="3714518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p:spPr>
        <p:txBody>
          <a:bodyPr/>
          <a:lstStyle/>
          <a:p>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4"/>
            <a:ext cx="11698357" cy="5393635"/>
          </a:xfrm>
        </p:spPr>
        <p:txBody>
          <a:bodyPr>
            <a:normAutofit/>
          </a:bodyPr>
          <a:lstStyle/>
          <a:p>
            <a:pPr lvl="0"/>
            <a:r>
              <a:rPr lang="en-US" b="1" dirty="0"/>
              <a:t>Shake the dust from your past, and move forward in His promises. KAY ARTHUR   </a:t>
            </a:r>
            <a:endParaRPr lang="en-US" dirty="0"/>
          </a:p>
          <a:p>
            <a:pPr lvl="0"/>
            <a:r>
              <a:rPr lang="en-US" b="1" dirty="0"/>
              <a:t>Leave the broken, irreversible past in God’s hands, and step out into the invincible future with Him. OSWALD CHAMBERS </a:t>
            </a:r>
            <a:endParaRPr lang="en-US" dirty="0"/>
          </a:p>
          <a:p>
            <a:pPr marL="0" indent="0">
              <a:buNone/>
            </a:pPr>
            <a:endParaRPr lang="en-US" dirty="0"/>
          </a:p>
          <a:p>
            <a:pPr lvl="0"/>
            <a:r>
              <a:rPr lang="en-US" b="1" dirty="0"/>
              <a:t>We can’t just put our pasts behind us. We’ve got to put our pasts in front of God. BETH MOORE   </a:t>
            </a:r>
            <a:endParaRPr lang="en-US" dirty="0"/>
          </a:p>
          <a:p>
            <a:pPr lvl="0"/>
            <a:r>
              <a:rPr lang="en-US" b="1" dirty="0"/>
              <a:t>Finish every day and be done with it. You have done what you could; some blunders and absurdities have crept in; forget them as soon as you can. RALPH WALDO EMERSON  </a:t>
            </a:r>
            <a:endParaRPr lang="en-US" dirty="0"/>
          </a:p>
          <a:p>
            <a:pPr lvl="0"/>
            <a:r>
              <a:rPr lang="en-US" b="1" dirty="0"/>
              <a:t>Resolutely slam and lock the door on past sin and failure, and throw away the key. OSWALD CHAMBERS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344194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6CDDF-16A2-466E-819B-B0CA4732CDD8}"/>
              </a:ext>
            </a:extLst>
          </p:cNvPr>
          <p:cNvPicPr>
            <a:picLocks noChangeAspect="1"/>
          </p:cNvPicPr>
          <p:nvPr/>
        </p:nvPicPr>
        <p:blipFill rotWithShape="1">
          <a:blip r:embed="rId2">
            <a:extLst>
              <a:ext uri="{28A0092B-C50C-407E-A947-70E740481C1C}">
                <a14:useLocalDpi xmlns:a14="http://schemas.microsoft.com/office/drawing/2010/main" val="0"/>
              </a:ext>
            </a:extLst>
          </a:blip>
          <a:srcRect r="69324"/>
          <a:stretch/>
        </p:blipFill>
        <p:spPr>
          <a:xfrm>
            <a:off x="0" y="224045"/>
            <a:ext cx="1786597" cy="2814577"/>
          </a:xfrm>
          <a:prstGeom prst="rect">
            <a:avLst/>
          </a:prstGeom>
        </p:spPr>
      </p:pic>
      <p:pic>
        <p:nvPicPr>
          <p:cNvPr id="6" name="Picture 5">
            <a:extLst>
              <a:ext uri="{FF2B5EF4-FFF2-40B4-BE49-F238E27FC236}">
                <a16:creationId xmlns:a16="http://schemas.microsoft.com/office/drawing/2014/main" id="{428DCEE5-C1EF-4388-A056-8BA5B3E39440}"/>
              </a:ext>
            </a:extLst>
          </p:cNvPr>
          <p:cNvPicPr>
            <a:picLocks noChangeAspect="1"/>
          </p:cNvPicPr>
          <p:nvPr/>
        </p:nvPicPr>
        <p:blipFill rotWithShape="1">
          <a:blip r:embed="rId2">
            <a:extLst>
              <a:ext uri="{28A0092B-C50C-407E-A947-70E740481C1C}">
                <a14:useLocalDpi xmlns:a14="http://schemas.microsoft.com/office/drawing/2010/main" val="0"/>
              </a:ext>
            </a:extLst>
          </a:blip>
          <a:srcRect l="32954" r="36400"/>
          <a:stretch/>
        </p:blipFill>
        <p:spPr>
          <a:xfrm>
            <a:off x="2377440" y="337625"/>
            <a:ext cx="1941342" cy="2700998"/>
          </a:xfrm>
          <a:prstGeom prst="rect">
            <a:avLst/>
          </a:prstGeom>
        </p:spPr>
      </p:pic>
      <p:pic>
        <p:nvPicPr>
          <p:cNvPr id="8" name="Picture 7">
            <a:extLst>
              <a:ext uri="{FF2B5EF4-FFF2-40B4-BE49-F238E27FC236}">
                <a16:creationId xmlns:a16="http://schemas.microsoft.com/office/drawing/2014/main" id="{48119675-CA3D-4ABC-8F59-03D441D04C73}"/>
              </a:ext>
            </a:extLst>
          </p:cNvPr>
          <p:cNvPicPr>
            <a:picLocks noChangeAspect="1"/>
          </p:cNvPicPr>
          <p:nvPr/>
        </p:nvPicPr>
        <p:blipFill rotWithShape="1">
          <a:blip r:embed="rId2">
            <a:extLst>
              <a:ext uri="{28A0092B-C50C-407E-A947-70E740481C1C}">
                <a14:useLocalDpi xmlns:a14="http://schemas.microsoft.com/office/drawing/2010/main" val="0"/>
              </a:ext>
            </a:extLst>
          </a:blip>
          <a:srcRect l="67292"/>
          <a:stretch/>
        </p:blipFill>
        <p:spPr>
          <a:xfrm>
            <a:off x="5387926" y="224045"/>
            <a:ext cx="1873348" cy="2814577"/>
          </a:xfrm>
          <a:prstGeom prst="rect">
            <a:avLst/>
          </a:prstGeom>
        </p:spPr>
      </p:pic>
      <p:pic>
        <p:nvPicPr>
          <p:cNvPr id="10" name="Picture 9">
            <a:extLst>
              <a:ext uri="{FF2B5EF4-FFF2-40B4-BE49-F238E27FC236}">
                <a16:creationId xmlns:a16="http://schemas.microsoft.com/office/drawing/2014/main" id="{FFC409EC-BA71-4DBA-AC7B-F239D5A91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75" y="3559125"/>
            <a:ext cx="7620000" cy="2800203"/>
          </a:xfrm>
          <a:prstGeom prst="rect">
            <a:avLst/>
          </a:prstGeom>
        </p:spPr>
      </p:pic>
      <p:pic>
        <p:nvPicPr>
          <p:cNvPr id="3" name="Picture 2" descr="A close up of a logo&#10;&#10;Description generated with high confidence">
            <a:extLst>
              <a:ext uri="{FF2B5EF4-FFF2-40B4-BE49-F238E27FC236}">
                <a16:creationId xmlns:a16="http://schemas.microsoft.com/office/drawing/2014/main" id="{F974DCC4-FF06-4495-97F5-DD70A009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339" y="1273125"/>
            <a:ext cx="3048000" cy="2286000"/>
          </a:xfrm>
          <a:prstGeom prst="rect">
            <a:avLst/>
          </a:prstGeom>
        </p:spPr>
      </p:pic>
    </p:spTree>
    <p:extLst>
      <p:ext uri="{BB962C8B-B14F-4D97-AF65-F5344CB8AC3E}">
        <p14:creationId xmlns:p14="http://schemas.microsoft.com/office/powerpoint/2010/main" val="1060879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car mirror, thing, mirror&#10;&#10;Description generated with very high confidence">
            <a:extLst>
              <a:ext uri="{FF2B5EF4-FFF2-40B4-BE49-F238E27FC236}">
                <a16:creationId xmlns:a16="http://schemas.microsoft.com/office/drawing/2014/main" id="{74E3263E-8FEF-40AE-AB45-D21057391716}"/>
              </a:ext>
            </a:extLst>
          </p:cNvPr>
          <p:cNvPicPr>
            <a:picLocks noChangeAspect="1"/>
          </p:cNvPicPr>
          <p:nvPr/>
        </p:nvPicPr>
        <p:blipFill rotWithShape="1">
          <a:blip r:embed="rId2">
            <a:extLst>
              <a:ext uri="{28A0092B-C50C-407E-A947-70E740481C1C}">
                <a14:useLocalDpi xmlns:a14="http://schemas.microsoft.com/office/drawing/2010/main" val="0"/>
              </a:ext>
            </a:extLst>
          </a:blip>
          <a:srcRect l="9816" b="23275"/>
          <a:stretch/>
        </p:blipFill>
        <p:spPr>
          <a:xfrm>
            <a:off x="225083" y="127049"/>
            <a:ext cx="2926080" cy="1715819"/>
          </a:xfrm>
          <a:prstGeom prst="rect">
            <a:avLst/>
          </a:prstGeom>
        </p:spPr>
      </p:pic>
      <p:pic>
        <p:nvPicPr>
          <p:cNvPr id="5" name="Picture 4" descr="A picture containing tree, car mirror, thing, mirror&#10;&#10;Description generated with very high confidence">
            <a:extLst>
              <a:ext uri="{FF2B5EF4-FFF2-40B4-BE49-F238E27FC236}">
                <a16:creationId xmlns:a16="http://schemas.microsoft.com/office/drawing/2014/main" id="{C6DA4551-B834-4851-9AF0-2E4AF41D5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994" y="327733"/>
            <a:ext cx="2390775" cy="1314450"/>
          </a:xfrm>
          <a:prstGeom prst="rect">
            <a:avLst/>
          </a:prstGeom>
        </p:spPr>
      </p:pic>
      <p:pic>
        <p:nvPicPr>
          <p:cNvPr id="7" name="Picture 6" descr="A picture containing person, mirror, car mirror, monitor&#10;&#10;Description generated with very high confidence">
            <a:extLst>
              <a:ext uri="{FF2B5EF4-FFF2-40B4-BE49-F238E27FC236}">
                <a16:creationId xmlns:a16="http://schemas.microsoft.com/office/drawing/2014/main" id="{7B8E8C42-55F3-4DC1-A926-3BEE6DB51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462" y="0"/>
            <a:ext cx="4929208" cy="3165231"/>
          </a:xfrm>
          <a:prstGeom prst="rect">
            <a:avLst/>
          </a:prstGeom>
        </p:spPr>
      </p:pic>
      <p:pic>
        <p:nvPicPr>
          <p:cNvPr id="9" name="Picture 8" descr="A close up of a map&#10;&#10;Description generated with high confidence">
            <a:extLst>
              <a:ext uri="{FF2B5EF4-FFF2-40B4-BE49-F238E27FC236}">
                <a16:creationId xmlns:a16="http://schemas.microsoft.com/office/drawing/2014/main" id="{7F32F0D9-B321-49A9-B4B3-D13358C00601}"/>
              </a:ext>
            </a:extLst>
          </p:cNvPr>
          <p:cNvPicPr>
            <a:picLocks noChangeAspect="1"/>
          </p:cNvPicPr>
          <p:nvPr/>
        </p:nvPicPr>
        <p:blipFill rotWithShape="1">
          <a:blip r:embed="rId4">
            <a:extLst>
              <a:ext uri="{28A0092B-C50C-407E-A947-70E740481C1C}">
                <a14:useLocalDpi xmlns:a14="http://schemas.microsoft.com/office/drawing/2010/main" val="0"/>
              </a:ext>
            </a:extLst>
          </a:blip>
          <a:srcRect t="41250" b="39688"/>
          <a:stretch/>
        </p:blipFill>
        <p:spPr>
          <a:xfrm>
            <a:off x="3048000" y="2895600"/>
            <a:ext cx="6096000" cy="1162050"/>
          </a:xfrm>
          <a:prstGeom prst="rect">
            <a:avLst/>
          </a:prstGeom>
        </p:spPr>
      </p:pic>
    </p:spTree>
    <p:extLst>
      <p:ext uri="{BB962C8B-B14F-4D97-AF65-F5344CB8AC3E}">
        <p14:creationId xmlns:p14="http://schemas.microsoft.com/office/powerpoint/2010/main" val="2827615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generated with high confidence">
            <a:extLst>
              <a:ext uri="{FF2B5EF4-FFF2-40B4-BE49-F238E27FC236}">
                <a16:creationId xmlns:a16="http://schemas.microsoft.com/office/drawing/2014/main" id="{D5D33A6E-85B8-4601-A1D2-D20BBCF655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16" y="121755"/>
            <a:ext cx="2146589" cy="3437371"/>
          </a:xfrm>
          <a:prstGeom prst="rect">
            <a:avLst/>
          </a:prstGeom>
        </p:spPr>
      </p:pic>
      <p:pic>
        <p:nvPicPr>
          <p:cNvPr id="6" name="Picture 5" descr="A sign over a book&#10;&#10;Description generated with high confidence">
            <a:extLst>
              <a:ext uri="{FF2B5EF4-FFF2-40B4-BE49-F238E27FC236}">
                <a16:creationId xmlns:a16="http://schemas.microsoft.com/office/drawing/2014/main" id="{A4D82922-E8C4-4DF2-B283-0935E1341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472" y="121755"/>
            <a:ext cx="2096086" cy="3437371"/>
          </a:xfrm>
          <a:prstGeom prst="rect">
            <a:avLst/>
          </a:prstGeom>
        </p:spPr>
      </p:pic>
      <p:pic>
        <p:nvPicPr>
          <p:cNvPr id="8" name="Picture 7">
            <a:extLst>
              <a:ext uri="{FF2B5EF4-FFF2-40B4-BE49-F238E27FC236}">
                <a16:creationId xmlns:a16="http://schemas.microsoft.com/office/drawing/2014/main" id="{62CE59A8-B041-49AD-8B6B-D9420AD27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725" y="121755"/>
            <a:ext cx="3179592" cy="3339318"/>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7C86D707-5184-4075-8E1A-489B1E91D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5484" y="0"/>
            <a:ext cx="2969455" cy="3461073"/>
          </a:xfrm>
          <a:prstGeom prst="rect">
            <a:avLst/>
          </a:prstGeom>
        </p:spPr>
      </p:pic>
      <p:pic>
        <p:nvPicPr>
          <p:cNvPr id="12" name="Picture 11" descr="A close up of an animal&#10;&#10;Description generated with high confidence">
            <a:extLst>
              <a:ext uri="{FF2B5EF4-FFF2-40B4-BE49-F238E27FC236}">
                <a16:creationId xmlns:a16="http://schemas.microsoft.com/office/drawing/2014/main" id="{576D3A28-1E56-41B7-8707-398FF11E88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47" y="4042264"/>
            <a:ext cx="2247900" cy="2571750"/>
          </a:xfrm>
          <a:prstGeom prst="rect">
            <a:avLst/>
          </a:prstGeom>
        </p:spPr>
      </p:pic>
      <p:pic>
        <p:nvPicPr>
          <p:cNvPr id="18" name="Picture 17" descr="A screenshot of text&#10;&#10;Description generated with very high confidence">
            <a:extLst>
              <a:ext uri="{FF2B5EF4-FFF2-40B4-BE49-F238E27FC236}">
                <a16:creationId xmlns:a16="http://schemas.microsoft.com/office/drawing/2014/main" id="{72CF4EE7-811E-4B88-A620-74D7515438AC}"/>
              </a:ext>
            </a:extLst>
          </p:cNvPr>
          <p:cNvPicPr>
            <a:picLocks noChangeAspect="1"/>
          </p:cNvPicPr>
          <p:nvPr/>
        </p:nvPicPr>
        <p:blipFill rotWithShape="1">
          <a:blip r:embed="rId7">
            <a:extLst>
              <a:ext uri="{28A0092B-C50C-407E-A947-70E740481C1C}">
                <a14:useLocalDpi xmlns:a14="http://schemas.microsoft.com/office/drawing/2010/main" val="0"/>
              </a:ext>
            </a:extLst>
          </a:blip>
          <a:srcRect l="4924" t="10435" r="5065" b="30242"/>
          <a:stretch/>
        </p:blipFill>
        <p:spPr>
          <a:xfrm>
            <a:off x="3286541" y="4016597"/>
            <a:ext cx="3723861" cy="2675761"/>
          </a:xfrm>
          <a:prstGeom prst="rect">
            <a:avLst/>
          </a:prstGeom>
        </p:spPr>
      </p:pic>
      <p:pic>
        <p:nvPicPr>
          <p:cNvPr id="3" name="Picture 2" descr="A close up of a sign&#10;&#10;Description generated with high confidence">
            <a:extLst>
              <a:ext uri="{FF2B5EF4-FFF2-40B4-BE49-F238E27FC236}">
                <a16:creationId xmlns:a16="http://schemas.microsoft.com/office/drawing/2014/main" id="{06A14226-E62E-4B93-B1DE-2E5513991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6261" y="3320508"/>
            <a:ext cx="2247900" cy="3371850"/>
          </a:xfrm>
          <a:prstGeom prst="rect">
            <a:avLst/>
          </a:prstGeom>
        </p:spPr>
      </p:pic>
    </p:spTree>
    <p:extLst>
      <p:ext uri="{BB962C8B-B14F-4D97-AF65-F5344CB8AC3E}">
        <p14:creationId xmlns:p14="http://schemas.microsoft.com/office/powerpoint/2010/main" val="1087052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5"/>
            <a:ext cx="11698357" cy="3558307"/>
          </a:xfrm>
          <a:solidFill>
            <a:schemeClr val="bg1">
              <a:alpha val="90000"/>
            </a:schemeClr>
          </a:solidFill>
        </p:spPr>
        <p:txBody>
          <a:bodyPr>
            <a:normAutofit/>
          </a:bodyPr>
          <a:lstStyle/>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Philippians 3:13, 14 instructs us to focus on the future, not the past: </a:t>
            </a:r>
            <a:r>
              <a:rPr lang="en-US" i="1" dirty="0">
                <a:effectLst>
                  <a:outerShdw blurRad="38100" dist="38100" dir="2700000" algn="tl">
                    <a:srgbClr val="000000">
                      <a:alpha val="43137"/>
                    </a:srgbClr>
                  </a:outerShdw>
                </a:effectLst>
                <a:latin typeface="Arial Rounded MT Bold" panose="020F0704030504030204" pitchFamily="34" charset="0"/>
              </a:rPr>
              <a:t>“One thing I do, forgetting those things which are behind and reaching forward to those things which are ahead, I press toward the goal for the prize of the upward call of God in Christ Jesus”</a:t>
            </a:r>
            <a:r>
              <a:rPr lang="en-US" b="1" dirty="0">
                <a:effectLst>
                  <a:outerShdw blurRad="38100" dist="38100" dir="2700000" algn="tl">
                    <a:srgbClr val="000000">
                      <a:alpha val="43137"/>
                    </a:srgbClr>
                  </a:outerShdw>
                </a:effectLst>
                <a:latin typeface="Arial Rounded MT Bold" panose="020F0704030504030204" pitchFamily="34" charset="0"/>
              </a:rPr>
              <a:t> </a:t>
            </a:r>
            <a:endParaRPr lang="en-US"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One Thing </a:t>
            </a:r>
            <a:r>
              <a:rPr lang="en-US" dirty="0">
                <a:effectLst>
                  <a:outerShdw blurRad="38100" dist="38100" dir="2700000" algn="tl">
                    <a:srgbClr val="000000">
                      <a:alpha val="43137"/>
                    </a:srgbClr>
                  </a:outerShdw>
                </a:effectLst>
                <a:latin typeface="Arial Rounded MT Bold" panose="020F0704030504030204" pitchFamily="34" charset="0"/>
              </a:rPr>
              <a:t>(First, Primary)</a:t>
            </a:r>
          </a:p>
          <a:p>
            <a:pPr marL="0" indent="0">
              <a:buNone/>
            </a:pPr>
            <a:r>
              <a:rPr lang="en-US" sz="3600" dirty="0">
                <a:effectLst>
                  <a:outerShdw blurRad="38100" dist="38100" dir="2700000" algn="tl">
                    <a:srgbClr val="000000">
                      <a:alpha val="43137"/>
                    </a:srgbClr>
                  </a:outerShdw>
                </a:effectLst>
                <a:latin typeface="Arial Rounded MT Bold" panose="020F0704030504030204" pitchFamily="34" charset="0"/>
              </a:rPr>
              <a:t>      In Order to Move Forward…</a:t>
            </a:r>
          </a:p>
          <a:p>
            <a:pPr marL="0" indent="0">
              <a:buNone/>
            </a:pPr>
            <a:r>
              <a:rPr lang="en-US" sz="3600" dirty="0">
                <a:effectLst>
                  <a:outerShdw blurRad="38100" dist="38100" dir="2700000" algn="tl">
                    <a:srgbClr val="000000">
                      <a:alpha val="43137"/>
                    </a:srgbClr>
                  </a:outerShdw>
                </a:effectLst>
                <a:latin typeface="Arial Rounded MT Bold" panose="020F0704030504030204" pitchFamily="34" charset="0"/>
              </a:rPr>
              <a:t>               …You Have to Let Go of the Past </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817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parked on the side of a road&#10;&#10;Description generated with very high confidence">
            <a:extLst>
              <a:ext uri="{FF2B5EF4-FFF2-40B4-BE49-F238E27FC236}">
                <a16:creationId xmlns:a16="http://schemas.microsoft.com/office/drawing/2014/main" id="{D6365EBE-68F1-4F6E-9D80-F432B86A4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16" y="0"/>
            <a:ext cx="2968109" cy="2588455"/>
          </a:xfrm>
          <a:prstGeom prst="rect">
            <a:avLst/>
          </a:prstGeom>
        </p:spPr>
      </p:pic>
      <p:pic>
        <p:nvPicPr>
          <p:cNvPr id="6" name="Picture 5" descr="A white sign with black text&#10;&#10;Description generated with high confidence">
            <a:extLst>
              <a:ext uri="{FF2B5EF4-FFF2-40B4-BE49-F238E27FC236}">
                <a16:creationId xmlns:a16="http://schemas.microsoft.com/office/drawing/2014/main" id="{71826A24-67FD-4B00-9E2F-B3A567722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902" y="0"/>
            <a:ext cx="2406748" cy="2588455"/>
          </a:xfrm>
          <a:prstGeom prst="rect">
            <a:avLst/>
          </a:prstGeom>
        </p:spPr>
      </p:pic>
      <p:pic>
        <p:nvPicPr>
          <p:cNvPr id="8" name="Picture 7" descr="A close up of text on a white background&#10;&#10;Description generated with very high confidence">
            <a:extLst>
              <a:ext uri="{FF2B5EF4-FFF2-40B4-BE49-F238E27FC236}">
                <a16:creationId xmlns:a16="http://schemas.microsoft.com/office/drawing/2014/main" id="{3BF2E6AF-C704-40AF-BB03-531CA6030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2088" y="1"/>
            <a:ext cx="2973412" cy="2800350"/>
          </a:xfrm>
          <a:prstGeom prst="rect">
            <a:avLst/>
          </a:prstGeom>
        </p:spPr>
      </p:pic>
      <p:pic>
        <p:nvPicPr>
          <p:cNvPr id="10" name="Picture 9" descr="A close up of a sign&#10;&#10;Description generated with high confidence">
            <a:extLst>
              <a:ext uri="{FF2B5EF4-FFF2-40B4-BE49-F238E27FC236}">
                <a16:creationId xmlns:a16="http://schemas.microsoft.com/office/drawing/2014/main" id="{724D8DA2-3C4F-4434-BE4F-A5BB0A286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02" y="3486150"/>
            <a:ext cx="3771900" cy="2971799"/>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04F40F6A-AD77-46EF-871C-7FC3AFEEAC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322" y="3486150"/>
            <a:ext cx="3116287" cy="2967404"/>
          </a:xfrm>
          <a:prstGeom prst="rect">
            <a:avLst/>
          </a:prstGeom>
        </p:spPr>
      </p:pic>
      <p:pic>
        <p:nvPicPr>
          <p:cNvPr id="14" name="Picture 13" descr="A black sign with white text&#10;&#10;Description generated with very high confidence">
            <a:extLst>
              <a:ext uri="{FF2B5EF4-FFF2-40B4-BE49-F238E27FC236}">
                <a16:creationId xmlns:a16="http://schemas.microsoft.com/office/drawing/2014/main" id="{995B686C-82EB-4FD0-B2A4-60E6F62D3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6204" y="3906641"/>
            <a:ext cx="2857500" cy="1914525"/>
          </a:xfrm>
          <a:prstGeom prst="rect">
            <a:avLst/>
          </a:prstGeom>
        </p:spPr>
      </p:pic>
    </p:spTree>
    <p:extLst>
      <p:ext uri="{BB962C8B-B14F-4D97-AF65-F5344CB8AC3E}">
        <p14:creationId xmlns:p14="http://schemas.microsoft.com/office/powerpoint/2010/main" val="2054253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p:spPr>
        <p:txBody>
          <a:bodyPr/>
          <a:lstStyle/>
          <a:p>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4"/>
            <a:ext cx="11698357" cy="5393635"/>
          </a:xfrm>
        </p:spPr>
        <p:txBody>
          <a:bodyPr/>
          <a:lstStyle/>
          <a:p>
            <a:endParaRPr lang="en-US" dirty="0"/>
          </a:p>
        </p:txBody>
      </p:sp>
    </p:spTree>
    <p:extLst>
      <p:ext uri="{BB962C8B-B14F-4D97-AF65-F5344CB8AC3E}">
        <p14:creationId xmlns:p14="http://schemas.microsoft.com/office/powerpoint/2010/main" val="1365803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p:spPr>
        <p:txBody>
          <a:bodyPr/>
          <a:lstStyle/>
          <a:p>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4"/>
            <a:ext cx="11698357" cy="5393635"/>
          </a:xfrm>
        </p:spPr>
        <p:txBody>
          <a:bodyPr/>
          <a:lstStyle/>
          <a:p>
            <a:endParaRPr lang="en-US" dirty="0"/>
          </a:p>
        </p:txBody>
      </p:sp>
    </p:spTree>
    <p:extLst>
      <p:ext uri="{BB962C8B-B14F-4D97-AF65-F5344CB8AC3E}">
        <p14:creationId xmlns:p14="http://schemas.microsoft.com/office/powerpoint/2010/main" val="1344228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p:spPr>
        <p:txBody>
          <a:bodyPr/>
          <a:lstStyle/>
          <a:p>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4"/>
            <a:ext cx="11698357" cy="5393635"/>
          </a:xfrm>
        </p:spPr>
        <p:txBody>
          <a:bodyPr/>
          <a:lstStyle/>
          <a:p>
            <a:endParaRPr lang="en-US" dirty="0"/>
          </a:p>
        </p:txBody>
      </p:sp>
    </p:spTree>
    <p:extLst>
      <p:ext uri="{BB962C8B-B14F-4D97-AF65-F5344CB8AC3E}">
        <p14:creationId xmlns:p14="http://schemas.microsoft.com/office/powerpoint/2010/main" val="504162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515600" cy="973345"/>
          </a:xfrm>
        </p:spPr>
        <p:txBody>
          <a:bodyPr/>
          <a:lstStyle/>
          <a:p>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4"/>
            <a:ext cx="11698357" cy="5393635"/>
          </a:xfrm>
        </p:spPr>
        <p:txBody>
          <a:bodyPr/>
          <a:lstStyle/>
          <a:p>
            <a:endParaRPr lang="en-US" dirty="0"/>
          </a:p>
        </p:txBody>
      </p:sp>
    </p:spTree>
    <p:extLst>
      <p:ext uri="{BB962C8B-B14F-4D97-AF65-F5344CB8AC3E}">
        <p14:creationId xmlns:p14="http://schemas.microsoft.com/office/powerpoint/2010/main" val="385387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8DCD5D-1B2F-457B-89FA-BDF520142D1D}"/>
              </a:ext>
            </a:extLst>
          </p:cNvPr>
          <p:cNvSpPr>
            <a:spLocks noGrp="1"/>
          </p:cNvSpPr>
          <p:nvPr>
            <p:ph idx="1"/>
          </p:nvPr>
        </p:nvSpPr>
        <p:spPr>
          <a:xfrm>
            <a:off x="159027" y="1099930"/>
            <a:ext cx="9814967" cy="5371208"/>
          </a:xfrm>
          <a:solidFill>
            <a:schemeClr val="bg1">
              <a:alpha val="7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Instead Of Focusing Our Thoughts/ Energies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On the Opportunities of Today… </a:t>
            </a:r>
          </a:p>
          <a:p>
            <a:pPr marL="457200" lvl="1"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…We Allow Painful Memories to Fill Our Minds </a:t>
            </a:r>
          </a:p>
          <a:p>
            <a:pPr marL="457200" lvl="1" indent="0">
              <a:lnSpc>
                <a:spcPct val="100000"/>
              </a:lnSpc>
              <a:buNone/>
            </a:pPr>
            <a:r>
              <a:rPr lang="en-US" sz="2800" b="1" dirty="0">
                <a:effectLst>
                  <a:outerShdw blurRad="38100" dist="38100" dir="2700000" algn="tl">
                    <a:srgbClr val="000000">
                      <a:alpha val="43137"/>
                    </a:srgbClr>
                  </a:outerShdw>
                </a:effectLst>
                <a:latin typeface="Arial Rounded MT Bold" panose="020F0704030504030204" pitchFamily="34" charset="0"/>
              </a:rPr>
              <a:t>       …And Sap Our Strength. </a:t>
            </a:r>
          </a:p>
          <a:p>
            <a:pPr lvl="1">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We Simply Can’t Seem to Let Go of Our Pain…</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…So We Relive It Again and Again . . .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…With Predictably Unfortunate Consequences. </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sz="4000" b="1" dirty="0">
                <a:effectLst>
                  <a:outerShdw blurRad="38100" dist="38100" dir="2700000" algn="tl">
                    <a:srgbClr val="000000">
                      <a:alpha val="43137"/>
                    </a:srgbClr>
                  </a:outerShdw>
                </a:effectLst>
                <a:latin typeface="Arial Rounded MT Bold" panose="020F0704030504030204" pitchFamily="34" charset="0"/>
              </a:rPr>
              <a:t>Thankfully, God Has Other Plans</a:t>
            </a:r>
            <a:r>
              <a:rPr lang="en-US" b="1" dirty="0">
                <a:effectLst>
                  <a:outerShdw blurRad="38100" dist="38100" dir="2700000" algn="tl">
                    <a:srgbClr val="000000">
                      <a:alpha val="43137"/>
                    </a:srgbClr>
                  </a:outerShdw>
                </a:effectLst>
                <a:latin typeface="Arial Rounded MT Bold" panose="020F0704030504030204" pitchFamily="34" charset="0"/>
              </a:rPr>
              <a:t> </a:t>
            </a:r>
          </a:p>
          <a:p>
            <a:pPr marL="0" indent="0">
              <a:lnSpc>
                <a:spcPct val="100000"/>
              </a:lnSpc>
              <a:buNone/>
            </a:pPr>
            <a:r>
              <a:rPr lang="en-US" i="1" dirty="0">
                <a:effectLst>
                  <a:outerShdw blurRad="38100" dist="38100" dir="2700000" algn="tl">
                    <a:srgbClr val="000000">
                      <a:alpha val="43137"/>
                    </a:srgbClr>
                  </a:outerShdw>
                </a:effectLst>
              </a:rPr>
              <a:t>This is the day which the LORD hath made; we will rejoice and be glad in it. </a:t>
            </a:r>
            <a:r>
              <a:rPr lang="en-US" b="1" dirty="0">
                <a:effectLst>
                  <a:outerShdw blurRad="38100" dist="38100" dir="2700000" algn="tl">
                    <a:srgbClr val="000000">
                      <a:alpha val="43137"/>
                    </a:srgbClr>
                  </a:outerShdw>
                </a:effectLst>
              </a:rPr>
              <a:t>Psa 118:24</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3416639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up)">
                                      <p:cBhvr>
                                        <p:cTn id="7" dur="2000"/>
                                        <p:tgtEl>
                                          <p:spTgt spid="3">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2000"/>
                                        <p:tgtEl>
                                          <p:spTgt spid="3">
                                            <p:txEl>
                                              <p:pRg st="0" end="0"/>
                                            </p:txEl>
                                          </p:spTgt>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up)">
                                      <p:cBhvr>
                                        <p:cTn id="14" dur="2000"/>
                                        <p:tgtEl>
                                          <p:spTgt spid="3">
                                            <p:txEl>
                                              <p:pRg st="1" end="1"/>
                                            </p:txEl>
                                          </p:spTgt>
                                        </p:tgtEl>
                                      </p:cBhvr>
                                    </p:animEffect>
                                  </p:childTnLst>
                                </p:cTn>
                              </p:par>
                            </p:childTnLst>
                          </p:cTn>
                        </p:par>
                        <p:par>
                          <p:cTn id="15" fill="hold">
                            <p:stCondLst>
                              <p:cond delay="4000"/>
                            </p:stCondLst>
                            <p:childTnLst>
                              <p:par>
                                <p:cTn id="16" presetID="22" presetClass="entr" presetSubtype="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2000"/>
                                        <p:tgtEl>
                                          <p:spTgt spid="3">
                                            <p:txEl>
                                              <p:pRg st="2" end="2"/>
                                            </p:txEl>
                                          </p:spTgt>
                                        </p:tgtEl>
                                      </p:cBhvr>
                                    </p:animEffect>
                                  </p:childTnLst>
                                </p:cTn>
                              </p:par>
                            </p:childTnLst>
                          </p:cTn>
                        </p:par>
                        <p:par>
                          <p:cTn id="19" fill="hold">
                            <p:stCondLst>
                              <p:cond delay="6000"/>
                            </p:stCondLst>
                            <p:childTnLst>
                              <p:par>
                                <p:cTn id="20" presetID="22" presetClass="entr" presetSubtype="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000"/>
                                        <p:tgtEl>
                                          <p:spTgt spid="3">
                                            <p:txEl>
                                              <p:pRg st="4" end="4"/>
                                            </p:txEl>
                                          </p:spTgt>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up)">
                                      <p:cBhvr>
                                        <p:cTn id="31" dur="2000"/>
                                        <p:tgtEl>
                                          <p:spTgt spid="3">
                                            <p:txEl>
                                              <p:pRg st="5" end="5"/>
                                            </p:txEl>
                                          </p:spTgt>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up)">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up)">
                                      <p:cBhvr>
                                        <p:cTn id="40" dur="2000"/>
                                        <p:tgtEl>
                                          <p:spTgt spid="3">
                                            <p:txEl>
                                              <p:pRg st="7" end="7"/>
                                            </p:txEl>
                                          </p:spTgt>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up)">
                                      <p:cBhvr>
                                        <p:cTn id="44"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838200" y="100081"/>
            <a:ext cx="10176803" cy="1320756"/>
          </a:xfrm>
          <a:solidFill>
            <a:schemeClr val="bg1"/>
          </a:solidFill>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rPr>
              <a:t>Focusing Too Intently On the Past Is, Almost Without Exception, Futile</a:t>
            </a:r>
            <a:endParaRPr lang="en-US"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2404199" y="2413322"/>
            <a:ext cx="8188773" cy="3593583"/>
          </a:xfrm>
          <a:solidFill>
            <a:schemeClr val="bg1">
              <a:alpha val="88000"/>
            </a:schemeClr>
          </a:solidFill>
        </p:spPr>
        <p:txBody>
          <a:bodyPr>
            <a:normAutofit/>
          </a:bodyPr>
          <a:lstStyle/>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No Amount of Anger or Bitterness…</a:t>
            </a:r>
          </a:p>
          <a:p>
            <a:pPr marL="0" lv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…Can Change What Happened Yesterday. </a:t>
            </a:r>
            <a:endParaRPr lang="en-US" dirty="0">
              <a:effectLst>
                <a:outerShdw blurRad="38100" dist="38100" dir="2700000" algn="tl">
                  <a:srgbClr val="000000">
                    <a:alpha val="43137"/>
                  </a:srgbClr>
                </a:outerShdw>
              </a:effectLst>
              <a:latin typeface="Arial Rounded MT Bold" panose="020F0704030504030204" pitchFamily="34" charset="0"/>
            </a:endParaRPr>
          </a:p>
          <a:p>
            <a:pPr lvl="2">
              <a:lnSpc>
                <a:spcPct val="100000"/>
              </a:lnSpc>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Tears Can’t Change the Past; </a:t>
            </a:r>
          </a:p>
          <a:p>
            <a:pPr lvl="2">
              <a:lnSpc>
                <a:spcPct val="100000"/>
              </a:lnSpc>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Regrets Can’t Change It. </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lvl="2">
              <a:lnSpc>
                <a:spcPct val="100000"/>
              </a:lnSpc>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Our Worries Won’t Change the Past, </a:t>
            </a:r>
          </a:p>
          <a:p>
            <a:pPr lvl="2">
              <a:lnSpc>
                <a:spcPct val="100000"/>
              </a:lnSpc>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rPr>
              <a:t>Our Complaints Wont Either</a:t>
            </a: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extLst>
      <p:ext uri="{BB962C8B-B14F-4D97-AF65-F5344CB8AC3E}">
        <p14:creationId xmlns:p14="http://schemas.microsoft.com/office/powerpoint/2010/main" val="256969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2000" fill="hold"/>
                                        <p:tgtEl>
                                          <p:spTgt spid="3">
                                            <p:bg/>
                                          </p:spTgt>
                                        </p:tgtEl>
                                        <p:attrNameLst>
                                          <p:attrName>ppt_w</p:attrName>
                                        </p:attrNameLst>
                                      </p:cBhvr>
                                      <p:tavLst>
                                        <p:tav tm="0">
                                          <p:val>
                                            <p:fltVal val="0"/>
                                          </p:val>
                                        </p:tav>
                                        <p:tav tm="100000">
                                          <p:val>
                                            <p:strVal val="#ppt_w"/>
                                          </p:val>
                                        </p:tav>
                                      </p:tavLst>
                                    </p:anim>
                                    <p:anim calcmode="lin" valueType="num">
                                      <p:cBhvr>
                                        <p:cTn id="13" dur="2000" fill="hold"/>
                                        <p:tgtEl>
                                          <p:spTgt spid="3">
                                            <p:bg/>
                                          </p:spTgt>
                                        </p:tgtEl>
                                        <p:attrNameLst>
                                          <p:attrName>ppt_h</p:attrName>
                                        </p:attrNameLst>
                                      </p:cBhvr>
                                      <p:tavLst>
                                        <p:tav tm="0">
                                          <p:val>
                                            <p:fltVal val="0"/>
                                          </p:val>
                                        </p:tav>
                                        <p:tav tm="100000">
                                          <p:val>
                                            <p:strVal val="#ppt_h"/>
                                          </p:val>
                                        </p:tav>
                                      </p:tavLst>
                                    </p:anim>
                                    <p:animEffect transition="in" filter="fade">
                                      <p:cBhvr>
                                        <p:cTn id="14" dur="2000"/>
                                        <p:tgtEl>
                                          <p:spTgt spid="3">
                                            <p:bg/>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2000"/>
                                        <p:tgtEl>
                                          <p:spTgt spid="3">
                                            <p:txEl>
                                              <p:pRg st="0" end="0"/>
                                            </p:txEl>
                                          </p:spTgt>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5" dur="2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2" dur="2000"/>
                                        <p:tgtEl>
                                          <p:spTgt spid="3">
                                            <p:txEl>
                                              <p:pRg st="2" end="2"/>
                                            </p:txEl>
                                          </p:spTgt>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8" dur="2000"/>
                                        <p:tgtEl>
                                          <p:spTgt spid="3">
                                            <p:txEl>
                                              <p:pRg st="3" end="3"/>
                                            </p:txEl>
                                          </p:spTgt>
                                        </p:tgtEl>
                                      </p:cBhvr>
                                    </p:animEffect>
                                  </p:childTnLst>
                                </p:cTn>
                              </p:par>
                            </p:childTnLst>
                          </p:cTn>
                        </p:par>
                        <p:par>
                          <p:cTn id="39" fill="hold">
                            <p:stCondLst>
                              <p:cond delay="4000"/>
                            </p:stCondLst>
                            <p:childTnLst>
                              <p:par>
                                <p:cTn id="40" presetID="53" presetClass="entr" presetSubtype="16"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2000"/>
                                        <p:tgtEl>
                                          <p:spTgt spid="3">
                                            <p:txEl>
                                              <p:pRg st="4" end="4"/>
                                            </p:txEl>
                                          </p:spTgt>
                                        </p:tgtEl>
                                      </p:cBhvr>
                                    </p:animEffect>
                                  </p:childTnLst>
                                </p:cTn>
                              </p:par>
                            </p:childTnLst>
                          </p:cTn>
                        </p:par>
                        <p:par>
                          <p:cTn id="45" fill="hold">
                            <p:stCondLst>
                              <p:cond delay="6000"/>
                            </p:stCondLst>
                            <p:childTnLst>
                              <p:par>
                                <p:cTn id="46" presetID="53" presetClass="entr" presetSubtype="16" fill="hold" grpId="0" nodeType="after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731520" y="2651760"/>
            <a:ext cx="11226020" cy="3481754"/>
          </a:xfrm>
          <a:solidFill>
            <a:schemeClr val="bg1">
              <a:alpha val="90000"/>
            </a:schemeClr>
          </a:solidFill>
        </p:spPr>
        <p:txBody>
          <a:bodyPr>
            <a:normAutofit/>
          </a:bodyPr>
          <a:lstStyle/>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When We Find Ourselves Focusing Too Intently On the Past…</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…It’s a Sign That We Need To Focus on</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…Moving Forward</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…Through Forgiveness</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…Beyond the Pain</a:t>
            </a:r>
          </a:p>
          <a:p>
            <a:pPr marL="0" indent="0">
              <a:lnSpc>
                <a:spcPct val="100000"/>
              </a:lnSpc>
              <a:buNone/>
            </a:pPr>
            <a:r>
              <a:rPr lang="en-US" b="1" dirty="0">
                <a:effectLst>
                  <a:outerShdw blurRad="38100" dist="38100" dir="2700000" algn="tl">
                    <a:srgbClr val="000000">
                      <a:alpha val="43137"/>
                    </a:srgbClr>
                  </a:outerShdw>
                </a:effectLst>
                <a:latin typeface="Arial Rounded MT Bold" panose="020F0704030504030204" pitchFamily="34" charset="0"/>
              </a:rPr>
              <a:t>                …Reaching unto a </a:t>
            </a:r>
            <a:r>
              <a:rPr lang="en-US" sz="3200" b="1" dirty="0">
                <a:effectLst>
                  <a:outerShdw blurRad="38100" dist="38100" dir="2700000" algn="tl">
                    <a:srgbClr val="000000">
                      <a:alpha val="43137"/>
                    </a:srgbClr>
                  </a:outerShdw>
                </a:effectLst>
                <a:latin typeface="Arial Rounded MT Bold" panose="020F0704030504030204" pitchFamily="34" charset="0"/>
              </a:rPr>
              <a:t>New S.T.A.R.T.</a:t>
            </a:r>
            <a:endParaRPr lang="en-US" dirty="0"/>
          </a:p>
        </p:txBody>
      </p:sp>
    </p:spTree>
    <p:extLst>
      <p:ext uri="{BB962C8B-B14F-4D97-AF65-F5344CB8AC3E}">
        <p14:creationId xmlns:p14="http://schemas.microsoft.com/office/powerpoint/2010/main" val="3195320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anim calcmode="lin" valueType="num">
                                      <p:cBhvr>
                                        <p:cTn id="8" dur="2000" fill="hold"/>
                                        <p:tgtEl>
                                          <p:spTgt spid="3">
                                            <p:bg/>
                                          </p:spTgt>
                                        </p:tgtEl>
                                        <p:attrNameLst>
                                          <p:attrName>ppt_x</p:attrName>
                                        </p:attrNameLst>
                                      </p:cBhvr>
                                      <p:tavLst>
                                        <p:tav tm="0">
                                          <p:val>
                                            <p:strVal val="#ppt_x"/>
                                          </p:val>
                                        </p:tav>
                                        <p:tav tm="100000">
                                          <p:val>
                                            <p:strVal val="#ppt_x"/>
                                          </p:val>
                                        </p:tav>
                                      </p:tavLst>
                                    </p:anim>
                                    <p:anim calcmode="lin" valueType="num">
                                      <p:cBhvr>
                                        <p:cTn id="9" dur="2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anim calcmode="lin" valueType="num">
                                      <p:cBhvr>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anim calcmode="lin" valueType="num">
                                      <p:cBhvr>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2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6000"/>
                            </p:stCondLst>
                            <p:childTnLst>
                              <p:par>
                                <p:cTn id="28" presetID="42" presetClass="entr" presetSubtype="0"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000"/>
                                        <p:tgtEl>
                                          <p:spTgt spid="3">
                                            <p:txEl>
                                              <p:pRg st="3" end="3"/>
                                            </p:txEl>
                                          </p:spTgt>
                                        </p:tgtEl>
                                      </p:cBhvr>
                                    </p:animEffect>
                                    <p:anim calcmode="lin" valueType="num">
                                      <p:cBhvr>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8000"/>
                            </p:stCondLst>
                            <p:childTnLst>
                              <p:par>
                                <p:cTn id="34" presetID="42" presetClass="entr" presetSubtype="0"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2000"/>
                                        <p:tgtEl>
                                          <p:spTgt spid="3">
                                            <p:txEl>
                                              <p:pRg st="4" end="4"/>
                                            </p:txEl>
                                          </p:spTgt>
                                        </p:tgtEl>
                                      </p:cBhvr>
                                    </p:animEffect>
                                    <p:anim calcmode="lin" valueType="num">
                                      <p:cBhvr>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0"/>
                            </p:stCondLst>
                            <p:childTnLst>
                              <p:par>
                                <p:cTn id="40" presetID="42" presetClass="entr" presetSubtype="0"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anim calcmode="lin" valueType="num">
                                      <p:cBhvr>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2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1952962" y="2266122"/>
            <a:ext cx="8468751" cy="1519107"/>
          </a:xfrm>
          <a:solidFill>
            <a:schemeClr val="bg1">
              <a:alpha val="70000"/>
            </a:schemeClr>
          </a:solidFill>
        </p:spPr>
        <p:txBody>
          <a:bodyPr>
            <a:normAutofit/>
          </a:bodyPr>
          <a:lstStyle/>
          <a:p>
            <a:r>
              <a:rPr lang="en-US" sz="7200" b="1" dirty="0">
                <a:effectLst>
                  <a:outerShdw blurRad="38100" dist="38100" dir="2700000" algn="tl">
                    <a:srgbClr val="000000">
                      <a:alpha val="43137"/>
                    </a:srgbClr>
                  </a:outerShdw>
                </a:effectLst>
                <a:latin typeface="Arial Rounded MT Bold" panose="020F0704030504030204" pitchFamily="34" charset="0"/>
              </a:rPr>
              <a:t>S</a:t>
            </a:r>
            <a:r>
              <a:rPr lang="en-US" sz="5400" b="1" dirty="0">
                <a:effectLst>
                  <a:outerShdw blurRad="38100" dist="38100" dir="2700000" algn="tl">
                    <a:srgbClr val="000000">
                      <a:alpha val="43137"/>
                    </a:srgbClr>
                  </a:outerShdw>
                </a:effectLst>
                <a:latin typeface="Arial Rounded MT Bold" panose="020F0704030504030204" pitchFamily="34" charset="0"/>
              </a:rPr>
              <a:t>= Stop Making Excuses</a:t>
            </a:r>
          </a:p>
        </p:txBody>
      </p:sp>
    </p:spTree>
    <p:extLst>
      <p:ext uri="{BB962C8B-B14F-4D97-AF65-F5344CB8AC3E}">
        <p14:creationId xmlns:p14="http://schemas.microsoft.com/office/powerpoint/2010/main" val="37465065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36ED-8314-4510-AA80-7D76E177F7B9}"/>
              </a:ext>
            </a:extLst>
          </p:cNvPr>
          <p:cNvSpPr>
            <a:spLocks noGrp="1"/>
          </p:cNvSpPr>
          <p:nvPr>
            <p:ph type="title"/>
          </p:nvPr>
        </p:nvSpPr>
        <p:spPr>
          <a:xfrm>
            <a:off x="2633868" y="0"/>
            <a:ext cx="7046843" cy="973345"/>
          </a:xfrm>
          <a:solidFill>
            <a:schemeClr val="bg1">
              <a:alpha val="80000"/>
            </a:schemeClr>
          </a:solidFill>
        </p:spPr>
        <p:txBody>
          <a:bodyPr/>
          <a:lstStyle/>
          <a:p>
            <a:r>
              <a:rPr lang="en-US" sz="6000" b="1" dirty="0">
                <a:effectLst>
                  <a:outerShdw blurRad="38100" dist="38100" dir="2700000" algn="tl">
                    <a:srgbClr val="000000">
                      <a:alpha val="43137"/>
                    </a:srgbClr>
                  </a:outerShdw>
                </a:effectLst>
                <a:latin typeface="Arial Rounded MT Bold" panose="020F0704030504030204" pitchFamily="34" charset="0"/>
              </a:rPr>
              <a:t>S</a:t>
            </a:r>
            <a:r>
              <a:rPr lang="en-US" b="1" dirty="0">
                <a:effectLst>
                  <a:outerShdw blurRad="38100" dist="38100" dir="2700000" algn="tl">
                    <a:srgbClr val="000000">
                      <a:alpha val="43137"/>
                    </a:srgbClr>
                  </a:outerShdw>
                </a:effectLst>
                <a:latin typeface="Arial Rounded MT Bold" panose="020F0704030504030204" pitchFamily="34" charset="0"/>
              </a:rPr>
              <a:t>= Stop Making Excuses</a:t>
            </a:r>
            <a:endParaRPr lang="en-US" b="1" dirty="0"/>
          </a:p>
        </p:txBody>
      </p:sp>
      <p:sp>
        <p:nvSpPr>
          <p:cNvPr id="3" name="Content Placeholder 2">
            <a:extLst>
              <a:ext uri="{FF2B5EF4-FFF2-40B4-BE49-F238E27FC236}">
                <a16:creationId xmlns:a16="http://schemas.microsoft.com/office/drawing/2014/main" id="{83D2D3A6-CEDC-4F38-936E-3138E171891B}"/>
              </a:ext>
            </a:extLst>
          </p:cNvPr>
          <p:cNvSpPr>
            <a:spLocks noGrp="1"/>
          </p:cNvSpPr>
          <p:nvPr>
            <p:ph idx="1"/>
          </p:nvPr>
        </p:nvSpPr>
        <p:spPr>
          <a:xfrm>
            <a:off x="308112" y="1245705"/>
            <a:ext cx="11698357" cy="3973409"/>
          </a:xfrm>
          <a:solidFill>
            <a:schemeClr val="bg1">
              <a:alpha val="80000"/>
            </a:schemeClr>
          </a:solidFill>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rPr>
              <a:t>A Man Good At Making Excuses is Seldom Good at Anything Else</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Ben Franklin</a:t>
            </a:r>
          </a:p>
          <a:p>
            <a:endParaRPr lang="en-US" b="1" dirty="0">
              <a:effectLst>
                <a:outerShdw blurRad="38100" dist="38100" dir="2700000" algn="tl">
                  <a:srgbClr val="000000">
                    <a:alpha val="43137"/>
                  </a:srgbClr>
                </a:outerShdw>
              </a:effectLst>
              <a:latin typeface="Arial Rounded MT Bold" panose="020F0704030504030204" pitchFamily="34" charset="0"/>
            </a:endParaRPr>
          </a:p>
          <a:p>
            <a:r>
              <a:rPr lang="en-US" b="1" dirty="0">
                <a:effectLst>
                  <a:outerShdw blurRad="38100" dist="38100" dir="2700000" algn="tl">
                    <a:srgbClr val="000000">
                      <a:alpha val="43137"/>
                    </a:srgbClr>
                  </a:outerShdw>
                </a:effectLst>
                <a:latin typeface="Arial Rounded MT Bold" panose="020F0704030504030204" pitchFamily="34" charset="0"/>
              </a:rPr>
              <a:t>Excuses are the Nails that Build a House of Failure</a:t>
            </a:r>
          </a:p>
          <a:p>
            <a:pPr mar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Abe Lincoln</a:t>
            </a:r>
          </a:p>
          <a:p>
            <a:pPr marL="0" indent="0">
              <a:buNone/>
            </a:pP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There are Only Two Options: Make Progress… </a:t>
            </a:r>
          </a:p>
          <a:p>
            <a:pPr marL="0" indent="0">
              <a:buNone/>
            </a:pPr>
            <a:r>
              <a:rPr lang="en-US" b="1" dirty="0">
                <a:effectLst>
                  <a:outerShdw blurRad="38100" dist="38100" dir="2700000" algn="tl">
                    <a:srgbClr val="000000">
                      <a:alpha val="43137"/>
                    </a:srgbClr>
                  </a:outerShdw>
                </a:effectLst>
                <a:latin typeface="Arial Rounded MT Bold" panose="020F0704030504030204" pitchFamily="34" charset="0"/>
              </a:rPr>
              <a:t>                                                                           …or Make Excuses</a:t>
            </a:r>
          </a:p>
        </p:txBody>
      </p:sp>
    </p:spTree>
    <p:extLst>
      <p:ext uri="{BB962C8B-B14F-4D97-AF65-F5344CB8AC3E}">
        <p14:creationId xmlns:p14="http://schemas.microsoft.com/office/powerpoint/2010/main" val="210898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outVertical)">
                                      <p:cBhvr>
                                        <p:cTn id="11" dur="500"/>
                                        <p:tgtEl>
                                          <p:spTgt spid="3">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outVertical)">
                                      <p:cBhvr>
                                        <p:cTn id="20" dur="500"/>
                                        <p:tgtEl>
                                          <p:spTgt spid="3">
                                            <p:txEl>
                                              <p:pRg st="3" end="3"/>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outVertical)">
                                      <p:cBhvr>
                                        <p:cTn id="29" dur="500"/>
                                        <p:tgtEl>
                                          <p:spTgt spid="3">
                                            <p:txEl>
                                              <p:pRg st="6" end="6"/>
                                            </p:txEl>
                                          </p:spTgt>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3CEBDE-383B-4775-BB36-BEDBD8794343}"/>
              </a:ext>
            </a:extLst>
          </p:cNvPr>
          <p:cNvSpPr txBox="1">
            <a:spLocks/>
          </p:cNvSpPr>
          <p:nvPr/>
        </p:nvSpPr>
        <p:spPr>
          <a:xfrm>
            <a:off x="1089074" y="1560777"/>
            <a:ext cx="10108809" cy="973345"/>
          </a:xfrm>
          <a:prstGeom prst="rect">
            <a:avLst/>
          </a:prstGeom>
          <a:solidFill>
            <a:schemeClr val="bg1">
              <a:alpha val="8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effectLst>
                  <a:outerShdw blurRad="38100" dist="38100" dir="2700000" algn="tl">
                    <a:srgbClr val="000000">
                      <a:alpha val="43137"/>
                    </a:srgbClr>
                  </a:outerShdw>
                </a:effectLst>
                <a:latin typeface="Arial Rounded MT Bold" panose="020F0704030504030204" pitchFamily="34" charset="0"/>
              </a:rPr>
              <a:t>T</a:t>
            </a:r>
            <a:r>
              <a:rPr lang="en-US" sz="5400" b="1" dirty="0">
                <a:effectLst>
                  <a:outerShdw blurRad="38100" dist="38100" dir="2700000" algn="tl">
                    <a:srgbClr val="000000">
                      <a:alpha val="43137"/>
                    </a:srgbClr>
                  </a:outerShdw>
                </a:effectLst>
                <a:latin typeface="Arial Rounded MT Bold" panose="020F0704030504030204" pitchFamily="34" charset="0"/>
              </a:rPr>
              <a:t> - Take An Inventory Of My Life</a:t>
            </a:r>
            <a:endParaRPr lang="en-US" sz="5400" dirty="0">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6786844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5706</TotalTime>
  <Words>1768</Words>
  <Application>Microsoft Office PowerPoint</Application>
  <PresentationFormat>Widescreen</PresentationFormat>
  <Paragraphs>147</Paragraphs>
  <Slides>34</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Rounded MT Bold</vt:lpstr>
      <vt:lpstr>Calibri</vt:lpstr>
      <vt:lpstr>Calibri Light</vt:lpstr>
      <vt:lpstr>Courier New</vt:lpstr>
      <vt:lpstr>Office Theme</vt:lpstr>
      <vt:lpstr>PowerPoint Presentation</vt:lpstr>
      <vt:lpstr>Getting Past Your Past  -pt2 </vt:lpstr>
      <vt:lpstr>PowerPoint Presentation</vt:lpstr>
      <vt:lpstr>PowerPoint Presentation</vt:lpstr>
      <vt:lpstr>Focusing Too Intently On the Past Is, Almost Without Exception, Futile</vt:lpstr>
      <vt:lpstr>PowerPoint Presentation</vt:lpstr>
      <vt:lpstr>S= Stop Making Excuses</vt:lpstr>
      <vt:lpstr>S= Stop Making Excuses</vt:lpstr>
      <vt:lpstr>PowerPoint Presentation</vt:lpstr>
      <vt:lpstr>T - Take An Inventory Of My Life</vt:lpstr>
      <vt:lpstr>Move Forward</vt:lpstr>
      <vt:lpstr>PowerPoint Presentation</vt:lpstr>
      <vt:lpstr>PowerPoint Presentation</vt:lpstr>
      <vt:lpstr>Accepting The Past</vt:lpstr>
      <vt:lpstr>Simply Put…</vt:lpstr>
      <vt:lpstr>PowerPoint Presentation</vt:lpstr>
      <vt:lpstr>PowerPoint Presentation</vt:lpstr>
      <vt:lpstr>PowerPoint Presentation</vt:lpstr>
      <vt:lpstr>PowerPoint Presentation</vt:lpstr>
      <vt:lpstr>  </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Past Your Past</dc:title>
  <dc:creator>David Linton</dc:creator>
  <cp:lastModifiedBy>David Linton</cp:lastModifiedBy>
  <cp:revision>116</cp:revision>
  <cp:lastPrinted>2017-06-29T18:24:52Z</cp:lastPrinted>
  <dcterms:created xsi:type="dcterms:W3CDTF">2017-06-29T11:47:15Z</dcterms:created>
  <dcterms:modified xsi:type="dcterms:W3CDTF">2017-07-09T11:52:32Z</dcterms:modified>
</cp:coreProperties>
</file>