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256" r:id="rId3"/>
    <p:sldId id="277" r:id="rId4"/>
    <p:sldId id="257" r:id="rId5"/>
    <p:sldId id="274" r:id="rId6"/>
    <p:sldId id="278" r:id="rId7"/>
    <p:sldId id="284" r:id="rId8"/>
    <p:sldId id="261" r:id="rId9"/>
    <p:sldId id="279" r:id="rId10"/>
    <p:sldId id="275" r:id="rId11"/>
    <p:sldId id="262" r:id="rId12"/>
    <p:sldId id="264" r:id="rId13"/>
    <p:sldId id="290" r:id="rId14"/>
    <p:sldId id="289" r:id="rId15"/>
    <p:sldId id="285" r:id="rId16"/>
    <p:sldId id="288" r:id="rId17"/>
    <p:sldId id="293" r:id="rId18"/>
    <p:sldId id="286" r:id="rId19"/>
    <p:sldId id="292" r:id="rId20"/>
    <p:sldId id="265" r:id="rId21"/>
    <p:sldId id="283" r:id="rId22"/>
    <p:sldId id="282" r:id="rId23"/>
    <p:sldId id="258" r:id="rId24"/>
    <p:sldId id="287" r:id="rId25"/>
    <p:sldId id="266" r:id="rId26"/>
    <p:sldId id="267" r:id="rId27"/>
    <p:sldId id="268" r:id="rId28"/>
    <p:sldId id="269" r:id="rId29"/>
    <p:sldId id="263" r:id="rId30"/>
    <p:sldId id="270" r:id="rId31"/>
    <p:sldId id="271" r:id="rId32"/>
    <p:sldId id="272" r:id="rId33"/>
    <p:sldId id="260" r:id="rId34"/>
    <p:sldId id="276"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7D19B-3E5D-40B2-BFA0-B6EC3B669972}" type="datetimeFigureOut">
              <a:rPr lang="en-US" smtClean="0"/>
              <a:t>7/30/2017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0E3A3-CCCA-4B1D-92EB-1F89C356D8E3}" type="slidenum">
              <a:rPr lang="en-US" smtClean="0"/>
              <a:t>‹#›</a:t>
            </a:fld>
            <a:endParaRPr lang="en-US"/>
          </a:p>
        </p:txBody>
      </p:sp>
    </p:spTree>
    <p:extLst>
      <p:ext uri="{BB962C8B-B14F-4D97-AF65-F5344CB8AC3E}">
        <p14:creationId xmlns:p14="http://schemas.microsoft.com/office/powerpoint/2010/main" val="423571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26ED-ADEE-49C6-8C8D-B7E37B2B1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799447-2793-4FB5-99A8-0F8C04AC3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C4A56E-1A82-4672-9C43-0D5C51F62931}"/>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2A4C5FE6-34C4-4C3F-A4D6-96F7B069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045D5-8008-4C7B-B82D-25DAAF36671E}"/>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30611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C169-C05C-4BA8-A35E-68E23E885B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EAAD5C-17CB-472A-92BB-859ECA1935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3980B-6906-40F6-906B-FBC1FF4787E6}"/>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C54F52EA-8AE8-4868-A304-90C17820D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5BB6C-F8E1-4190-8203-EB9C1774BCEF}"/>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345016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4A51A-1294-4FC2-A955-323F2B118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F43BD-CE46-4E7F-B069-A1360E8982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FD17C-9A6F-4532-B0B4-B5D14ECA49E2}"/>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96358CAB-B9E3-4CF1-B87A-F82400E08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01AE1-786E-42F3-9E1E-8BED7325F5D5}"/>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25510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A7D6-A7A3-4C3E-A08F-F8579F957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15DB7-0463-42C8-AB0F-5C6377539B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31BB6-8069-46D9-AC19-CF1869254129}"/>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6A8C7CA9-BF4F-4775-8D9A-334683D25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78B39-DA8A-4377-A84B-269BC27E6357}"/>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409952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BB53-581C-4FBD-8A3E-BA2C8DBB3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8F93F-41EB-4767-A7C8-3325928EC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7B1754-3EE4-4E16-A3AD-65A5B3F2EF6E}"/>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24FF9B00-30B7-4B48-86CF-D2E8571BD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0F1F5-7A4E-4711-ACB1-68FC49B7BEE6}"/>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3336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0830-3111-4C6B-8750-30A330888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9342C-DD40-4BB1-96D9-F158D4FB5A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A7055-B1D3-4785-9509-7AAAD6F24C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4B62EC-B29D-4736-A4A9-609F5814B966}"/>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6" name="Footer Placeholder 5">
            <a:extLst>
              <a:ext uri="{FF2B5EF4-FFF2-40B4-BE49-F238E27FC236}">
                <a16:creationId xmlns:a16="http://schemas.microsoft.com/office/drawing/2014/main" id="{9DD42E90-C123-4ED9-B07D-6E3EBBA71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1989A-552D-4B50-9791-429F021DA42A}"/>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125115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FD3D-DB35-4F99-B5DA-F25E5229F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134981-C5F2-4890-96CB-CD7F3A7B7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E815CA-1AA6-47AF-B226-CD3FEB12A8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AD9DB8-0BC6-4636-A621-EE766F404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3CB3-3881-4C2E-A724-950AA67BD3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E48952-4BDB-4682-9AE3-06C18F655AE7}"/>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8" name="Footer Placeholder 7">
            <a:extLst>
              <a:ext uri="{FF2B5EF4-FFF2-40B4-BE49-F238E27FC236}">
                <a16:creationId xmlns:a16="http://schemas.microsoft.com/office/drawing/2014/main" id="{FA367CDA-3C80-4E00-A761-AF1F80B1CB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BC2AB-96BE-4309-BEFA-2B9DF1123344}"/>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283294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78B2-4F43-4270-A0A1-B07D0E08D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08E2F-1047-46EF-93D6-511B8A43EF31}"/>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4" name="Footer Placeholder 3">
            <a:extLst>
              <a:ext uri="{FF2B5EF4-FFF2-40B4-BE49-F238E27FC236}">
                <a16:creationId xmlns:a16="http://schemas.microsoft.com/office/drawing/2014/main" id="{E7B8F4FB-4CC4-4DC6-AE34-B56CCAA3F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C5F691-B3A0-48FB-AC18-9D2F38B8B8D8}"/>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1108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497082-F444-48AC-98A3-4B32648788F6}"/>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3" name="Footer Placeholder 2">
            <a:extLst>
              <a:ext uri="{FF2B5EF4-FFF2-40B4-BE49-F238E27FC236}">
                <a16:creationId xmlns:a16="http://schemas.microsoft.com/office/drawing/2014/main" id="{B86B5492-9D32-425B-A215-FA6A228939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C02F3-3319-448A-BEC0-8A315B315652}"/>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225841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C48-521D-43A6-A8F4-F83128FC9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98C372-5504-4704-B95F-FA154FD29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FA8B-8AD5-4FA4-82A2-707292D46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52356-4C85-4975-AEE5-9FBEA1190C55}"/>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6" name="Footer Placeholder 5">
            <a:extLst>
              <a:ext uri="{FF2B5EF4-FFF2-40B4-BE49-F238E27FC236}">
                <a16:creationId xmlns:a16="http://schemas.microsoft.com/office/drawing/2014/main" id="{B7745251-3BAA-42BA-BDC7-F34779EC1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190B3-545D-47DA-9F80-8651584D46FD}"/>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341541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9ACE-6752-472F-B4AD-2D6294E19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43DC06-E17E-4C39-BA0B-9077A3302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224AE1-58B5-48F0-86B9-9972A4F6B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C3163-D0EE-4AA3-80DB-BAA3E09A9F61}"/>
              </a:ext>
            </a:extLst>
          </p:cNvPr>
          <p:cNvSpPr>
            <a:spLocks noGrp="1"/>
          </p:cNvSpPr>
          <p:nvPr>
            <p:ph type="dt" sz="half" idx="10"/>
          </p:nvPr>
        </p:nvSpPr>
        <p:spPr/>
        <p:txBody>
          <a:bodyPr/>
          <a:lstStyle/>
          <a:p>
            <a:fld id="{4F3E8181-04E2-4973-B3DA-50AF5F0634F8}" type="datetimeFigureOut">
              <a:rPr lang="en-US" smtClean="0"/>
              <a:t>7/30/2017</a:t>
            </a:fld>
            <a:endParaRPr lang="en-US"/>
          </a:p>
        </p:txBody>
      </p:sp>
      <p:sp>
        <p:nvSpPr>
          <p:cNvPr id="6" name="Footer Placeholder 5">
            <a:extLst>
              <a:ext uri="{FF2B5EF4-FFF2-40B4-BE49-F238E27FC236}">
                <a16:creationId xmlns:a16="http://schemas.microsoft.com/office/drawing/2014/main" id="{BC9FCFBF-9AFE-4783-993C-C01EE9552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7834B-4512-46CB-BED7-646E0910BFBC}"/>
              </a:ext>
            </a:extLst>
          </p:cNvPr>
          <p:cNvSpPr>
            <a:spLocks noGrp="1"/>
          </p:cNvSpPr>
          <p:nvPr>
            <p:ph type="sldNum" sz="quarter" idx="12"/>
          </p:nvPr>
        </p:nvSpPr>
        <p:spPr/>
        <p:txBody>
          <a:bodyPr/>
          <a:lstStyle/>
          <a:p>
            <a:fld id="{E53A26DB-D247-4404-AF0D-A2B0EAB5ABD6}" type="slidenum">
              <a:rPr lang="en-US" smtClean="0"/>
              <a:t>‹#›</a:t>
            </a:fld>
            <a:endParaRPr lang="en-US"/>
          </a:p>
        </p:txBody>
      </p:sp>
    </p:spTree>
    <p:extLst>
      <p:ext uri="{BB962C8B-B14F-4D97-AF65-F5344CB8AC3E}">
        <p14:creationId xmlns:p14="http://schemas.microsoft.com/office/powerpoint/2010/main" val="316461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57215-E4F4-40A1-84AF-DF495647A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B64AB-C293-42EF-B6F2-382A96AB1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0A051-0ED5-48FC-8A74-91B3FA06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E8181-04E2-4973-B3DA-50AF5F0634F8}" type="datetimeFigureOut">
              <a:rPr lang="en-US" smtClean="0"/>
              <a:t>7/30/2017</a:t>
            </a:fld>
            <a:endParaRPr lang="en-US"/>
          </a:p>
        </p:txBody>
      </p:sp>
      <p:sp>
        <p:nvSpPr>
          <p:cNvPr id="5" name="Footer Placeholder 4">
            <a:extLst>
              <a:ext uri="{FF2B5EF4-FFF2-40B4-BE49-F238E27FC236}">
                <a16:creationId xmlns:a16="http://schemas.microsoft.com/office/drawing/2014/main" id="{85A1A6EF-B726-497D-A6FD-F21B7ED8F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A250A5-2D91-47A6-AE5E-2961C3570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A26DB-D247-4404-AF0D-A2B0EAB5ABD6}" type="slidenum">
              <a:rPr lang="en-US" smtClean="0"/>
              <a:t>‹#›</a:t>
            </a:fld>
            <a:endParaRPr lang="en-US"/>
          </a:p>
        </p:txBody>
      </p:sp>
    </p:spTree>
    <p:extLst>
      <p:ext uri="{BB962C8B-B14F-4D97-AF65-F5344CB8AC3E}">
        <p14:creationId xmlns:p14="http://schemas.microsoft.com/office/powerpoint/2010/main" val="7227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39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a:solidFill>
            <a:schemeClr val="bg1">
              <a:alpha val="92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Three Things the Victim Mentality Creates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195677" y="2774261"/>
            <a:ext cx="10762836" cy="4000914"/>
          </a:xfrm>
          <a:solidFill>
            <a:schemeClr val="bg1">
              <a:alpha val="90000"/>
            </a:schemeClr>
          </a:solidFill>
        </p:spPr>
        <p:txBody>
          <a:bodyPr>
            <a:normAutofit/>
          </a:bodyPr>
          <a:lstStyle/>
          <a:p>
            <a:pPr marL="0" indent="0">
              <a:buNone/>
            </a:pPr>
            <a:r>
              <a:rPr lang="en-US" b="1" dirty="0">
                <a:latin typeface="Arial Rounded MT Bold" panose="020F0704030504030204" pitchFamily="34" charset="0"/>
              </a:rPr>
              <a:t>3</a:t>
            </a:r>
            <a:r>
              <a:rPr lang="en-US" b="1" baseline="30000" dirty="0">
                <a:latin typeface="Arial Rounded MT Bold" panose="020F0704030504030204" pitchFamily="34" charset="0"/>
              </a:rPr>
              <a:t>rd</a:t>
            </a:r>
            <a:r>
              <a:rPr lang="en-US" b="1" dirty="0">
                <a:latin typeface="Arial Rounded MT Bold" panose="020F0704030504030204" pitchFamily="34" charset="0"/>
              </a:rPr>
              <a:t>- David Felt He Was Innocent, Yet…</a:t>
            </a:r>
          </a:p>
          <a:p>
            <a:pPr marL="0" indent="0">
              <a:buNone/>
            </a:pPr>
            <a:r>
              <a:rPr lang="en-US" b="1" dirty="0">
                <a:latin typeface="Arial Rounded MT Bold" panose="020F0704030504030204" pitchFamily="34" charset="0"/>
              </a:rPr>
              <a:t>                                        …Received Hatred For His Love.  (3b-5)</a:t>
            </a:r>
          </a:p>
          <a:p>
            <a:pPr marL="0" indent="0">
              <a:buNone/>
            </a:pPr>
            <a:r>
              <a:rPr lang="en-US" b="1" dirty="0">
                <a:latin typeface="Arial Rounded MT Bold" panose="020F0704030504030204" pitchFamily="34" charset="0"/>
              </a:rPr>
              <a:t>The Next is a Perplexing Response </a:t>
            </a:r>
          </a:p>
          <a:p>
            <a:pPr marL="0" indent="0">
              <a:buNone/>
            </a:pPr>
            <a:r>
              <a:rPr lang="en-US" b="1" dirty="0">
                <a:latin typeface="Arial Rounded MT Bold" panose="020F0704030504030204" pitchFamily="34" charset="0"/>
              </a:rPr>
              <a:t>It Didn’t Make Sense</a:t>
            </a:r>
          </a:p>
          <a:p>
            <a:pPr marL="457200" lvl="1" indent="0">
              <a:buNone/>
            </a:pPr>
            <a:r>
              <a:rPr lang="en-US" sz="2800" b="1" dirty="0">
                <a:latin typeface="Arial Rounded MT Bold" panose="020F0704030504030204" pitchFamily="34" charset="0"/>
              </a:rPr>
              <a:t>He Had Given…</a:t>
            </a:r>
          </a:p>
          <a:p>
            <a:pPr lvl="2"/>
            <a:r>
              <a:rPr lang="en-US" sz="2800" b="1" dirty="0">
                <a:latin typeface="Arial Rounded MT Bold" panose="020F0704030504030204" pitchFamily="34" charset="0"/>
              </a:rPr>
              <a:t>His All</a:t>
            </a:r>
          </a:p>
          <a:p>
            <a:pPr lvl="2"/>
            <a:r>
              <a:rPr lang="en-US" sz="2800" b="1" dirty="0">
                <a:latin typeface="Arial Rounded MT Bold" panose="020F0704030504030204" pitchFamily="34" charset="0"/>
              </a:rPr>
              <a:t>To Meet a Need </a:t>
            </a:r>
          </a:p>
          <a:p>
            <a:pPr lvl="2"/>
            <a:r>
              <a:rPr lang="en-US" sz="2800" b="1" dirty="0">
                <a:latin typeface="Arial Rounded MT Bold" panose="020F0704030504030204" pitchFamily="34" charset="0"/>
              </a:rPr>
              <a:t>Received What He Didn’t Need</a:t>
            </a:r>
            <a:endParaRPr lang="en-US" sz="2400" b="1" dirty="0">
              <a:latin typeface="Arial Rounded MT Bold" panose="020F0704030504030204" pitchFamily="34" charset="0"/>
            </a:endParaRPr>
          </a:p>
        </p:txBody>
      </p:sp>
    </p:spTree>
    <p:extLst>
      <p:ext uri="{BB962C8B-B14F-4D97-AF65-F5344CB8AC3E}">
        <p14:creationId xmlns:p14="http://schemas.microsoft.com/office/powerpoint/2010/main" val="122388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6000"/>
                            </p:stCondLst>
                            <p:childTnLst>
                              <p:par>
                                <p:cTn id="29" presetID="53"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par>
                          <p:cTn id="59" fill="hold">
                            <p:stCondLst>
                              <p:cond delay="8000"/>
                            </p:stCondLst>
                            <p:childTnLst>
                              <p:par>
                                <p:cTn id="60" presetID="53" presetClass="entr" presetSubtype="16"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9677400" cy="93358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Develops a Poisonous Perspective</a:t>
            </a:r>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0"/>
            <a:ext cx="11741426" cy="5572539"/>
          </a:xfrm>
          <a:solidFill>
            <a:schemeClr val="bg1">
              <a:alpha val="7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Tells God What He Wishes Would Happen to the Offender</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“Set thou a wicked man over him: and let Satan stand at his right hand.  When he shall be judged, let him be condemned: and let his prayer become sin.  Let his days be few; and let another take his office.  Let his children be fatherless, and his wife a widow.  Let his children be continually vagabonds, and beg: let them seek their bread also out of their desolate places. Let the extortioner catch all that he hath; and let the strangers spoil his </a:t>
            </a:r>
            <a:r>
              <a:rPr lang="en-US" i="1" dirty="0" err="1">
                <a:effectLst>
                  <a:outerShdw blurRad="38100" dist="38100" dir="2700000" algn="tl">
                    <a:srgbClr val="000000">
                      <a:alpha val="43137"/>
                    </a:srgbClr>
                  </a:outerShdw>
                </a:effectLst>
                <a:latin typeface="Arial Rounded MT Bold" panose="020F0704030504030204" pitchFamily="34" charset="0"/>
              </a:rPr>
              <a:t>labour</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(6-20) </a:t>
            </a:r>
            <a:endParaRPr lang="en-US"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He Became Poisonous</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Pour it on Hard God…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…and Don’t Stop Pouring</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…Even After He’s Gone</a:t>
            </a:r>
          </a:p>
        </p:txBody>
      </p:sp>
    </p:spTree>
    <p:extLst>
      <p:ext uri="{BB962C8B-B14F-4D97-AF65-F5344CB8AC3E}">
        <p14:creationId xmlns:p14="http://schemas.microsoft.com/office/powerpoint/2010/main" val="108843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2000"/>
                                        <p:tgtEl>
                                          <p:spTgt spid="3">
                                            <p:bg/>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2000"/>
                                        <p:tgtEl>
                                          <p:spTgt spid="3">
                                            <p:txEl>
                                              <p:pRg st="2" end="2"/>
                                            </p:txEl>
                                          </p:spTgt>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2000"/>
                                        <p:tgtEl>
                                          <p:spTgt spid="3">
                                            <p:txEl>
                                              <p:pRg st="3" end="3"/>
                                            </p:txEl>
                                          </p:spTgt>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2000"/>
                                        <p:tgtEl>
                                          <p:spTgt spid="3">
                                            <p:txEl>
                                              <p:pRg st="4" end="4"/>
                                            </p:txEl>
                                          </p:spTgt>
                                        </p:tgtEl>
                                      </p:cBhvr>
                                    </p:animEffect>
                                  </p:childTnLst>
                                </p:cTn>
                              </p:par>
                            </p:childTnLst>
                          </p:cTn>
                        </p:par>
                        <p:par>
                          <p:cTn id="32" fill="hold">
                            <p:stCondLst>
                              <p:cond delay="6000"/>
                            </p:stCondLst>
                            <p:childTnLst>
                              <p:par>
                                <p:cTn id="33" presetID="14" presetClass="entr" presetSubtype="1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1910177" y="957261"/>
            <a:ext cx="10391361" cy="3086101"/>
          </a:xfrm>
          <a:solidFill>
            <a:schemeClr val="bg1">
              <a:alpha val="70000"/>
            </a:schemeClr>
          </a:solidFill>
        </p:spPr>
        <p:txBody>
          <a:bodyPr>
            <a:no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David Was A Man After God’s Own Heart; </a:t>
            </a:r>
          </a:p>
          <a:p>
            <a:pPr lvl="1">
              <a:lnSpc>
                <a:spcPct val="11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Was Very Yielded To God But …</a:t>
            </a:r>
          </a:p>
          <a:p>
            <a:pPr lvl="2">
              <a:lnSpc>
                <a:spcPct val="100000"/>
              </a:lnSpc>
              <a:spcBef>
                <a:spcPts val="0"/>
              </a:spcBef>
              <a:spcAft>
                <a:spcPts val="6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He Still Had Those Feelings.  </a:t>
            </a:r>
          </a:p>
          <a:p>
            <a:pPr lvl="2">
              <a:lnSpc>
                <a:spcPct val="100000"/>
              </a:lnSpc>
              <a:spcBef>
                <a:spcPts val="0"/>
              </a:spcBef>
              <a:spcAft>
                <a:spcPts val="6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It’s Ok To Acknowledge Those Feelings </a:t>
            </a:r>
          </a:p>
          <a:p>
            <a:pPr lvl="2">
              <a:lnSpc>
                <a:spcPct val="100000"/>
              </a:lnSpc>
              <a:spcBef>
                <a:spcPts val="0"/>
              </a:spcBef>
              <a:spcAft>
                <a:spcPts val="6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It Is Not Ok To React To Life Based On Your Feelings</a:t>
            </a:r>
          </a:p>
          <a:p>
            <a:pPr lvl="2">
              <a:lnSpc>
                <a:spcPct val="10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rPr>
              <a:t>Feelings Are Always Apt To Change </a:t>
            </a:r>
            <a:endParaRPr lang="en-US" sz="2800" dirty="0"/>
          </a:p>
        </p:txBody>
      </p:sp>
      <p:sp>
        <p:nvSpPr>
          <p:cNvPr id="2" name="TextBox 1">
            <a:extLst>
              <a:ext uri="{FF2B5EF4-FFF2-40B4-BE49-F238E27FC236}">
                <a16:creationId xmlns:a16="http://schemas.microsoft.com/office/drawing/2014/main" id="{41A936B1-C6AD-492C-B233-29F18F89F91E}"/>
              </a:ext>
            </a:extLst>
          </p:cNvPr>
          <p:cNvSpPr txBox="1"/>
          <p:nvPr/>
        </p:nvSpPr>
        <p:spPr>
          <a:xfrm>
            <a:off x="8401050" y="142875"/>
            <a:ext cx="3328988" cy="646331"/>
          </a:xfrm>
          <a:prstGeom prst="rect">
            <a:avLst/>
          </a:prstGeom>
          <a:solidFill>
            <a:schemeClr val="bg1">
              <a:alpha val="85000"/>
            </a:schemeClr>
          </a:solidFill>
        </p:spPr>
        <p:txBody>
          <a:bodyPr wrap="square" rtlCol="0">
            <a:spAutoFit/>
          </a:bodyPr>
          <a:lstStyle/>
          <a:p>
            <a:r>
              <a:rPr lang="en-US" b="1" dirty="0"/>
              <a:t> </a:t>
            </a:r>
            <a:r>
              <a:rPr lang="en-US" sz="3600" b="1" dirty="0">
                <a:effectLst>
                  <a:outerShdw blurRad="38100" dist="38100" dir="2700000" algn="tl">
                    <a:srgbClr val="000000">
                      <a:alpha val="43137"/>
                    </a:srgbClr>
                  </a:outerShdw>
                </a:effectLst>
                <a:latin typeface="Arial Rounded MT Bold" panose="020F0704030504030204" pitchFamily="34" charset="0"/>
              </a:rPr>
              <a:t>Reality Check</a:t>
            </a:r>
            <a:endParaRPr lang="en-US" dirty="0"/>
          </a:p>
        </p:txBody>
      </p:sp>
    </p:spTree>
    <p:extLst>
      <p:ext uri="{BB962C8B-B14F-4D97-AF65-F5344CB8AC3E}">
        <p14:creationId xmlns:p14="http://schemas.microsoft.com/office/powerpoint/2010/main" val="2223553593"/>
      </p:ext>
    </p:extLst>
  </p:cSld>
  <p:clrMapOvr>
    <a:masterClrMapping/>
  </p:clrMapOvr>
  <mc:AlternateContent xmlns:mc="http://schemas.openxmlformats.org/markup-compatibility/2006" xmlns:p14="http://schemas.microsoft.com/office/powerpoint/2010/main">
    <mc:Choice Requires="p14">
      <p:transition spd="slow" p14:dur="3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ppt_x</p:attrName>
                                        </p:attrNameLst>
                                      </p:cBhvr>
                                      <p:tavLst>
                                        <p:tav tm="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688D-B359-46E6-B915-786FB7052ED5}"/>
              </a:ext>
            </a:extLst>
          </p:cNvPr>
          <p:cNvSpPr>
            <a:spLocks noGrp="1"/>
          </p:cNvSpPr>
          <p:nvPr>
            <p:ph type="title"/>
          </p:nvPr>
        </p:nvSpPr>
        <p:spPr>
          <a:xfrm>
            <a:off x="838200" y="47077"/>
            <a:ext cx="2753139" cy="986593"/>
          </a:xfrm>
        </p:spPr>
        <p:txBody>
          <a:bodyPr>
            <a:normAutofit/>
          </a:bodyPr>
          <a:lstStyle/>
          <a:p>
            <a:r>
              <a:rPr lang="en-US" sz="4800" dirty="0">
                <a:effectLst>
                  <a:outerShdw blurRad="38100" dist="38100" dir="2700000" algn="tl">
                    <a:srgbClr val="000000">
                      <a:alpha val="43137"/>
                    </a:srgbClr>
                  </a:outerShdw>
                </a:effectLst>
                <a:latin typeface="Arial Rounded MT Bold" panose="020F0704030504030204" pitchFamily="34" charset="0"/>
              </a:rPr>
              <a:t>GROW</a:t>
            </a:r>
          </a:p>
        </p:txBody>
      </p:sp>
      <p:sp>
        <p:nvSpPr>
          <p:cNvPr id="3" name="Content Placeholder 2">
            <a:extLst>
              <a:ext uri="{FF2B5EF4-FFF2-40B4-BE49-F238E27FC236}">
                <a16:creationId xmlns:a16="http://schemas.microsoft.com/office/drawing/2014/main" id="{54A4660B-C265-43E4-9F6A-6EA555A0DB7C}"/>
              </a:ext>
            </a:extLst>
          </p:cNvPr>
          <p:cNvSpPr>
            <a:spLocks noGrp="1"/>
          </p:cNvSpPr>
          <p:nvPr>
            <p:ph idx="1"/>
          </p:nvPr>
        </p:nvSpPr>
        <p:spPr>
          <a:xfrm>
            <a:off x="159026" y="1033670"/>
            <a:ext cx="9699349" cy="5143293"/>
          </a:xfrm>
          <a:solidFill>
            <a:schemeClr val="bg1">
              <a:alpha val="85000"/>
            </a:schemeClr>
          </a:solidFill>
        </p:spPr>
        <p:txBody>
          <a:bodyPr>
            <a:normAutofit/>
          </a:bodyPr>
          <a:lstStyle/>
          <a:p>
            <a:pPr>
              <a:lnSpc>
                <a:spcPct val="100000"/>
              </a:lnSpc>
              <a:buFont typeface="Wingdings" panose="05000000000000000000" pitchFamily="2" charset="2"/>
              <a:buChar char="ü"/>
            </a:pPr>
            <a:r>
              <a:rPr lang="en-US" sz="3600" b="1" dirty="0">
                <a:effectLst>
                  <a:outerShdw blurRad="38100" dist="38100" dir="2700000" algn="tl">
                    <a:srgbClr val="000000">
                      <a:alpha val="43137"/>
                    </a:srgbClr>
                  </a:outerShdw>
                </a:effectLst>
                <a:latin typeface="Arial Rounded MT Bold" panose="020F0704030504030204" pitchFamily="34" charset="0"/>
              </a:rPr>
              <a:t>G-</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…Give Offence to God</a:t>
            </a:r>
          </a:p>
          <a:p>
            <a:pPr>
              <a:lnSpc>
                <a:spcPct val="100000"/>
              </a:lnSpc>
              <a:buFont typeface="Wingdings" panose="05000000000000000000" pitchFamily="2" charset="2"/>
              <a:buChar char="ü"/>
            </a:pPr>
            <a:r>
              <a:rPr lang="en-US" sz="3600" b="1" dirty="0">
                <a:effectLst>
                  <a:outerShdw blurRad="38100" dist="38100" dir="2700000" algn="tl">
                    <a:srgbClr val="000000">
                      <a:alpha val="43137"/>
                    </a:srgbClr>
                  </a:outerShdw>
                </a:effectLst>
                <a:latin typeface="Arial Rounded MT Bold" panose="020F0704030504030204" pitchFamily="34" charset="0"/>
              </a:rPr>
              <a:t>R-</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…Respond Vs React (Reach Up Not Down)</a:t>
            </a:r>
          </a:p>
          <a:p>
            <a:pPr>
              <a:lnSpc>
                <a:spcPct val="100000"/>
              </a:lnSpc>
              <a:buFont typeface="Wingdings" panose="05000000000000000000" pitchFamily="2" charset="2"/>
              <a:buChar char="ü"/>
            </a:pPr>
            <a:r>
              <a:rPr lang="en-US" sz="3600" b="1" dirty="0">
                <a:effectLst>
                  <a:outerShdw blurRad="38100" dist="38100" dir="2700000" algn="tl">
                    <a:srgbClr val="000000">
                      <a:alpha val="43137"/>
                    </a:srgbClr>
                  </a:outerShdw>
                </a:effectLst>
                <a:latin typeface="Arial Rounded MT Bold" panose="020F0704030504030204" pitchFamily="34" charset="0"/>
              </a:rPr>
              <a:t>O-</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…Own Your Response (Quit Blame Game)</a:t>
            </a:r>
          </a:p>
          <a:p>
            <a:pPr>
              <a:lnSpc>
                <a:spcPct val="100000"/>
              </a:lnSpc>
              <a:buFont typeface="Wingdings" panose="05000000000000000000" pitchFamily="2" charset="2"/>
              <a:buChar char="ü"/>
            </a:pPr>
            <a:r>
              <a:rPr lang="en-US" sz="3600" b="1" dirty="0">
                <a:effectLst>
                  <a:outerShdw blurRad="38100" dist="38100" dir="2700000" algn="tl">
                    <a:srgbClr val="000000">
                      <a:alpha val="43137"/>
                    </a:srgbClr>
                  </a:outerShdw>
                </a:effectLst>
                <a:latin typeface="Arial Rounded MT Bold" panose="020F0704030504030204" pitchFamily="34" charset="0"/>
              </a:rPr>
              <a:t>W-</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…Walk It Out (Word)</a:t>
            </a:r>
          </a:p>
        </p:txBody>
      </p:sp>
    </p:spTree>
    <p:extLst>
      <p:ext uri="{BB962C8B-B14F-4D97-AF65-F5344CB8AC3E}">
        <p14:creationId xmlns:p14="http://schemas.microsoft.com/office/powerpoint/2010/main" val="39737715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2000"/>
                                        <p:tgtEl>
                                          <p:spTgt spid="3">
                                            <p:txEl>
                                              <p:pRg st="4" end="4"/>
                                            </p:txEl>
                                          </p:spTgt>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2000"/>
                                        <p:tgtEl>
                                          <p:spTgt spid="3">
                                            <p:txEl>
                                              <p:pRg st="6" end="6"/>
                                            </p:txEl>
                                          </p:spTgt>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4C30-C73F-4109-A596-71C77CC2CB61}"/>
              </a:ext>
            </a:extLst>
          </p:cNvPr>
          <p:cNvSpPr>
            <a:spLocks noGrp="1"/>
          </p:cNvSpPr>
          <p:nvPr>
            <p:ph type="title"/>
          </p:nvPr>
        </p:nvSpPr>
        <p:spPr>
          <a:xfrm>
            <a:off x="2066925" y="55147"/>
            <a:ext cx="9863138" cy="748056"/>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How God Tells Us to Treat </a:t>
            </a:r>
            <a:r>
              <a:rPr lang="en-US" b="1" dirty="0" err="1">
                <a:effectLst>
                  <a:outerShdw blurRad="38100" dist="38100" dir="2700000" algn="tl">
                    <a:srgbClr val="000000">
                      <a:alpha val="43137"/>
                    </a:srgbClr>
                  </a:outerShdw>
                </a:effectLst>
                <a:latin typeface="Arial Rounded MT Bold" panose="020F0704030504030204" pitchFamily="34" charset="0"/>
              </a:rPr>
              <a:t>Mis</a:t>
            </a:r>
            <a:r>
              <a:rPr lang="en-US" b="1" dirty="0">
                <a:effectLst>
                  <a:outerShdw blurRad="38100" dist="38100" dir="2700000" algn="tl">
                    <a:srgbClr val="000000">
                      <a:alpha val="43137"/>
                    </a:srgbClr>
                  </a:outerShdw>
                </a:effectLst>
                <a:latin typeface="Arial Rounded MT Bold" panose="020F0704030504030204" pitchFamily="34" charset="0"/>
              </a:rPr>
              <a:t>-Treaters</a:t>
            </a:r>
          </a:p>
        </p:txBody>
      </p:sp>
      <p:sp>
        <p:nvSpPr>
          <p:cNvPr id="3" name="Content Placeholder 2">
            <a:extLst>
              <a:ext uri="{FF2B5EF4-FFF2-40B4-BE49-F238E27FC236}">
                <a16:creationId xmlns:a16="http://schemas.microsoft.com/office/drawing/2014/main" id="{298A07AE-4E21-4A74-A480-6BD52DF70608}"/>
              </a:ext>
            </a:extLst>
          </p:cNvPr>
          <p:cNvSpPr>
            <a:spLocks noGrp="1"/>
          </p:cNvSpPr>
          <p:nvPr>
            <p:ph idx="1"/>
          </p:nvPr>
        </p:nvSpPr>
        <p:spPr>
          <a:xfrm>
            <a:off x="159025" y="874643"/>
            <a:ext cx="11926957" cy="5597595"/>
          </a:xfrm>
          <a:solidFill>
            <a:schemeClr val="bg1">
              <a:alpha val="85000"/>
            </a:schemeClr>
          </a:solidFill>
        </p:spPr>
        <p:txBody>
          <a:bodyPr>
            <a:normAutofit/>
          </a:bodyPr>
          <a:lstStyle/>
          <a:p>
            <a:pPr>
              <a:lnSpc>
                <a:spcPct val="10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rPr>
              <a:t>We have a Father in Heaven We Can Turn When We Get Hurt</a:t>
            </a:r>
          </a:p>
          <a:p>
            <a:pPr lvl="1">
              <a:lnSpc>
                <a:spcPct val="100000"/>
              </a:lnSpc>
              <a:spcBef>
                <a:spcPts val="0"/>
              </a:spcBef>
              <a:buFont typeface="Courier New" panose="02070309020205020404"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Call upon Me in the day of trouble</a:t>
            </a:r>
            <a:r>
              <a:rPr lang="en-US" dirty="0">
                <a:effectLst>
                  <a:outerShdw blurRad="38100" dist="38100" dir="2700000" algn="tl">
                    <a:srgbClr val="000000">
                      <a:alpha val="43137"/>
                    </a:srgbClr>
                  </a:outerShdw>
                </a:effectLst>
                <a:latin typeface="Arial Rounded MT Bold" panose="020F0704030504030204" pitchFamily="34" charset="0"/>
              </a:rPr>
              <a:t> -Psalm 50:15</a:t>
            </a:r>
          </a:p>
          <a:p>
            <a:pPr lvl="1">
              <a:lnSpc>
                <a:spcPct val="100000"/>
              </a:lnSpc>
              <a:spcBef>
                <a:spcPts val="0"/>
              </a:spcBef>
              <a:buFont typeface="Courier New" panose="02070309020205020404"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Cast your burden on the LORD and He will sustain you</a:t>
            </a:r>
            <a:r>
              <a:rPr lang="en-US" dirty="0">
                <a:effectLst>
                  <a:outerShdw blurRad="38100" dist="38100" dir="2700000" algn="tl">
                    <a:srgbClr val="000000">
                      <a:alpha val="43137"/>
                    </a:srgbClr>
                  </a:outerShdw>
                </a:effectLst>
                <a:latin typeface="Arial Rounded MT Bold" panose="020F0704030504030204" pitchFamily="34" charset="0"/>
              </a:rPr>
              <a:t> -Psalm 55:22</a:t>
            </a:r>
          </a:p>
          <a:p>
            <a:pPr>
              <a:lnSpc>
                <a:spcPct val="100000"/>
              </a:lnSpc>
              <a:spcBef>
                <a:spcPts val="300"/>
              </a:spcBef>
            </a:pPr>
            <a:r>
              <a:rPr lang="en-US" sz="2600" b="1" dirty="0">
                <a:effectLst>
                  <a:outerShdw blurRad="38100" dist="38100" dir="2700000" algn="tl">
                    <a:srgbClr val="000000">
                      <a:alpha val="43137"/>
                    </a:srgbClr>
                  </a:outerShdw>
                </a:effectLst>
                <a:latin typeface="Arial Rounded MT Bold" panose="020F0704030504030204" pitchFamily="34" charset="0"/>
              </a:rPr>
              <a:t>We have a Positive Example of the Lord Jesus Christ Himself.</a:t>
            </a:r>
            <a:r>
              <a:rPr lang="en-US" sz="2400" b="1"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buFont typeface="Courier New" panose="02070309020205020404"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When He was reviled, He did not revile in return; when He suffered He did not threaten; but He trusted to Him Who judges justly -</a:t>
            </a:r>
            <a:r>
              <a:rPr lang="en-US" dirty="0">
                <a:effectLst>
                  <a:outerShdw blurRad="38100" dist="38100" dir="2700000" algn="tl">
                    <a:srgbClr val="000000">
                      <a:alpha val="43137"/>
                    </a:srgbClr>
                  </a:outerShdw>
                </a:effectLst>
                <a:latin typeface="Arial Rounded MT Bold" panose="020F0704030504030204" pitchFamily="34" charset="0"/>
              </a:rPr>
              <a:t> 1 Peter 2:23 </a:t>
            </a:r>
          </a:p>
          <a:p>
            <a:pPr>
              <a:lnSpc>
                <a:spcPct val="100000"/>
              </a:lnSpc>
              <a:spcBef>
                <a:spcPts val="300"/>
              </a:spcBef>
            </a:pPr>
            <a:r>
              <a:rPr lang="en-US" sz="2600" b="1" dirty="0">
                <a:effectLst>
                  <a:outerShdw blurRad="38100" dist="38100" dir="2700000" algn="tl">
                    <a:srgbClr val="000000">
                      <a:alpha val="43137"/>
                    </a:srgbClr>
                  </a:outerShdw>
                </a:effectLst>
                <a:latin typeface="Arial Rounded MT Bold" panose="020F0704030504030204" pitchFamily="34" charset="0"/>
              </a:rPr>
              <a:t>We are to Follow that Example</a:t>
            </a:r>
          </a:p>
          <a:p>
            <a:pPr lvl="1">
              <a:lnSpc>
                <a:spcPct val="100000"/>
              </a:lnSpc>
              <a:spcBef>
                <a:spcPts val="0"/>
              </a:spcBef>
              <a:buFont typeface="Courier New" panose="02070309020205020404"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Repay no one evil for evil, but take thought for what is noble in the sight of all... Beloved, never avenge yourselves but leave it to the wrath of God, for it is written 'Vengeance is mine, I will repay, says the Lord.’</a:t>
            </a:r>
            <a:r>
              <a:rPr lang="en-US" dirty="0">
                <a:effectLst>
                  <a:outerShdw blurRad="38100" dist="38100" dir="2700000" algn="tl">
                    <a:srgbClr val="000000">
                      <a:alpha val="43137"/>
                    </a:srgbClr>
                  </a:outerShdw>
                </a:effectLst>
                <a:latin typeface="Arial Rounded MT Bold" panose="020F0704030504030204" pitchFamily="34" charset="0"/>
              </a:rPr>
              <a:t> Rom 12:17,19</a:t>
            </a:r>
            <a:endParaRPr lang="en-US" i="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Bef>
                <a:spcPts val="300"/>
              </a:spcBef>
            </a:pPr>
            <a:r>
              <a:rPr lang="en-US" sz="2400" b="1" dirty="0">
                <a:effectLst>
                  <a:outerShdw blurRad="38100" dist="38100" dir="2700000" algn="tl">
                    <a:srgbClr val="000000">
                      <a:alpha val="43137"/>
                    </a:srgbClr>
                  </a:outerShdw>
                </a:effectLst>
                <a:latin typeface="Arial Rounded MT Bold" panose="020F0704030504030204" pitchFamily="34" charset="0"/>
              </a:rPr>
              <a:t>Vengeance then is God's prerogative, not ours. </a:t>
            </a:r>
          </a:p>
          <a:p>
            <a:pPr lvl="2">
              <a:lnSpc>
                <a:spcPct val="100000"/>
              </a:lnSpc>
              <a:spcBef>
                <a:spcPts val="300"/>
              </a:spcBef>
            </a:pPr>
            <a:r>
              <a:rPr lang="en-US" sz="2400" b="1" dirty="0">
                <a:effectLst>
                  <a:outerShdw blurRad="38100" dist="38100" dir="2700000" algn="tl">
                    <a:srgbClr val="000000">
                      <a:alpha val="43137"/>
                    </a:srgbClr>
                  </a:outerShdw>
                </a:effectLst>
                <a:latin typeface="Arial Rounded MT Bold" panose="020F0704030504030204" pitchFamily="34" charset="0"/>
              </a:rPr>
              <a:t>It is natural to want to retaliate and 'get even.’ </a:t>
            </a:r>
          </a:p>
          <a:p>
            <a:pPr lvl="2">
              <a:lnSpc>
                <a:spcPct val="100000"/>
              </a:lnSpc>
              <a:spcBef>
                <a:spcPts val="300"/>
              </a:spcBef>
            </a:pPr>
            <a:r>
              <a:rPr lang="en-US" sz="2400" b="1" dirty="0">
                <a:effectLst>
                  <a:outerShdw blurRad="38100" dist="38100" dir="2700000" algn="tl">
                    <a:srgbClr val="000000">
                      <a:alpha val="43137"/>
                    </a:srgbClr>
                  </a:outerShdw>
                </a:effectLst>
                <a:latin typeface="Arial Rounded MT Bold" panose="020F0704030504030204" pitchFamily="34" charset="0"/>
              </a:rPr>
              <a:t>But the Christian Faith is not natural—it is a supernatural Faith. </a:t>
            </a:r>
          </a:p>
          <a:p>
            <a:pPr lvl="2">
              <a:lnSpc>
                <a:spcPct val="100000"/>
              </a:lnSpc>
              <a:spcBef>
                <a:spcPts val="300"/>
              </a:spcBef>
            </a:pPr>
            <a:r>
              <a:rPr lang="en-US" sz="2400" b="1" dirty="0">
                <a:effectLst>
                  <a:outerShdw blurRad="38100" dist="38100" dir="2700000" algn="tl">
                    <a:srgbClr val="000000">
                      <a:alpha val="43137"/>
                    </a:srgbClr>
                  </a:outerShdw>
                </a:effectLst>
                <a:latin typeface="Arial Rounded MT Bold" panose="020F0704030504030204" pitchFamily="34" charset="0"/>
              </a:rPr>
              <a:t>The Holy Spirit, enables us to act / not act, differently from the Norm</a:t>
            </a:r>
            <a:endParaRPr lang="en-US" sz="2400" b="1" dirty="0"/>
          </a:p>
        </p:txBody>
      </p:sp>
    </p:spTree>
    <p:extLst>
      <p:ext uri="{BB962C8B-B14F-4D97-AF65-F5344CB8AC3E}">
        <p14:creationId xmlns:p14="http://schemas.microsoft.com/office/powerpoint/2010/main" val="1150522561"/>
      </p:ext>
    </p:extLst>
  </p:cSld>
  <p:clrMapOvr>
    <a:masterClrMapping/>
  </p:clrMapOvr>
  <mc:AlternateContent xmlns:mc="http://schemas.openxmlformats.org/markup-compatibility/2006" xmlns:p14="http://schemas.microsoft.com/office/powerpoint/2010/main">
    <mc:Choice Requires="p14">
      <p:transition spd="slow" p14:dur="32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anim calcmode="lin" valueType="num">
                                      <p:cBhvr>
                                        <p:cTn id="14" dur="2000" fill="hold"/>
                                        <p:tgtEl>
                                          <p:spTgt spid="3">
                                            <p:bg/>
                                          </p:spTgt>
                                        </p:tgtEl>
                                        <p:attrNameLst>
                                          <p:attrName>ppt_x</p:attrName>
                                        </p:attrNameLst>
                                      </p:cBhvr>
                                      <p:tavLst>
                                        <p:tav tm="0">
                                          <p:val>
                                            <p:strVal val="#ppt_x"/>
                                          </p:val>
                                        </p:tav>
                                        <p:tav tm="100000">
                                          <p:val>
                                            <p:strVal val="#ppt_x"/>
                                          </p:val>
                                        </p:tav>
                                      </p:tavLst>
                                    </p:anim>
                                    <p:anim calcmode="lin" valueType="num">
                                      <p:cBhvr>
                                        <p:cTn id="15" dur="2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2000"/>
                                        <p:tgtEl>
                                          <p:spTgt spid="3">
                                            <p:txEl>
                                              <p:pRg st="5" end="5"/>
                                            </p:txEl>
                                          </p:spTgt>
                                        </p:tgtEl>
                                      </p:cBhvr>
                                    </p:animEffect>
                                    <p:anim calcmode="lin" valueType="num">
                                      <p:cBhvr>
                                        <p:cTn id="5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2000"/>
                                        <p:tgtEl>
                                          <p:spTgt spid="3">
                                            <p:txEl>
                                              <p:pRg st="8" end="8"/>
                                            </p:txEl>
                                          </p:spTgt>
                                        </p:tgtEl>
                                      </p:cBhvr>
                                    </p:animEffect>
                                    <p:anim calcmode="lin" valueType="num">
                                      <p:cBhvr>
                                        <p:cTn id="7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42" presetClass="entr" presetSubtype="0" fill="hold" grpId="0" nodeType="after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000"/>
                                        <p:tgtEl>
                                          <p:spTgt spid="3">
                                            <p:txEl>
                                              <p:pRg st="9" end="9"/>
                                            </p:txEl>
                                          </p:spTgt>
                                        </p:tgtEl>
                                      </p:cBhvr>
                                    </p:animEffect>
                                    <p:anim calcmode="lin" valueType="num">
                                      <p:cBhvr>
                                        <p:cTn id="7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2000"/>
                                        <p:tgtEl>
                                          <p:spTgt spid="3">
                                            <p:txEl>
                                              <p:pRg st="10" end="10"/>
                                            </p:txEl>
                                          </p:spTgt>
                                        </p:tgtEl>
                                      </p:cBhvr>
                                    </p:animEffect>
                                    <p:anim calcmode="lin" valueType="num">
                                      <p:cBhvr>
                                        <p:cTn id="8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BDA06C49-3970-401C-BCD3-3B1F8F178B88}"/>
              </a:ext>
            </a:extLst>
          </p:cNvPr>
          <p:cNvPicPr>
            <a:picLocks noChangeAspect="1"/>
          </p:cNvPicPr>
          <p:nvPr/>
        </p:nvPicPr>
        <p:blipFill rotWithShape="1">
          <a:blip r:embed="rId3">
            <a:extLst>
              <a:ext uri="{28A0092B-C50C-407E-A947-70E740481C1C}">
                <a14:useLocalDpi xmlns:a14="http://schemas.microsoft.com/office/drawing/2010/main" val="0"/>
              </a:ext>
            </a:extLst>
          </a:blip>
          <a:srcRect t="4881" b="9245"/>
          <a:stretch/>
        </p:blipFill>
        <p:spPr>
          <a:xfrm>
            <a:off x="1843089" y="700088"/>
            <a:ext cx="7800974" cy="5543550"/>
          </a:xfrm>
          <a:prstGeom prst="rect">
            <a:avLst/>
          </a:prstGeom>
        </p:spPr>
      </p:pic>
    </p:spTree>
    <p:extLst>
      <p:ext uri="{BB962C8B-B14F-4D97-AF65-F5344CB8AC3E}">
        <p14:creationId xmlns:p14="http://schemas.microsoft.com/office/powerpoint/2010/main" val="1420916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04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36C9138-F3F0-4C04-81BE-8E83FDB54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356981"/>
            <a:ext cx="2857500" cy="2857500"/>
          </a:xfrm>
          <a:prstGeom prst="rect">
            <a:avLst/>
          </a:prstGeom>
        </p:spPr>
      </p:pic>
      <p:pic>
        <p:nvPicPr>
          <p:cNvPr id="5" name="Picture 4" descr="A black gray and white cat with its mouth open&#10;&#10;Description generated with very high confidence">
            <a:extLst>
              <a:ext uri="{FF2B5EF4-FFF2-40B4-BE49-F238E27FC236}">
                <a16:creationId xmlns:a16="http://schemas.microsoft.com/office/drawing/2014/main" id="{A73B5808-2CDC-4FD7-BFB2-430CFD0D8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356981"/>
            <a:ext cx="2257425" cy="2257632"/>
          </a:xfrm>
          <a:prstGeom prst="rect">
            <a:avLst/>
          </a:prstGeom>
        </p:spPr>
      </p:pic>
      <p:pic>
        <p:nvPicPr>
          <p:cNvPr id="7" name="Picture 6" descr="A black sign with white text&#10;&#10;Description generated with very high confidence">
            <a:extLst>
              <a:ext uri="{FF2B5EF4-FFF2-40B4-BE49-F238E27FC236}">
                <a16:creationId xmlns:a16="http://schemas.microsoft.com/office/drawing/2014/main" id="{80032EDE-6643-4900-BB6B-32F4205F0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3433572"/>
            <a:ext cx="2514600" cy="25146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383F8763-55DB-432F-8452-C60A70494E97}"/>
              </a:ext>
            </a:extLst>
          </p:cNvPr>
          <p:cNvPicPr>
            <a:picLocks noChangeAspect="1"/>
          </p:cNvPicPr>
          <p:nvPr/>
        </p:nvPicPr>
        <p:blipFill rotWithShape="1">
          <a:blip r:embed="rId5">
            <a:extLst>
              <a:ext uri="{28A0092B-C50C-407E-A947-70E740481C1C}">
                <a14:useLocalDpi xmlns:a14="http://schemas.microsoft.com/office/drawing/2010/main" val="0"/>
              </a:ext>
            </a:extLst>
          </a:blip>
          <a:srcRect t="4881" b="9245"/>
          <a:stretch/>
        </p:blipFill>
        <p:spPr>
          <a:xfrm>
            <a:off x="3848100" y="2971800"/>
            <a:ext cx="3810000" cy="3271838"/>
          </a:xfrm>
          <a:prstGeom prst="rect">
            <a:avLst/>
          </a:prstGeom>
        </p:spPr>
      </p:pic>
      <p:pic>
        <p:nvPicPr>
          <p:cNvPr id="11" name="Picture 10" descr="A close up of a flower&#10;&#10;Description generated with high confidence">
            <a:extLst>
              <a:ext uri="{FF2B5EF4-FFF2-40B4-BE49-F238E27FC236}">
                <a16:creationId xmlns:a16="http://schemas.microsoft.com/office/drawing/2014/main" id="{88F76325-8661-4A48-99BF-31938447BB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2263" y="533297"/>
            <a:ext cx="2209800" cy="1905000"/>
          </a:xfrm>
          <a:prstGeom prst="rect">
            <a:avLst/>
          </a:prstGeom>
        </p:spPr>
      </p:pic>
      <p:pic>
        <p:nvPicPr>
          <p:cNvPr id="13" name="Picture 12">
            <a:extLst>
              <a:ext uri="{FF2B5EF4-FFF2-40B4-BE49-F238E27FC236}">
                <a16:creationId xmlns:a16="http://schemas.microsoft.com/office/drawing/2014/main" id="{42C9F047-35E1-4CC0-9A5A-8BFE7572C9E1}"/>
              </a:ext>
            </a:extLst>
          </p:cNvPr>
          <p:cNvPicPr>
            <a:picLocks noChangeAspect="1"/>
          </p:cNvPicPr>
          <p:nvPr/>
        </p:nvPicPr>
        <p:blipFill rotWithShape="1">
          <a:blip r:embed="rId7">
            <a:extLst>
              <a:ext uri="{28A0092B-C50C-407E-A947-70E740481C1C}">
                <a14:useLocalDpi xmlns:a14="http://schemas.microsoft.com/office/drawing/2010/main" val="0"/>
              </a:ext>
            </a:extLst>
          </a:blip>
          <a:srcRect b="12207"/>
          <a:stretch/>
        </p:blipFill>
        <p:spPr>
          <a:xfrm>
            <a:off x="8248650" y="2843213"/>
            <a:ext cx="2133600" cy="2500312"/>
          </a:xfrm>
          <a:prstGeom prst="rect">
            <a:avLst/>
          </a:prstGeom>
        </p:spPr>
      </p:pic>
      <p:pic>
        <p:nvPicPr>
          <p:cNvPr id="15" name="Picture 14" descr="A coffee mug&#10;&#10;Description generated with high confidence">
            <a:extLst>
              <a:ext uri="{FF2B5EF4-FFF2-40B4-BE49-F238E27FC236}">
                <a16:creationId xmlns:a16="http://schemas.microsoft.com/office/drawing/2014/main" id="{969F42DE-6210-4763-94CC-1537491C31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973" y="3957638"/>
            <a:ext cx="6870053" cy="2900362"/>
          </a:xfrm>
          <a:prstGeom prst="rect">
            <a:avLst/>
          </a:prstGeom>
        </p:spPr>
      </p:pic>
    </p:spTree>
    <p:extLst>
      <p:ext uri="{BB962C8B-B14F-4D97-AF65-F5344CB8AC3E}">
        <p14:creationId xmlns:p14="http://schemas.microsoft.com/office/powerpoint/2010/main" val="33807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9BC460FC-D4CE-4BDB-B4C3-D2F280BD3F97}"/>
              </a:ext>
            </a:extLst>
          </p:cNvPr>
          <p:cNvPicPr>
            <a:picLocks noChangeAspect="1"/>
          </p:cNvPicPr>
          <p:nvPr/>
        </p:nvPicPr>
        <p:blipFill rotWithShape="1">
          <a:blip r:embed="rId2">
            <a:extLst>
              <a:ext uri="{28A0092B-C50C-407E-A947-70E740481C1C}">
                <a14:useLocalDpi xmlns:a14="http://schemas.microsoft.com/office/drawing/2010/main" val="0"/>
              </a:ext>
            </a:extLst>
          </a:blip>
          <a:srcRect t="11064" b="25674"/>
          <a:stretch/>
        </p:blipFill>
        <p:spPr>
          <a:xfrm>
            <a:off x="0" y="0"/>
            <a:ext cx="4572000" cy="4338537"/>
          </a:xfrm>
          <a:prstGeom prst="rect">
            <a:avLst/>
          </a:prstGeom>
        </p:spPr>
      </p:pic>
      <p:pic>
        <p:nvPicPr>
          <p:cNvPr id="5" name="Picture 4" descr="A close up of text on a white background&#10;&#10;Description generated with very high confidence">
            <a:extLst>
              <a:ext uri="{FF2B5EF4-FFF2-40B4-BE49-F238E27FC236}">
                <a16:creationId xmlns:a16="http://schemas.microsoft.com/office/drawing/2014/main" id="{0F59A877-E074-462F-9BAA-D9C5F8D8A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32" y="669080"/>
            <a:ext cx="5715000" cy="3000375"/>
          </a:xfrm>
          <a:prstGeom prst="rect">
            <a:avLst/>
          </a:prstGeom>
        </p:spPr>
      </p:pic>
    </p:spTree>
    <p:extLst>
      <p:ext uri="{BB962C8B-B14F-4D97-AF65-F5344CB8AC3E}">
        <p14:creationId xmlns:p14="http://schemas.microsoft.com/office/powerpoint/2010/main" val="49340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45774"/>
            <a:ext cx="11741426" cy="6573078"/>
          </a:xfrm>
        </p:spPr>
        <p:txBody>
          <a:bodyPr>
            <a:normAutofit/>
          </a:bodyPr>
          <a:lstStyle/>
          <a:p>
            <a:pPr marL="0" indent="0">
              <a:buNone/>
            </a:pPr>
            <a:r>
              <a:rPr lang="en-US" b="1" dirty="0"/>
              <a:t>                                                          </a:t>
            </a:r>
            <a:r>
              <a:rPr lang="en-US" b="1" dirty="0">
                <a:effectLst>
                  <a:outerShdw blurRad="38100" dist="38100" dir="2700000" algn="tl">
                    <a:srgbClr val="000000">
                      <a:alpha val="43137"/>
                    </a:srgbClr>
                  </a:outerShdw>
                </a:effectLst>
                <a:latin typeface="Arial Rounded MT Bold" panose="020F0704030504030204" pitchFamily="34" charset="0"/>
              </a:rPr>
              <a:t>Reality Check</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David was a man after God’s own heart;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was very yielded to God but still had those feelings.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It’s Ok to Acknowledge those feelings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It is not OK to react to life based on your feelings</a:t>
            </a:r>
          </a:p>
          <a:p>
            <a:pPr lvl="1">
              <a:buFont typeface="Courier New" panose="02070309020205020404" pitchFamily="49" charset="0"/>
              <a:buChar char="o"/>
            </a:pPr>
            <a:r>
              <a:rPr lang="en-US" sz="2800" b="1" dirty="0" err="1">
                <a:effectLst>
                  <a:outerShdw blurRad="38100" dist="38100" dir="2700000" algn="tl">
                    <a:srgbClr val="000000">
                      <a:alpha val="43137"/>
                    </a:srgbClr>
                  </a:outerShdw>
                </a:effectLst>
                <a:latin typeface="Arial Rounded MT Bold" panose="020F0704030504030204" pitchFamily="34" charset="0"/>
              </a:rPr>
              <a:t>Jer</a:t>
            </a:r>
            <a:r>
              <a:rPr lang="en-US" sz="2800" b="1" dirty="0">
                <a:effectLst>
                  <a:outerShdw blurRad="38100" dist="38100" dir="2700000" algn="tl">
                    <a:srgbClr val="000000">
                      <a:alpha val="43137"/>
                    </a:srgbClr>
                  </a:outerShdw>
                </a:effectLst>
                <a:latin typeface="Arial Rounded MT Bold" panose="020F0704030504030204" pitchFamily="34" charset="0"/>
              </a:rPr>
              <a:t> 17…</a:t>
            </a:r>
            <a:r>
              <a:rPr lang="en-US" sz="2800" i="1" dirty="0">
                <a:effectLst>
                  <a:outerShdw blurRad="38100" dist="38100" dir="2700000" algn="tl">
                    <a:srgbClr val="000000">
                      <a:alpha val="43137"/>
                    </a:srgbClr>
                  </a:outerShdw>
                </a:effectLst>
                <a:latin typeface="Arial Rounded MT Bold" panose="020F0704030504030204" pitchFamily="34" charset="0"/>
              </a:rPr>
              <a:t>heart is </a:t>
            </a:r>
            <a:r>
              <a:rPr lang="en-US" sz="2800" i="1" dirty="0" err="1">
                <a:effectLst>
                  <a:outerShdw blurRad="38100" dist="38100" dir="2700000" algn="tl">
                    <a:srgbClr val="000000">
                      <a:alpha val="43137"/>
                    </a:srgbClr>
                  </a:outerShdw>
                </a:effectLst>
                <a:latin typeface="Arial Rounded MT Bold" panose="020F0704030504030204" pitchFamily="34" charset="0"/>
              </a:rPr>
              <a:t>decietful</a:t>
            </a:r>
            <a:r>
              <a:rPr lang="en-US" sz="2800" b="1" dirty="0">
                <a:effectLst>
                  <a:outerShdw blurRad="38100" dist="38100" dir="2700000" algn="tl">
                    <a:srgbClr val="000000">
                      <a:alpha val="43137"/>
                    </a:srgbClr>
                  </a:outerShdw>
                </a:effectLst>
                <a:latin typeface="Arial Rounded MT Bold" panose="020F0704030504030204" pitchFamily="34" charset="0"/>
              </a:rPr>
              <a:t>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wonderful thing about feelings is that they can be changed.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David begins that change in the next verse as he declares what he wants God to do for him.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v21 says, “But do thou for me, O GOD the Lord, for thy name's sake: because thy mercy is good, deliver thou me.”  David wanted what everyone who has experienced traumatic events in life wants: mercy and deliverance.  David has been honest with God.  In the same way, it is important to bear your heart to God.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408093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BA52-81C8-4085-86F3-D45CDAEE4E4C}"/>
              </a:ext>
            </a:extLst>
          </p:cNvPr>
          <p:cNvSpPr>
            <a:spLocks noGrp="1"/>
          </p:cNvSpPr>
          <p:nvPr>
            <p:ph type="ctrTitle"/>
          </p:nvPr>
        </p:nvSpPr>
        <p:spPr>
          <a:xfrm>
            <a:off x="711200" y="5841999"/>
            <a:ext cx="3022600" cy="881063"/>
          </a:xfrm>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Part 2</a:t>
            </a:r>
            <a:endParaRPr lang="en-US" sz="48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a:extLst>
              <a:ext uri="{FF2B5EF4-FFF2-40B4-BE49-F238E27FC236}">
                <a16:creationId xmlns:a16="http://schemas.microsoft.com/office/drawing/2014/main" id="{241C4986-6102-446F-88A5-57774D051B3C}"/>
              </a:ext>
            </a:extLst>
          </p:cNvPr>
          <p:cNvSpPr>
            <a:spLocks noGrp="1"/>
          </p:cNvSpPr>
          <p:nvPr>
            <p:ph type="subTitle" idx="1"/>
          </p:nvPr>
        </p:nvSpPr>
        <p:spPr>
          <a:xfrm>
            <a:off x="6870700" y="6116638"/>
            <a:ext cx="2844800" cy="741362"/>
          </a:xfrm>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Psalm 109</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a:extLst>
              <a:ext uri="{FF2B5EF4-FFF2-40B4-BE49-F238E27FC236}">
                <a16:creationId xmlns:a16="http://schemas.microsoft.com/office/drawing/2014/main" id="{B4F04E38-C783-48DF-AB71-2C07964ED500}"/>
              </a:ext>
            </a:extLst>
          </p:cNvPr>
          <p:cNvSpPr txBox="1"/>
          <p:nvPr/>
        </p:nvSpPr>
        <p:spPr>
          <a:xfrm>
            <a:off x="1270000" y="25400"/>
            <a:ext cx="21590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170A693B-1418-4729-8C28-70F60F03502B}"/>
              </a:ext>
            </a:extLst>
          </p:cNvPr>
          <p:cNvSpPr txBox="1"/>
          <p:nvPr/>
        </p:nvSpPr>
        <p:spPr>
          <a:xfrm>
            <a:off x="8877300" y="47655"/>
            <a:ext cx="19431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July 30, 2017</a:t>
            </a:r>
          </a:p>
        </p:txBody>
      </p:sp>
    </p:spTree>
    <p:extLst>
      <p:ext uri="{BB962C8B-B14F-4D97-AF65-F5344CB8AC3E}">
        <p14:creationId xmlns:p14="http://schemas.microsoft.com/office/powerpoint/2010/main" val="39624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2000"/>
                                        <p:tgtEl>
                                          <p:spTgt spid="2"/>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2000"/>
                                        <p:tgtEl>
                                          <p:spTgt spid="4"/>
                                        </p:tgtEl>
                                      </p:cBhvr>
                                    </p:animEffect>
                                  </p:childTnLst>
                                </p:cTn>
                              </p:par>
                            </p:childTnLst>
                          </p:cTn>
                        </p:par>
                        <p:par>
                          <p:cTn id="16" fill="hold">
                            <p:stCondLst>
                              <p:cond delay="6000"/>
                            </p:stCondLst>
                            <p:childTnLst>
                              <p:par>
                                <p:cTn id="17" presetID="16" presetClass="entr" presetSubtype="37"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r>
              <a:rPr lang="en-US" b="1" dirty="0"/>
              <a:t>Psalm 51:6 “Behold, thou </a:t>
            </a:r>
            <a:r>
              <a:rPr lang="en-US" b="1" dirty="0" err="1"/>
              <a:t>desirest</a:t>
            </a:r>
            <a:r>
              <a:rPr lang="en-US" b="1" dirty="0"/>
              <a:t> truth in the inward parts: and in the hidden part thou shalt make me to know wisdom.”  God will not save someone until they confess their sin in repentance.  Understand that David was not coming to force God to do his own will; he was simply confessing to God that he has had these feelings toward someone else.  Then saying in effect, “But God, I don’t want these feelings, what I really want is mercy and deliverance.  I want to be delivered from the pain that is in my heart right now.  I want you to show mercy on me and give me peace instead of hurt.”  Be careful that you do your confessing to God and not to other people.  It can become sin if you let it become gossip.  God is not glorified in the bad feelings themselves, He is glorified in the fact that you bring them to Him recognizing that He is the only one that can deliver you from them.  </a:t>
            </a:r>
            <a:endParaRPr lang="en-US" dirty="0"/>
          </a:p>
          <a:p>
            <a:endParaRPr lang="en-US" dirty="0"/>
          </a:p>
        </p:txBody>
      </p:sp>
    </p:spTree>
    <p:extLst>
      <p:ext uri="{BB962C8B-B14F-4D97-AF65-F5344CB8AC3E}">
        <p14:creationId xmlns:p14="http://schemas.microsoft.com/office/powerpoint/2010/main" val="107901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1103086" y="1212576"/>
            <a:ext cx="9681029" cy="3330396"/>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It is Not God That Has Taken Your Peace;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…It Is Only When We Let The Devil Distort the Truth</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…that We Lose Peace.  </a:t>
            </a:r>
          </a:p>
          <a:p>
            <a:pPr marL="0"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God Desires You to Have Peace…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 Beyond Human Understanding</a:t>
            </a:r>
          </a:p>
          <a:p>
            <a:pPr marL="0" indent="0">
              <a:buNone/>
            </a:pPr>
            <a:endParaRPr lang="en-US" dirty="0"/>
          </a:p>
        </p:txBody>
      </p:sp>
      <p:sp>
        <p:nvSpPr>
          <p:cNvPr id="4" name="Title 3">
            <a:extLst>
              <a:ext uri="{FF2B5EF4-FFF2-40B4-BE49-F238E27FC236}">
                <a16:creationId xmlns:a16="http://schemas.microsoft.com/office/drawing/2014/main" id="{01006CB0-752B-40F4-AE45-3D8E4F28BB8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13663770"/>
      </p:ext>
    </p:extLst>
  </p:cSld>
  <p:clrMapOvr>
    <a:masterClrMapping/>
  </p:clrMapOvr>
  <mc:AlternateContent xmlns:mc="http://schemas.openxmlformats.org/markup-compatibility/2006" xmlns:p14="http://schemas.microsoft.com/office/powerpoint/2010/main">
    <mc:Choice Requires="p14">
      <p:transition spd="slow" p14:dur="27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45"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4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4266-AB1A-4CFA-B5B0-6F5FB18FE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259EB4-18A8-4982-ADE6-7183B293CBAE}"/>
              </a:ext>
            </a:extLst>
          </p:cNvPr>
          <p:cNvSpPr>
            <a:spLocks noGrp="1"/>
          </p:cNvSpPr>
          <p:nvPr>
            <p:ph idx="1"/>
          </p:nvPr>
        </p:nvSpPr>
        <p:spPr/>
        <p:txBody>
          <a:bodyPr/>
          <a:lstStyle/>
          <a:p>
            <a:r>
              <a:rPr lang="en-US" dirty="0"/>
              <a:t>End of part 1</a:t>
            </a:r>
          </a:p>
        </p:txBody>
      </p:sp>
      <p:pic>
        <p:nvPicPr>
          <p:cNvPr id="5" name="Picture 4" descr="A white sign with black text&#10;&#10;Description generated with high confidence">
            <a:extLst>
              <a:ext uri="{FF2B5EF4-FFF2-40B4-BE49-F238E27FC236}">
                <a16:creationId xmlns:a16="http://schemas.microsoft.com/office/drawing/2014/main" id="{DE1A1E26-30F1-49D9-BE64-61681B6D0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020" y="2819400"/>
            <a:ext cx="3226255" cy="2924175"/>
          </a:xfrm>
          <a:prstGeom prst="rect">
            <a:avLst/>
          </a:prstGeom>
        </p:spPr>
      </p:pic>
      <p:pic>
        <p:nvPicPr>
          <p:cNvPr id="6" name="Picture 5">
            <a:extLst>
              <a:ext uri="{FF2B5EF4-FFF2-40B4-BE49-F238E27FC236}">
                <a16:creationId xmlns:a16="http://schemas.microsoft.com/office/drawing/2014/main" id="{56E54335-5A95-4571-8A34-8E53148AB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19400"/>
            <a:ext cx="2286000" cy="3048000"/>
          </a:xfrm>
          <a:prstGeom prst="rect">
            <a:avLst/>
          </a:prstGeom>
        </p:spPr>
      </p:pic>
      <p:pic>
        <p:nvPicPr>
          <p:cNvPr id="8" name="Picture 7">
            <a:extLst>
              <a:ext uri="{FF2B5EF4-FFF2-40B4-BE49-F238E27FC236}">
                <a16:creationId xmlns:a16="http://schemas.microsoft.com/office/drawing/2014/main" id="{28113B03-8798-4C98-942A-8B9FB1E96631}"/>
              </a:ext>
            </a:extLst>
          </p:cNvPr>
          <p:cNvPicPr>
            <a:picLocks noChangeAspect="1"/>
          </p:cNvPicPr>
          <p:nvPr/>
        </p:nvPicPr>
        <p:blipFill rotWithShape="1">
          <a:blip r:embed="rId4">
            <a:extLst>
              <a:ext uri="{28A0092B-C50C-407E-A947-70E740481C1C}">
                <a14:useLocalDpi xmlns:a14="http://schemas.microsoft.com/office/drawing/2010/main" val="0"/>
              </a:ext>
            </a:extLst>
          </a:blip>
          <a:srcRect l="15934" r="15643"/>
          <a:stretch/>
        </p:blipFill>
        <p:spPr>
          <a:xfrm>
            <a:off x="7829550" y="1928812"/>
            <a:ext cx="2728913" cy="4586287"/>
          </a:xfrm>
          <a:prstGeom prst="rect">
            <a:avLst/>
          </a:prstGeom>
        </p:spPr>
      </p:pic>
    </p:spTree>
    <p:extLst>
      <p:ext uri="{BB962C8B-B14F-4D97-AF65-F5344CB8AC3E}">
        <p14:creationId xmlns:p14="http://schemas.microsoft.com/office/powerpoint/2010/main" val="23703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generated with high confidence">
            <a:extLst>
              <a:ext uri="{FF2B5EF4-FFF2-40B4-BE49-F238E27FC236}">
                <a16:creationId xmlns:a16="http://schemas.microsoft.com/office/drawing/2014/main" id="{C8C4C878-6B1A-4B65-9A79-65B958970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3" y="130175"/>
            <a:ext cx="3786188" cy="2486025"/>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56E118F0-2EEB-4CE0-B91E-AE8E7D224F4B}"/>
              </a:ext>
            </a:extLst>
          </p:cNvPr>
          <p:cNvPicPr>
            <a:picLocks noChangeAspect="1"/>
          </p:cNvPicPr>
          <p:nvPr/>
        </p:nvPicPr>
        <p:blipFill rotWithShape="1">
          <a:blip r:embed="rId3">
            <a:extLst>
              <a:ext uri="{28A0092B-C50C-407E-A947-70E740481C1C}">
                <a14:useLocalDpi xmlns:a14="http://schemas.microsoft.com/office/drawing/2010/main" val="0"/>
              </a:ext>
            </a:extLst>
          </a:blip>
          <a:srcRect b="24222"/>
          <a:stretch/>
        </p:blipFill>
        <p:spPr>
          <a:xfrm>
            <a:off x="4217987" y="290512"/>
            <a:ext cx="1800225" cy="2165350"/>
          </a:xfrm>
          <a:prstGeom prst="rect">
            <a:avLst/>
          </a:prstGeom>
        </p:spPr>
      </p:pic>
      <p:pic>
        <p:nvPicPr>
          <p:cNvPr id="7" name="Picture 6" descr="A picture containing snow, outdoor, ground&#10;&#10;Description generated with high confidence">
            <a:extLst>
              <a:ext uri="{FF2B5EF4-FFF2-40B4-BE49-F238E27FC236}">
                <a16:creationId xmlns:a16="http://schemas.microsoft.com/office/drawing/2014/main" id="{9025272A-CEE8-40C7-BA5B-F784460DC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00" y="169862"/>
            <a:ext cx="5384800" cy="2286000"/>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9A02E837-E469-46EA-A0C2-ADA5A9D3E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51" y="2723016"/>
            <a:ext cx="3467100" cy="1724025"/>
          </a:xfrm>
          <a:prstGeom prst="rect">
            <a:avLst/>
          </a:prstGeom>
        </p:spPr>
      </p:pic>
      <p:pic>
        <p:nvPicPr>
          <p:cNvPr id="13" name="Picture 12" descr="A close up of a sign&#10;&#10;Description generated with very high confidence">
            <a:extLst>
              <a:ext uri="{FF2B5EF4-FFF2-40B4-BE49-F238E27FC236}">
                <a16:creationId xmlns:a16="http://schemas.microsoft.com/office/drawing/2014/main" id="{A8497904-9043-4CFF-851A-DD6694CC83B9}"/>
              </a:ext>
            </a:extLst>
          </p:cNvPr>
          <p:cNvPicPr>
            <a:picLocks noChangeAspect="1"/>
          </p:cNvPicPr>
          <p:nvPr/>
        </p:nvPicPr>
        <p:blipFill rotWithShape="1">
          <a:blip r:embed="rId6">
            <a:extLst>
              <a:ext uri="{28A0092B-C50C-407E-A947-70E740481C1C}">
                <a14:useLocalDpi xmlns:a14="http://schemas.microsoft.com/office/drawing/2010/main" val="0"/>
              </a:ext>
            </a:extLst>
          </a:blip>
          <a:srcRect l="6033" t="7575" r="6266" b="6723"/>
          <a:stretch/>
        </p:blipFill>
        <p:spPr>
          <a:xfrm>
            <a:off x="4217987" y="2998787"/>
            <a:ext cx="3554414" cy="1598614"/>
          </a:xfrm>
          <a:prstGeom prst="rect">
            <a:avLst/>
          </a:prstGeom>
        </p:spPr>
      </p:pic>
      <p:pic>
        <p:nvPicPr>
          <p:cNvPr id="15" name="Picture 14" descr="A lion looking at the camera&#10;&#10;Description generated with high confidence">
            <a:extLst>
              <a:ext uri="{FF2B5EF4-FFF2-40B4-BE49-F238E27FC236}">
                <a16:creationId xmlns:a16="http://schemas.microsoft.com/office/drawing/2014/main" id="{4963AA19-D4FB-4997-975F-38BD251FC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3875" y="3860799"/>
            <a:ext cx="4048125" cy="2800350"/>
          </a:xfrm>
          <a:prstGeom prst="rect">
            <a:avLst/>
          </a:prstGeom>
        </p:spPr>
      </p:pic>
      <p:pic>
        <p:nvPicPr>
          <p:cNvPr id="17" name="Picture 16">
            <a:extLst>
              <a:ext uri="{FF2B5EF4-FFF2-40B4-BE49-F238E27FC236}">
                <a16:creationId xmlns:a16="http://schemas.microsoft.com/office/drawing/2014/main" id="{3BFCE9F4-7302-41C4-B8D9-30C9376F16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13" y="4760686"/>
            <a:ext cx="3920444" cy="2024742"/>
          </a:xfrm>
          <a:prstGeom prst="rect">
            <a:avLst/>
          </a:prstGeom>
        </p:spPr>
      </p:pic>
    </p:spTree>
    <p:extLst>
      <p:ext uri="{BB962C8B-B14F-4D97-AF65-F5344CB8AC3E}">
        <p14:creationId xmlns:p14="http://schemas.microsoft.com/office/powerpoint/2010/main" val="6812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9133-A6A2-463E-B388-48C94710E2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158E3A-92F7-49A6-BFED-D42B35395E03}"/>
              </a:ext>
            </a:extLst>
          </p:cNvPr>
          <p:cNvSpPr>
            <a:spLocks noGrp="1"/>
          </p:cNvSpPr>
          <p:nvPr>
            <p:ph idx="1"/>
          </p:nvPr>
        </p:nvSpPr>
        <p:spPr/>
        <p:txBody>
          <a:bodyPr/>
          <a:lstStyle/>
          <a:p>
            <a:r>
              <a:rPr lang="en-US" dirty="0"/>
              <a:t>Part 3</a:t>
            </a:r>
          </a:p>
        </p:txBody>
      </p:sp>
    </p:spTree>
    <p:extLst>
      <p:ext uri="{BB962C8B-B14F-4D97-AF65-F5344CB8AC3E}">
        <p14:creationId xmlns:p14="http://schemas.microsoft.com/office/powerpoint/2010/main" val="376041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Four Of The Emotional Consequences That Accompany Trauma - 22-25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normAutofit fontScale="70000" lnSpcReduction="20000"/>
          </a:bodyPr>
          <a:lstStyle/>
          <a:p>
            <a:pPr marL="0" indent="0">
              <a:buNone/>
            </a:pPr>
            <a:r>
              <a:rPr lang="en-US" b="1" dirty="0"/>
              <a:t>“For I am poor and needy, and my heart is wounded within me.  I am gone like the shadow when it </a:t>
            </a:r>
            <a:r>
              <a:rPr lang="en-US" b="1" dirty="0" err="1"/>
              <a:t>declineth</a:t>
            </a:r>
            <a:r>
              <a:rPr lang="en-US" b="1" dirty="0"/>
              <a:t>: I am tossed up and down as the locust.  My knees are weak through fasting; and my flesh </a:t>
            </a:r>
            <a:r>
              <a:rPr lang="en-US" b="1" dirty="0" err="1"/>
              <a:t>faileth</a:t>
            </a:r>
            <a:r>
              <a:rPr lang="en-US" b="1" dirty="0"/>
              <a:t> of fatness.  I became also a reproach unto them: when they looked upon me they </a:t>
            </a:r>
            <a:r>
              <a:rPr lang="en-US" b="1" dirty="0" err="1"/>
              <a:t>shaked</a:t>
            </a:r>
            <a:r>
              <a:rPr lang="en-US" b="1" dirty="0"/>
              <a:t> their heads.”   </a:t>
            </a:r>
            <a:endParaRPr lang="en-US" dirty="0"/>
          </a:p>
          <a:p>
            <a:r>
              <a:rPr lang="en-US" b="1" dirty="0"/>
              <a:t>1. You may have a wounded heart.  You may feel a deep hurt that you are unsure whether you can ever recover from.  You may have fallen prey to the feeling that you can never feel “normal” again.  Beware of the extreme thinking of “never” and “always”.  Few things in life are this way, and by following the Scriptures you can overcome this trial, too.  Remember Philippians 4:13 “I can do all things through Christ which </a:t>
            </a:r>
            <a:r>
              <a:rPr lang="en-US" b="1" dirty="0" err="1"/>
              <a:t>strengtheneth</a:t>
            </a:r>
            <a:r>
              <a:rPr lang="en-US" b="1" dirty="0"/>
              <a:t> me.”   </a:t>
            </a:r>
            <a:endParaRPr lang="en-US" dirty="0"/>
          </a:p>
          <a:p>
            <a:r>
              <a:rPr lang="en-US" b="1" dirty="0"/>
              <a:t>2. The second emotional consequence is that of withdrawing.  The Psalmist says that he is gone like the shadow when it </a:t>
            </a:r>
            <a:r>
              <a:rPr lang="en-US" b="1" dirty="0" err="1"/>
              <a:t>declineth</a:t>
            </a:r>
            <a:r>
              <a:rPr lang="en-US" b="1" dirty="0"/>
              <a:t>.  Have you withdrawn from others?  Do you desire to be alone instead of facing people?  Have you had an emotional withdraw, building up walls so that people cannot get close enough to hurt you?  You may have thought something was wrong with you, when the truth is that you are responding just as a normal person does, just like David did.  Hold on!  God has an answer coming for you; He has deliverance for you. </a:t>
            </a:r>
            <a:endParaRPr lang="en-US" dirty="0"/>
          </a:p>
          <a:p>
            <a:r>
              <a:rPr lang="en-US" b="1" dirty="0"/>
              <a:t>3. Next, the Psalmist says that he is tossed up and down like the locust.  We may express this by saying, “I’m on an emotional roller coaster.  I can’t seem to control my emotions.”  Remember this was the same response King David had before he applied the cure that God gave him.   </a:t>
            </a:r>
            <a:endParaRPr lang="en-US" dirty="0"/>
          </a:p>
          <a:p>
            <a:r>
              <a:rPr lang="en-US" b="1" dirty="0"/>
              <a:t>4. The last emotional consequence David experienced was that he had a sudden health change.  He lost weight, a noticeable altering of his physical appearance.  Those around him could see the change.  You may have experienced the opposite, gaining weight instead of losing it.  You may have become trapped in a cycle of eating disorders.  If you have fallen into an eating disorder since your traumatic event, you need to be cautious that you are not giving heed to doctrines of Devils as it says in I Timothy 4:1-3.  </a:t>
            </a:r>
            <a:endParaRPr lang="en-US" dirty="0"/>
          </a:p>
          <a:p>
            <a:endParaRPr lang="en-US" dirty="0"/>
          </a:p>
        </p:txBody>
      </p:sp>
    </p:spTree>
    <p:extLst>
      <p:ext uri="{BB962C8B-B14F-4D97-AF65-F5344CB8AC3E}">
        <p14:creationId xmlns:p14="http://schemas.microsoft.com/office/powerpoint/2010/main" val="250255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r>
              <a:rPr lang="en-US" b="1" dirty="0"/>
              <a:t>So what is the answer?  How did David go on and overcome this traumatic event?  More specifically, how can you overcome the trauma that you have experienced?  </a:t>
            </a:r>
            <a:endParaRPr lang="en-US" dirty="0"/>
          </a:p>
          <a:p>
            <a:r>
              <a:rPr lang="en-US" b="1" dirty="0"/>
              <a:t>The answer is two parts and is found in the last few verses of the chapter.  Verses 26-30, “Help me, O LORD my God: O save me according to thy mercy:  That they may know that this is thy hand; that thou, LORD, hast done it.  Let them curse, but bless thou: when they arise, let them be ashamed; but let thy servant rejoice.  Let mine adversaries be clothed with shame, and let them cover themselves with their own confusion, as with a mantle.  I will greatly praise the LORD with my mouth; yea, I will praise him among the multitude.”  </a:t>
            </a:r>
            <a:endParaRPr lang="en-US" dirty="0"/>
          </a:p>
          <a:p>
            <a:endParaRPr lang="en-US" dirty="0"/>
          </a:p>
        </p:txBody>
      </p:sp>
    </p:spTree>
    <p:extLst>
      <p:ext uri="{BB962C8B-B14F-4D97-AF65-F5344CB8AC3E}">
        <p14:creationId xmlns:p14="http://schemas.microsoft.com/office/powerpoint/2010/main" val="38418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98783"/>
            <a:ext cx="11741426" cy="6414052"/>
          </a:xfrm>
        </p:spPr>
        <p:txBody>
          <a:bodyPr>
            <a:normAutofit fontScale="62500" lnSpcReduction="20000"/>
          </a:bodyPr>
          <a:lstStyle/>
          <a:p>
            <a:r>
              <a:rPr lang="en-US" b="1" dirty="0"/>
              <a:t>The first step that David took was to acknowledge that everything that happened to him, happened by the will of God.  Wait a minute! I didn’t say God did it.  What I did say is that the Scripture teaches us that God prohibits or allows ALL things that happen to us in life.  The Biblical example of this is Job.  In Job 1:6-12 it says, “Now there was a day when the sons of God came to present themselves before the LORD, and Satan came also among them.  And the LORD said unto Satan, Whence, </a:t>
            </a:r>
            <a:r>
              <a:rPr lang="en-US" b="1" dirty="0" err="1"/>
              <a:t>comest</a:t>
            </a:r>
            <a:r>
              <a:rPr lang="en-US" b="1" dirty="0"/>
              <a:t> thou? Then Satan answered the LORD, and said, From going to and </a:t>
            </a:r>
            <a:r>
              <a:rPr lang="en-US" b="1" dirty="0" err="1"/>
              <a:t>fro</a:t>
            </a:r>
            <a:r>
              <a:rPr lang="en-US" b="1" dirty="0"/>
              <a:t> in the earth, and from walking up and down in it.  And the LORD said unto Satan, Hast thou considered my servant Job, that there is none like him in the earth, a perfect and an upright man, one that </a:t>
            </a:r>
            <a:r>
              <a:rPr lang="en-US" b="1" dirty="0" err="1"/>
              <a:t>feareth</a:t>
            </a:r>
            <a:r>
              <a:rPr lang="en-US" b="1" dirty="0"/>
              <a:t> God, and </a:t>
            </a:r>
            <a:r>
              <a:rPr lang="en-US" b="1" dirty="0" err="1"/>
              <a:t>escheweth</a:t>
            </a:r>
            <a:r>
              <a:rPr lang="en-US" b="1" dirty="0"/>
              <a:t> evil?  Then Satan answered the LORD, and said, Doth Job fear God for </a:t>
            </a:r>
            <a:r>
              <a:rPr lang="en-US" b="1" dirty="0" err="1"/>
              <a:t>nought</a:t>
            </a:r>
            <a:r>
              <a:rPr lang="en-US" b="1" dirty="0"/>
              <a:t>?  Hast not thou made an hedge about him, and about his house, and about all that he hath on every side? thou hast blessed the work of his hands, and his substance is increased in the land.  But put forth thine hand now, and touch all that he hath, and he will curse thee to thy face.  And the LORD said unto Satan, Behold, all that he hath is in thy power; only upon himself put not forth thine hand. So Satan went forth from the presence of the LORD.”  </a:t>
            </a:r>
            <a:endParaRPr lang="en-US" dirty="0"/>
          </a:p>
          <a:p>
            <a:r>
              <a:rPr lang="en-US" b="1" dirty="0"/>
              <a:t>Here we find that Satan was not able to attack Job due to the hedge of thorns that God had placed around him and all that he had.  Even when God allowed Satan access to Job, he was still limited in what he could do. You may ask the same question that many have: Why would God allow the Devil access to me?  Job’s friends had all sorts of reasons why, and none of them were right.  The conclusion of Job seems to be that God is God, and He does not have to answer to you nor me.  We look at life in a finite manner; we do not see the whole picture.  God sees not only where we are now, but also where we are going.  He knows that there are things we will never learn without trauma.  I had a friend die at a young age several years ago.  I began to ask the question, why did You have to take someone so young?  Then God directed me to I Kings 14:12-13 “Arise thou therefore, get thee to thine own house: and when thy feet enter into the city, the child shall die.  And all Israel shall mourn for him, and bury him: for he only of Jeroboam shall come to the grave, because in him there is found some good thing toward the LORD God of Israel in the house of Jeroboam.”  God was preparing to judge the house of Jeroboam.  </a:t>
            </a:r>
            <a:endParaRPr lang="en-US" dirty="0"/>
          </a:p>
          <a:p>
            <a:r>
              <a:rPr lang="en-US" b="1" dirty="0"/>
              <a:t>This child of Jeroboam was taken to keep him from the judgment that was going to befall his father’s house.  God was being merciful to him.  God’s mercy is sometimes seen by us as a catastrophe.  Job found a truth in chapter 19:6 “Know now that God hath overthrown me, and hath compassed me with his net.”  It is God that allowed the trauma in Job’s life.   Acknowledging this takes power away from your enemy.  Those who have traumatized you have no power over you if you acknowledge that God is in control of all things that happen in your life.  </a:t>
            </a:r>
            <a:endParaRPr lang="en-US" dirty="0"/>
          </a:p>
          <a:p>
            <a:endParaRPr lang="en-US" dirty="0"/>
          </a:p>
        </p:txBody>
      </p:sp>
    </p:spTree>
    <p:extLst>
      <p:ext uri="{BB962C8B-B14F-4D97-AF65-F5344CB8AC3E}">
        <p14:creationId xmlns:p14="http://schemas.microsoft.com/office/powerpoint/2010/main" val="96274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normAutofit fontScale="70000" lnSpcReduction="20000"/>
          </a:bodyPr>
          <a:lstStyle/>
          <a:p>
            <a:pPr marL="0" indent="0">
              <a:buNone/>
            </a:pPr>
            <a:r>
              <a:rPr lang="en-US" b="1" dirty="0"/>
              <a:t>Romans 8:28 which says, “And we know that all things work together for good to them that love God, to them who are the called according to his purpose.”  </a:t>
            </a:r>
            <a:endParaRPr lang="en-US" dirty="0"/>
          </a:p>
          <a:p>
            <a:r>
              <a:rPr lang="en-US" b="1" dirty="0"/>
              <a:t>The Scripture does not tell us that all things that happen to those who love God will be good.  Many things that happen are bad.  God did not promise to keep all bad things from happening to us, but He did promise that if we will allow Him to work His will in our lives, that all things good and bad would work together for good.  </a:t>
            </a:r>
            <a:endParaRPr lang="en-US" dirty="0"/>
          </a:p>
          <a:p>
            <a:r>
              <a:rPr lang="en-US" b="1" dirty="0"/>
              <a:t>I believe that the two verses prior to this verse give us an indication of the fact that bad things happen in life when they say, “Likewise the Spirit also </a:t>
            </a:r>
            <a:r>
              <a:rPr lang="en-US" b="1" dirty="0" err="1"/>
              <a:t>helpeth</a:t>
            </a:r>
            <a:r>
              <a:rPr lang="en-US" b="1" dirty="0"/>
              <a:t> our infirmities: for we know not what we should pray for as we ought: but the Spirit itself </a:t>
            </a:r>
            <a:r>
              <a:rPr lang="en-US" b="1" dirty="0" err="1"/>
              <a:t>maketh</a:t>
            </a:r>
            <a:r>
              <a:rPr lang="en-US" b="1" dirty="0"/>
              <a:t> intercession for us with groanings which cannot be uttered.  And he that </a:t>
            </a:r>
            <a:r>
              <a:rPr lang="en-US" b="1" dirty="0" err="1"/>
              <a:t>searcheth</a:t>
            </a:r>
            <a:r>
              <a:rPr lang="en-US" b="1" dirty="0"/>
              <a:t> the hearts </a:t>
            </a:r>
            <a:r>
              <a:rPr lang="en-US" b="1" dirty="0" err="1"/>
              <a:t>knoweth</a:t>
            </a:r>
            <a:r>
              <a:rPr lang="en-US" b="1" dirty="0"/>
              <a:t> what is the mind of the Spirit, because he </a:t>
            </a:r>
            <a:r>
              <a:rPr lang="en-US" b="1" dirty="0" err="1"/>
              <a:t>maketh</a:t>
            </a:r>
            <a:r>
              <a:rPr lang="en-US" b="1" dirty="0"/>
              <a:t> intercession for the saints according to the will of God.”  </a:t>
            </a:r>
            <a:endParaRPr lang="en-US" dirty="0"/>
          </a:p>
          <a:p>
            <a:r>
              <a:rPr lang="en-US" b="1" dirty="0"/>
              <a:t>God is saying that when you cannot understand why things have happened in your life, when you do not even know how to pray, He knows what you need. Traumatic events bring us to an end of our abilities.  They bring us to the place that we have to turn to God, when there are no other options.  It is at those times that God says, turn to me and I will make these bad things in life work together for good.  </a:t>
            </a:r>
            <a:endParaRPr lang="en-US" dirty="0"/>
          </a:p>
          <a:p>
            <a:r>
              <a:rPr lang="en-US" b="1" dirty="0"/>
              <a:t>Your enemy has power over you as long as you believe that they control what they did to you.  When you change that belief and acknowledge that they could do nothing to you except what God allowed, then they are powerless.  </a:t>
            </a:r>
            <a:endParaRPr lang="en-US" dirty="0"/>
          </a:p>
          <a:p>
            <a:r>
              <a:rPr lang="en-US" b="1" dirty="0"/>
              <a:t>No longer do you need to fear them.  No longer do they have the power; now all things are as they should be.  All power belongs to God.  He is in control and we are yielded to His authority.   </a:t>
            </a:r>
            <a:endParaRPr lang="en-US" dirty="0"/>
          </a:p>
          <a:p>
            <a:endParaRPr lang="en-US" dirty="0"/>
          </a:p>
        </p:txBody>
      </p:sp>
    </p:spTree>
    <p:extLst>
      <p:ext uri="{BB962C8B-B14F-4D97-AF65-F5344CB8AC3E}">
        <p14:creationId xmlns:p14="http://schemas.microsoft.com/office/powerpoint/2010/main" val="220540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278296"/>
            <a:ext cx="11741426" cy="6334539"/>
          </a:xfrm>
        </p:spPr>
        <p:txBody>
          <a:bodyPr>
            <a:normAutofit fontScale="47500" lnSpcReduction="20000"/>
          </a:bodyPr>
          <a:lstStyle/>
          <a:p>
            <a:pPr marL="0" indent="0">
              <a:lnSpc>
                <a:spcPct val="120000"/>
              </a:lnSpc>
              <a:buNone/>
            </a:pPr>
            <a:r>
              <a:rPr lang="en-US" b="1" dirty="0"/>
              <a:t>The next thing that David did was to praise God for what had happened to him.  </a:t>
            </a:r>
            <a:endParaRPr lang="en-US" dirty="0"/>
          </a:p>
          <a:p>
            <a:pPr>
              <a:lnSpc>
                <a:spcPct val="120000"/>
              </a:lnSpc>
            </a:pPr>
            <a:r>
              <a:rPr lang="en-US" b="1" dirty="0"/>
              <a:t>1 Thessalonians 5:18 “In every thing give thanks: for this is the will of God in Christ Jesus concerning you.”  It is not just God’s will for you to give thanks when things get worked out for good, but to give thanks for the traumatic events that happen to you as well.  This is a very difficult thing to do, to actually thank God for the bad thing that happened to you.  This is a foreign concept to us, but is exactly what the Scripture requires for us to do.   Ephesians 5:20 “Giving thanks always for all things unto God and the Father in the name of our Lord Jesus Christ;”   Praising God for the traumatic event that happened in your life takes power away from the adversary, the Devil.  Do you remember what the Devil said Job would do if God removed the hedge of protection from him?  He said that Job would curse God to his face.  What do you suppose it does to the Devil, when instead of causing you to curse God, you begin to praise God for the trauma in life?  The last thing that the Devil wants is to see God praised.  Praising God for trauma is a sure way to get the Devil to flee.   </a:t>
            </a:r>
            <a:endParaRPr lang="en-US" dirty="0"/>
          </a:p>
          <a:p>
            <a:pPr>
              <a:lnSpc>
                <a:spcPct val="120000"/>
              </a:lnSpc>
            </a:pPr>
            <a:r>
              <a:rPr lang="en-US" b="1" dirty="0"/>
              <a:t>Praising God also begins to remove the cloud of depression that often shrouds those who have been burdened down with trauma.  Isaiah 61:3 “To appoint unto them that mourn in Zion, to give unto them beauty for ashes, the oil of joy for mourning, the garment of praise for the spirit of heaviness; that they might be called trees of righteousness, the planting of the LORD, that he might be glorified.”  </a:t>
            </a:r>
            <a:endParaRPr lang="en-US" dirty="0"/>
          </a:p>
          <a:p>
            <a:pPr>
              <a:lnSpc>
                <a:spcPct val="120000"/>
              </a:lnSpc>
            </a:pPr>
            <a:r>
              <a:rPr lang="en-US" b="1" dirty="0"/>
              <a:t>Praising God takes your mind off of you and puts it on Him.  </a:t>
            </a:r>
            <a:endParaRPr lang="en-US" dirty="0"/>
          </a:p>
          <a:p>
            <a:pPr>
              <a:lnSpc>
                <a:spcPct val="120000"/>
              </a:lnSpc>
            </a:pPr>
            <a:r>
              <a:rPr lang="en-US" b="1" dirty="0"/>
              <a:t>It also trains your mind to think on things that are profitable to you.  Philippians 4:8 says, “Finally, brethren, whatsoever things are true, whatsoever things are honest, whatsoever things are just, whatsoever things are pure, whatsoever things are lovely, whatsoever things are of good report; if there be any virtue, and if there be any praise, think on these things.”  </a:t>
            </a:r>
            <a:endParaRPr lang="en-US" dirty="0"/>
          </a:p>
          <a:p>
            <a:pPr>
              <a:lnSpc>
                <a:spcPct val="120000"/>
              </a:lnSpc>
            </a:pPr>
            <a:r>
              <a:rPr lang="en-US" b="1" dirty="0"/>
              <a:t>Praising God is the essence of thinking on these things.  It may help you to make lists of things that you are thankful to God for.  You can use a notebook or 3x5 cards.  Make it a habit to list more things every day.  </a:t>
            </a:r>
            <a:endParaRPr lang="en-US" dirty="0"/>
          </a:p>
          <a:p>
            <a:pPr>
              <a:lnSpc>
                <a:spcPct val="120000"/>
              </a:lnSpc>
            </a:pPr>
            <a:r>
              <a:rPr lang="en-US" b="1" dirty="0"/>
              <a:t>Daniel did this three times each day.  Daniel 6:10 “Now when Daniel knew that the writing was signed, he went into his house; and his windows being open in his chamber toward Jerusalem, he kneeled upon his knees three times a day, and prayed, and gave thanks before his God, as he did aforetime.”   </a:t>
            </a:r>
            <a:endParaRPr lang="en-US" dirty="0"/>
          </a:p>
          <a:p>
            <a:pPr>
              <a:lnSpc>
                <a:spcPct val="120000"/>
              </a:lnSpc>
            </a:pPr>
            <a:r>
              <a:rPr lang="en-US" b="1" dirty="0"/>
              <a:t>David praised God seven times a day.  Psalm 119:164 “Seven times a day do I praise thee because of thy righteous judgments.”  You would be surprised how many things that you have to thank God for.  You should thank Him for everything you can see.  If you have an enemy, you should look for things about them to thank God for.  Even in the worst circumstances we are to thank God. </a:t>
            </a:r>
            <a:endParaRPr lang="en-US" dirty="0"/>
          </a:p>
          <a:p>
            <a:endParaRPr lang="en-US" dirty="0"/>
          </a:p>
        </p:txBody>
      </p:sp>
    </p:spTree>
    <p:extLst>
      <p:ext uri="{BB962C8B-B14F-4D97-AF65-F5344CB8AC3E}">
        <p14:creationId xmlns:p14="http://schemas.microsoft.com/office/powerpoint/2010/main" val="117683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F215-AC4B-4E33-A522-C75BD775E641}"/>
              </a:ext>
            </a:extLst>
          </p:cNvPr>
          <p:cNvSpPr>
            <a:spLocks noGrp="1"/>
          </p:cNvSpPr>
          <p:nvPr>
            <p:ph type="title"/>
          </p:nvPr>
        </p:nvSpPr>
        <p:spPr>
          <a:xfrm>
            <a:off x="0" y="0"/>
            <a:ext cx="8523514" cy="1046922"/>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Victim Mentality is on the Rise</a:t>
            </a:r>
          </a:p>
        </p:txBody>
      </p:sp>
      <p:sp>
        <p:nvSpPr>
          <p:cNvPr id="3" name="Content Placeholder 2">
            <a:extLst>
              <a:ext uri="{FF2B5EF4-FFF2-40B4-BE49-F238E27FC236}">
                <a16:creationId xmlns:a16="http://schemas.microsoft.com/office/drawing/2014/main" id="{D51F7086-E93C-4807-9E88-8C2B74D30FAE}"/>
              </a:ext>
            </a:extLst>
          </p:cNvPr>
          <p:cNvSpPr>
            <a:spLocks noGrp="1"/>
          </p:cNvSpPr>
          <p:nvPr>
            <p:ph idx="1"/>
          </p:nvPr>
        </p:nvSpPr>
        <p:spPr>
          <a:xfrm>
            <a:off x="2841171" y="1305340"/>
            <a:ext cx="9350829" cy="5552660"/>
          </a:xfrm>
          <a:solidFill>
            <a:schemeClr val="bg1">
              <a:alpha val="80000"/>
            </a:schemeClr>
          </a:solidFill>
        </p:spPr>
        <p:txBody>
          <a:bodyPr>
            <a:normAutofit fontScale="92500" lnSpcReduction="20000"/>
          </a:bodyPr>
          <a:lstStyle/>
          <a:p>
            <a:pPr marL="0" indent="0">
              <a:lnSpc>
                <a:spcPct val="120000"/>
              </a:lnSpc>
              <a:spcBef>
                <a:spcPts val="3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Victim Mentality is a Product of Trauma </a:t>
            </a:r>
          </a:p>
          <a:p>
            <a:pPr lvl="1">
              <a:lnSpc>
                <a:spcPct val="120000"/>
              </a:lnSpc>
              <a:spcBef>
                <a:spcPts val="300"/>
              </a:spcBef>
            </a:pPr>
            <a:r>
              <a:rPr lang="en-US" sz="4000" b="1" dirty="0">
                <a:effectLst>
                  <a:outerShdw blurRad="38100" dist="38100" dir="2700000" algn="tl">
                    <a:srgbClr val="000000">
                      <a:alpha val="43137"/>
                    </a:srgbClr>
                  </a:outerShdw>
                </a:effectLst>
                <a:latin typeface="Arial Rounded MT Bold" panose="020F0704030504030204" pitchFamily="34" charset="0"/>
              </a:rPr>
              <a:t>Spiritual</a:t>
            </a:r>
          </a:p>
          <a:p>
            <a:pPr lvl="1">
              <a:lnSpc>
                <a:spcPct val="120000"/>
              </a:lnSpc>
              <a:spcBef>
                <a:spcPts val="300"/>
              </a:spcBef>
            </a:pPr>
            <a:r>
              <a:rPr lang="en-US" sz="4000" b="1" dirty="0">
                <a:effectLst>
                  <a:outerShdw blurRad="38100" dist="38100" dir="2700000" algn="tl">
                    <a:srgbClr val="000000">
                      <a:alpha val="43137"/>
                    </a:srgbClr>
                  </a:outerShdw>
                </a:effectLst>
                <a:latin typeface="Arial Rounded MT Bold" panose="020F0704030504030204" pitchFamily="34" charset="0"/>
              </a:rPr>
              <a:t>Emotional </a:t>
            </a:r>
          </a:p>
          <a:p>
            <a:pPr lvl="1">
              <a:lnSpc>
                <a:spcPct val="120000"/>
              </a:lnSpc>
              <a:spcBef>
                <a:spcPts val="300"/>
              </a:spcBef>
            </a:pPr>
            <a:r>
              <a:rPr lang="en-US" sz="4000" b="1" dirty="0">
                <a:effectLst>
                  <a:outerShdw blurRad="38100" dist="38100" dir="2700000" algn="tl">
                    <a:srgbClr val="000000">
                      <a:alpha val="43137"/>
                    </a:srgbClr>
                  </a:outerShdw>
                </a:effectLst>
                <a:latin typeface="Arial Rounded MT Bold" panose="020F0704030504030204" pitchFamily="34" charset="0"/>
              </a:rPr>
              <a:t>Mental</a:t>
            </a:r>
          </a:p>
          <a:p>
            <a:pPr lvl="1">
              <a:lnSpc>
                <a:spcPct val="120000"/>
              </a:lnSpc>
              <a:spcBef>
                <a:spcPts val="300"/>
              </a:spcBef>
            </a:pPr>
            <a:r>
              <a:rPr lang="en-US" sz="4000" b="1" dirty="0">
                <a:effectLst>
                  <a:outerShdw blurRad="38100" dist="38100" dir="2700000" algn="tl">
                    <a:srgbClr val="000000">
                      <a:alpha val="43137"/>
                    </a:srgbClr>
                  </a:outerShdw>
                </a:effectLst>
                <a:latin typeface="Arial Rounded MT Bold" panose="020F0704030504030204" pitchFamily="34" charset="0"/>
              </a:rPr>
              <a:t>Physical </a:t>
            </a:r>
          </a:p>
          <a:p>
            <a:pPr marL="0" indent="0">
              <a:lnSpc>
                <a:spcPct val="120000"/>
              </a:lnSpc>
              <a:spcBef>
                <a:spcPts val="6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It Sweeps You Off Balance…</a:t>
            </a:r>
          </a:p>
          <a:p>
            <a:pPr marL="0" indent="0">
              <a:lnSpc>
                <a:spcPct val="120000"/>
              </a:lnSpc>
              <a:spcBef>
                <a:spcPts val="3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         …Keeps You Off Balance</a:t>
            </a:r>
          </a:p>
          <a:p>
            <a:pPr marL="0" indent="0">
              <a:lnSpc>
                <a:spcPct val="120000"/>
              </a:lnSpc>
              <a:spcBef>
                <a:spcPts val="3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              …Satan Keeps You Bound</a:t>
            </a:r>
          </a:p>
          <a:p>
            <a:pPr marL="0" indent="0">
              <a:lnSpc>
                <a:spcPct val="120000"/>
              </a:lnSpc>
              <a:spcBef>
                <a:spcPts val="300"/>
              </a:spcBef>
              <a:buNone/>
            </a:pPr>
            <a:r>
              <a:rPr lang="en-US" sz="4000" b="1" dirty="0">
                <a:effectLst>
                  <a:outerShdw blurRad="38100" dist="38100" dir="2700000" algn="tl">
                    <a:srgbClr val="000000">
                      <a:alpha val="43137"/>
                    </a:srgbClr>
                  </a:outerShdw>
                </a:effectLst>
                <a:latin typeface="Arial Rounded MT Bold" panose="020F0704030504030204" pitchFamily="34" charset="0"/>
              </a:rPr>
              <a:t>                  …with Invisible Chains</a:t>
            </a:r>
          </a:p>
          <a:p>
            <a:pPr>
              <a:lnSpc>
                <a:spcPct val="120000"/>
              </a:lnSpc>
            </a:pP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300"/>
              </a:spcBef>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73227928"/>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par>
                          <p:cTn id="40" fill="hold">
                            <p:stCondLst>
                              <p:cond delay="4000"/>
                            </p:stCondLst>
                            <p:childTnLst>
                              <p:par>
                                <p:cTn id="41" presetID="6"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par>
                          <p:cTn id="44" fill="hold">
                            <p:stCondLst>
                              <p:cond delay="6000"/>
                            </p:stCondLst>
                            <p:childTnLst>
                              <p:par>
                                <p:cTn id="45" presetID="6" presetClass="entr" presetSubtype="16"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r>
              <a:rPr lang="en-US" b="1" dirty="0"/>
              <a:t>Once you have done these two things, </a:t>
            </a:r>
            <a:endParaRPr lang="en-US" dirty="0"/>
          </a:p>
          <a:p>
            <a:pPr lvl="0"/>
            <a:r>
              <a:rPr lang="en-US" b="1" dirty="0"/>
              <a:t>acknowledging God’s control in your life and </a:t>
            </a:r>
            <a:endParaRPr lang="en-US" dirty="0"/>
          </a:p>
          <a:p>
            <a:pPr lvl="0"/>
            <a:r>
              <a:rPr lang="en-US" b="1" dirty="0"/>
              <a:t>praising Him for the trauma in your life, </a:t>
            </a:r>
            <a:endParaRPr lang="en-US" dirty="0"/>
          </a:p>
          <a:p>
            <a:pPr lvl="0"/>
            <a:r>
              <a:rPr lang="en-US" b="1" dirty="0"/>
              <a:t>then you will have given all the power back to God.  </a:t>
            </a:r>
            <a:endParaRPr lang="en-US" dirty="0"/>
          </a:p>
          <a:p>
            <a:r>
              <a:rPr lang="en-US" b="1" dirty="0"/>
              <a:t>That is when He will take all things and work them together to good.  David ended Psalm 109 with verse 31, “For he shall stand at the right hand of the poor, to save him from those that condemn his soul.”  You see, God stands ready to deliver and save you from condemnation.  It may be from the condemnation of others, or it may be from yourself.  When you give to God the position and praise He is due, it opens the door to Him to deliver you. </a:t>
            </a:r>
            <a:endParaRPr lang="en-US" dirty="0"/>
          </a:p>
        </p:txBody>
      </p:sp>
    </p:spTree>
    <p:extLst>
      <p:ext uri="{BB962C8B-B14F-4D97-AF65-F5344CB8AC3E}">
        <p14:creationId xmlns:p14="http://schemas.microsoft.com/office/powerpoint/2010/main" val="223661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r>
              <a:rPr lang="en-US" b="1" dirty="0">
                <a:effectLst>
                  <a:outerShdw blurRad="38100" dist="38100" dir="2700000" algn="tl">
                    <a:srgbClr val="000000">
                      <a:alpha val="43137"/>
                    </a:srgbClr>
                  </a:outerShdw>
                </a:effectLst>
              </a:rPr>
              <a:t>Isa 61:1-3</a:t>
            </a:r>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The Spirit of the Lord </a:t>
            </a:r>
            <a:r>
              <a:rPr lang="en-US" i="1" cap="small" dirty="0">
                <a:effectLst>
                  <a:outerShdw blurRad="38100" dist="38100" dir="2700000" algn="tl">
                    <a:srgbClr val="000000">
                      <a:alpha val="43137"/>
                    </a:srgbClr>
                  </a:outerShdw>
                </a:effectLst>
                <a:latin typeface="Arial Rounded MT Bold" panose="020F0704030504030204" pitchFamily="34" charset="0"/>
              </a:rPr>
              <a:t>God</a:t>
            </a:r>
            <a:r>
              <a:rPr lang="en-US" i="1" dirty="0">
                <a:effectLst>
                  <a:outerShdw blurRad="38100" dist="38100" dir="2700000" algn="tl">
                    <a:srgbClr val="000000">
                      <a:alpha val="43137"/>
                    </a:srgbClr>
                  </a:outerShdw>
                </a:effectLst>
                <a:latin typeface="Arial Rounded MT Bold" panose="020F0704030504030204" pitchFamily="34" charset="0"/>
              </a:rPr>
              <a:t> is upon me, because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has anointed me to bring good news to the poor; he has sent me to bind up the brokenhearted, to proclaim liberty to the captives, and the opening of the prison to those who are bound; to proclaim the year of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's favor, and the day of vengeance of our God; to comfort all who mourn; to grant to those who mourn in Zion— to give them a beautiful headdress instead of ashes, the oil of gladness instead of mourning, the garment of praise instead of a faint spirit; that they may be called oaks of righteousness, the planting of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that he may be glorified. </a:t>
            </a:r>
          </a:p>
        </p:txBody>
      </p:sp>
    </p:spTree>
    <p:extLst>
      <p:ext uri="{BB962C8B-B14F-4D97-AF65-F5344CB8AC3E}">
        <p14:creationId xmlns:p14="http://schemas.microsoft.com/office/powerpoint/2010/main" val="3232791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endParaRPr lang="en-US" dirty="0"/>
          </a:p>
        </p:txBody>
      </p:sp>
    </p:spTree>
    <p:extLst>
      <p:ext uri="{BB962C8B-B14F-4D97-AF65-F5344CB8AC3E}">
        <p14:creationId xmlns:p14="http://schemas.microsoft.com/office/powerpoint/2010/main" val="1483746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normAutofit/>
          </a:bodyPr>
          <a:lstStyle/>
          <a:p>
            <a:pPr marL="0" indent="0">
              <a:buNone/>
            </a:pPr>
            <a:r>
              <a:rPr lang="en-US" i="1" dirty="0">
                <a:effectLst>
                  <a:outerShdw blurRad="38100" dist="38100" dir="2700000" algn="tl">
                    <a:srgbClr val="000000">
                      <a:alpha val="43137"/>
                    </a:srgbClr>
                  </a:outerShdw>
                </a:effectLst>
              </a:rPr>
              <a:t>“Hold not thy peace, O God of my praise; For the mouth of the wicked and the mouth of the deceitful are opened against me: they have spoken against me with a lying tongue.  They compassed me about also with words of hatred; and fought against me without a cause.  For my love they are my adversaries: but I give myself unto prayer.  And they have rewarded me evil for good, and hatred for my love.”</a:t>
            </a:r>
            <a:r>
              <a:rPr lang="en-US" b="1" dirty="0">
                <a:effectLst>
                  <a:outerShdw blurRad="38100" dist="38100" dir="2700000" algn="tl">
                    <a:srgbClr val="000000">
                      <a:alpha val="43137"/>
                    </a:srgbClr>
                  </a:outerShdw>
                </a:effectLst>
              </a:rPr>
              <a:t> (1-5)</a:t>
            </a:r>
          </a:p>
          <a:p>
            <a:pPr marL="0" indent="0">
              <a:buNone/>
            </a:pPr>
            <a:endParaRPr lang="en-US" b="1" dirty="0">
              <a:effectLst>
                <a:outerShdw blurRad="38100" dist="38100" dir="2700000" algn="tl">
                  <a:srgbClr val="000000">
                    <a:alpha val="43137"/>
                  </a:srgbClr>
                </a:outerShdw>
              </a:effectLst>
            </a:endParaRPr>
          </a:p>
          <a:p>
            <a:pPr marL="0" indent="0">
              <a:buNone/>
            </a:pPr>
            <a:r>
              <a:rPr lang="en-US" i="1" dirty="0">
                <a:effectLst>
                  <a:outerShdw blurRad="38100" dist="38100" dir="2700000" algn="tl">
                    <a:srgbClr val="000000">
                      <a:alpha val="43137"/>
                    </a:srgbClr>
                  </a:outerShdw>
                </a:effectLst>
              </a:rPr>
              <a:t>My God, don’t turn a deaf ear to my hallelujah prayer. Liars are pouring out invective on me; Their lying tongues are like a pack of dogs out to get me, barking their hate, nipping my heels— and for no reason! I loved them and now they slander me— yes, me!— and treat my prayer like a crime; They return my good with evil, they return my love with hate</a:t>
            </a:r>
            <a:r>
              <a:rPr lang="en-US" b="1" dirty="0">
                <a:effectLst>
                  <a:outerShdw blurRad="38100" dist="38100" dir="2700000" algn="tl">
                    <a:srgbClr val="000000">
                      <a:alpha val="43137"/>
                    </a:srgbClr>
                  </a:outerShdw>
                </a:effectLst>
              </a:rPr>
              <a:t>. – (1-5) Message</a:t>
            </a:r>
          </a:p>
        </p:txBody>
      </p:sp>
    </p:spTree>
    <p:extLst>
      <p:ext uri="{BB962C8B-B14F-4D97-AF65-F5344CB8AC3E}">
        <p14:creationId xmlns:p14="http://schemas.microsoft.com/office/powerpoint/2010/main" val="974245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D9F1C-985B-4539-AAB0-973F97957B1A}"/>
              </a:ext>
            </a:extLst>
          </p:cNvPr>
          <p:cNvSpPr>
            <a:spLocks noGrp="1"/>
          </p:cNvSpPr>
          <p:nvPr>
            <p:ph idx="1"/>
          </p:nvPr>
        </p:nvSpPr>
        <p:spPr>
          <a:xfrm>
            <a:off x="225287" y="212035"/>
            <a:ext cx="11767930" cy="6387548"/>
          </a:xfrm>
        </p:spPr>
        <p:txBody>
          <a:bodyPr/>
          <a:lstStyle/>
          <a:p>
            <a:pPr marL="0" indent="0">
              <a:buNone/>
            </a:pPr>
            <a:r>
              <a:rPr lang="en-US" dirty="0"/>
              <a:t>1-Do not keep silent, O God of my praise! </a:t>
            </a:r>
          </a:p>
          <a:p>
            <a:pPr marL="0" indent="0">
              <a:buNone/>
            </a:pPr>
            <a:r>
              <a:rPr lang="en-US" dirty="0"/>
              <a:t>2-For the mouth of the wicked and the mouth of the deceitful Have opened against me; They have spoken against me with a lying tongue. </a:t>
            </a:r>
          </a:p>
          <a:p>
            <a:pPr marL="0" indent="0">
              <a:buNone/>
            </a:pPr>
            <a:r>
              <a:rPr lang="en-US" dirty="0"/>
              <a:t>3-They have also surrounded me with words of hatred, And fought against me without a cause. </a:t>
            </a:r>
          </a:p>
          <a:p>
            <a:pPr marL="0" indent="0">
              <a:buNone/>
            </a:pPr>
            <a:r>
              <a:rPr lang="en-US" dirty="0"/>
              <a:t>4-In return for my love they are my accusers, But I give myself to prayer. </a:t>
            </a:r>
          </a:p>
          <a:p>
            <a:pPr marL="0" indent="0">
              <a:buNone/>
            </a:pPr>
            <a:r>
              <a:rPr lang="en-US" dirty="0"/>
              <a:t>5-Thus they have rewarded me evil for good, And hatred for my love.</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My God, don’t turn a deaf ear to my hallelujah prayer. Liars are pouring out invective on me; Their lying tongues are like a pack of dogs out to get me, barking their hate, nipping my heels— and for no reason! I loved them and now they slander me— yes, me!— and treat my prayer like a crime; They return my good with evil, they return my love with hate</a:t>
            </a:r>
            <a:r>
              <a:rPr lang="en-US" b="1" dirty="0">
                <a:effectLst>
                  <a:outerShdw blurRad="38100" dist="38100" dir="2700000" algn="tl">
                    <a:srgbClr val="000000">
                      <a:alpha val="43137"/>
                    </a:srgbClr>
                  </a:outerShdw>
                </a:effectLst>
                <a:latin typeface="Arial Rounded MT Bold" panose="020F0704030504030204" pitchFamily="34" charset="0"/>
              </a:rPr>
              <a:t>. – (1-5) Message</a:t>
            </a:r>
          </a:p>
          <a:p>
            <a:pPr marL="0" indent="0">
              <a:buNone/>
            </a:pPr>
            <a:endParaRPr lang="en-US" dirty="0"/>
          </a:p>
        </p:txBody>
      </p:sp>
    </p:spTree>
    <p:extLst>
      <p:ext uri="{BB962C8B-B14F-4D97-AF65-F5344CB8AC3E}">
        <p14:creationId xmlns:p14="http://schemas.microsoft.com/office/powerpoint/2010/main" val="3734205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1522-61FE-4264-B20B-2C018C541CF5}"/>
              </a:ext>
            </a:extLst>
          </p:cNvPr>
          <p:cNvSpPr>
            <a:spLocks noGrp="1"/>
          </p:cNvSpPr>
          <p:nvPr>
            <p:ph type="title"/>
          </p:nvPr>
        </p:nvSpPr>
        <p:spPr>
          <a:xfrm>
            <a:off x="838200" y="126587"/>
            <a:ext cx="10515600" cy="933588"/>
          </a:xfrm>
        </p:spPr>
        <p:txBody>
          <a:bodyPr/>
          <a:lstStyle/>
          <a:p>
            <a:endParaRPr lang="en-US" dirty="0"/>
          </a:p>
        </p:txBody>
      </p:sp>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741426" cy="5327374"/>
          </a:xfrm>
        </p:spPr>
        <p:txBody>
          <a:bodyPr/>
          <a:lstStyle/>
          <a:p>
            <a:endParaRPr lang="en-US" dirty="0"/>
          </a:p>
        </p:txBody>
      </p:sp>
    </p:spTree>
    <p:extLst>
      <p:ext uri="{BB962C8B-B14F-4D97-AF65-F5344CB8AC3E}">
        <p14:creationId xmlns:p14="http://schemas.microsoft.com/office/powerpoint/2010/main" val="277169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0" y="1328057"/>
            <a:ext cx="7460343" cy="5529943"/>
          </a:xfrm>
          <a:solidFill>
            <a:schemeClr val="bg1">
              <a:alpha val="80000"/>
            </a:schemeClr>
          </a:solidFill>
        </p:spPr>
        <p:txBody>
          <a:bodyPr>
            <a:normAutofit fontScale="92500" lnSpcReduction="10000"/>
          </a:bodyPr>
          <a:lstStyle/>
          <a:p>
            <a:pPr marL="0" indent="0">
              <a:lnSpc>
                <a:spcPct val="120000"/>
              </a:lnSpc>
              <a:spcBef>
                <a:spcPts val="3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This is why Terrorism is So Successful</a:t>
            </a:r>
          </a:p>
          <a:p>
            <a:pPr lvl="1">
              <a:lnSpc>
                <a:spcPct val="120000"/>
              </a:lnSpc>
              <a:spcBef>
                <a:spcPts val="300"/>
              </a:spcBef>
            </a:pPr>
            <a:r>
              <a:rPr lang="en-US" sz="3000" b="1" dirty="0">
                <a:effectLst>
                  <a:outerShdw blurRad="38100" dist="38100" dir="2700000" algn="tl">
                    <a:srgbClr val="000000">
                      <a:alpha val="43137"/>
                    </a:srgbClr>
                  </a:outerShdw>
                </a:effectLst>
                <a:latin typeface="Arial Rounded MT Bold" panose="020F0704030504030204" pitchFamily="34" charset="0"/>
              </a:rPr>
              <a:t>It Makes Us More than Victims…</a:t>
            </a:r>
          </a:p>
          <a:p>
            <a:pPr marL="0" indent="0">
              <a:lnSpc>
                <a:spcPct val="120000"/>
              </a:lnSpc>
              <a:spcBef>
                <a:spcPts val="3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…It Causes Us to Develop</a:t>
            </a:r>
          </a:p>
          <a:p>
            <a:pPr marL="0" indent="0">
              <a:lnSpc>
                <a:spcPct val="120000"/>
              </a:lnSpc>
              <a:spcBef>
                <a:spcPts val="3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…a Victim Mentality</a:t>
            </a:r>
          </a:p>
          <a:p>
            <a:pPr marL="0" indent="0">
              <a:lnSpc>
                <a:spcPct val="120000"/>
              </a:lnSpc>
              <a:spcBef>
                <a:spcPts val="3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…Our Lives Change</a:t>
            </a:r>
          </a:p>
          <a:p>
            <a:pPr marL="0" indent="0">
              <a:lnSpc>
                <a:spcPct val="120000"/>
              </a:lnSpc>
              <a:spcBef>
                <a:spcPts val="30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…For the Worse</a:t>
            </a:r>
          </a:p>
          <a:p>
            <a:pPr marL="0" indent="0">
              <a:lnSpc>
                <a:spcPct val="120000"/>
              </a:lnSpc>
              <a:spcBef>
                <a:spcPts val="300"/>
              </a:spcBef>
              <a:buNone/>
            </a:pP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In the Beginning of this Psalm…</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…David has Become a Victim</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…but By the End He Refuses</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…to be a Victim but Instead a Victor!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90130124"/>
      </p:ext>
    </p:extLst>
  </p:cSld>
  <p:clrMapOvr>
    <a:masterClrMapping/>
  </p:clrMapOvr>
  <mc:AlternateContent xmlns:mc="http://schemas.openxmlformats.org/markup-compatibility/2006" xmlns:p14="http://schemas.microsoft.com/office/powerpoint/2010/main">
    <mc:Choice Requires="p14">
      <p:transition spd="slow" p14:dur="2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par>
                          <p:cTn id="39" fill="hold">
                            <p:stCondLst>
                              <p:cond delay="10000"/>
                            </p:stCondLst>
                            <p:childTnLst>
                              <p:par>
                                <p:cTn id="40" presetID="53" presetClass="entr" presetSubtype="16"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2000"/>
                                        <p:tgtEl>
                                          <p:spTgt spid="3">
                                            <p:txEl>
                                              <p:pRg st="7" end="7"/>
                                            </p:txEl>
                                          </p:spTgt>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2000"/>
                                        <p:tgtEl>
                                          <p:spTgt spid="3">
                                            <p:txEl>
                                              <p:pRg st="8" end="8"/>
                                            </p:txEl>
                                          </p:spTgt>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2000"/>
                                        <p:tgtEl>
                                          <p:spTgt spid="3">
                                            <p:txEl>
                                              <p:pRg st="9" end="9"/>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25287" y="2221318"/>
            <a:ext cx="11741426" cy="4295596"/>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1</a:t>
            </a:r>
            <a:r>
              <a:rPr lang="en-US" b="1" baseline="30000" dirty="0">
                <a:effectLst>
                  <a:outerShdw blurRad="38100" dist="38100" dir="2700000" algn="tl">
                    <a:srgbClr val="000000">
                      <a:alpha val="43137"/>
                    </a:srgbClr>
                  </a:outerShdw>
                </a:effectLst>
                <a:latin typeface="Arial Rounded MT Bold" panose="020F0704030504030204" pitchFamily="34" charset="0"/>
              </a:rPr>
              <a:t>st</a:t>
            </a:r>
            <a:r>
              <a:rPr lang="en-US" b="1" dirty="0">
                <a:effectLst>
                  <a:outerShdw blurRad="38100" dist="38100" dir="2700000" algn="tl">
                    <a:srgbClr val="000000">
                      <a:alpha val="43137"/>
                    </a:srgbClr>
                  </a:outerShdw>
                </a:effectLst>
                <a:latin typeface="Arial Rounded MT Bold" panose="020F0704030504030204" pitchFamily="34" charset="0"/>
              </a:rPr>
              <a:t>- David Feels the Peace of God Has Been Withheld (1)</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First Target of VM –Your Peace</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Hold not thy peace, O God of my praise; For the mouth of the wicked and the mouth of the deceitful are opened against me: they have spoken against me with a lying tongue.  They compassed me about also with words of hatred; and fought against me without a cause.  For my love they are my adversaries: but I give myself unto prayer.  And they have rewarded me evil for good, and hatred for my love.”</a:t>
            </a:r>
            <a:r>
              <a:rPr lang="en-US" b="1" dirty="0">
                <a:effectLst>
                  <a:outerShdw blurRad="38100" dist="38100" dir="2700000" algn="tl">
                    <a:srgbClr val="000000">
                      <a:alpha val="43137"/>
                    </a:srgbClr>
                  </a:outerShdw>
                </a:effectLst>
                <a:latin typeface="Arial Rounded MT Bold" panose="020F0704030504030204" pitchFamily="34" charset="0"/>
              </a:rPr>
              <a:t> (1-5)</a:t>
            </a:r>
          </a:p>
          <a:p>
            <a:endParaRPr lang="en-US" dirty="0"/>
          </a:p>
        </p:txBody>
      </p:sp>
      <p:sp>
        <p:nvSpPr>
          <p:cNvPr id="6" name="Title 1">
            <a:extLst>
              <a:ext uri="{FF2B5EF4-FFF2-40B4-BE49-F238E27FC236}">
                <a16:creationId xmlns:a16="http://schemas.microsoft.com/office/drawing/2014/main" id="{40B555DE-8B0A-47FA-B4D4-73D9F57D68A9}"/>
              </a:ext>
            </a:extLst>
          </p:cNvPr>
          <p:cNvSpPr>
            <a:spLocks noGrp="1"/>
          </p:cNvSpPr>
          <p:nvPr>
            <p:ph type="title"/>
          </p:nvPr>
        </p:nvSpPr>
        <p:spPr>
          <a:xfrm>
            <a:off x="838200" y="126587"/>
            <a:ext cx="10515600" cy="933588"/>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Three Things the Victim Mentality Creates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51530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0" y="101600"/>
            <a:ext cx="11741426" cy="6756400"/>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When Your Peace is Under Attack… Remember</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John 14:27 </a:t>
            </a:r>
            <a:r>
              <a:rPr lang="en-US" i="1" dirty="0">
                <a:effectLst>
                  <a:outerShdw blurRad="38100" dist="38100" dir="2700000" algn="tl">
                    <a:srgbClr val="000000">
                      <a:alpha val="43137"/>
                    </a:srgbClr>
                  </a:outerShdw>
                </a:effectLst>
                <a:latin typeface="Arial Rounded MT Bold" panose="020F0704030504030204" pitchFamily="34" charset="0"/>
              </a:rPr>
              <a:t>“Peace I leave with you, my peace I give unto you: not as the world giveth, give I unto you. Let not your heart be troubled, neither let it be afraid”</a:t>
            </a:r>
            <a:r>
              <a:rPr lang="en-US" b="1"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1200"/>
              </a:spcBef>
              <a:buFont typeface="Courier New" panose="02070309020205020404" pitchFamily="49" charset="0"/>
              <a:buChar char="o"/>
            </a:pPr>
            <a:r>
              <a:rPr lang="en-US" sz="2800" i="1" dirty="0">
                <a:effectLst>
                  <a:outerShdw blurRad="38100" dist="38100" dir="2700000" algn="tl">
                    <a:srgbClr val="000000">
                      <a:alpha val="43137"/>
                    </a:srgbClr>
                  </a:outerShdw>
                </a:effectLst>
              </a:rPr>
              <a:t>I am leaving you with a gift—peace of mind and heart. And the peace </a:t>
            </a:r>
          </a:p>
          <a:p>
            <a:pPr marL="0" indent="0">
              <a:lnSpc>
                <a:spcPct val="100000"/>
              </a:lnSpc>
              <a:spcBef>
                <a:spcPts val="0"/>
              </a:spcBef>
              <a:buNone/>
            </a:pPr>
            <a:r>
              <a:rPr lang="en-US" i="1" dirty="0">
                <a:effectLst>
                  <a:outerShdw blurRad="38100" dist="38100" dir="2700000" algn="tl">
                    <a:srgbClr val="000000">
                      <a:alpha val="43137"/>
                    </a:srgbClr>
                  </a:outerShdw>
                </a:effectLst>
              </a:rPr>
              <a:t>        I give is a gift the world cannot give. So don’t be troubled or afraid </a:t>
            </a:r>
            <a:r>
              <a:rPr lang="en-US" b="1" dirty="0">
                <a:effectLst>
                  <a:outerShdw blurRad="38100" dist="38100" dir="2700000" algn="tl">
                    <a:srgbClr val="000000">
                      <a:alpha val="43137"/>
                    </a:srgbClr>
                  </a:outerShdw>
                </a:effectLst>
              </a:rPr>
              <a:t>(NLT)</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2400"/>
              </a:spcBef>
            </a:pPr>
            <a:r>
              <a:rPr lang="en-US" b="1" dirty="0">
                <a:effectLst>
                  <a:outerShdw blurRad="38100" dist="38100" dir="2700000" algn="tl">
                    <a:srgbClr val="000000">
                      <a:alpha val="43137"/>
                    </a:srgbClr>
                  </a:outerShdw>
                </a:effectLst>
                <a:latin typeface="Arial Rounded MT Bold" panose="020F0704030504030204" pitchFamily="34" charset="0"/>
              </a:rPr>
              <a:t>Philippians 4:7 “</a:t>
            </a:r>
            <a:r>
              <a:rPr lang="en-US" i="1" dirty="0">
                <a:effectLst>
                  <a:outerShdw blurRad="38100" dist="38100" dir="2700000" algn="tl">
                    <a:srgbClr val="000000">
                      <a:alpha val="43137"/>
                    </a:srgbClr>
                  </a:outerShdw>
                </a:effectLst>
                <a:latin typeface="Arial Rounded MT Bold" panose="020F0704030504030204" pitchFamily="34" charset="0"/>
              </a:rPr>
              <a:t>And the peace of God, which </a:t>
            </a:r>
            <a:r>
              <a:rPr lang="en-US" i="1" dirty="0" err="1">
                <a:effectLst>
                  <a:outerShdw blurRad="38100" dist="38100" dir="2700000" algn="tl">
                    <a:srgbClr val="000000">
                      <a:alpha val="43137"/>
                    </a:srgbClr>
                  </a:outerShdw>
                </a:effectLst>
                <a:latin typeface="Arial Rounded MT Bold" panose="020F0704030504030204" pitchFamily="34" charset="0"/>
              </a:rPr>
              <a:t>passeth</a:t>
            </a:r>
            <a:r>
              <a:rPr lang="en-US" i="1" dirty="0">
                <a:effectLst>
                  <a:outerShdw blurRad="38100" dist="38100" dir="2700000" algn="tl">
                    <a:srgbClr val="000000">
                      <a:alpha val="43137"/>
                    </a:srgbClr>
                  </a:outerShdw>
                </a:effectLst>
                <a:latin typeface="Arial Rounded MT Bold" panose="020F0704030504030204" pitchFamily="34" charset="0"/>
              </a:rPr>
              <a:t> all understanding, shall keep your hearts and minds through Christ Jesus.”  </a:t>
            </a:r>
          </a:p>
          <a:p>
            <a:pPr lvl="1">
              <a:lnSpc>
                <a:spcPct val="100000"/>
              </a:lnSpc>
              <a:spcBef>
                <a:spcPts val="1200"/>
              </a:spcBef>
              <a:buFont typeface="Courier New" panose="02070309020205020404" pitchFamily="49" charset="0"/>
              <a:buChar char="o"/>
            </a:pPr>
            <a:r>
              <a:rPr lang="en-US" sz="2800" i="1" dirty="0">
                <a:latin typeface="Arial Rounded MT Bold" panose="020F0704030504030204" pitchFamily="34" charset="0"/>
              </a:rPr>
              <a:t>Then you will experience God’s peace, which exceeds anything we can understand. His peace will guard your hearts and minds as you live in Christ Jesus</a:t>
            </a:r>
            <a:r>
              <a:rPr lang="en-US" sz="2800" dirty="0">
                <a:latin typeface="Arial Rounded MT Bold" panose="020F0704030504030204" pitchFamily="34" charset="0"/>
              </a:rPr>
              <a:t>. (NLT)</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206935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308859-2F8D-4B64-A99B-B4C21FCF7D70}"/>
              </a:ext>
            </a:extLst>
          </p:cNvPr>
          <p:cNvSpPr>
            <a:spLocks noGrp="1"/>
          </p:cNvSpPr>
          <p:nvPr>
            <p:ph idx="1"/>
          </p:nvPr>
        </p:nvSpPr>
        <p:spPr>
          <a:xfrm>
            <a:off x="1103086" y="1212576"/>
            <a:ext cx="9681029" cy="3330396"/>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It is Not God That Has Taken Your Peace;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…It Is Only When We Let The Devil Distort the Truth</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…that We Lose Peace.  </a:t>
            </a:r>
          </a:p>
          <a:p>
            <a:pPr marL="0"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God Desires You to Have Peace…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 Beyond Human Understanding</a:t>
            </a:r>
          </a:p>
          <a:p>
            <a:pPr marL="0" indent="0">
              <a:buNone/>
            </a:pPr>
            <a:endParaRPr lang="en-US" dirty="0"/>
          </a:p>
        </p:txBody>
      </p:sp>
    </p:spTree>
    <p:extLst>
      <p:ext uri="{BB962C8B-B14F-4D97-AF65-F5344CB8AC3E}">
        <p14:creationId xmlns:p14="http://schemas.microsoft.com/office/powerpoint/2010/main" val="552924970"/>
      </p:ext>
    </p:extLst>
  </p:cSld>
  <p:clrMapOvr>
    <a:masterClrMapping/>
  </p:clrMapOvr>
  <mc:AlternateContent xmlns:mc="http://schemas.openxmlformats.org/markup-compatibility/2006" xmlns:p14="http://schemas.microsoft.com/office/powerpoint/2010/main">
    <mc:Choice Requires="p14">
      <p:transition spd="slow" p14:dur="2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anim calcmode="lin" valueType="num">
                                      <p:cBhvr>
                                        <p:cTn id="8" dur="2000" fill="hold"/>
                                        <p:tgtEl>
                                          <p:spTgt spid="2">
                                            <p:bg/>
                                          </p:spTgt>
                                        </p:tgtEl>
                                        <p:attrNameLst>
                                          <p:attrName>ppt_w</p:attrName>
                                        </p:attrNameLst>
                                      </p:cBhvr>
                                      <p:tavLst>
                                        <p:tav tm="0" fmla="#ppt_w*sin(2.5*pi*$)">
                                          <p:val>
                                            <p:fltVal val="0"/>
                                          </p:val>
                                        </p:tav>
                                        <p:tav tm="100000">
                                          <p:val>
                                            <p:fltVal val="1"/>
                                          </p:val>
                                        </p:tav>
                                      </p:tavLst>
                                    </p:anim>
                                    <p:anim calcmode="lin" valueType="num">
                                      <p:cBhvr>
                                        <p:cTn id="9" dur="2000" fill="hold"/>
                                        <p:tgtEl>
                                          <p:spTgt spid="2">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5"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anim calcmode="lin" valueType="num">
                                      <p:cBhvr>
                                        <p:cTn id="19"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45" presetClass="entr" presetSubtype="0"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2000"/>
                                        <p:tgtEl>
                                          <p:spTgt spid="2">
                                            <p:txEl>
                                              <p:pRg st="2" end="2"/>
                                            </p:txEl>
                                          </p:spTgt>
                                        </p:tgtEl>
                                      </p:cBhvr>
                                    </p:animEffect>
                                    <p:anim calcmode="lin" valueType="num">
                                      <p:cBhvr>
                                        <p:cTn id="25"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2000"/>
                                        <p:tgtEl>
                                          <p:spTgt spid="2">
                                            <p:txEl>
                                              <p:pRg st="4" end="4"/>
                                            </p:txEl>
                                          </p:spTgt>
                                        </p:tgtEl>
                                      </p:cBhvr>
                                    </p:animEffect>
                                    <p:anim calcmode="lin" valueType="num">
                                      <p:cBhvr>
                                        <p:cTn id="32"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45"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anim calcmode="lin" valueType="num">
                                      <p:cBhvr>
                                        <p:cTn id="38"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8EA2-B5FA-45A5-A9E1-B85D698AF22E}"/>
              </a:ext>
            </a:extLst>
          </p:cNvPr>
          <p:cNvSpPr>
            <a:spLocks noGrp="1"/>
          </p:cNvSpPr>
          <p:nvPr>
            <p:ph idx="1"/>
          </p:nvPr>
        </p:nvSpPr>
        <p:spPr>
          <a:xfrm>
            <a:off x="238539" y="1285461"/>
            <a:ext cx="11211339" cy="4717774"/>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2</a:t>
            </a:r>
            <a:r>
              <a:rPr lang="en-US" b="1" baseline="30000" dirty="0">
                <a:effectLst>
                  <a:outerShdw blurRad="38100" dist="38100" dir="2700000" algn="tl">
                    <a:srgbClr val="000000">
                      <a:alpha val="43137"/>
                    </a:srgbClr>
                  </a:outerShdw>
                </a:effectLst>
                <a:latin typeface="Arial Rounded MT Bold" panose="020F0704030504030204" pitchFamily="34" charset="0"/>
              </a:rPr>
              <a:t>nd</a:t>
            </a:r>
            <a:r>
              <a:rPr lang="en-US" b="1" dirty="0">
                <a:effectLst>
                  <a:outerShdw blurRad="38100" dist="38100" dir="2700000" algn="tl">
                    <a:srgbClr val="000000">
                      <a:alpha val="43137"/>
                    </a:srgbClr>
                  </a:outerShdw>
                </a:effectLst>
                <a:latin typeface="Arial Rounded MT Bold" panose="020F0704030504030204" pitchFamily="34" charset="0"/>
              </a:rPr>
              <a:t>- David Felt Was that Others Were Talking About Him. (2-3a)</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The Next is Darts of Paranoia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Feeling that everyone else is watching/ talking about you,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Paranoia is Based on Our…</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Hurts (</a:t>
            </a:r>
            <a:r>
              <a:rPr lang="en-US" sz="2800" i="1" dirty="0">
                <a:effectLst>
                  <a:outerShdw blurRad="38100" dist="38100" dir="2700000" algn="tl">
                    <a:srgbClr val="000000">
                      <a:alpha val="43137"/>
                    </a:srgbClr>
                  </a:outerShdw>
                </a:effectLst>
                <a:latin typeface="Arial Rounded MT Bold" panose="020F0704030504030204" pitchFamily="34" charset="0"/>
              </a:rPr>
              <a:t>improper process</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Fears (</a:t>
            </a:r>
            <a:r>
              <a:rPr lang="en-US" sz="2800" i="1" dirty="0">
                <a:effectLst>
                  <a:outerShdw blurRad="38100" dist="38100" dir="2700000" algn="tl">
                    <a:srgbClr val="000000">
                      <a:alpha val="43137"/>
                    </a:srgbClr>
                  </a:outerShdw>
                </a:effectLst>
                <a:latin typeface="Arial Rounded MT Bold" panose="020F0704030504030204" pitchFamily="34" charset="0"/>
              </a:rPr>
              <a:t>no repair- </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Mistrust (</a:t>
            </a:r>
            <a:r>
              <a:rPr lang="en-US" sz="2800" i="1" dirty="0">
                <a:effectLst>
                  <a:outerShdw blurRad="38100" dist="38100" dir="2700000" algn="tl">
                    <a:srgbClr val="000000">
                      <a:alpha val="43137"/>
                    </a:srgbClr>
                  </a:outerShdw>
                </a:effectLst>
                <a:latin typeface="Arial Rounded MT Bold" panose="020F0704030504030204" pitchFamily="34" charset="0"/>
              </a:rPr>
              <a:t>it will happen again</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Unreal expectations (</a:t>
            </a:r>
            <a:r>
              <a:rPr lang="en-US" sz="2800" i="1" dirty="0">
                <a:effectLst>
                  <a:outerShdw blurRad="38100" dist="38100" dir="2700000" algn="tl">
                    <a:srgbClr val="000000">
                      <a:alpha val="43137"/>
                    </a:srgbClr>
                  </a:outerShdw>
                </a:effectLst>
                <a:latin typeface="Arial Rounded MT Bold" panose="020F0704030504030204" pitchFamily="34" charset="0"/>
              </a:rPr>
              <a:t>their lying in wait for opportunity</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2">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Elijah= </a:t>
            </a:r>
            <a:r>
              <a:rPr lang="en-US" sz="2800" i="1" dirty="0">
                <a:effectLst>
                  <a:outerShdw blurRad="38100" dist="38100" dir="2700000" algn="tl">
                    <a:srgbClr val="000000">
                      <a:alpha val="43137"/>
                    </a:srgbClr>
                  </a:outerShdw>
                </a:effectLst>
                <a:latin typeface="Arial Rounded MT Bold" panose="020F0704030504030204" pitchFamily="34" charset="0"/>
              </a:rPr>
              <a:t>I’m the only one   </a:t>
            </a:r>
          </a:p>
        </p:txBody>
      </p:sp>
      <p:sp>
        <p:nvSpPr>
          <p:cNvPr id="6" name="Title 1">
            <a:extLst>
              <a:ext uri="{FF2B5EF4-FFF2-40B4-BE49-F238E27FC236}">
                <a16:creationId xmlns:a16="http://schemas.microsoft.com/office/drawing/2014/main" id="{8BF42E92-B954-46B8-83D1-2397978546AE}"/>
              </a:ext>
            </a:extLst>
          </p:cNvPr>
          <p:cNvSpPr txBox="1">
            <a:spLocks/>
          </p:cNvSpPr>
          <p:nvPr/>
        </p:nvSpPr>
        <p:spPr>
          <a:xfrm>
            <a:off x="838200" y="126587"/>
            <a:ext cx="10515600" cy="933588"/>
          </a:xfrm>
          <a:prstGeom prst="rect">
            <a:avLst/>
          </a:prstGeom>
          <a:solidFill>
            <a:schemeClr val="bg1"/>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Three Things the Victim Mentality Creates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020087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20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2000"/>
                                        <p:tgtEl>
                                          <p:spTgt spid="3">
                                            <p:txEl>
                                              <p:pRg st="0" end="0"/>
                                            </p:txEl>
                                          </p:spTgt>
                                        </p:tgtEl>
                                      </p:cBhvr>
                                    </p:animEffect>
                                  </p:childTnLst>
                                </p:cTn>
                              </p:par>
                            </p:childTnLst>
                          </p:cTn>
                        </p:par>
                        <p:par>
                          <p:cTn id="15" fill="hold">
                            <p:stCondLst>
                              <p:cond delay="4000"/>
                            </p:stCondLst>
                            <p:childTnLst>
                              <p:par>
                                <p:cTn id="16" presetID="16" presetClass="entr" presetSubtype="37"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outVertical)">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par>
                          <p:cTn id="37" fill="hold">
                            <p:stCondLst>
                              <p:cond delay="6000"/>
                            </p:stCondLst>
                            <p:childTnLst>
                              <p:par>
                                <p:cTn id="38" presetID="16" presetClass="entr" presetSubtype="37"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outVertical)">
                                      <p:cBhvr>
                                        <p:cTn id="40" dur="2000"/>
                                        <p:tgtEl>
                                          <p:spTgt spid="3">
                                            <p:txEl>
                                              <p:pRg st="6" end="6"/>
                                            </p:txEl>
                                          </p:spTgt>
                                        </p:tgtEl>
                                      </p:cBhvr>
                                    </p:animEffect>
                                  </p:childTnLst>
                                </p:cTn>
                              </p:par>
                            </p:childTnLst>
                          </p:cTn>
                        </p:par>
                        <p:par>
                          <p:cTn id="41" fill="hold">
                            <p:stCondLst>
                              <p:cond delay="8000"/>
                            </p:stCondLst>
                            <p:childTnLst>
                              <p:par>
                                <p:cTn id="42" presetID="16" presetClass="entr" presetSubtype="37"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outVertical)">
                                      <p:cBhvr>
                                        <p:cTn id="44" dur="2000"/>
                                        <p:tgtEl>
                                          <p:spTgt spid="3">
                                            <p:txEl>
                                              <p:pRg st="7" end="7"/>
                                            </p:txEl>
                                          </p:spTgt>
                                        </p:tgtEl>
                                      </p:cBhvr>
                                    </p:animEffect>
                                  </p:childTnLst>
                                </p:cTn>
                              </p:par>
                            </p:childTnLst>
                          </p:cTn>
                        </p:par>
                        <p:par>
                          <p:cTn id="45" fill="hold">
                            <p:stCondLst>
                              <p:cond delay="10000"/>
                            </p:stCondLst>
                            <p:childTnLst>
                              <p:par>
                                <p:cTn id="46" presetID="16" presetClass="entr" presetSubtype="37"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outVertical)">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5464-3FA7-4EAE-ADED-0005B59A029A}"/>
              </a:ext>
            </a:extLst>
          </p:cNvPr>
          <p:cNvSpPr>
            <a:spLocks noGrp="1"/>
          </p:cNvSpPr>
          <p:nvPr>
            <p:ph type="title"/>
          </p:nvPr>
        </p:nvSpPr>
        <p:spPr>
          <a:xfrm>
            <a:off x="161544" y="182245"/>
            <a:ext cx="6967330" cy="929103"/>
          </a:xfrm>
          <a:solidFill>
            <a:schemeClr val="bg1">
              <a:alpha val="85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Elijah= </a:t>
            </a:r>
            <a:r>
              <a:rPr lang="en-US" i="1" dirty="0">
                <a:effectLst>
                  <a:outerShdw blurRad="38100" dist="38100" dir="2700000" algn="tl">
                    <a:srgbClr val="000000">
                      <a:alpha val="43137"/>
                    </a:srgbClr>
                  </a:outerShdw>
                </a:effectLst>
                <a:latin typeface="Arial Rounded MT Bold" panose="020F0704030504030204" pitchFamily="34" charset="0"/>
              </a:rPr>
              <a:t>I’m the Only One   </a:t>
            </a:r>
            <a:endParaRPr lang="en-US" dirty="0"/>
          </a:p>
        </p:txBody>
      </p:sp>
      <p:sp>
        <p:nvSpPr>
          <p:cNvPr id="3" name="Content Placeholder 2">
            <a:extLst>
              <a:ext uri="{FF2B5EF4-FFF2-40B4-BE49-F238E27FC236}">
                <a16:creationId xmlns:a16="http://schemas.microsoft.com/office/drawing/2014/main" id="{BFB4FBDA-6987-4885-B7F2-48C25796D926}"/>
              </a:ext>
            </a:extLst>
          </p:cNvPr>
          <p:cNvSpPr>
            <a:spLocks noGrp="1"/>
          </p:cNvSpPr>
          <p:nvPr>
            <p:ph idx="1"/>
          </p:nvPr>
        </p:nvSpPr>
        <p:spPr>
          <a:xfrm>
            <a:off x="161544" y="2293035"/>
            <a:ext cx="10515600" cy="3595702"/>
          </a:xfrm>
          <a:solidFill>
            <a:schemeClr val="bg1">
              <a:alpha val="85000"/>
            </a:schemeClr>
          </a:solidFill>
        </p:spPr>
        <p:txBody>
          <a:bodyPr>
            <a:normAutofit/>
          </a:bodyPr>
          <a:lstStyle/>
          <a:p>
            <a:r>
              <a:rPr lang="en-US" sz="2600" i="1" dirty="0">
                <a:effectLst>
                  <a:outerShdw blurRad="38100" dist="38100" dir="2700000" algn="tl">
                    <a:srgbClr val="000000">
                      <a:alpha val="43137"/>
                    </a:srgbClr>
                  </a:outerShdw>
                </a:effectLst>
                <a:latin typeface="Arial Rounded MT Bold" panose="020F0704030504030204" pitchFamily="34" charset="0"/>
              </a:rPr>
              <a:t>He replied, “I have been very zealous for the Lord God Almighty. The Israelites have rejected your covenant, torn down your altars, and put your prophets to death with the sword. I am the only one left, and now they are trying to kill me too.”</a:t>
            </a:r>
          </a:p>
          <a:p>
            <a:r>
              <a:rPr lang="en-US" sz="2600" b="1" i="1" dirty="0">
                <a:effectLst>
                  <a:outerShdw blurRad="38100" dist="38100" dir="2700000" algn="tl">
                    <a:srgbClr val="000000">
                      <a:alpha val="43137"/>
                    </a:srgbClr>
                  </a:outerShdw>
                </a:effectLst>
                <a:latin typeface="Arial Rounded MT Bold" panose="020F0704030504030204" pitchFamily="34" charset="0"/>
              </a:rPr>
              <a:t>18</a:t>
            </a:r>
            <a:r>
              <a:rPr lang="en-US" sz="2600" i="1" dirty="0">
                <a:effectLst>
                  <a:outerShdw blurRad="38100" dist="38100" dir="2700000" algn="tl">
                    <a:srgbClr val="000000">
                      <a:alpha val="43137"/>
                    </a:srgbClr>
                  </a:outerShdw>
                </a:effectLst>
                <a:latin typeface="Arial Rounded MT Bold" panose="020F0704030504030204" pitchFamily="34" charset="0"/>
              </a:rPr>
              <a:t>Yet I reserve seven thousand in Israel—all whose knees have not bowed down to Baal and whose mouths have not kissed him.”</a:t>
            </a:r>
          </a:p>
          <a:p>
            <a:r>
              <a:rPr lang="en-US" b="1" dirty="0">
                <a:effectLst>
                  <a:outerShdw blurRad="38100" dist="38100" dir="2700000" algn="tl">
                    <a:srgbClr val="000000">
                      <a:alpha val="43137"/>
                    </a:srgbClr>
                  </a:outerShdw>
                </a:effectLst>
                <a:latin typeface="Arial Rounded MT Bold" panose="020F0704030504030204" pitchFamily="34" charset="0"/>
              </a:rPr>
              <a:t>Keep Your Perspective</a:t>
            </a:r>
          </a:p>
        </p:txBody>
      </p:sp>
    </p:spTree>
    <p:extLst>
      <p:ext uri="{BB962C8B-B14F-4D97-AF65-F5344CB8AC3E}">
        <p14:creationId xmlns:p14="http://schemas.microsoft.com/office/powerpoint/2010/main" val="7879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7245</TotalTime>
  <Words>1097</Words>
  <Application>Microsoft Office PowerPoint</Application>
  <PresentationFormat>Widescreen</PresentationFormat>
  <Paragraphs>158</Paragraphs>
  <Slides>35</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Rounded MT Bold</vt:lpstr>
      <vt:lpstr>Calibri</vt:lpstr>
      <vt:lpstr>Calibri Light</vt:lpstr>
      <vt:lpstr>Courier New</vt:lpstr>
      <vt:lpstr>Wingdings</vt:lpstr>
      <vt:lpstr>Office Theme</vt:lpstr>
      <vt:lpstr>PowerPoint Presentation</vt:lpstr>
      <vt:lpstr>Part 2</vt:lpstr>
      <vt:lpstr>Victim Mentality is on the Rise</vt:lpstr>
      <vt:lpstr>PowerPoint Presentation</vt:lpstr>
      <vt:lpstr>Three Things the Victim Mentality Creates</vt:lpstr>
      <vt:lpstr>PowerPoint Presentation</vt:lpstr>
      <vt:lpstr>PowerPoint Presentation</vt:lpstr>
      <vt:lpstr>PowerPoint Presentation</vt:lpstr>
      <vt:lpstr>Elijah= I’m the Only One   </vt:lpstr>
      <vt:lpstr>Three Things the Victim Mentality Creates</vt:lpstr>
      <vt:lpstr>Develops a Poisonous Perspective</vt:lpstr>
      <vt:lpstr>PowerPoint Presentation</vt:lpstr>
      <vt:lpstr>GROW</vt:lpstr>
      <vt:lpstr>How God Tells Us to Treat Mis-Treaters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Of The Emotional Consequences That Accompany Trauma - 22-25</vt:lpstr>
      <vt:lpstr>PowerPoint Presentation</vt:lpstr>
      <vt:lpstr>PowerPoint Presentation</vt:lpstr>
      <vt:lpstr>PowerPoint Presentation</vt:lpstr>
      <vt:lpstr>PowerPoint Presentation</vt:lpstr>
      <vt:lpstr>PowerPoint Presentation</vt:lpstr>
      <vt:lpstr>Isa 61:1-3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150</cp:revision>
  <dcterms:created xsi:type="dcterms:W3CDTF">2017-07-21T21:49:37Z</dcterms:created>
  <dcterms:modified xsi:type="dcterms:W3CDTF">2017-07-30T12:13:50Z</dcterms:modified>
</cp:coreProperties>
</file>