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4"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D10F-5BBC-4F15-A5CB-D9C70F2DE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0A8D1D-82EF-4248-B05C-7D488DA44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C061F-1D02-4367-8FF0-D1D04489BDEF}"/>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5C75EB7A-9232-44C9-9F40-454FC4793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81BD-6105-4D37-8F89-B99B1D7E1CC4}"/>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9229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7A29-02E5-4852-BF4B-CC392AA5B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C20014-E975-4BE1-9E30-D36E8C6C39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80B3C-BF80-4471-AB5A-745BDC543190}"/>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62B6A901-CC23-495E-95C4-B212832EC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AF4C3-EF6E-4255-8DF4-D38322989155}"/>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03742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77188-A9F2-42E4-BA70-13EFBEB2D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9491B-7407-4C1D-B4A1-762835E11C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C6F03-BEE2-490B-A4A9-775873AFCA5B}"/>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F00DE7F7-12DE-4E12-BCF7-4E1E20D4B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30354-69C8-4B75-9FEA-04FEF55DE7B6}"/>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45028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DCA0-846A-4C40-96F5-51303852B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B4850-4EBC-455B-8E65-60B7134C58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06A92-E977-448C-8DFB-624E82BF1B41}"/>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1E7B1598-8E8D-4542-9C89-EF13F2E40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3AB4D-E5E9-4859-B15B-6D25474BE07E}"/>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44748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F7C0-B550-4B11-99B2-B60B9913C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DBDD6F-E04C-4FAE-976B-51AAD28D0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CB522E-3B19-4FC5-A599-FE053854BAAE}"/>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704C9E5B-2118-4E14-AAB7-C66765101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14D3C-13F9-4C47-A468-0B3FD78C6C29}"/>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69475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0484-5F0C-4208-80DC-ABB27A153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CDD7C-3673-43A2-9E18-2849B2FD4C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02CA0-6127-4247-B21C-04CD592B08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E7D4D-6052-4CC1-9ACC-9893CB961454}"/>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6" name="Footer Placeholder 5">
            <a:extLst>
              <a:ext uri="{FF2B5EF4-FFF2-40B4-BE49-F238E27FC236}">
                <a16:creationId xmlns:a16="http://schemas.microsoft.com/office/drawing/2014/main" id="{34600CBC-3A4C-45B4-984E-7131E825E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B9622-D90A-408B-9201-540E6BE984F5}"/>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8241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649A-00FD-4741-BC4C-C1966EC751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3D395E-08F5-4A8B-8E21-C8F50FD87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8088A-33F7-40D4-B25D-E64BE1162E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7809D-ED1B-4DC6-B0D0-98B763754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0D2BE-32A7-4EDF-8333-474822CC64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43932-C125-4A9A-9700-535CAC88A668}"/>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8" name="Footer Placeholder 7">
            <a:extLst>
              <a:ext uri="{FF2B5EF4-FFF2-40B4-BE49-F238E27FC236}">
                <a16:creationId xmlns:a16="http://schemas.microsoft.com/office/drawing/2014/main" id="{C2C6532D-2441-41C1-9A71-BC7A50487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5A509A-5C72-4AE6-A0B3-DB94F1BE974D}"/>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3170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CA47-0D8F-4608-BF06-06715A414C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400D55-164A-44BF-8DBA-6EB9EFE98DD4}"/>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4" name="Footer Placeholder 3">
            <a:extLst>
              <a:ext uri="{FF2B5EF4-FFF2-40B4-BE49-F238E27FC236}">
                <a16:creationId xmlns:a16="http://schemas.microsoft.com/office/drawing/2014/main" id="{61EDEF13-F217-4340-990C-ECCA185E1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00E0-3C51-48F5-8E77-02CC4B3382D2}"/>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5729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66848-7997-49B6-8A5E-950E3AE69C2C}"/>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3" name="Footer Placeholder 2">
            <a:extLst>
              <a:ext uri="{FF2B5EF4-FFF2-40B4-BE49-F238E27FC236}">
                <a16:creationId xmlns:a16="http://schemas.microsoft.com/office/drawing/2014/main" id="{E0B5A7F5-2F62-4A00-8896-728A010AF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5FC12B-C97F-408E-A3A7-6B4B883A7947}"/>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269346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853E-FFAD-41A8-B065-82EF65933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4B019-8361-4001-9655-BDC557991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1095E-10AD-4F5C-99B2-DEBA20F12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FA9D18-8A52-4903-8CB5-928990625319}"/>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6" name="Footer Placeholder 5">
            <a:extLst>
              <a:ext uri="{FF2B5EF4-FFF2-40B4-BE49-F238E27FC236}">
                <a16:creationId xmlns:a16="http://schemas.microsoft.com/office/drawing/2014/main" id="{2F5FB67F-F7A5-4726-8BD6-F4DF3AB21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4EF7B-A8E6-4638-A218-08AD5698A61E}"/>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62850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7DBC-CC3B-4BC4-B35D-04592383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EFC33-16D7-4133-B8EC-573C85792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74F91-E222-4BB6-9B8E-CBAD484A6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D67AB-AB0A-4D51-965F-B521317925BE}"/>
              </a:ext>
            </a:extLst>
          </p:cNvPr>
          <p:cNvSpPr>
            <a:spLocks noGrp="1"/>
          </p:cNvSpPr>
          <p:nvPr>
            <p:ph type="dt" sz="half" idx="10"/>
          </p:nvPr>
        </p:nvSpPr>
        <p:spPr/>
        <p:txBody>
          <a:bodyPr/>
          <a:lstStyle/>
          <a:p>
            <a:fld id="{0DFFB25F-3179-4522-98BF-A5A8CA5B0D5D}" type="datetimeFigureOut">
              <a:rPr lang="en-US" smtClean="0"/>
              <a:t>10/8/2017</a:t>
            </a:fld>
            <a:endParaRPr lang="en-US"/>
          </a:p>
        </p:txBody>
      </p:sp>
      <p:sp>
        <p:nvSpPr>
          <p:cNvPr id="6" name="Footer Placeholder 5">
            <a:extLst>
              <a:ext uri="{FF2B5EF4-FFF2-40B4-BE49-F238E27FC236}">
                <a16:creationId xmlns:a16="http://schemas.microsoft.com/office/drawing/2014/main" id="{D1C61ACA-8DA7-4B6C-A887-EA233D0D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1840B-F867-4B86-82F4-6DD15CADCD99}"/>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1050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BEA99-54AE-4185-945F-925BE4DA6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B4278-625D-4DDE-87E6-F32815AA2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E6C87-2B66-46B2-8040-EA8D11053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B25F-3179-4522-98BF-A5A8CA5B0D5D}" type="datetimeFigureOut">
              <a:rPr lang="en-US" smtClean="0"/>
              <a:t>10/8/2017</a:t>
            </a:fld>
            <a:endParaRPr lang="en-US"/>
          </a:p>
        </p:txBody>
      </p:sp>
      <p:sp>
        <p:nvSpPr>
          <p:cNvPr id="5" name="Footer Placeholder 4">
            <a:extLst>
              <a:ext uri="{FF2B5EF4-FFF2-40B4-BE49-F238E27FC236}">
                <a16:creationId xmlns:a16="http://schemas.microsoft.com/office/drawing/2014/main" id="{C166F4F0-6ACC-456A-A496-086F3955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C3FF59-4985-4E3C-99FE-7FA317124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EB6-29EA-4B38-8F12-E96EFC4F0B05}" type="slidenum">
              <a:rPr lang="en-US" smtClean="0"/>
              <a:t>‹#›</a:t>
            </a:fld>
            <a:endParaRPr lang="en-US"/>
          </a:p>
        </p:txBody>
      </p:sp>
    </p:spTree>
    <p:extLst>
      <p:ext uri="{BB962C8B-B14F-4D97-AF65-F5344CB8AC3E}">
        <p14:creationId xmlns:p14="http://schemas.microsoft.com/office/powerpoint/2010/main" val="386497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2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BC133-7762-4F7F-8FFE-2758B1110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68" y="119270"/>
            <a:ext cx="2572480" cy="2756452"/>
          </a:xfrm>
          <a:prstGeom prst="rect">
            <a:avLst/>
          </a:prstGeom>
        </p:spPr>
      </p:pic>
      <p:pic>
        <p:nvPicPr>
          <p:cNvPr id="7" name="Picture 6">
            <a:extLst>
              <a:ext uri="{FF2B5EF4-FFF2-40B4-BE49-F238E27FC236}">
                <a16:creationId xmlns:a16="http://schemas.microsoft.com/office/drawing/2014/main" id="{D0F03597-8F77-4306-86D8-DFF60A8B2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594" y="119270"/>
            <a:ext cx="2567557" cy="2756452"/>
          </a:xfrm>
          <a:prstGeom prst="rect">
            <a:avLst/>
          </a:prstGeom>
        </p:spPr>
      </p:pic>
      <p:pic>
        <p:nvPicPr>
          <p:cNvPr id="9" name="Picture 8">
            <a:extLst>
              <a:ext uri="{FF2B5EF4-FFF2-40B4-BE49-F238E27FC236}">
                <a16:creationId xmlns:a16="http://schemas.microsoft.com/office/drawing/2014/main" id="{7BF30ADC-D9B9-4E25-8FCA-3354645D8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822" y="219374"/>
            <a:ext cx="2103732" cy="2515137"/>
          </a:xfrm>
          <a:prstGeom prst="rect">
            <a:avLst/>
          </a:prstGeom>
        </p:spPr>
      </p:pic>
      <p:pic>
        <p:nvPicPr>
          <p:cNvPr id="11" name="Picture 10">
            <a:extLst>
              <a:ext uri="{FF2B5EF4-FFF2-40B4-BE49-F238E27FC236}">
                <a16:creationId xmlns:a16="http://schemas.microsoft.com/office/drawing/2014/main" id="{F4D4FE31-0E7C-463E-A1EE-638213DD64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68" y="3020667"/>
            <a:ext cx="2386949" cy="2857500"/>
          </a:xfrm>
          <a:prstGeom prst="rect">
            <a:avLst/>
          </a:prstGeom>
        </p:spPr>
      </p:pic>
      <p:pic>
        <p:nvPicPr>
          <p:cNvPr id="13" name="Picture 12">
            <a:extLst>
              <a:ext uri="{FF2B5EF4-FFF2-40B4-BE49-F238E27FC236}">
                <a16:creationId xmlns:a16="http://schemas.microsoft.com/office/drawing/2014/main" id="{2C57BA65-E05A-4CA9-B2FD-85FD500B6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934" y="3020667"/>
            <a:ext cx="2090530" cy="2319960"/>
          </a:xfrm>
          <a:prstGeom prst="rect">
            <a:avLst/>
          </a:prstGeom>
        </p:spPr>
      </p:pic>
      <p:pic>
        <p:nvPicPr>
          <p:cNvPr id="15" name="Picture 14">
            <a:extLst>
              <a:ext uri="{FF2B5EF4-FFF2-40B4-BE49-F238E27FC236}">
                <a16:creationId xmlns:a16="http://schemas.microsoft.com/office/drawing/2014/main" id="{6234A65C-E403-4BCB-AD25-3FA17B1502D3}"/>
              </a:ext>
            </a:extLst>
          </p:cNvPr>
          <p:cNvPicPr>
            <a:picLocks noChangeAspect="1"/>
          </p:cNvPicPr>
          <p:nvPr/>
        </p:nvPicPr>
        <p:blipFill rotWithShape="1">
          <a:blip r:embed="rId7">
            <a:extLst>
              <a:ext uri="{28A0092B-C50C-407E-A947-70E740481C1C}">
                <a14:useLocalDpi xmlns:a14="http://schemas.microsoft.com/office/drawing/2010/main" val="0"/>
              </a:ext>
            </a:extLst>
          </a:blip>
          <a:srcRect l="4319" r="7333"/>
          <a:stretch/>
        </p:blipFill>
        <p:spPr>
          <a:xfrm>
            <a:off x="4873493" y="3020667"/>
            <a:ext cx="2918785" cy="3267075"/>
          </a:xfrm>
          <a:prstGeom prst="rect">
            <a:avLst/>
          </a:prstGeom>
        </p:spPr>
      </p:pic>
      <p:pic>
        <p:nvPicPr>
          <p:cNvPr id="17" name="Picture 16">
            <a:extLst>
              <a:ext uri="{FF2B5EF4-FFF2-40B4-BE49-F238E27FC236}">
                <a16:creationId xmlns:a16="http://schemas.microsoft.com/office/drawing/2014/main" id="{AC423BB9-F22F-4FEC-BD2E-1870275F4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8920" y="0"/>
            <a:ext cx="4064971" cy="6858000"/>
          </a:xfrm>
          <a:prstGeom prst="rect">
            <a:avLst/>
          </a:prstGeom>
        </p:spPr>
      </p:pic>
    </p:spTree>
    <p:extLst>
      <p:ext uri="{BB962C8B-B14F-4D97-AF65-F5344CB8AC3E}">
        <p14:creationId xmlns:p14="http://schemas.microsoft.com/office/powerpoint/2010/main" val="66670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57BA65-E05A-4CA9-B2FD-85FD500B6119}"/>
              </a:ext>
            </a:extLst>
          </p:cNvPr>
          <p:cNvPicPr>
            <a:picLocks noChangeAspect="1"/>
          </p:cNvPicPr>
          <p:nvPr/>
        </p:nvPicPr>
        <p:blipFill rotWithShape="1">
          <a:blip r:embed="rId2">
            <a:extLst>
              <a:ext uri="{28A0092B-C50C-407E-A947-70E740481C1C}">
                <a14:useLocalDpi xmlns:a14="http://schemas.microsoft.com/office/drawing/2010/main" val="0"/>
              </a:ext>
            </a:extLst>
          </a:blip>
          <a:srcRect b="16565"/>
          <a:stretch/>
        </p:blipFill>
        <p:spPr>
          <a:xfrm>
            <a:off x="6224384" y="4794181"/>
            <a:ext cx="2090530" cy="1935646"/>
          </a:xfrm>
          <a:prstGeom prst="rect">
            <a:avLst/>
          </a:prstGeom>
        </p:spPr>
      </p:pic>
      <p:pic>
        <p:nvPicPr>
          <p:cNvPr id="17" name="Picture 16">
            <a:extLst>
              <a:ext uri="{FF2B5EF4-FFF2-40B4-BE49-F238E27FC236}">
                <a16:creationId xmlns:a16="http://schemas.microsoft.com/office/drawing/2014/main" id="{AC423BB9-F22F-4FEC-BD2E-1870275F4B70}"/>
              </a:ext>
            </a:extLst>
          </p:cNvPr>
          <p:cNvPicPr>
            <a:picLocks noChangeAspect="1"/>
          </p:cNvPicPr>
          <p:nvPr/>
        </p:nvPicPr>
        <p:blipFill rotWithShape="1">
          <a:blip r:embed="rId3">
            <a:extLst>
              <a:ext uri="{28A0092B-C50C-407E-A947-70E740481C1C}">
                <a14:useLocalDpi xmlns:a14="http://schemas.microsoft.com/office/drawing/2010/main" val="0"/>
              </a:ext>
            </a:extLst>
          </a:blip>
          <a:srcRect t="28985" b="8316"/>
          <a:stretch/>
        </p:blipFill>
        <p:spPr>
          <a:xfrm>
            <a:off x="8088868" y="490331"/>
            <a:ext cx="4064971" cy="4299916"/>
          </a:xfrm>
          <a:prstGeom prst="rect">
            <a:avLst/>
          </a:prstGeom>
        </p:spPr>
      </p:pic>
      <p:pic>
        <p:nvPicPr>
          <p:cNvPr id="4" name="Picture 3">
            <a:extLst>
              <a:ext uri="{FF2B5EF4-FFF2-40B4-BE49-F238E27FC236}">
                <a16:creationId xmlns:a16="http://schemas.microsoft.com/office/drawing/2014/main" id="{0CE5F765-913D-47D1-93FE-596DE6F2E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8" y="97114"/>
            <a:ext cx="4572000" cy="4535424"/>
          </a:xfrm>
          <a:prstGeom prst="rect">
            <a:avLst/>
          </a:prstGeom>
        </p:spPr>
      </p:pic>
    </p:spTree>
    <p:extLst>
      <p:ext uri="{BB962C8B-B14F-4D97-AF65-F5344CB8AC3E}">
        <p14:creationId xmlns:p14="http://schemas.microsoft.com/office/powerpoint/2010/main" val="5754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DD50-9268-4DF0-B244-E5D9C117A27C}"/>
              </a:ext>
            </a:extLst>
          </p:cNvPr>
          <p:cNvSpPr>
            <a:spLocks noGrp="1"/>
          </p:cNvSpPr>
          <p:nvPr>
            <p:ph type="ctrTitle"/>
          </p:nvPr>
        </p:nvSpPr>
        <p:spPr>
          <a:xfrm>
            <a:off x="3751385" y="4240697"/>
            <a:ext cx="8440615" cy="2467834"/>
          </a:xfrm>
          <a:solidFill>
            <a:schemeClr val="bg1">
              <a:alpha val="7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rPr>
              <a:t>How to Stay Strong During Life Challenges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Remind Me Again</a:t>
            </a:r>
            <a:endParaRPr lang="en-US" dirty="0"/>
          </a:p>
        </p:txBody>
      </p:sp>
      <p:sp>
        <p:nvSpPr>
          <p:cNvPr id="4" name="TextBox 3">
            <a:extLst>
              <a:ext uri="{FF2B5EF4-FFF2-40B4-BE49-F238E27FC236}">
                <a16:creationId xmlns:a16="http://schemas.microsoft.com/office/drawing/2014/main" id="{67AE73F3-87C8-4D61-80D8-FC5B977F61C1}"/>
              </a:ext>
            </a:extLst>
          </p:cNvPr>
          <p:cNvSpPr txBox="1"/>
          <p:nvPr/>
        </p:nvSpPr>
        <p:spPr>
          <a:xfrm>
            <a:off x="815926" y="0"/>
            <a:ext cx="1842868" cy="400110"/>
          </a:xfrm>
          <a:prstGeom prst="rect">
            <a:avLst/>
          </a:prstGeom>
          <a:solidFill>
            <a:schemeClr val="bg1">
              <a:alpha val="7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F3ECBCFC-E768-4AB8-ADDF-B82D5B8D5655}"/>
              </a:ext>
            </a:extLst>
          </p:cNvPr>
          <p:cNvSpPr txBox="1"/>
          <p:nvPr/>
        </p:nvSpPr>
        <p:spPr>
          <a:xfrm>
            <a:off x="9310467" y="0"/>
            <a:ext cx="1985889" cy="400110"/>
          </a:xfrm>
          <a:prstGeom prst="rect">
            <a:avLst/>
          </a:prstGeom>
          <a:solidFill>
            <a:schemeClr val="bg1">
              <a:alpha val="7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rPr>
              <a:t>October 8, 2017</a:t>
            </a:r>
          </a:p>
        </p:txBody>
      </p:sp>
    </p:spTree>
    <p:extLst>
      <p:ext uri="{BB962C8B-B14F-4D97-AF65-F5344CB8AC3E}">
        <p14:creationId xmlns:p14="http://schemas.microsoft.com/office/powerpoint/2010/main" val="315268875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1332865" y="42862"/>
            <a:ext cx="3467735" cy="685801"/>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508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You Have a 100% Track Record for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…Getting Through Everything in Your Life.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rPr>
              <a:t>We’ve been surrounded and battered by troubles, but we’re not demoralized; we’re not sure what to do, but we know that God knows what to do; we’ve been spiritually terrorized, but God hasn’t left our side; we’ve been thrown down, but we haven’t broken</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2 Cor 4:7-8 </a:t>
            </a:r>
            <a:r>
              <a:rPr lang="en-US" b="1" dirty="0">
                <a:effectLst>
                  <a:outerShdw blurRad="38100" dist="38100" dir="2700000" algn="tl">
                    <a:srgbClr val="000000">
                      <a:alpha val="43137"/>
                    </a:srgbClr>
                  </a:outerShdw>
                </a:effectLst>
                <a:latin typeface="Arial Rounded MT Bold" panose="020F0704030504030204" pitchFamily="34" charset="0"/>
              </a:rPr>
              <a:t>(MSG</a:t>
            </a:r>
            <a:r>
              <a:rPr lang="en-US" b="1" dirty="0"/>
              <a:t>)</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You’re still breathing, heart beating…you have what it takes to walk ahead powerfully.</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Remind Yourself Every Day – </a:t>
            </a:r>
            <a:r>
              <a:rPr lang="en-US" sz="2800" i="1" dirty="0">
                <a:effectLst>
                  <a:outerShdw blurRad="38100" dist="38100" dir="2700000" algn="tl">
                    <a:srgbClr val="000000">
                      <a:alpha val="43137"/>
                    </a:srgbClr>
                  </a:outerShdw>
                </a:effectLst>
                <a:latin typeface="Arial Rounded MT Bold" panose="020F0704030504030204" pitchFamily="34" charset="0"/>
              </a:rPr>
              <a:t>“I will be okay” </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God Always Get Me Through Somehow. </a:t>
            </a:r>
            <a:r>
              <a:rPr lang="en-US" sz="2800" i="1" dirty="0">
                <a:effectLst>
                  <a:outerShdw blurRad="38100" dist="38100" dir="2700000" algn="tl">
                    <a:srgbClr val="000000">
                      <a:alpha val="43137"/>
                    </a:srgbClr>
                  </a:outerShdw>
                </a:effectLst>
                <a:latin typeface="Arial Rounded MT Bold" panose="020F0704030504030204" pitchFamily="34" charset="0"/>
              </a:rPr>
              <a:t>“I trust Him”</a:t>
            </a:r>
            <a:endParaRPr lang="en-US" sz="2800" i="1" dirty="0"/>
          </a:p>
        </p:txBody>
      </p:sp>
    </p:spTree>
    <p:extLst>
      <p:ext uri="{BB962C8B-B14F-4D97-AF65-F5344CB8AC3E}">
        <p14:creationId xmlns:p14="http://schemas.microsoft.com/office/powerpoint/2010/main" val="1833442821"/>
      </p:ext>
    </p:extLst>
  </p:cSld>
  <p:clrMapOvr>
    <a:masterClrMapping/>
  </p:clrMapOvr>
  <mc:AlternateContent xmlns:mc="http://schemas.openxmlformats.org/markup-compatibility/2006" xmlns:p14="http://schemas.microsoft.com/office/powerpoint/2010/main">
    <mc:Choice Requires="p14">
      <p:transition spd="slow" p14:dur="3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5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1232451" y="113334"/>
            <a:ext cx="3843130" cy="880580"/>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#2</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63500"/>
          </a:effectLst>
        </p:spPr>
        <p:txBody>
          <a:bodyPr>
            <a:normAutofit fontScale="85000" lnSpcReduction="10000"/>
          </a:bodyPr>
          <a:lstStyle/>
          <a:p>
            <a:pPr marL="0" indent="0">
              <a:lnSpc>
                <a:spcPct val="11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This Too Shall Pass</a:t>
            </a:r>
          </a:p>
          <a:p>
            <a:pPr marL="0" indent="0">
              <a:lnSpc>
                <a:spcPct val="120000"/>
              </a:lnSpc>
              <a:spcBef>
                <a:spcPts val="0"/>
              </a:spcBef>
              <a:buNone/>
            </a:pPr>
            <a:r>
              <a:rPr lang="en-US" sz="3300" i="1" dirty="0">
                <a:effectLst>
                  <a:outerShdw blurRad="38100" dist="38100" dir="2700000" algn="tl">
                    <a:srgbClr val="000000">
                      <a:alpha val="43137"/>
                    </a:srgbClr>
                  </a:outerShdw>
                </a:effectLst>
                <a:latin typeface="Arial Rounded MT Bold" panose="020F0704030504030204" pitchFamily="34" charset="0"/>
              </a:rPr>
              <a:t>So we’re not giving up. How could we! Even though on the outside it often looks like things are falling apart on us, on the inside, where God is making new life, not a day goes by without his unfolding grace. These hard times are small potatoes compared to the coming good times, the lavish celebration prepared for us. There’s far more here than meets the eye. The things we see now are here today, gone tomorrow. But the things we can’t see now will last forever</a:t>
            </a:r>
            <a:r>
              <a:rPr lang="en-US" sz="3300" dirty="0">
                <a:effectLst>
                  <a:outerShdw blurRad="38100" dist="38100" dir="2700000" algn="tl">
                    <a:srgbClr val="000000">
                      <a:alpha val="43137"/>
                    </a:srgbClr>
                  </a:outerShdw>
                </a:effectLst>
                <a:latin typeface="Arial Rounded MT Bold" panose="020F0704030504030204" pitchFamily="34" charset="0"/>
              </a:rPr>
              <a:t>. </a:t>
            </a:r>
            <a:r>
              <a:rPr lang="en-US" sz="3300" b="1" dirty="0">
                <a:effectLst>
                  <a:outerShdw blurRad="38100" dist="38100" dir="2700000" algn="tl">
                    <a:srgbClr val="000000">
                      <a:alpha val="43137"/>
                    </a:srgbClr>
                  </a:outerShdw>
                </a:effectLst>
                <a:latin typeface="Arial Rounded MT Bold" panose="020F0704030504030204" pitchFamily="34" charset="0"/>
              </a:rPr>
              <a:t>2 Cor 4:16-18(MSG)</a:t>
            </a:r>
          </a:p>
          <a:p>
            <a:pPr lvl="1">
              <a:lnSpc>
                <a:spcPct val="110000"/>
              </a:lnSpc>
              <a:buFont typeface="Courier New" panose="02070309020205020404"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Storms Will Come and Go….You Will Outlive It</a:t>
            </a:r>
          </a:p>
          <a:p>
            <a:pPr lvl="1">
              <a:lnSpc>
                <a:spcPct val="110000"/>
              </a:lnSpc>
              <a:buFont typeface="Courier New" panose="02070309020205020404"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Remember, This is a Season, It Will Eventually Pass </a:t>
            </a:r>
            <a:endParaRPr lang="en-US" sz="3300" b="1" dirty="0"/>
          </a:p>
        </p:txBody>
      </p:sp>
    </p:spTree>
    <p:extLst>
      <p:ext uri="{BB962C8B-B14F-4D97-AF65-F5344CB8AC3E}">
        <p14:creationId xmlns:p14="http://schemas.microsoft.com/office/powerpoint/2010/main" val="1597728242"/>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4229100" y="0"/>
            <a:ext cx="3720548" cy="728663"/>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861052"/>
            <a:ext cx="11834192" cy="4949192"/>
          </a:xfrm>
          <a:solidFill>
            <a:schemeClr val="bg1">
              <a:alpha val="90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Diamonds are Made Under Pressure, and So are You…</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…Your Challenges Will be the Making of You</a:t>
            </a:r>
          </a:p>
          <a:p>
            <a:pPr marL="0" indent="0">
              <a:lnSpc>
                <a:spcPct val="100000"/>
              </a:lnSpc>
              <a:spcBef>
                <a:spcPts val="0"/>
              </a:spcBef>
              <a:buNone/>
            </a:pPr>
            <a:r>
              <a:rPr lang="en-US" sz="3000" i="1" dirty="0">
                <a:effectLst>
                  <a:outerShdw blurRad="38100" dist="38100" dir="2700000" algn="tl">
                    <a:srgbClr val="000000">
                      <a:alpha val="43137"/>
                    </a:srgbClr>
                  </a:outerShdw>
                </a:effectLst>
                <a:latin typeface="Arial Rounded MT Bold" panose="020F0704030504030204" pitchFamily="34" charset="0"/>
              </a:rPr>
              <a:t>There’s more to come: We continue to shout our praise even when we’re hemmed in with troubles, because we know how troubles can develop passionate patience in us, and how that patience in turn forges the tempered steel of virtue, keeping us alert for whatever God will do next</a:t>
            </a:r>
            <a:r>
              <a:rPr lang="en-US" sz="3000" dirty="0">
                <a:effectLst>
                  <a:outerShdw blurRad="38100" dist="38100" dir="2700000" algn="tl">
                    <a:srgbClr val="000000">
                      <a:alpha val="43137"/>
                    </a:srgbClr>
                  </a:outerShdw>
                </a:effectLst>
                <a:latin typeface="Arial Rounded MT Bold" panose="020F0704030504030204" pitchFamily="34" charset="0"/>
              </a:rPr>
              <a:t>. </a:t>
            </a:r>
            <a:r>
              <a:rPr lang="en-US" sz="3000" b="1" dirty="0">
                <a:effectLst>
                  <a:outerShdw blurRad="38100" dist="38100" dir="2700000" algn="tl">
                    <a:srgbClr val="000000">
                      <a:alpha val="43137"/>
                    </a:srgbClr>
                  </a:outerShdw>
                </a:effectLst>
                <a:latin typeface="Arial Rounded MT Bold" panose="020F0704030504030204" pitchFamily="34" charset="0"/>
              </a:rPr>
              <a:t>Romans 5:3-5 (MSG</a:t>
            </a:r>
            <a:r>
              <a:rPr lang="en-US" sz="3200" b="1" dirty="0"/>
              <a:t>)</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Life Challenges Pressuring You are Softening Your Rough Edges</a:t>
            </a:r>
          </a:p>
          <a:p>
            <a:r>
              <a:rPr lang="en-US" b="1" dirty="0">
                <a:effectLst>
                  <a:outerShdw blurRad="38100" dist="38100" dir="2700000" algn="tl">
                    <a:srgbClr val="000000">
                      <a:alpha val="43137"/>
                    </a:srgbClr>
                  </a:outerShdw>
                </a:effectLst>
                <a:latin typeface="Arial Rounded MT Bold" panose="020F0704030504030204" pitchFamily="34" charset="0"/>
              </a:rPr>
              <a:t>On The Other Side of this Challenge, You Will Shine Again,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…Brighter Than Before.</a:t>
            </a:r>
          </a:p>
          <a:p>
            <a:endParaRPr lang="en-US" dirty="0"/>
          </a:p>
        </p:txBody>
      </p:sp>
    </p:spTree>
    <p:extLst>
      <p:ext uri="{BB962C8B-B14F-4D97-AF65-F5344CB8AC3E}">
        <p14:creationId xmlns:p14="http://schemas.microsoft.com/office/powerpoint/2010/main" val="29683947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7460974" y="113334"/>
            <a:ext cx="3892826" cy="880580"/>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63500"/>
          </a:effectLst>
        </p:spPr>
        <p:txBody>
          <a:bodyPr>
            <a:normAutofit fontScale="92500" lnSpcReduction="10000"/>
          </a:bodyPr>
          <a:lstStyle/>
          <a:p>
            <a:pPr marL="0" indent="0">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rPr>
              <a:t>All Challenges Can Turn Into Wisdom</a:t>
            </a:r>
          </a:p>
          <a:p>
            <a:pPr marL="0" indent="0">
              <a:lnSpc>
                <a:spcPct val="12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And if any of you </a:t>
            </a:r>
            <a:r>
              <a:rPr lang="en-US" sz="3200" i="1" dirty="0" err="1">
                <a:effectLst>
                  <a:outerShdw blurRad="38100" dist="38100" dir="2700000" algn="tl">
                    <a:srgbClr val="000000">
                      <a:alpha val="43137"/>
                    </a:srgbClr>
                  </a:outerShdw>
                </a:effectLst>
                <a:latin typeface="Arial Rounded MT Bold" panose="020F0704030504030204" pitchFamily="34" charset="0"/>
              </a:rPr>
              <a:t>needeth</a:t>
            </a:r>
            <a:r>
              <a:rPr lang="en-US" sz="3200" i="1" dirty="0">
                <a:effectLst>
                  <a:outerShdw blurRad="38100" dist="38100" dir="2700000" algn="tl">
                    <a:srgbClr val="000000">
                      <a:alpha val="43137"/>
                    </a:srgbClr>
                  </a:outerShdw>
                </a:effectLst>
                <a:latin typeface="Arial Rounded MT Bold" panose="020F0704030504030204" pitchFamily="34" charset="0"/>
              </a:rPr>
              <a:t> </a:t>
            </a:r>
            <a:r>
              <a:rPr lang="en-US" sz="3200" b="1" i="1" dirty="0">
                <a:effectLst>
                  <a:outerShdw blurRad="38100" dist="38100" dir="2700000" algn="tl">
                    <a:srgbClr val="000000">
                      <a:alpha val="43137"/>
                    </a:srgbClr>
                  </a:outerShdw>
                </a:effectLst>
                <a:latin typeface="Arial Rounded MT Bold" panose="020F0704030504030204" pitchFamily="34" charset="0"/>
              </a:rPr>
              <a:t>wisdom</a:t>
            </a:r>
            <a:r>
              <a:rPr lang="en-US" sz="3200" i="1" dirty="0">
                <a:effectLst>
                  <a:outerShdw blurRad="38100" dist="38100" dir="2700000" algn="tl">
                    <a:srgbClr val="000000">
                      <a:alpha val="43137"/>
                    </a:srgbClr>
                  </a:outerShdw>
                </a:effectLst>
                <a:latin typeface="Arial Rounded MT Bold" panose="020F0704030504030204" pitchFamily="34" charset="0"/>
              </a:rPr>
              <a:t>, ask he of God, which giveth to all men largely [that giveth to all men largely], and </a:t>
            </a:r>
            <a:r>
              <a:rPr lang="en-US" sz="3200" i="1" dirty="0" err="1">
                <a:effectLst>
                  <a:outerShdw blurRad="38100" dist="38100" dir="2700000" algn="tl">
                    <a:srgbClr val="000000">
                      <a:alpha val="43137"/>
                    </a:srgbClr>
                  </a:outerShdw>
                </a:effectLst>
                <a:latin typeface="Arial Rounded MT Bold" panose="020F0704030504030204" pitchFamily="34" charset="0"/>
              </a:rPr>
              <a:t>upbraideth</a:t>
            </a:r>
            <a:r>
              <a:rPr lang="en-US" sz="3200" i="1" dirty="0">
                <a:effectLst>
                  <a:outerShdw blurRad="38100" dist="38100" dir="2700000" algn="tl">
                    <a:srgbClr val="000000">
                      <a:alpha val="43137"/>
                    </a:srgbClr>
                  </a:outerShdw>
                </a:effectLst>
                <a:latin typeface="Arial Rounded MT Bold" panose="020F0704030504030204" pitchFamily="34" charset="0"/>
              </a:rPr>
              <a:t> not; and it shall be given to him</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James 1:5</a:t>
            </a: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Difference in Knowledge and Wisdom</a:t>
            </a:r>
          </a:p>
          <a:p>
            <a:pPr lvl="1">
              <a:lnSpc>
                <a:spcPct val="12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Knowledge is “Know How”</a:t>
            </a:r>
          </a:p>
          <a:p>
            <a:pPr lvl="1">
              <a:lnSpc>
                <a:spcPct val="12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Wisdom is “How to Use the Know How”</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Challenges Form Greater Understanding, Skills and Life Wisdom</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There Is Purpose To What You Are Going Through. Trust God.</a:t>
            </a:r>
          </a:p>
        </p:txBody>
      </p:sp>
    </p:spTree>
    <p:extLst>
      <p:ext uri="{BB962C8B-B14F-4D97-AF65-F5344CB8AC3E}">
        <p14:creationId xmlns:p14="http://schemas.microsoft.com/office/powerpoint/2010/main" val="10845099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par>
                          <p:cTn id="28" fill="hold">
                            <p:stCondLst>
                              <p:cond delay="4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out)">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out)">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3528391" y="0"/>
            <a:ext cx="3773557" cy="880580"/>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50800"/>
          </a:effectLst>
        </p:spPr>
        <p:txBody>
          <a:bodyPr>
            <a:normAutofit/>
          </a:bodyPr>
          <a:lstStyle/>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Sometimes Things Fall Apart So That …</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…Better Things Can Fall Together</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Moreover we know that to those who love God, who are called according to his plan, everything that happens fits into a pattern for good</a:t>
            </a:r>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Rom 8:28 Phillips </a:t>
            </a:r>
          </a:p>
          <a:p>
            <a:r>
              <a:rPr lang="en-US" b="1" dirty="0">
                <a:effectLst>
                  <a:outerShdw blurRad="38100" dist="38100" dir="2700000" algn="tl">
                    <a:srgbClr val="000000">
                      <a:alpha val="43137"/>
                    </a:srgbClr>
                  </a:outerShdw>
                </a:effectLst>
                <a:latin typeface="Arial Rounded MT Bold" panose="020F0704030504030204" pitchFamily="34" charset="0"/>
              </a:rPr>
              <a:t>Sometimes It's Actually God's Way of Spring Cleaning You…</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…To Prepare You for the Coming Season o f Your Life</a:t>
            </a:r>
            <a:r>
              <a:rPr lang="en-US" dirty="0">
                <a:effectLst>
                  <a:outerShdw blurRad="38100" dist="38100" dir="2700000" algn="tl">
                    <a:srgbClr val="000000">
                      <a:alpha val="43137"/>
                    </a:srgbClr>
                  </a:outerShdw>
                </a:effectLst>
                <a:latin typeface="Arial Rounded MT Bold" panose="020F0704030504030204" pitchFamily="34" charset="0"/>
              </a:rPr>
              <a:t>.</a:t>
            </a:r>
          </a:p>
          <a:p>
            <a:r>
              <a:rPr lang="en-US" dirty="0">
                <a:effectLst>
                  <a:outerShdw blurRad="38100" dist="38100" dir="2700000" algn="tl">
                    <a:srgbClr val="000000">
                      <a:alpha val="43137"/>
                    </a:srgbClr>
                  </a:outerShdw>
                </a:effectLst>
                <a:latin typeface="Arial Rounded MT Bold" panose="020F0704030504030204" pitchFamily="34" charset="0"/>
              </a:rPr>
              <a:t>When it Seems life is beating down on you…</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…maybe the slate is being wiped clean in order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…that something better can form.</a:t>
            </a:r>
          </a:p>
          <a:p>
            <a:endParaRPr lang="en-US" dirty="0"/>
          </a:p>
        </p:txBody>
      </p:sp>
    </p:spTree>
    <p:extLst>
      <p:ext uri="{BB962C8B-B14F-4D97-AF65-F5344CB8AC3E}">
        <p14:creationId xmlns:p14="http://schemas.microsoft.com/office/powerpoint/2010/main" val="26555088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par>
                          <p:cTn id="41" fill="hold">
                            <p:stCondLst>
                              <p:cond delay="4000"/>
                            </p:stCondLst>
                            <p:childTnLst>
                              <p:par>
                                <p:cTn id="42" presetID="6" presetClass="entr" presetSubtype="16"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8460270" y="668268"/>
            <a:ext cx="3860317" cy="880580"/>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47216" y="3983890"/>
            <a:ext cx="11834192" cy="2576925"/>
          </a:xfrm>
          <a:solidFill>
            <a:schemeClr val="bg1">
              <a:alpha val="90000"/>
            </a:schemeClr>
          </a:solidFill>
          <a:effectLst>
            <a:softEdge rad="50800"/>
          </a:effectLst>
        </p:spPr>
        <p:txBody>
          <a:bodyPr>
            <a:normAutofit lnSpcReduction="10000"/>
          </a:bodyPr>
          <a:lstStyle/>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What We Resist Persists…</a:t>
            </a:r>
          </a:p>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           …So, It's Vital to Let Go and Flow.</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Your Attitude is EVERYTHING when it comes to Staying Strong. </a:t>
            </a:r>
          </a:p>
          <a:p>
            <a:r>
              <a:rPr lang="en-US" b="1" dirty="0">
                <a:effectLst>
                  <a:outerShdw blurRad="38100" dist="38100" dir="2700000" algn="tl">
                    <a:srgbClr val="000000">
                      <a:alpha val="43137"/>
                    </a:srgbClr>
                  </a:outerShdw>
                </a:effectLst>
                <a:latin typeface="Arial Rounded MT Bold" panose="020F0704030504030204" pitchFamily="34" charset="0"/>
              </a:rPr>
              <a:t>You will be a Victim or you will Rise Up and be a Victor…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…The Choice is Yours</a:t>
            </a:r>
          </a:p>
          <a:p>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58945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out)">
                                      <p:cBhvr>
                                        <p:cTn id="28" dur="2000"/>
                                        <p:tgtEl>
                                          <p:spTgt spid="3">
                                            <p:txEl>
                                              <p:pRg st="3" end="3"/>
                                            </p:txEl>
                                          </p:spTgt>
                                        </p:tgtEl>
                                      </p:cBhvr>
                                    </p:animEffect>
                                  </p:childTnLst>
                                </p:cTn>
                              </p:par>
                            </p:childTnLst>
                          </p:cTn>
                        </p:par>
                        <p:par>
                          <p:cTn id="29" fill="hold">
                            <p:stCondLst>
                              <p:cond delay="2000"/>
                            </p:stCondLst>
                            <p:childTnLst>
                              <p:par>
                                <p:cTn id="30" presetID="6" presetClass="entr" presetSubtype="32"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ou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6983896" y="113334"/>
            <a:ext cx="4369904" cy="880580"/>
          </a:xfrm>
        </p:spPr>
        <p:txBody>
          <a:bodyPr>
            <a:normAutofit/>
          </a:bodyPr>
          <a:lstStyle/>
          <a:p>
            <a:r>
              <a:rPr lang="en-US" b="1" dirty="0">
                <a:effectLst>
                  <a:outerShdw blurRad="38100" dist="38100" dir="2700000" algn="tl">
                    <a:srgbClr val="000000">
                      <a:alpha val="43137"/>
                    </a:srgbClr>
                  </a:outerShdw>
                </a:effectLst>
              </a:rPr>
              <a:t>Reminder</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p:spPr>
        <p:txBody>
          <a:bodyPr>
            <a:normAutofit/>
          </a:bodyPr>
          <a:lstStyle/>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1- 3 fingers – pitcher</a:t>
            </a:r>
          </a:p>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2- bowl </a:t>
            </a:r>
            <a:r>
              <a:rPr lang="en-US" dirty="0" err="1">
                <a:effectLst>
                  <a:outerShdw blurRad="38100" dist="38100" dir="2700000" algn="tl">
                    <a:srgbClr val="000000">
                      <a:alpha val="43137"/>
                    </a:srgbClr>
                  </a:outerShdw>
                </a:effectLst>
                <a:latin typeface="Arial Rounded MT Bold" panose="020F0704030504030204" pitchFamily="34" charset="0"/>
              </a:rPr>
              <a:t>weavel</a:t>
            </a:r>
            <a:r>
              <a:rPr lang="en-US" dirty="0">
                <a:effectLst>
                  <a:outerShdw blurRad="38100" dist="38100" dir="2700000" algn="tl">
                    <a:srgbClr val="000000">
                      <a:alpha val="43137"/>
                    </a:srgbClr>
                  </a:outerShdw>
                </a:effectLst>
                <a:latin typeface="Arial Rounded MT Bold" panose="020F0704030504030204" pitchFamily="34" charset="0"/>
              </a:rPr>
              <a:t>- peanuts </a:t>
            </a:r>
            <a:r>
              <a:rPr lang="en-US" dirty="0" err="1">
                <a:effectLst>
                  <a:outerShdw blurRad="38100" dist="38100" dir="2700000" algn="tl">
                    <a:srgbClr val="000000">
                      <a:alpha val="43137"/>
                    </a:srgbClr>
                  </a:outerShdw>
                </a:effectLst>
                <a:latin typeface="Arial Rounded MT Bold" panose="020F0704030504030204" pitchFamily="34" charset="0"/>
              </a:rPr>
              <a:t>georgia</a:t>
            </a: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67231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454</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Calibri</vt:lpstr>
      <vt:lpstr>Calibri Light</vt:lpstr>
      <vt:lpstr>Courier New</vt:lpstr>
      <vt:lpstr>Office Theme</vt:lpstr>
      <vt:lpstr>PowerPoint Presentation</vt:lpstr>
      <vt:lpstr>How to Stay Strong During Life Challenges Remind Me Again</vt:lpstr>
      <vt:lpstr>Reminder #1</vt:lpstr>
      <vt:lpstr>Reminder #2</vt:lpstr>
      <vt:lpstr>Reminder #3</vt:lpstr>
      <vt:lpstr>Reminder #4</vt:lpstr>
      <vt:lpstr>Reminder #5</vt:lpstr>
      <vt:lpstr>Reminder #6</vt:lpstr>
      <vt:lpstr>Reminder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Strong During Life Challenges – 6 Reminders</dc:title>
  <dc:creator>David Linton</dc:creator>
  <cp:lastModifiedBy>David Linton</cp:lastModifiedBy>
  <cp:revision>65</cp:revision>
  <dcterms:created xsi:type="dcterms:W3CDTF">2017-10-06T21:36:00Z</dcterms:created>
  <dcterms:modified xsi:type="dcterms:W3CDTF">2017-10-08T13:02:16Z</dcterms:modified>
</cp:coreProperties>
</file>