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8" r:id="rId3"/>
    <p:sldId id="256" r:id="rId4"/>
    <p:sldId id="262" r:id="rId5"/>
    <p:sldId id="269" r:id="rId6"/>
    <p:sldId id="257" r:id="rId7"/>
    <p:sldId id="258" r:id="rId8"/>
    <p:sldId id="259" r:id="rId9"/>
    <p:sldId id="260" r:id="rId10"/>
    <p:sldId id="261" r:id="rId11"/>
    <p:sldId id="266" r:id="rId12"/>
    <p:sldId id="270" r:id="rId13"/>
    <p:sldId id="267" r:id="rId14"/>
    <p:sldId id="265" r:id="rId15"/>
    <p:sldId id="26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A2EA-372A-4167-ADAE-9F47F3C8C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ED5A5C-C650-4EE3-A34D-3A9B45CAF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D217F6-29E7-4450-B866-8FB6F4D4A0E7}"/>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96CD502E-6D46-491F-B37B-20FFE706F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A0463-1BAA-4A6F-A91B-EEEF4840BAEA}"/>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251377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3511-966B-4955-9E66-1258A938C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C934DF-A6C5-40C4-85B0-966DECD4B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24F0B-EDB0-4FE4-B52D-3F048D955B9F}"/>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CFA8F4DF-8358-4EDF-83A6-113F98D7B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2722F-CCDE-48FD-8BE7-9A2A6E9F196A}"/>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205688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BEBC0-7B1A-440B-82F1-085B7E0B0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274AF-A859-4482-87E3-3480AB8BF3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C8D58-A450-460E-9A4A-07B69FFBB831}"/>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076E66A1-0486-4A26-8094-A5ABCC848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8F788-E880-4A8A-A8A5-8ACA49633371}"/>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137328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29D7-B540-4442-BF97-0A77BDA6A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F882C-EE26-4893-B753-CF5CA0BA23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9517A-338B-40AD-8DE3-14868DFB58C5}"/>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E6446AED-0F52-45EF-926F-C66F4331E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4BF29-A4F7-455C-9B24-93C41BD12D33}"/>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406942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85DB-9387-4358-B0BE-9C7611A71D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8CB59-08E4-44B0-B509-991D35E79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A154ED-07D7-4105-BC18-1F441C404D47}"/>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B984AE15-2722-4FF6-BAC1-039779DA3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86561-F2F6-40A7-89B2-0C46303EA953}"/>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234188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AEA-B1E7-4678-81F0-4B6389C84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76201-9FA6-477F-AAEC-88A1368897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4D0284-571E-46EF-89A8-3787DE5990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BF8E5-90BB-4797-8CA4-3D5AA0CC29C2}"/>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6" name="Footer Placeholder 5">
            <a:extLst>
              <a:ext uri="{FF2B5EF4-FFF2-40B4-BE49-F238E27FC236}">
                <a16:creationId xmlns:a16="http://schemas.microsoft.com/office/drawing/2014/main" id="{60D364A1-2C84-437A-A833-C1AD6E3D9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FF789-1718-45C0-9728-27A19B15B9F1}"/>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161869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3F6E-9CCD-4727-A882-56CA31CBEC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C7069-3E4E-4ACE-9CBC-0409BB1F6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73A953-AE35-4DAD-9366-582FE1F1FA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CB345-8A64-42FE-8548-EE1B7E4CF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A53335-E455-40EB-8AE4-2B2CE2B1A8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028157-C28B-4F62-A562-2975EDE0A4B2}"/>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8" name="Footer Placeholder 7">
            <a:extLst>
              <a:ext uri="{FF2B5EF4-FFF2-40B4-BE49-F238E27FC236}">
                <a16:creationId xmlns:a16="http://schemas.microsoft.com/office/drawing/2014/main" id="{7CD219DC-ED88-470C-BFA8-09A63B950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1B49A-53F1-4829-AA23-ACD965EEADF2}"/>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395844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CA84-FB71-4C20-9405-2917F4DC05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30807-6347-48E9-BA35-1B1D3A8FC655}"/>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4" name="Footer Placeholder 3">
            <a:extLst>
              <a:ext uri="{FF2B5EF4-FFF2-40B4-BE49-F238E27FC236}">
                <a16:creationId xmlns:a16="http://schemas.microsoft.com/office/drawing/2014/main" id="{AE062A38-5F47-41D0-8E57-AF54722EDB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4A255-BEBC-4D59-98CA-017A13585EDE}"/>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301276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8ED7A-FCE6-4127-9B7E-429A00DC10F9}"/>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3" name="Footer Placeholder 2">
            <a:extLst>
              <a:ext uri="{FF2B5EF4-FFF2-40B4-BE49-F238E27FC236}">
                <a16:creationId xmlns:a16="http://schemas.microsoft.com/office/drawing/2014/main" id="{529BEB9F-C195-48B4-BD87-6E16F448DA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80C74-A3BE-42D1-A56A-16BFC2AB8FA1}"/>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126423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D99D-051F-48CD-AF22-5F0E6C8C8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A8A7C-0DE8-411B-98A3-1F121A774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C839B-A6B4-47B4-B0AE-40D20BD45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5D0E9E-D316-44C8-9B7D-EAA1DD83C346}"/>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6" name="Footer Placeholder 5">
            <a:extLst>
              <a:ext uri="{FF2B5EF4-FFF2-40B4-BE49-F238E27FC236}">
                <a16:creationId xmlns:a16="http://schemas.microsoft.com/office/drawing/2014/main" id="{2FA77D87-F664-4133-B4B0-62067998F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F7DDB-6C75-4D40-AB1A-9AE44CF645E6}"/>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208455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AC42-8C76-4411-ACD3-5B1E766DA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83CA10-DD0C-4EBB-8A7C-BE9064D43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710E3-2A48-4338-A8B2-115F4C909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B163EE-884F-4C5A-94B6-2909D0A5330E}"/>
              </a:ext>
            </a:extLst>
          </p:cNvPr>
          <p:cNvSpPr>
            <a:spLocks noGrp="1"/>
          </p:cNvSpPr>
          <p:nvPr>
            <p:ph type="dt" sz="half" idx="10"/>
          </p:nvPr>
        </p:nvSpPr>
        <p:spPr/>
        <p:txBody>
          <a:bodyPr/>
          <a:lstStyle/>
          <a:p>
            <a:fld id="{51579AC5-4384-4CAF-9E18-F1209420C83D}" type="datetimeFigureOut">
              <a:rPr lang="en-US" smtClean="0"/>
              <a:t>12/3/2017</a:t>
            </a:fld>
            <a:endParaRPr lang="en-US"/>
          </a:p>
        </p:txBody>
      </p:sp>
      <p:sp>
        <p:nvSpPr>
          <p:cNvPr id="6" name="Footer Placeholder 5">
            <a:extLst>
              <a:ext uri="{FF2B5EF4-FFF2-40B4-BE49-F238E27FC236}">
                <a16:creationId xmlns:a16="http://schemas.microsoft.com/office/drawing/2014/main" id="{576A42B4-BC35-424B-A080-06313894F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92BE1-2F2D-4CF1-BBC2-75D3BFF84CE8}"/>
              </a:ext>
            </a:extLst>
          </p:cNvPr>
          <p:cNvSpPr>
            <a:spLocks noGrp="1"/>
          </p:cNvSpPr>
          <p:nvPr>
            <p:ph type="sldNum" sz="quarter" idx="12"/>
          </p:nvPr>
        </p:nvSpPr>
        <p:spPr/>
        <p:txBody>
          <a:bodyPr/>
          <a:lstStyle/>
          <a:p>
            <a:fld id="{30063D48-A1D1-46F8-9C9D-F16B772FA42C}" type="slidenum">
              <a:rPr lang="en-US" smtClean="0"/>
              <a:t>‹#›</a:t>
            </a:fld>
            <a:endParaRPr lang="en-US"/>
          </a:p>
        </p:txBody>
      </p:sp>
    </p:spTree>
    <p:extLst>
      <p:ext uri="{BB962C8B-B14F-4D97-AF65-F5344CB8AC3E}">
        <p14:creationId xmlns:p14="http://schemas.microsoft.com/office/powerpoint/2010/main" val="121904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F3CF1-4179-4996-869B-5179FC8B1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DFC97-B3C3-48B6-A7BB-2433104E3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2C0F7-66E7-42C1-B3DD-905FA8735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79AC5-4384-4CAF-9E18-F1209420C83D}" type="datetimeFigureOut">
              <a:rPr lang="en-US" smtClean="0"/>
              <a:t>12/3/2017</a:t>
            </a:fld>
            <a:endParaRPr lang="en-US"/>
          </a:p>
        </p:txBody>
      </p:sp>
      <p:sp>
        <p:nvSpPr>
          <p:cNvPr id="5" name="Footer Placeholder 4">
            <a:extLst>
              <a:ext uri="{FF2B5EF4-FFF2-40B4-BE49-F238E27FC236}">
                <a16:creationId xmlns:a16="http://schemas.microsoft.com/office/drawing/2014/main" id="{A8784AA8-17A5-4205-95BB-A9B03006A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43D704-935B-477F-8C0D-F895264C7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63D48-A1D1-46F8-9C9D-F16B772FA42C}" type="slidenum">
              <a:rPr lang="en-US" smtClean="0"/>
              <a:t>‹#›</a:t>
            </a:fld>
            <a:endParaRPr lang="en-US"/>
          </a:p>
        </p:txBody>
      </p:sp>
    </p:spTree>
    <p:extLst>
      <p:ext uri="{BB962C8B-B14F-4D97-AF65-F5344CB8AC3E}">
        <p14:creationId xmlns:p14="http://schemas.microsoft.com/office/powerpoint/2010/main" val="386178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9D27-5691-47EC-A916-B57371347DF9}"/>
              </a:ext>
            </a:extLst>
          </p:cNvPr>
          <p:cNvSpPr>
            <a:spLocks noGrp="1"/>
          </p:cNvSpPr>
          <p:nvPr>
            <p:ph type="title"/>
          </p:nvPr>
        </p:nvSpPr>
        <p:spPr>
          <a:xfrm>
            <a:off x="838200" y="119465"/>
            <a:ext cx="10515600" cy="104059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As Long as You Live By Faith…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…Your Faith WILL BE TESTED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A9BF667-E200-4E77-9DE3-FE754230C3C8}"/>
              </a:ext>
            </a:extLst>
          </p:cNvPr>
          <p:cNvSpPr>
            <a:spLocks noGrp="1"/>
          </p:cNvSpPr>
          <p:nvPr>
            <p:ph idx="1"/>
          </p:nvPr>
        </p:nvSpPr>
        <p:spPr>
          <a:xfrm>
            <a:off x="204716" y="1569492"/>
            <a:ext cx="11778018" cy="5158853"/>
          </a:xfrm>
        </p:spPr>
        <p:txBody>
          <a:bodyPr>
            <a:normAutofit lnSpcReduction="10000"/>
          </a:bodyPr>
          <a:lstStyle/>
          <a:p>
            <a:pPr marL="0" lvl="0" indent="0">
              <a:buNone/>
            </a:pPr>
            <a:r>
              <a:rPr lang="en-US" b="1" dirty="0"/>
              <a:t>Faith demonstrated by </a:t>
            </a:r>
            <a:r>
              <a:rPr lang="en-US" b="1" u="sng" dirty="0"/>
              <a:t>Inactivity</a:t>
            </a:r>
            <a:r>
              <a:rPr lang="en-US" b="1" dirty="0"/>
              <a:t> –</a:t>
            </a:r>
            <a:endParaRPr lang="en-US" dirty="0"/>
          </a:p>
          <a:p>
            <a:pPr lvl="0"/>
            <a:r>
              <a:rPr lang="en-US" b="1" dirty="0"/>
              <a:t>having done all to stand-stand –God may be silent but never idle</a:t>
            </a:r>
            <a:endParaRPr lang="en-US" dirty="0"/>
          </a:p>
          <a:p>
            <a:pPr lvl="0"/>
            <a:r>
              <a:rPr lang="en-US" b="1" dirty="0"/>
              <a:t>Sometimes it requires us to Step Forward in Faith (</a:t>
            </a:r>
            <a:r>
              <a:rPr lang="en-US" i="1" dirty="0"/>
              <a:t>Priests at Jordan</a:t>
            </a:r>
            <a:r>
              <a:rPr lang="en-US" b="1" dirty="0"/>
              <a:t>) </a:t>
            </a:r>
            <a:endParaRPr lang="en-US" dirty="0"/>
          </a:p>
          <a:p>
            <a:pPr marL="0" lvl="0" indent="0">
              <a:buNone/>
            </a:pPr>
            <a:r>
              <a:rPr lang="en-US" b="1" dirty="0"/>
              <a:t>Faith Demonstrated by </a:t>
            </a:r>
            <a:r>
              <a:rPr lang="en-US" b="1" u="sng" dirty="0"/>
              <a:t>Activity</a:t>
            </a:r>
            <a:endParaRPr lang="en-US" dirty="0"/>
          </a:p>
          <a:p>
            <a:pPr lvl="0"/>
            <a:r>
              <a:rPr lang="en-US" b="1" dirty="0"/>
              <a:t>Either way Faith Requires Courage- Not the </a:t>
            </a:r>
            <a:r>
              <a:rPr lang="en-US" b="1" dirty="0" err="1"/>
              <a:t>Absense</a:t>
            </a:r>
            <a:r>
              <a:rPr lang="en-US" b="1" dirty="0"/>
              <a:t> of Fear but the Sensing of God’s Presence</a:t>
            </a:r>
            <a:endParaRPr lang="en-US" dirty="0"/>
          </a:p>
          <a:p>
            <a:pPr lvl="0"/>
            <a:r>
              <a:rPr lang="en-US" b="1" dirty="0"/>
              <a:t>Either way Faith w/ out Works is Dead(</a:t>
            </a:r>
            <a:r>
              <a:rPr lang="en-US" i="1" dirty="0"/>
              <a:t>corpse</a:t>
            </a:r>
            <a:r>
              <a:rPr lang="en-US" b="1" dirty="0"/>
              <a:t>) –</a:t>
            </a:r>
            <a:endParaRPr lang="en-US" dirty="0"/>
          </a:p>
          <a:p>
            <a:pPr lvl="0"/>
            <a:r>
              <a:rPr lang="en-US" b="1" dirty="0"/>
              <a:t>Both the Above are Works in Progress</a:t>
            </a:r>
            <a:endParaRPr lang="en-US" dirty="0"/>
          </a:p>
          <a:p>
            <a:r>
              <a:rPr lang="en-US" b="1" dirty="0"/>
              <a:t>II. Fear Gives Many Opportunities</a:t>
            </a:r>
            <a:br>
              <a:rPr lang="en-US" b="1" dirty="0"/>
            </a:br>
            <a:r>
              <a:rPr lang="en-US" b="1" dirty="0"/>
              <a:t> A. (15) Given a Second Chance - </a:t>
            </a:r>
            <a:r>
              <a:rPr lang="en-US" b="1" i="1" dirty="0"/>
              <a:t>“If you be ready...”</a:t>
            </a:r>
            <a:br>
              <a:rPr lang="en-US" b="1" dirty="0"/>
            </a:br>
            <a:endParaRPr lang="en-US" dirty="0"/>
          </a:p>
        </p:txBody>
      </p:sp>
    </p:spTree>
    <p:extLst>
      <p:ext uri="{BB962C8B-B14F-4D97-AF65-F5344CB8AC3E}">
        <p14:creationId xmlns:p14="http://schemas.microsoft.com/office/powerpoint/2010/main" val="98210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D59-9A75-4158-AE23-5197ED9E9195}"/>
              </a:ext>
            </a:extLst>
          </p:cNvPr>
          <p:cNvSpPr>
            <a:spLocks noGrp="1"/>
          </p:cNvSpPr>
          <p:nvPr>
            <p:ph type="title"/>
          </p:nvPr>
        </p:nvSpPr>
        <p:spPr>
          <a:xfrm>
            <a:off x="838200" y="132523"/>
            <a:ext cx="10515600" cy="1139686"/>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                         High Five #5</a:t>
            </a:r>
            <a:br>
              <a:rPr lang="en-US" b="1" dirty="0">
                <a:effectLst>
                  <a:outerShdw blurRad="38100" dist="38100" dir="2700000" algn="tl">
                    <a:srgbClr val="000000">
                      <a:alpha val="43137"/>
                    </a:srgbClr>
                  </a:outerShdw>
                </a:effectLst>
                <a:latin typeface="Arial Rounded MT Bold" panose="020F0704030504030204" pitchFamily="34" charset="0"/>
              </a:rPr>
            </a:br>
            <a:r>
              <a:rPr lang="en-US" b="1" i="1" dirty="0">
                <a:effectLst>
                  <a:outerShdw blurRad="38100" dist="38100" dir="2700000" algn="tl">
                    <a:srgbClr val="000000">
                      <a:alpha val="43137"/>
                    </a:srgbClr>
                  </a:outerShdw>
                </a:effectLst>
                <a:latin typeface="Arial Rounded MT Bold" panose="020F0704030504030204" pitchFamily="34" charset="0"/>
              </a:rPr>
              <a:t>But If Not....We Will Not Serve Thy Gods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13DE6B7-0385-4A0D-98D8-099DC0558D38}"/>
              </a:ext>
            </a:extLst>
          </p:cNvPr>
          <p:cNvSpPr>
            <a:spLocks noGrp="1"/>
          </p:cNvSpPr>
          <p:nvPr>
            <p:ph idx="1"/>
          </p:nvPr>
        </p:nvSpPr>
        <p:spPr>
          <a:xfrm>
            <a:off x="92765" y="1815548"/>
            <a:ext cx="11979965" cy="4002156"/>
          </a:xfrm>
          <a:solidFill>
            <a:schemeClr val="bg1">
              <a:alpha val="90000"/>
            </a:schemeClr>
          </a:solidFill>
        </p:spPr>
        <p:txBody>
          <a:bodyPr>
            <a:normAutofit/>
          </a:bodyPr>
          <a:lstStyle/>
          <a:p>
            <a:pPr marL="0" indent="0" latinLnBrk="1">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We Need a Faith that Will Be… </a:t>
            </a:r>
          </a:p>
          <a:p>
            <a:pPr marL="0" indent="0" latinLnBrk="1">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     …Committed to God Regardless of Outcome</a:t>
            </a:r>
            <a:endParaRPr lang="en-US" b="1" dirty="0">
              <a:effectLst>
                <a:outerShdw blurRad="38100" dist="38100" dir="2700000" algn="tl">
                  <a:srgbClr val="000000">
                    <a:alpha val="43137"/>
                  </a:srgbClr>
                </a:outerShdw>
              </a:effectLst>
              <a:latin typeface="Arial Rounded MT Bold" panose="020F0704030504030204" pitchFamily="34" charset="0"/>
            </a:endParaRPr>
          </a:p>
          <a:p>
            <a:pPr latinLnBrk="1">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Too many people put conditions on God</a:t>
            </a:r>
          </a:p>
          <a:p>
            <a:pPr latinLnBrk="1">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“I’ll serve you if....., I’ll follow you if...., I’ll live for you if</a:t>
            </a:r>
          </a:p>
          <a:p>
            <a:pPr latinLnBrk="1">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“BUT IF NOT” faith says “I’ll serve you regardless...</a:t>
            </a:r>
          </a:p>
          <a:p>
            <a:pPr lvl="1" latinLnBrk="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It takes a strong faith to say “But if not...”</a:t>
            </a:r>
          </a:p>
          <a:p>
            <a:pPr lvl="1" latinLnBrk="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It takes complete trust and security in God</a:t>
            </a:r>
          </a:p>
          <a:p>
            <a:endParaRPr lang="en-US" dirty="0"/>
          </a:p>
        </p:txBody>
      </p:sp>
    </p:spTree>
    <p:extLst>
      <p:ext uri="{BB962C8B-B14F-4D97-AF65-F5344CB8AC3E}">
        <p14:creationId xmlns:p14="http://schemas.microsoft.com/office/powerpoint/2010/main" val="23759682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2000"/>
                                        <p:tgtEl>
                                          <p:spTgt spid="3">
                                            <p:txEl>
                                              <p:pRg st="4" end="4"/>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2000"/>
                                        <p:tgtEl>
                                          <p:spTgt spid="3">
                                            <p:txEl>
                                              <p:pRg st="5" end="5"/>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ABA9-6EC5-447C-AF7D-93636F988323}"/>
              </a:ext>
            </a:extLst>
          </p:cNvPr>
          <p:cNvSpPr>
            <a:spLocks noGrp="1"/>
          </p:cNvSpPr>
          <p:nvPr>
            <p:ph type="title"/>
          </p:nvPr>
        </p:nvSpPr>
        <p:spPr>
          <a:xfrm>
            <a:off x="838200" y="139839"/>
            <a:ext cx="7735957" cy="77456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Delivered Through ..Not From</a:t>
            </a:r>
          </a:p>
        </p:txBody>
      </p:sp>
      <p:sp>
        <p:nvSpPr>
          <p:cNvPr id="3" name="Content Placeholder 2">
            <a:extLst>
              <a:ext uri="{FF2B5EF4-FFF2-40B4-BE49-F238E27FC236}">
                <a16:creationId xmlns:a16="http://schemas.microsoft.com/office/drawing/2014/main" id="{C8F5112D-53F2-46D4-9367-6F0672EA6134}"/>
              </a:ext>
            </a:extLst>
          </p:cNvPr>
          <p:cNvSpPr>
            <a:spLocks noGrp="1"/>
          </p:cNvSpPr>
          <p:nvPr>
            <p:ph idx="1"/>
          </p:nvPr>
        </p:nvSpPr>
        <p:spPr>
          <a:xfrm>
            <a:off x="265043" y="1126435"/>
            <a:ext cx="11688418" cy="4638261"/>
          </a:xfrm>
          <a:solidFill>
            <a:schemeClr val="bg1">
              <a:alpha val="9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Their Hebrew Names Were Their </a:t>
            </a:r>
            <a:r>
              <a:rPr lang="en-US" b="1" dirty="0" err="1">
                <a:effectLst>
                  <a:outerShdw blurRad="38100" dist="38100" dir="2700000" algn="tl">
                    <a:srgbClr val="000000">
                      <a:alpha val="43137"/>
                    </a:srgbClr>
                  </a:outerShdw>
                </a:effectLst>
                <a:latin typeface="Arial Rounded MT Bold" panose="020F0704030504030204" pitchFamily="34" charset="0"/>
              </a:rPr>
              <a:t>Testimomy</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Shadrach- Hananiah= </a:t>
            </a:r>
            <a:r>
              <a:rPr lang="en-US" i="1" dirty="0">
                <a:effectLst>
                  <a:outerShdw blurRad="38100" dist="38100" dir="2700000" algn="tl">
                    <a:srgbClr val="000000">
                      <a:alpha val="43137"/>
                    </a:srgbClr>
                  </a:outerShdw>
                </a:effectLst>
                <a:latin typeface="Arial Rounded MT Bold" panose="020F0704030504030204" pitchFamily="34" charset="0"/>
              </a:rPr>
              <a:t>Jehovah has favored</a:t>
            </a:r>
          </a:p>
          <a:p>
            <a:r>
              <a:rPr lang="en-US" b="1" dirty="0">
                <a:effectLst>
                  <a:outerShdw blurRad="38100" dist="38100" dir="2700000" algn="tl">
                    <a:srgbClr val="000000">
                      <a:alpha val="43137"/>
                    </a:srgbClr>
                  </a:outerShdw>
                </a:effectLst>
                <a:latin typeface="Arial Rounded MT Bold" panose="020F0704030504030204" pitchFamily="34" charset="0"/>
              </a:rPr>
              <a:t>Meshach- </a:t>
            </a:r>
            <a:r>
              <a:rPr lang="en-US" b="1" dirty="0" err="1">
                <a:effectLst>
                  <a:outerShdw blurRad="38100" dist="38100" dir="2700000" algn="tl">
                    <a:srgbClr val="000000">
                      <a:alpha val="43137"/>
                    </a:srgbClr>
                  </a:outerShdw>
                </a:effectLst>
                <a:latin typeface="Arial Rounded MT Bold" panose="020F0704030504030204" pitchFamily="34" charset="0"/>
              </a:rPr>
              <a:t>Mishael</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Who is like God</a:t>
            </a:r>
          </a:p>
          <a:p>
            <a:r>
              <a:rPr lang="en-US" b="1" dirty="0">
                <a:effectLst>
                  <a:outerShdw blurRad="38100" dist="38100" dir="2700000" algn="tl">
                    <a:srgbClr val="000000">
                      <a:alpha val="43137"/>
                    </a:srgbClr>
                  </a:outerShdw>
                </a:effectLst>
                <a:latin typeface="Arial Rounded MT Bold" panose="020F0704030504030204" pitchFamily="34" charset="0"/>
              </a:rPr>
              <a:t>Abednego- Azariah= </a:t>
            </a:r>
            <a:r>
              <a:rPr lang="en-US" i="1" dirty="0">
                <a:effectLst>
                  <a:outerShdw blurRad="38100" dist="38100" dir="2700000" algn="tl">
                    <a:srgbClr val="000000">
                      <a:alpha val="43137"/>
                    </a:srgbClr>
                  </a:outerShdw>
                </a:effectLst>
                <a:latin typeface="Arial Rounded MT Bold" panose="020F0704030504030204" pitchFamily="34" charset="0"/>
              </a:rPr>
              <a:t>Jehovah has helped</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The proof –the Son of God walking with them</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Furnace had No Power Over Them</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Hair Not Singed</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 Coats Not Changed</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No Smell</a:t>
            </a:r>
          </a:p>
          <a:p>
            <a:endParaRPr lang="en-US" dirty="0"/>
          </a:p>
        </p:txBody>
      </p:sp>
    </p:spTree>
    <p:extLst>
      <p:ext uri="{BB962C8B-B14F-4D97-AF65-F5344CB8AC3E}">
        <p14:creationId xmlns:p14="http://schemas.microsoft.com/office/powerpoint/2010/main" val="31725491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2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2000"/>
                                        <p:tgtEl>
                                          <p:spTgt spid="3">
                                            <p:txEl>
                                              <p:pRg st="5" end="5"/>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1" dur="2000"/>
                                        <p:tgtEl>
                                          <p:spTgt spid="3">
                                            <p:txEl>
                                              <p:pRg st="6" end="6"/>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2000"/>
                                        <p:tgtEl>
                                          <p:spTgt spid="3">
                                            <p:txEl>
                                              <p:pRg st="7" end="7"/>
                                            </p:tx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30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91" y="265457"/>
            <a:ext cx="2466975" cy="184785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101" t="7971" r="4493" b="6618"/>
          <a:stretch/>
        </p:blipFill>
        <p:spPr>
          <a:xfrm>
            <a:off x="3366052" y="265457"/>
            <a:ext cx="4041913" cy="292873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635" t="7971" r="14542" b="6618"/>
          <a:stretch/>
        </p:blipFill>
        <p:spPr>
          <a:xfrm>
            <a:off x="7977809" y="265457"/>
            <a:ext cx="3313043" cy="29287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47" y="2212285"/>
            <a:ext cx="2809461" cy="16105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47" y="4167207"/>
            <a:ext cx="3181705" cy="26907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370" y="3561739"/>
            <a:ext cx="1924050" cy="285750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19349"/>
          <a:stretch/>
        </p:blipFill>
        <p:spPr>
          <a:xfrm>
            <a:off x="3785477" y="3561739"/>
            <a:ext cx="1924050" cy="2304591"/>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8334" r="21267"/>
          <a:stretch/>
        </p:blipFill>
        <p:spPr>
          <a:xfrm>
            <a:off x="8906256" y="3293166"/>
            <a:ext cx="3204038" cy="3363666"/>
          </a:xfrm>
          <a:prstGeom prst="rect">
            <a:avLst/>
          </a:prstGeom>
        </p:spPr>
      </p:pic>
    </p:spTree>
    <p:extLst>
      <p:ext uri="{BB962C8B-B14F-4D97-AF65-F5344CB8AC3E}">
        <p14:creationId xmlns:p14="http://schemas.microsoft.com/office/powerpoint/2010/main" val="102919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8DF3D-3777-429C-9E67-4ADB22A1F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12" y="160606"/>
            <a:ext cx="1914525" cy="3048000"/>
          </a:xfrm>
          <a:prstGeom prst="rect">
            <a:avLst/>
          </a:prstGeom>
        </p:spPr>
      </p:pic>
      <p:pic>
        <p:nvPicPr>
          <p:cNvPr id="7" name="Picture 6">
            <a:extLst>
              <a:ext uri="{FF2B5EF4-FFF2-40B4-BE49-F238E27FC236}">
                <a16:creationId xmlns:a16="http://schemas.microsoft.com/office/drawing/2014/main" id="{5EB43050-4358-4FFB-9CBC-914CF79A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94" y="455881"/>
            <a:ext cx="1857375" cy="2457450"/>
          </a:xfrm>
          <a:prstGeom prst="rect">
            <a:avLst/>
          </a:prstGeom>
        </p:spPr>
      </p:pic>
      <p:pic>
        <p:nvPicPr>
          <p:cNvPr id="9" name="Picture 8">
            <a:extLst>
              <a:ext uri="{FF2B5EF4-FFF2-40B4-BE49-F238E27FC236}">
                <a16:creationId xmlns:a16="http://schemas.microsoft.com/office/drawing/2014/main" id="{3F6EF4D5-4385-4AD4-B5FD-558C389BC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733" y="579706"/>
            <a:ext cx="2806700" cy="2209800"/>
          </a:xfrm>
          <a:prstGeom prst="rect">
            <a:avLst/>
          </a:prstGeom>
        </p:spPr>
      </p:pic>
      <p:pic>
        <p:nvPicPr>
          <p:cNvPr id="11" name="Picture 10">
            <a:extLst>
              <a:ext uri="{FF2B5EF4-FFF2-40B4-BE49-F238E27FC236}">
                <a16:creationId xmlns:a16="http://schemas.microsoft.com/office/drawing/2014/main" id="{3E1B7F7C-C361-4DAD-BF52-57983275E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12" y="3390900"/>
            <a:ext cx="2038569" cy="3028950"/>
          </a:xfrm>
          <a:prstGeom prst="rect">
            <a:avLst/>
          </a:prstGeom>
        </p:spPr>
      </p:pic>
      <p:pic>
        <p:nvPicPr>
          <p:cNvPr id="13" name="Picture 12">
            <a:extLst>
              <a:ext uri="{FF2B5EF4-FFF2-40B4-BE49-F238E27FC236}">
                <a16:creationId xmlns:a16="http://schemas.microsoft.com/office/drawing/2014/main" id="{EFC2C96E-4806-4385-8DCB-AAF1E6275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1951" y="3238500"/>
            <a:ext cx="8953500" cy="3333750"/>
          </a:xfrm>
          <a:prstGeom prst="rect">
            <a:avLst/>
          </a:prstGeom>
        </p:spPr>
      </p:pic>
    </p:spTree>
    <p:extLst>
      <p:ext uri="{BB962C8B-B14F-4D97-AF65-F5344CB8AC3E}">
        <p14:creationId xmlns:p14="http://schemas.microsoft.com/office/powerpoint/2010/main" val="253596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ABA9-6EC5-447C-AF7D-93636F988323}"/>
              </a:ext>
            </a:extLst>
          </p:cNvPr>
          <p:cNvSpPr>
            <a:spLocks noGrp="1"/>
          </p:cNvSpPr>
          <p:nvPr>
            <p:ph type="title"/>
          </p:nvPr>
        </p:nvSpPr>
        <p:spPr>
          <a:xfrm>
            <a:off x="838200" y="139839"/>
            <a:ext cx="10515600" cy="774562"/>
          </a:xfrm>
        </p:spPr>
        <p:txBody>
          <a:bodyPr/>
          <a:lstStyle/>
          <a:p>
            <a:endParaRPr lang="en-US" dirty="0"/>
          </a:p>
        </p:txBody>
      </p:sp>
      <p:sp>
        <p:nvSpPr>
          <p:cNvPr id="3" name="Content Placeholder 2">
            <a:extLst>
              <a:ext uri="{FF2B5EF4-FFF2-40B4-BE49-F238E27FC236}">
                <a16:creationId xmlns:a16="http://schemas.microsoft.com/office/drawing/2014/main" id="{C8F5112D-53F2-46D4-9367-6F0672EA6134}"/>
              </a:ext>
            </a:extLst>
          </p:cNvPr>
          <p:cNvSpPr>
            <a:spLocks noGrp="1"/>
          </p:cNvSpPr>
          <p:nvPr>
            <p:ph idx="1"/>
          </p:nvPr>
        </p:nvSpPr>
        <p:spPr>
          <a:xfrm>
            <a:off x="265043" y="1126435"/>
            <a:ext cx="11688418" cy="5512904"/>
          </a:xfrm>
        </p:spPr>
        <p:txBody>
          <a:bodyPr/>
          <a:lstStyle/>
          <a:p>
            <a:endParaRPr lang="en-US" dirty="0"/>
          </a:p>
        </p:txBody>
      </p:sp>
    </p:spTree>
    <p:extLst>
      <p:ext uri="{BB962C8B-B14F-4D97-AF65-F5344CB8AC3E}">
        <p14:creationId xmlns:p14="http://schemas.microsoft.com/office/powerpoint/2010/main" val="1318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ABA9-6EC5-447C-AF7D-93636F988323}"/>
              </a:ext>
            </a:extLst>
          </p:cNvPr>
          <p:cNvSpPr>
            <a:spLocks noGrp="1"/>
          </p:cNvSpPr>
          <p:nvPr>
            <p:ph type="title"/>
          </p:nvPr>
        </p:nvSpPr>
        <p:spPr>
          <a:xfrm>
            <a:off x="838200" y="139839"/>
            <a:ext cx="10515600" cy="774562"/>
          </a:xfrm>
        </p:spPr>
        <p:txBody>
          <a:bodyPr/>
          <a:lstStyle/>
          <a:p>
            <a:endParaRPr lang="en-US" dirty="0"/>
          </a:p>
        </p:txBody>
      </p:sp>
      <p:sp>
        <p:nvSpPr>
          <p:cNvPr id="3" name="Content Placeholder 2">
            <a:extLst>
              <a:ext uri="{FF2B5EF4-FFF2-40B4-BE49-F238E27FC236}">
                <a16:creationId xmlns:a16="http://schemas.microsoft.com/office/drawing/2014/main" id="{C8F5112D-53F2-46D4-9367-6F0672EA6134}"/>
              </a:ext>
            </a:extLst>
          </p:cNvPr>
          <p:cNvSpPr>
            <a:spLocks noGrp="1"/>
          </p:cNvSpPr>
          <p:nvPr>
            <p:ph idx="1"/>
          </p:nvPr>
        </p:nvSpPr>
        <p:spPr>
          <a:xfrm>
            <a:off x="265043" y="1126435"/>
            <a:ext cx="11688418" cy="5512904"/>
          </a:xfrm>
        </p:spPr>
        <p:txBody>
          <a:bodyPr/>
          <a:lstStyle/>
          <a:p>
            <a:endParaRPr lang="en-US" dirty="0"/>
          </a:p>
        </p:txBody>
      </p:sp>
    </p:spTree>
    <p:extLst>
      <p:ext uri="{BB962C8B-B14F-4D97-AF65-F5344CB8AC3E}">
        <p14:creationId xmlns:p14="http://schemas.microsoft.com/office/powerpoint/2010/main" val="35735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8" y="278296"/>
            <a:ext cx="11714922" cy="6334539"/>
          </a:xfrm>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Cheaper to Pay the Bully</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There used to be this bully who would demand my lunch money every day. Since I was smaller, I would give it to him. Then I decided to fight back. I started taking karate lessons. But then the karate lesson guy said I had to start paying him five dollars a lesson. So I just went back to paying the bully.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Too many people feel it is easier just to pay the bully than it is to learn how to defeat him.</a:t>
            </a:r>
          </a:p>
          <a:p>
            <a:endParaRPr lang="en-US" dirty="0"/>
          </a:p>
        </p:txBody>
      </p:sp>
    </p:spTree>
    <p:extLst>
      <p:ext uri="{BB962C8B-B14F-4D97-AF65-F5344CB8AC3E}">
        <p14:creationId xmlns:p14="http://schemas.microsoft.com/office/powerpoint/2010/main" val="383423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54C8-FD1B-48D1-B019-5D6E96F1558A}"/>
              </a:ext>
            </a:extLst>
          </p:cNvPr>
          <p:cNvSpPr>
            <a:spLocks noGrp="1"/>
          </p:cNvSpPr>
          <p:nvPr>
            <p:ph type="ctrTitle"/>
          </p:nvPr>
        </p:nvSpPr>
        <p:spPr>
          <a:xfrm>
            <a:off x="514350" y="4584423"/>
            <a:ext cx="9144000" cy="1840189"/>
          </a:xfrm>
          <a:solidFill>
            <a:schemeClr val="bg1">
              <a:alpha val="8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Give Me a High Five…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…Faith Facts</a:t>
            </a:r>
          </a:p>
        </p:txBody>
      </p:sp>
      <p:sp>
        <p:nvSpPr>
          <p:cNvPr id="3" name="Subtitle 2">
            <a:extLst>
              <a:ext uri="{FF2B5EF4-FFF2-40B4-BE49-F238E27FC236}">
                <a16:creationId xmlns:a16="http://schemas.microsoft.com/office/drawing/2014/main" id="{3E7B4AD0-34E6-4C37-952F-589518FF030B}"/>
              </a:ext>
            </a:extLst>
          </p:cNvPr>
          <p:cNvSpPr>
            <a:spLocks noGrp="1"/>
          </p:cNvSpPr>
          <p:nvPr>
            <p:ph type="subTitle" idx="1"/>
          </p:nvPr>
        </p:nvSpPr>
        <p:spPr>
          <a:xfrm>
            <a:off x="1097280" y="774432"/>
            <a:ext cx="3240258" cy="561999"/>
          </a:xfrm>
          <a:solidFill>
            <a:schemeClr val="bg1">
              <a:alpha val="80000"/>
            </a:schemeClr>
          </a:solidFill>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Daniel 3:10-18</a:t>
            </a:r>
            <a:endParaRPr lang="en-US" sz="3200" b="1" dirty="0">
              <a:latin typeface="Arial Rounded MT Bold" panose="020F0704030504030204" pitchFamily="34" charset="0"/>
            </a:endParaRPr>
          </a:p>
        </p:txBody>
      </p:sp>
      <p:sp>
        <p:nvSpPr>
          <p:cNvPr id="4" name="TextBox 3">
            <a:extLst>
              <a:ext uri="{FF2B5EF4-FFF2-40B4-BE49-F238E27FC236}">
                <a16:creationId xmlns:a16="http://schemas.microsoft.com/office/drawing/2014/main" id="{BF8FA31B-5BE7-4754-9E8D-20420B63AFE8}"/>
              </a:ext>
            </a:extLst>
          </p:cNvPr>
          <p:cNvSpPr txBox="1"/>
          <p:nvPr/>
        </p:nvSpPr>
        <p:spPr>
          <a:xfrm>
            <a:off x="7853082" y="0"/>
            <a:ext cx="2976283" cy="461665"/>
          </a:xfrm>
          <a:prstGeom prst="rect">
            <a:avLst/>
          </a:prstGeom>
          <a:solidFill>
            <a:schemeClr val="bg1"/>
          </a:solidFill>
        </p:spPr>
        <p:txBody>
          <a:bodyPr wrap="square" rtlCol="0">
            <a:spAutoFit/>
          </a:bodyPr>
          <a:lstStyle/>
          <a:p>
            <a:r>
              <a:rPr lang="en-US" sz="2400" dirty="0">
                <a:effectLst>
                  <a:outerShdw blurRad="38100" dist="38100" dir="2700000" algn="tl">
                    <a:srgbClr val="000000">
                      <a:alpha val="43137"/>
                    </a:srgbClr>
                  </a:outerShdw>
                </a:effectLst>
                <a:latin typeface="Arial Rounded MT Bold" panose="020F0704030504030204" pitchFamily="34" charset="0"/>
              </a:rPr>
              <a:t>December 3, 2017</a:t>
            </a:r>
          </a:p>
        </p:txBody>
      </p:sp>
      <p:sp>
        <p:nvSpPr>
          <p:cNvPr id="5" name="TextBox 4">
            <a:extLst>
              <a:ext uri="{FF2B5EF4-FFF2-40B4-BE49-F238E27FC236}">
                <a16:creationId xmlns:a16="http://schemas.microsoft.com/office/drawing/2014/main" id="{AC030A71-B789-4C69-9999-437CEE7A34DF}"/>
              </a:ext>
            </a:extLst>
          </p:cNvPr>
          <p:cNvSpPr txBox="1"/>
          <p:nvPr/>
        </p:nvSpPr>
        <p:spPr>
          <a:xfrm>
            <a:off x="1568841" y="8968"/>
            <a:ext cx="2572854" cy="461665"/>
          </a:xfrm>
          <a:prstGeom prst="rect">
            <a:avLst/>
          </a:prstGeom>
          <a:solidFill>
            <a:schemeClr val="bg1"/>
          </a:solidFill>
        </p:spPr>
        <p:txBody>
          <a:bodyPr wrap="square" rtlCol="0">
            <a:spAutoFit/>
          </a:bodyPr>
          <a:lstStyle/>
          <a:p>
            <a:r>
              <a:rPr lang="en-US" sz="2400" dirty="0">
                <a:effectLst>
                  <a:outerShdw blurRad="38100" dist="38100" dir="2700000" algn="tl">
                    <a:srgbClr val="000000">
                      <a:alpha val="43137"/>
                    </a:srgbClr>
                  </a:outerShdw>
                </a:effectLst>
                <a:latin typeface="Arial Rounded MT Bold" panose="020F0704030504030204" pitchFamily="34" charset="0"/>
              </a:rPr>
              <a:t>Edward Church</a:t>
            </a:r>
          </a:p>
        </p:txBody>
      </p:sp>
    </p:spTree>
    <p:extLst>
      <p:ext uri="{BB962C8B-B14F-4D97-AF65-F5344CB8AC3E}">
        <p14:creationId xmlns:p14="http://schemas.microsoft.com/office/powerpoint/2010/main" val="3938094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5112D-53F2-46D4-9367-6F0672EA6134}"/>
              </a:ext>
            </a:extLst>
          </p:cNvPr>
          <p:cNvSpPr>
            <a:spLocks noGrp="1"/>
          </p:cNvSpPr>
          <p:nvPr>
            <p:ph idx="1"/>
          </p:nvPr>
        </p:nvSpPr>
        <p:spPr>
          <a:xfrm>
            <a:off x="265043" y="1126434"/>
            <a:ext cx="11688418" cy="5453659"/>
          </a:xfrm>
          <a:solidFill>
            <a:schemeClr val="bg1">
              <a:alpha val="90000"/>
            </a:schemeClr>
          </a:solidFill>
        </p:spPr>
        <p:txBody>
          <a:bodyPr>
            <a:normAutofit fontScale="92500" lnSpcReduction="20000"/>
          </a:bodyPr>
          <a:lstStyle/>
          <a:p>
            <a:pPr marL="0" indent="0">
              <a:lnSpc>
                <a:spcPct val="10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Satan Desires to </a:t>
            </a:r>
          </a:p>
          <a:p>
            <a:pPr lvl="1">
              <a:lnSpc>
                <a:spcPct val="10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Strain Us</a:t>
            </a:r>
          </a:p>
          <a:p>
            <a:pPr lvl="1">
              <a:lnSpc>
                <a:spcPct val="10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Drain us</a:t>
            </a:r>
          </a:p>
          <a:p>
            <a:pPr lvl="1">
              <a:lnSpc>
                <a:spcPct val="10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Rearrange Us</a:t>
            </a:r>
          </a:p>
          <a:p>
            <a:pPr marL="0" indent="0">
              <a:lnSpc>
                <a:spcPct val="10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He Seeks to Destroy Our Faith</a:t>
            </a:r>
          </a:p>
          <a:p>
            <a:pPr marL="0" indent="0">
              <a:lnSpc>
                <a:spcPct val="10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He Knows…</a:t>
            </a:r>
          </a:p>
          <a:p>
            <a:pPr>
              <a:lnSpc>
                <a:spcPct val="100000"/>
              </a:lnSpc>
              <a:spcBef>
                <a:spcPts val="1200"/>
              </a:spcBef>
            </a:pPr>
            <a:r>
              <a:rPr lang="en-US" sz="3000" i="1" dirty="0">
                <a:effectLst>
                  <a:outerShdw blurRad="38100" dist="38100" dir="2700000" algn="tl">
                    <a:srgbClr val="000000">
                      <a:alpha val="43137"/>
                    </a:srgbClr>
                  </a:outerShdw>
                </a:effectLst>
                <a:latin typeface="Arial Rounded MT Bold" panose="020F0704030504030204" pitchFamily="34" charset="0"/>
              </a:rPr>
              <a:t>Without faith it is </a:t>
            </a:r>
            <a:r>
              <a:rPr lang="en-US" sz="3000" i="1" dirty="0" err="1">
                <a:effectLst>
                  <a:outerShdw blurRad="38100" dist="38100" dir="2700000" algn="tl">
                    <a:srgbClr val="000000">
                      <a:alpha val="43137"/>
                    </a:srgbClr>
                  </a:outerShdw>
                </a:effectLst>
                <a:latin typeface="Arial Rounded MT Bold" panose="020F0704030504030204" pitchFamily="34" charset="0"/>
              </a:rPr>
              <a:t>imposs</a:t>
            </a:r>
            <a:r>
              <a:rPr lang="en-US" sz="3000" i="1" dirty="0">
                <a:effectLst>
                  <a:outerShdw blurRad="38100" dist="38100" dir="2700000" algn="tl">
                    <a:srgbClr val="000000">
                      <a:alpha val="43137"/>
                    </a:srgbClr>
                  </a:outerShdw>
                </a:effectLst>
                <a:latin typeface="Arial Rounded MT Bold" panose="020F0704030504030204" pitchFamily="34" charset="0"/>
              </a:rPr>
              <a:t> to please God</a:t>
            </a:r>
          </a:p>
          <a:p>
            <a:pPr marL="0" indent="0">
              <a:lnSpc>
                <a:spcPct val="100000"/>
              </a:lnSpc>
              <a:spcBef>
                <a:spcPts val="12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James 2:26 (NCV)</a:t>
            </a:r>
          </a:p>
          <a:p>
            <a:pPr marL="0" indent="0">
              <a:lnSpc>
                <a:spcPct val="100000"/>
              </a:lnSpc>
              <a:spcBef>
                <a:spcPts val="0"/>
              </a:spcBef>
              <a:buNone/>
            </a:pPr>
            <a:r>
              <a:rPr lang="en-US" sz="3000" b="1" baseline="30000" dirty="0">
                <a:effectLst>
                  <a:outerShdw blurRad="38100" dist="38100" dir="2700000" algn="tl">
                    <a:srgbClr val="000000">
                      <a:alpha val="43137"/>
                    </a:srgbClr>
                  </a:outerShdw>
                </a:effectLst>
                <a:latin typeface="Arial Rounded MT Bold" panose="020F0704030504030204" pitchFamily="34" charset="0"/>
              </a:rPr>
              <a:t>26 </a:t>
            </a:r>
            <a:r>
              <a:rPr lang="en-US" sz="3000" i="1" dirty="0">
                <a:effectLst>
                  <a:outerShdw blurRad="38100" dist="38100" dir="2700000" algn="tl">
                    <a:srgbClr val="000000">
                      <a:alpha val="43137"/>
                    </a:srgbClr>
                  </a:outerShdw>
                </a:effectLst>
                <a:latin typeface="Arial Rounded MT Bold" panose="020F0704030504030204" pitchFamily="34" charset="0"/>
              </a:rPr>
              <a:t>Just as a person’s body that does not have a spirit is dead, so faith that does nothing is dead!</a:t>
            </a:r>
          </a:p>
          <a:p>
            <a:pPr marL="0" indent="0">
              <a:lnSpc>
                <a:spcPct val="100000"/>
              </a:lnSpc>
              <a:spcBef>
                <a:spcPts val="1200"/>
              </a:spcBef>
              <a:buNone/>
            </a:pPr>
            <a:r>
              <a:rPr lang="en-US" sz="3000" b="1" i="1" dirty="0">
                <a:effectLst>
                  <a:outerShdw blurRad="38100" dist="38100" dir="2700000" algn="tl">
                    <a:srgbClr val="000000">
                      <a:alpha val="43137"/>
                    </a:srgbClr>
                  </a:outerShdw>
                </a:effectLst>
                <a:latin typeface="Arial Rounded MT Bold" panose="020F0704030504030204" pitchFamily="34" charset="0"/>
              </a:rPr>
              <a:t>Mark 2:5</a:t>
            </a:r>
          </a:p>
          <a:p>
            <a:pPr>
              <a:lnSpc>
                <a:spcPct val="100000"/>
              </a:lnSpc>
              <a:spcBef>
                <a:spcPts val="0"/>
              </a:spcBef>
            </a:pPr>
            <a:r>
              <a:rPr lang="en-US" sz="3000" i="1" dirty="0">
                <a:effectLst>
                  <a:outerShdw blurRad="38100" dist="38100" dir="2700000" algn="tl">
                    <a:srgbClr val="000000">
                      <a:alpha val="43137"/>
                    </a:srgbClr>
                  </a:outerShdw>
                </a:effectLst>
                <a:latin typeface="Arial Rounded MT Bold" panose="020F0704030504030204" pitchFamily="34" charset="0"/>
              </a:rPr>
              <a:t>When Jesus saw their Faith…</a:t>
            </a:r>
            <a:endParaRPr lang="en-US" sz="30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49159920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2000"/>
                                        <p:tgtEl>
                                          <p:spTgt spid="3">
                                            <p:txEl>
                                              <p:pRg st="7" end="7"/>
                                            </p:txEl>
                                          </p:spTgt>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2000"/>
                                        <p:tgtEl>
                                          <p:spTgt spid="3">
                                            <p:txEl>
                                              <p:pRg st="9" end="9"/>
                                            </p:txEl>
                                          </p:spTgt>
                                        </p:tgtEl>
                                      </p:cBhvr>
                                    </p:animEffect>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C838A0-0DA3-4255-AF2C-0A356EA1BCF5}"/>
              </a:ext>
            </a:extLst>
          </p:cNvPr>
          <p:cNvSpPr txBox="1"/>
          <p:nvPr/>
        </p:nvSpPr>
        <p:spPr>
          <a:xfrm>
            <a:off x="633046" y="2110154"/>
            <a:ext cx="11155680" cy="3539430"/>
          </a:xfrm>
          <a:prstGeom prst="rect">
            <a:avLst/>
          </a:prstGeom>
          <a:solidFill>
            <a:schemeClr val="bg1"/>
          </a:solidFill>
        </p:spPr>
        <p:txBody>
          <a:bodyPr wrap="square" rtlCol="0">
            <a:spAutoFit/>
          </a:bodyPr>
          <a:lstStyle/>
          <a:p>
            <a:r>
              <a:rPr lang="en-US" baseline="30000" dirty="0"/>
              <a:t>16-18 </a:t>
            </a:r>
            <a:r>
              <a:rPr lang="en-US" sz="3200" i="1" dirty="0">
                <a:effectLst>
                  <a:outerShdw blurRad="38100" dist="38100" dir="2700000" algn="tl">
                    <a:srgbClr val="000000">
                      <a:alpha val="43137"/>
                    </a:srgbClr>
                  </a:outerShdw>
                </a:effectLst>
                <a:latin typeface="Arial Rounded MT Bold" panose="020F0704030504030204" pitchFamily="34" charset="0"/>
              </a:rPr>
              <a:t>Shadrach, Meshach, and Abednego answered King Nebuchadnezzar, “Your threat means nothing to us. If you throw us in the fire, the God we serve can rescue us from your roaring furnace and anything else you might cook up, O king. But even if he doesn’t, it wouldn’t make a bit of difference, O king. We still wouldn’t serve your gods or worship the gold statue you set up.”</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0793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D59-9A75-4158-AE23-5197ED9E9195}"/>
              </a:ext>
            </a:extLst>
          </p:cNvPr>
          <p:cNvSpPr>
            <a:spLocks noGrp="1"/>
          </p:cNvSpPr>
          <p:nvPr>
            <p:ph type="title"/>
          </p:nvPr>
        </p:nvSpPr>
        <p:spPr>
          <a:xfrm>
            <a:off x="2264898" y="132522"/>
            <a:ext cx="9298745" cy="1073425"/>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High Five #1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We are Not Careful to Answer Thee</a:t>
            </a:r>
          </a:p>
        </p:txBody>
      </p:sp>
      <p:sp>
        <p:nvSpPr>
          <p:cNvPr id="3" name="Content Placeholder 2">
            <a:extLst>
              <a:ext uri="{FF2B5EF4-FFF2-40B4-BE49-F238E27FC236}">
                <a16:creationId xmlns:a16="http://schemas.microsoft.com/office/drawing/2014/main" id="{513DE6B7-0385-4A0D-98D8-099DC0558D38}"/>
              </a:ext>
            </a:extLst>
          </p:cNvPr>
          <p:cNvSpPr>
            <a:spLocks noGrp="1"/>
          </p:cNvSpPr>
          <p:nvPr>
            <p:ph idx="1"/>
          </p:nvPr>
        </p:nvSpPr>
        <p:spPr>
          <a:xfrm>
            <a:off x="278296" y="1484242"/>
            <a:ext cx="10033322" cy="5208105"/>
          </a:xfrm>
          <a:solidFill>
            <a:schemeClr val="bg1">
              <a:alpha val="90000"/>
            </a:schemeClr>
          </a:solidFill>
        </p:spPr>
        <p:txBody>
          <a:bodyPr>
            <a:normAutofit/>
          </a:bodyPr>
          <a:lstStyle/>
          <a:p>
            <a:pPr marL="0" indent="0" latinLnBrk="1">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We Need a Faith that… </a:t>
            </a:r>
          </a:p>
          <a:p>
            <a:pPr marL="0" indent="0" latinLnBrk="1">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…Cannot Be Threatened or Intimidated</a:t>
            </a:r>
          </a:p>
          <a:p>
            <a:pPr marL="0" indent="0" latinLnBrk="1">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…that Does Not Give in to Pressure </a:t>
            </a:r>
          </a:p>
          <a:p>
            <a:pPr latinLnBrk="1">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The King was Trying to Intimidate Them</a:t>
            </a:r>
          </a:p>
          <a:p>
            <a:pPr lvl="1" latinLnBrk="1">
              <a:lnSpc>
                <a:spcPct val="11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II Tim 1:7, Not given spirit of </a:t>
            </a:r>
          </a:p>
          <a:p>
            <a:pPr lvl="2" latinLnBrk="1">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Fear- </a:t>
            </a:r>
            <a:r>
              <a:rPr lang="en-US" sz="2800" i="1" dirty="0">
                <a:effectLst>
                  <a:outerShdw blurRad="38100" dist="38100" dir="2700000" algn="tl">
                    <a:srgbClr val="000000">
                      <a:alpha val="43137"/>
                    </a:srgbClr>
                  </a:outerShdw>
                </a:effectLst>
                <a:latin typeface="Arial Rounded MT Bold" panose="020F0704030504030204" pitchFamily="34" charset="0"/>
              </a:rPr>
              <a:t>timidity –faithless -fearful</a:t>
            </a:r>
          </a:p>
          <a:p>
            <a:pPr lvl="2" latinLnBrk="1">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Power- dunamis- </a:t>
            </a:r>
            <a:r>
              <a:rPr lang="en-US" sz="2800" i="1" dirty="0">
                <a:effectLst>
                  <a:outerShdw blurRad="38100" dist="38100" dir="2700000" algn="tl">
                    <a:srgbClr val="000000">
                      <a:alpha val="43137"/>
                    </a:srgbClr>
                  </a:outerShdw>
                </a:effectLst>
                <a:latin typeface="Arial Rounded MT Bold" panose="020F0704030504030204" pitchFamily="34" charset="0"/>
              </a:rPr>
              <a:t>power- ability</a:t>
            </a:r>
          </a:p>
          <a:p>
            <a:pPr lvl="2" latinLnBrk="1">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Love- </a:t>
            </a:r>
            <a:r>
              <a:rPr lang="en-US" sz="2800" i="1" dirty="0">
                <a:effectLst>
                  <a:outerShdw blurRad="38100" dist="38100" dir="2700000" algn="tl">
                    <a:srgbClr val="000000">
                      <a:alpha val="43137"/>
                    </a:srgbClr>
                  </a:outerShdw>
                </a:effectLst>
                <a:latin typeface="Arial Rounded MT Bold" panose="020F0704030504030204" pitchFamily="34" charset="0"/>
              </a:rPr>
              <a:t>the ability to love the </a:t>
            </a:r>
            <a:r>
              <a:rPr lang="en-US" sz="2800" i="1" dirty="0" err="1">
                <a:effectLst>
                  <a:outerShdw blurRad="38100" dist="38100" dir="2700000" algn="tl">
                    <a:srgbClr val="000000">
                      <a:alpha val="43137"/>
                    </a:srgbClr>
                  </a:outerShdw>
                </a:effectLst>
                <a:latin typeface="Arial Rounded MT Bold" panose="020F0704030504030204" pitchFamily="34" charset="0"/>
              </a:rPr>
              <a:t>unloveable</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2" latinLnBrk="1">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Sound Mind –</a:t>
            </a:r>
            <a:r>
              <a:rPr lang="en-US" sz="2800" i="1" dirty="0">
                <a:effectLst>
                  <a:outerShdw blurRad="38100" dist="38100" dir="2700000" algn="tl">
                    <a:srgbClr val="000000">
                      <a:alpha val="43137"/>
                    </a:srgbClr>
                  </a:outerShdw>
                </a:effectLst>
                <a:latin typeface="Arial Rounded MT Bold" panose="020F0704030504030204" pitchFamily="34" charset="0"/>
              </a:rPr>
              <a:t>ability to think under pressure</a:t>
            </a:r>
          </a:p>
        </p:txBody>
      </p:sp>
    </p:spTree>
    <p:extLst>
      <p:ext uri="{BB962C8B-B14F-4D97-AF65-F5344CB8AC3E}">
        <p14:creationId xmlns:p14="http://schemas.microsoft.com/office/powerpoint/2010/main" val="44578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D59-9A75-4158-AE23-5197ED9E9195}"/>
              </a:ext>
            </a:extLst>
          </p:cNvPr>
          <p:cNvSpPr>
            <a:spLocks noGrp="1"/>
          </p:cNvSpPr>
          <p:nvPr>
            <p:ph type="title"/>
          </p:nvPr>
        </p:nvSpPr>
        <p:spPr>
          <a:xfrm>
            <a:off x="3670852" y="132523"/>
            <a:ext cx="4081670" cy="980660"/>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   High Five #2</a:t>
            </a:r>
            <a:br>
              <a:rPr lang="en-US"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17 - </a:t>
            </a:r>
            <a:r>
              <a:rPr lang="en-US" b="1" i="1" dirty="0">
                <a:effectLst>
                  <a:outerShdw blurRad="38100" dist="38100" dir="2700000" algn="tl">
                    <a:srgbClr val="000000">
                      <a:alpha val="43137"/>
                    </a:srgbClr>
                  </a:outerShdw>
                </a:effectLst>
                <a:latin typeface="Arial Rounded MT Bold" panose="020F0704030504030204" pitchFamily="34" charset="0"/>
              </a:rPr>
              <a:t>If It Be So.</a:t>
            </a:r>
            <a:r>
              <a:rPr lang="en-US" b="1" dirty="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13DE6B7-0385-4A0D-98D8-099DC0558D38}"/>
              </a:ext>
            </a:extLst>
          </p:cNvPr>
          <p:cNvSpPr>
            <a:spLocks noGrp="1"/>
          </p:cNvSpPr>
          <p:nvPr>
            <p:ph idx="1"/>
          </p:nvPr>
        </p:nvSpPr>
        <p:spPr>
          <a:xfrm>
            <a:off x="278296" y="1322364"/>
            <a:ext cx="11728174" cy="4020602"/>
          </a:xfrm>
          <a:solidFill>
            <a:schemeClr val="bg1">
              <a:alpha val="90000"/>
            </a:schemeClr>
          </a:solidFill>
        </p:spPr>
        <p:txBody>
          <a:bodyPr>
            <a:normAutofit/>
          </a:bodyPr>
          <a:lstStyle/>
          <a:p>
            <a:pPr marL="0" indent="0" latinLnBrk="1">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We Need A Faith that Can…</a:t>
            </a:r>
          </a:p>
          <a:p>
            <a:pPr marL="0" indent="0" latinLnBrk="1">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…Stand Up in the Face of Reality</a:t>
            </a:r>
          </a:p>
          <a:p>
            <a:pPr latinLnBrk="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Yes, You have the power to cast us into the furnace</a:t>
            </a:r>
          </a:p>
          <a:p>
            <a:pPr marL="0" indent="0" latinLnBrk="1">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Our Faith Needs to Face the Reality- We May Go Through The Fire</a:t>
            </a:r>
          </a:p>
          <a:p>
            <a:pPr marL="0" indent="0" latinLnBrk="1">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Isa 43:2</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When you go through deep waters, I will be with you. When you go through rivers of difficulty, you will not drown. When you walk through the fire of oppression, you will not be burned up; the flames will not consume you.</a:t>
            </a:r>
          </a:p>
        </p:txBody>
      </p:sp>
    </p:spTree>
    <p:extLst>
      <p:ext uri="{BB962C8B-B14F-4D97-AF65-F5344CB8AC3E}">
        <p14:creationId xmlns:p14="http://schemas.microsoft.com/office/powerpoint/2010/main" val="4085713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D59-9A75-4158-AE23-5197ED9E9195}"/>
              </a:ext>
            </a:extLst>
          </p:cNvPr>
          <p:cNvSpPr>
            <a:spLocks noGrp="1"/>
          </p:cNvSpPr>
          <p:nvPr>
            <p:ph type="title"/>
          </p:nvPr>
        </p:nvSpPr>
        <p:spPr>
          <a:xfrm>
            <a:off x="2110409" y="0"/>
            <a:ext cx="6967330" cy="1113183"/>
          </a:xfrm>
          <a:solidFill>
            <a:schemeClr val="bg1">
              <a:alpha val="90000"/>
            </a:schemeClr>
          </a:solidFill>
        </p:spPr>
        <p:txBody>
          <a:bodyPr>
            <a:normAutofit fontScale="90000"/>
          </a:bodyPr>
          <a:lstStyle/>
          <a:p>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High Five #3</a:t>
            </a:r>
            <a:br>
              <a:rPr lang="en-US" dirty="0">
                <a:effectLst>
                  <a:outerShdw blurRad="38100" dist="38100" dir="2700000" algn="tl">
                    <a:srgbClr val="000000">
                      <a:alpha val="43137"/>
                    </a:srgbClr>
                  </a:outerShdw>
                </a:effectLst>
                <a:latin typeface="Arial Rounded MT Bold" panose="020F0704030504030204" pitchFamily="34" charset="0"/>
              </a:rPr>
            </a:br>
            <a:r>
              <a:rPr lang="en-US" b="1" i="1" dirty="0">
                <a:effectLst>
                  <a:outerShdw blurRad="38100" dist="38100" dir="2700000" algn="tl">
                    <a:srgbClr val="000000">
                      <a:alpha val="43137"/>
                    </a:srgbClr>
                  </a:outerShdw>
                </a:effectLst>
                <a:latin typeface="Arial Rounded MT Bold" panose="020F0704030504030204" pitchFamily="34" charset="0"/>
              </a:rPr>
              <a:t>God Is Able to Deliver Us…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13DE6B7-0385-4A0D-98D8-099DC0558D38}"/>
              </a:ext>
            </a:extLst>
          </p:cNvPr>
          <p:cNvSpPr>
            <a:spLocks noGrp="1"/>
          </p:cNvSpPr>
          <p:nvPr>
            <p:ph idx="1"/>
          </p:nvPr>
        </p:nvSpPr>
        <p:spPr>
          <a:xfrm>
            <a:off x="278296" y="1336432"/>
            <a:ext cx="11728174" cy="4096959"/>
          </a:xfrm>
          <a:solidFill>
            <a:schemeClr val="bg1">
              <a:alpha val="90000"/>
            </a:schemeClr>
          </a:solidFill>
        </p:spPr>
        <p:txBody>
          <a:bodyPr>
            <a:normAutofit fontScale="92500" lnSpcReduction="10000"/>
          </a:bodyPr>
          <a:lstStyle/>
          <a:p>
            <a:pPr marL="0" indent="0" latinLnBrk="1">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Need a Faith that is… </a:t>
            </a:r>
          </a:p>
          <a:p>
            <a:pPr marL="0" indent="0" latinLnBrk="1">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…Always Subject to the Divine Will of God</a:t>
            </a:r>
          </a:p>
          <a:p>
            <a:pPr latinLnBrk="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Our lives are always subject to the Divine Will of God </a:t>
            </a:r>
          </a:p>
          <a:p>
            <a:pPr latinLnBrk="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These three men knew God was Able and we need a Faith that </a:t>
            </a:r>
          </a:p>
          <a:p>
            <a:pPr marL="0" indent="0" latinLnBrk="1">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…Knows God is able....</a:t>
            </a:r>
          </a:p>
          <a:p>
            <a:pPr marL="0" indent="0" latinLnBrk="1">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…also realizes that our Life is Subject to God’s Divine Will </a:t>
            </a:r>
          </a:p>
          <a:p>
            <a:pPr marL="0" indent="0" latinLnBrk="1">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we leave it all in His hands ........... That Takes Faith</a:t>
            </a:r>
            <a:endParaRPr lang="en-US" dirty="0"/>
          </a:p>
        </p:txBody>
      </p:sp>
    </p:spTree>
    <p:extLst>
      <p:ext uri="{BB962C8B-B14F-4D97-AF65-F5344CB8AC3E}">
        <p14:creationId xmlns:p14="http://schemas.microsoft.com/office/powerpoint/2010/main" val="10138160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3">
                                            <p:txEl>
                                              <p:pRg st="2" end="2"/>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par>
                          <p:cTn id="39" fill="hold">
                            <p:stCondLst>
                              <p:cond delay="10000"/>
                            </p:stCondLst>
                            <p:childTnLst>
                              <p:par>
                                <p:cTn id="40" presetID="53" presetClass="entr" presetSubtype="16"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par>
                          <p:cTn id="45" fill="hold">
                            <p:stCondLst>
                              <p:cond delay="12000"/>
                            </p:stCondLst>
                            <p:childTnLst>
                              <p:par>
                                <p:cTn id="46" presetID="53" presetClass="entr" presetSubtype="16"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2000"/>
                                        <p:tgtEl>
                                          <p:spTgt spid="3">
                                            <p:txEl>
                                              <p:pRg st="5" end="5"/>
                                            </p:txEl>
                                          </p:spTgt>
                                        </p:tgtEl>
                                      </p:cBhvr>
                                    </p:animEffect>
                                  </p:childTnLst>
                                </p:cTn>
                              </p:par>
                            </p:childTnLst>
                          </p:cTn>
                        </p:par>
                        <p:par>
                          <p:cTn id="51" fill="hold">
                            <p:stCondLst>
                              <p:cond delay="14000"/>
                            </p:stCondLst>
                            <p:childTnLst>
                              <p:par>
                                <p:cTn id="52" presetID="53" presetClass="entr" presetSubtype="16" fill="hold" grpId="0"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D59-9A75-4158-AE23-5197ED9E9195}"/>
              </a:ext>
            </a:extLst>
          </p:cNvPr>
          <p:cNvSpPr>
            <a:spLocks noGrp="1"/>
          </p:cNvSpPr>
          <p:nvPr>
            <p:ph type="title"/>
          </p:nvPr>
        </p:nvSpPr>
        <p:spPr>
          <a:xfrm>
            <a:off x="993913" y="132522"/>
            <a:ext cx="9912627" cy="1099929"/>
          </a:xfrm>
          <a:solidFill>
            <a:schemeClr val="bg1">
              <a:alpha val="90000"/>
            </a:schemeClr>
          </a:solidFill>
        </p:spPr>
        <p:txBody>
          <a:bodyPr>
            <a:normAutofit fontScale="90000"/>
          </a:bodyPr>
          <a:lstStyle/>
          <a:p>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High Five #4</a:t>
            </a:r>
            <a:br>
              <a:rPr lang="en-US" b="1" dirty="0">
                <a:effectLst>
                  <a:outerShdw blurRad="38100" dist="38100" dir="2700000" algn="tl">
                    <a:srgbClr val="000000">
                      <a:alpha val="43137"/>
                    </a:srgbClr>
                  </a:outerShdw>
                </a:effectLst>
                <a:latin typeface="Arial Rounded MT Bold" panose="020F0704030504030204" pitchFamily="34" charset="0"/>
              </a:rPr>
            </a:br>
            <a:r>
              <a:rPr lang="en-US" b="1" i="1" dirty="0">
                <a:effectLst>
                  <a:outerShdw blurRad="38100" dist="38100" dir="2700000" algn="tl">
                    <a:srgbClr val="000000">
                      <a:alpha val="43137"/>
                    </a:srgbClr>
                  </a:outerShdw>
                </a:effectLst>
                <a:latin typeface="Arial Rounded MT Bold" panose="020F0704030504030204" pitchFamily="34" charset="0"/>
              </a:rPr>
              <a:t>And Will Deliver Us Out Of Your Hand</a:t>
            </a:r>
            <a:r>
              <a:rPr lang="en-US" b="1" dirty="0">
                <a:effectLst>
                  <a:outerShdw blurRad="38100" dist="38100" dir="2700000" algn="tl">
                    <a:srgbClr val="000000">
                      <a:alpha val="43137"/>
                    </a:srgbClr>
                  </a:outerShdw>
                </a:effectLst>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513DE6B7-0385-4A0D-98D8-099DC0558D38}"/>
              </a:ext>
            </a:extLst>
          </p:cNvPr>
          <p:cNvSpPr>
            <a:spLocks noGrp="1"/>
          </p:cNvSpPr>
          <p:nvPr>
            <p:ph idx="1"/>
          </p:nvPr>
        </p:nvSpPr>
        <p:spPr>
          <a:xfrm>
            <a:off x="0" y="1669774"/>
            <a:ext cx="12006470" cy="3829878"/>
          </a:xfrm>
          <a:solidFill>
            <a:schemeClr val="bg1">
              <a:alpha val="90000"/>
            </a:schemeClr>
          </a:solidFill>
        </p:spPr>
        <p:txBody>
          <a:bodyPr>
            <a:normAutofit fontScale="92500" lnSpcReduction="10000"/>
          </a:bodyPr>
          <a:lstStyle/>
          <a:p>
            <a:pPr marL="0" indent="0" latinLnBrk="1">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Need a Faith that Knows… </a:t>
            </a:r>
          </a:p>
          <a:p>
            <a:pPr marL="0" indent="0" latinLnBrk="1">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…God Will Deliver Us from the Hand of the Enemy</a:t>
            </a:r>
          </a:p>
          <a:p>
            <a:pPr latinLnBrk="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Difference between the Furnace and the Hand of the Enemy</a:t>
            </a:r>
          </a:p>
          <a:p>
            <a:pPr latinLnBrk="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They First said “GOD IS ABLE” and then said “GOD WILL”</a:t>
            </a:r>
          </a:p>
          <a:p>
            <a:pPr latinLnBrk="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They had resolved that if God’s will took them into the Furnace, </a:t>
            </a:r>
          </a:p>
          <a:p>
            <a:pPr marL="0" indent="0" latinLnBrk="1">
              <a:lnSpc>
                <a:spcPct val="11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                …He Could Deliver them From the king</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latinLnBrk="1">
              <a:lnSpc>
                <a:spcPct val="110000"/>
              </a:lnSpc>
              <a:buNone/>
            </a:pPr>
            <a:endParaRPr lang="en-US" dirty="0"/>
          </a:p>
        </p:txBody>
      </p:sp>
    </p:spTree>
    <p:extLst>
      <p:ext uri="{BB962C8B-B14F-4D97-AF65-F5344CB8AC3E}">
        <p14:creationId xmlns:p14="http://schemas.microsoft.com/office/powerpoint/2010/main" val="7526614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653</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Rounded MT Bold</vt:lpstr>
      <vt:lpstr>Calibri</vt:lpstr>
      <vt:lpstr>Calibri Light</vt:lpstr>
      <vt:lpstr>Courier New</vt:lpstr>
      <vt:lpstr>Wingdings</vt:lpstr>
      <vt:lpstr>Office Theme</vt:lpstr>
      <vt:lpstr>As Long as You Live By Faith…    …Your Faith WILL BE TESTED</vt:lpstr>
      <vt:lpstr>PowerPoint Presentation</vt:lpstr>
      <vt:lpstr>Give Me a High Five…  …Faith Facts</vt:lpstr>
      <vt:lpstr>PowerPoint Presentation</vt:lpstr>
      <vt:lpstr>PowerPoint Presentation</vt:lpstr>
      <vt:lpstr>                       High Five #1    We are Not Careful to Answer Thee</vt:lpstr>
      <vt:lpstr>   High Five #2 17 - If It Be So...</vt:lpstr>
      <vt:lpstr>              High Five #3 God Is Able to Deliver Us…</vt:lpstr>
      <vt:lpstr>                           High Five #4 And Will Deliver Us Out Of Your Hand... </vt:lpstr>
      <vt:lpstr>                         High Five #5 But If Not....We Will Not Serve Thy Gods</vt:lpstr>
      <vt:lpstr>Delivered Through ..Not From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FACTS ABOUT FAITH DAN 3:10-18 </dc:title>
  <dc:creator>David Linton</dc:creator>
  <cp:lastModifiedBy>David Linton</cp:lastModifiedBy>
  <cp:revision>79</cp:revision>
  <dcterms:created xsi:type="dcterms:W3CDTF">2017-11-27T03:09:30Z</dcterms:created>
  <dcterms:modified xsi:type="dcterms:W3CDTF">2017-12-03T13:17:33Z</dcterms:modified>
</cp:coreProperties>
</file>