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1" r:id="rId3"/>
    <p:sldId id="256" r:id="rId4"/>
    <p:sldId id="257" r:id="rId5"/>
    <p:sldId id="266" r:id="rId6"/>
    <p:sldId id="275" r:id="rId7"/>
    <p:sldId id="278" r:id="rId8"/>
    <p:sldId id="271" r:id="rId9"/>
    <p:sldId id="279" r:id="rId10"/>
    <p:sldId id="285" r:id="rId11"/>
    <p:sldId id="282" r:id="rId12"/>
    <p:sldId id="277" r:id="rId13"/>
    <p:sldId id="284" r:id="rId14"/>
    <p:sldId id="276" r:id="rId15"/>
    <p:sldId id="258" r:id="rId16"/>
    <p:sldId id="259" r:id="rId17"/>
    <p:sldId id="260" r:id="rId18"/>
    <p:sldId id="262" r:id="rId19"/>
    <p:sldId id="263" r:id="rId20"/>
    <p:sldId id="264" r:id="rId21"/>
    <p:sldId id="267" r:id="rId22"/>
    <p:sldId id="268" r:id="rId23"/>
    <p:sldId id="272" r:id="rId24"/>
    <p:sldId id="273" r:id="rId25"/>
    <p:sldId id="269" r:id="rId26"/>
    <p:sldId id="270" r:id="rId27"/>
    <p:sldId id="274" r:id="rId28"/>
    <p:sldId id="261" r:id="rId29"/>
    <p:sldId id="265" r:id="rId30"/>
    <p:sldId id="280"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49" autoAdjust="0"/>
    <p:restoredTop sz="94660"/>
  </p:normalViewPr>
  <p:slideViewPr>
    <p:cSldViewPr snapToGrid="0">
      <p:cViewPr varScale="1">
        <p:scale>
          <a:sx n="58" d="100"/>
          <a:sy n="58" d="100"/>
        </p:scale>
        <p:origin x="96"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33B7098-C4B6-44FA-90AC-1D374846F9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33B7098-C4B6-44FA-90AC-1D374846F9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33B7098-C4B6-44FA-90AC-1D374846F9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33B7098-C4B6-44FA-90AC-1D374846F9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D33B7098-C4B6-44FA-90AC-1D374846F9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33B7098-C4B6-44FA-90AC-1D374846F9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33B7098-C4B6-44FA-90AC-1D374846F9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33B7098-C4B6-44FA-90AC-1D374846F9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B7098-C4B6-44FA-90AC-1D374846F9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D33B7098-C4B6-44FA-90AC-1D374846F9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D33B7098-C4B6-44FA-90AC-1D374846F9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F675F-B937-4E2F-A9D4-B2F7BF00E0D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B7098-C4B6-44FA-90AC-1D374846F9F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F675F-B937-4E2F-A9D4-B2F7BF00E0D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thewell.intervarsity.org/reflections/lent-emptiness-fear-and-fullnes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1000" b="-1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wipe dir="r"/>
      </p:transition>
    </mc:Choice>
    <mc:Fallback>
      <p:transition spd="slow">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2447" y="2008094"/>
            <a:ext cx="4320988"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rPr>
              <a:t>End of Part 1</a:t>
            </a:r>
            <a:endParaRPr lang="en-US" sz="4800"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t="3256" b="4104"/>
          <a:stretch>
            <a:fillRect/>
          </a:stretch>
        </p:blipFill>
        <p:spPr>
          <a:xfrm>
            <a:off x="4972050" y="1603513"/>
            <a:ext cx="2247900" cy="36178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4171122" cy="967409"/>
          </a:xfrm>
        </p:spPr>
        <p:txBody>
          <a:bodyPr/>
          <a:lstStyle/>
          <a:p>
            <a:r>
              <a:rPr lang="en-US" dirty="0"/>
              <a:t>Dangers of Pride</a:t>
            </a:r>
            <a:endParaRPr lang="en-US" dirty="0"/>
          </a:p>
        </p:txBody>
      </p:sp>
      <p:sp>
        <p:nvSpPr>
          <p:cNvPr id="3" name="Content Placeholder 2"/>
          <p:cNvSpPr>
            <a:spLocks noGrp="1"/>
          </p:cNvSpPr>
          <p:nvPr>
            <p:ph idx="1"/>
          </p:nvPr>
        </p:nvSpPr>
        <p:spPr>
          <a:xfrm>
            <a:off x="225287" y="967409"/>
            <a:ext cx="11754678" cy="5685182"/>
          </a:xfrm>
        </p:spPr>
        <p:txBody>
          <a:bodyPr>
            <a:normAutofit fontScale="85000" lnSpcReduction="20000"/>
          </a:bodyPr>
          <a:lstStyle/>
          <a:p>
            <a:r>
              <a:rPr lang="en-GB" b="1" dirty="0"/>
              <a:t>Pride makes us independent…</a:t>
            </a:r>
            <a:endParaRPr lang="en-US" dirty="0"/>
          </a:p>
          <a:p>
            <a:pPr lvl="0"/>
            <a:r>
              <a:rPr lang="en-GB" dirty="0"/>
              <a:t>Pride causes us to not seek counsel (</a:t>
            </a:r>
            <a:r>
              <a:rPr lang="en-GB" b="1" dirty="0"/>
              <a:t>1 Cor 8:1-2</a:t>
            </a:r>
            <a:r>
              <a:rPr lang="en-GB" dirty="0"/>
              <a:t>)…</a:t>
            </a:r>
            <a:endParaRPr lang="en-US" dirty="0"/>
          </a:p>
          <a:p>
            <a:r>
              <a:rPr lang="en-GB" b="1" dirty="0"/>
              <a:t>Pride is often the motivator for other sins…</a:t>
            </a:r>
            <a:endParaRPr lang="en-US" dirty="0"/>
          </a:p>
          <a:p>
            <a:r>
              <a:rPr lang="en-GB" dirty="0"/>
              <a:t>The first sin to be committed in the earth was due to pride (</a:t>
            </a:r>
            <a:r>
              <a:rPr lang="en-GB" b="1" dirty="0"/>
              <a:t>Gen 3:9</a:t>
            </a:r>
            <a:r>
              <a:rPr lang="en-GB" dirty="0"/>
              <a:t>). </a:t>
            </a:r>
            <a:endParaRPr lang="en-GB" dirty="0"/>
          </a:p>
          <a:p>
            <a:r>
              <a:rPr lang="en-GB" b="1" dirty="0"/>
              <a:t>Pride makes us oblivious to danger…</a:t>
            </a:r>
            <a:endParaRPr lang="en-US" dirty="0"/>
          </a:p>
          <a:p>
            <a:r>
              <a:rPr lang="en-GB" dirty="0"/>
              <a:t>“Pride </a:t>
            </a:r>
            <a:r>
              <a:rPr lang="en-GB" dirty="0" err="1"/>
              <a:t>goeth</a:t>
            </a:r>
            <a:r>
              <a:rPr lang="en-GB" dirty="0"/>
              <a:t> before destruction, and an haughty spirit before a fall.” (</a:t>
            </a:r>
            <a:r>
              <a:rPr lang="en-GB" b="1" dirty="0"/>
              <a:t>Prov 16:18 KJV</a:t>
            </a:r>
            <a:endParaRPr lang="en-GB" b="1" dirty="0"/>
          </a:p>
          <a:p>
            <a:r>
              <a:rPr lang="en-GB" b="1" dirty="0"/>
              <a:t>Pride makes us blind…</a:t>
            </a:r>
            <a:endParaRPr lang="en-US" dirty="0"/>
          </a:p>
          <a:p>
            <a:r>
              <a:rPr lang="en-GB" dirty="0"/>
              <a:t>We become blind to our own condition and state before God. The </a:t>
            </a:r>
            <a:r>
              <a:rPr lang="en-GB" dirty="0" err="1"/>
              <a:t>pharisee’s</a:t>
            </a:r>
            <a:r>
              <a:rPr lang="en-GB" dirty="0"/>
              <a:t> are a prime example of those who were infected with pride and spiritual blindness. In the parable of the Pharisee and Publican, Jesus addresses pride and spiritual blindness (</a:t>
            </a:r>
            <a:r>
              <a:rPr lang="en-GB" b="1" dirty="0"/>
              <a:t>Luke 18:9-14</a:t>
            </a:r>
            <a:r>
              <a:rPr lang="en-GB" dirty="0"/>
              <a:t>). In the parable the </a:t>
            </a:r>
            <a:r>
              <a:rPr lang="en-GB" dirty="0" err="1"/>
              <a:t>pharisee</a:t>
            </a:r>
            <a:r>
              <a:rPr lang="en-GB" dirty="0"/>
              <a:t> could not see his spiritual condition because of pride resulting in his self righteousness.</a:t>
            </a:r>
            <a:endParaRPr lang="en-GB" dirty="0"/>
          </a:p>
          <a:p>
            <a:r>
              <a:rPr lang="en-GB" b="1" dirty="0"/>
              <a:t>Pride makes us foolish…</a:t>
            </a:r>
            <a:endParaRPr lang="en-US" dirty="0"/>
          </a:p>
          <a:p>
            <a:pPr lvl="0"/>
            <a:r>
              <a:rPr lang="en-GB" dirty="0"/>
              <a:t>Prides gives men a foolish sense of wisdom (</a:t>
            </a:r>
            <a:r>
              <a:rPr lang="en-GB" b="1" dirty="0"/>
              <a:t>Prov 1:7</a:t>
            </a:r>
            <a:r>
              <a:rPr lang="en-GB" dirty="0"/>
              <a:t>; </a:t>
            </a:r>
            <a:r>
              <a:rPr lang="en-GB" b="1" dirty="0"/>
              <a:t>1 Cor 3:18-20</a:t>
            </a:r>
            <a:r>
              <a:rPr lang="en-GB" dirty="0"/>
              <a:t>)…</a:t>
            </a:r>
            <a:endParaRPr lang="en-US" dirty="0"/>
          </a:p>
          <a:p>
            <a:r>
              <a:rPr lang="en-GB" b="1" dirty="0"/>
              <a:t>Pride makes us independent…</a:t>
            </a:r>
            <a:endParaRPr lang="en-US" dirty="0"/>
          </a:p>
          <a:p>
            <a:pPr lvl="0"/>
            <a:r>
              <a:rPr lang="en-GB" dirty="0"/>
              <a:t>Pride causes us to not seek counsel (</a:t>
            </a:r>
            <a:r>
              <a:rPr lang="en-GB" b="1" dirty="0"/>
              <a:t>1 Cor 8:1-2</a:t>
            </a:r>
            <a:r>
              <a:rPr lang="en-GB" dirty="0"/>
              <a:t>)… </a:t>
            </a: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5168705" cy="946841"/>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1: Take a Knee</a:t>
            </a:r>
            <a:endParaRPr lang="en-US" dirty="0">
              <a:latin typeface="Arial Rounded MT Bold" panose="020F0704030504030204" pitchFamily="34" charset="0"/>
            </a:endParaRPr>
          </a:p>
        </p:txBody>
      </p:sp>
      <p:sp>
        <p:nvSpPr>
          <p:cNvPr id="3" name="Content Placeholder 2"/>
          <p:cNvSpPr>
            <a:spLocks noGrp="1"/>
          </p:cNvSpPr>
          <p:nvPr>
            <p:ph idx="1"/>
          </p:nvPr>
        </p:nvSpPr>
        <p:spPr>
          <a:xfrm>
            <a:off x="265043" y="1219200"/>
            <a:ext cx="11714922" cy="5097194"/>
          </a:xfrm>
          <a:solidFill>
            <a:schemeClr val="bg1">
              <a:alpha val="80000"/>
            </a:schemeClr>
          </a:solidFill>
        </p:spPr>
        <p:txBody>
          <a:bodyPr>
            <a:normAutofit fontScale="25000" lnSpcReduction="20000"/>
          </a:bodyPr>
          <a:lstStyle/>
          <a:p>
            <a:pPr marL="0" indent="0">
              <a:lnSpc>
                <a:spcPct val="120000"/>
              </a:lnSpc>
              <a:buNone/>
            </a:pPr>
            <a:r>
              <a:rPr lang="en-US" sz="4400" b="1" dirty="0">
                <a:effectLst>
                  <a:outerShdw blurRad="38100" dist="38100" dir="2700000" algn="tl">
                    <a:srgbClr val="000000">
                      <a:alpha val="43137"/>
                    </a:srgbClr>
                  </a:outerShdw>
                </a:effectLst>
              </a:rPr>
              <a:t>“But he gives more grace. Therefore it says, ‘God opposes the proud but gives grace to the humble.’ Submit yourselves therefore to God” (vv. 6-7a).</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Humility doesn’t come naturally to most of us. It’s the virtue which, if you think you have it, you probably don’t. D. L. Moody used to pray, “Lord, make me humble, but don’t let me know it.”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No one likes being told what to do. We would rather be in charge of our own affairs, and that’s why the whole notion of surrendering our pride to the Lord sounds strange at first. But there is no other way to get better. There is no other way to be healed. There is no other way to be forgiven. There is no other way to find a new life.</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We can fight the Lord, or we can surrender everything to his control.</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When we fight, we lose.</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When we surrender in faith, we win.</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Some friends saw this sign painted on the side of a bus in Nigeria: “Man no be God.” That sums it up, doesn’t it? You aren’t God, you never were, and you never will be. Start there, and you’ll be on the right path.</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Humility grows best in the rich soil of God’s grace</a:t>
            </a:r>
            <a:r>
              <a:rPr lang="en-US" sz="4400" b="1" dirty="0">
                <a:effectLst>
                  <a:outerShdw blurRad="38100" dist="38100" dir="2700000" algn="tl">
                    <a:srgbClr val="000000">
                      <a:alpha val="43137"/>
                    </a:srgbClr>
                  </a:outerShdw>
                </a:effectLst>
              </a:rPr>
              <a:t>. Don’t pray for more humility; pray for more grace. Pray that God will pour out his grace in your heart so that you will only boast in the Lord.</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The proud man must constantly remind you how great he is. He brags because he wants you to praise him. </a:t>
            </a:r>
            <a:r>
              <a:rPr lang="en-US" sz="4400" b="1" i="1" dirty="0">
                <a:effectLst>
                  <a:outerShdw blurRad="38100" dist="38100" dir="2700000" algn="tl">
                    <a:srgbClr val="000000">
                      <a:alpha val="43137"/>
                    </a:srgbClr>
                  </a:outerShdw>
                </a:effectLst>
              </a:rPr>
              <a:t>But if you have to tell me how great you are, how great could you possibly be?</a:t>
            </a:r>
            <a:r>
              <a:rPr lang="en-US" sz="4400" b="1" dirty="0">
                <a:effectLst>
                  <a:outerShdw blurRad="38100" dist="38100" dir="2700000" algn="tl">
                    <a:srgbClr val="000000">
                      <a:alpha val="43137"/>
                    </a:srgbClr>
                  </a:outerShdw>
                </a:effectLst>
              </a:rPr>
              <a:t> The braggart brags because he’s trying to convince you (and himself) of how great he is. </a:t>
            </a:r>
            <a:r>
              <a:rPr lang="en-US" sz="4400" b="1" i="1" dirty="0">
                <a:effectLst>
                  <a:outerShdw blurRad="38100" dist="38100" dir="2700000" algn="tl">
                    <a:srgbClr val="000000">
                      <a:alpha val="43137"/>
                    </a:srgbClr>
                  </a:outerShdw>
                </a:effectLst>
              </a:rPr>
              <a:t>The humble man doesn’t brag because the truth speaks for itself.</a:t>
            </a:r>
            <a:r>
              <a:rPr lang="en-US" sz="4400" b="1" dirty="0">
                <a:effectLst>
                  <a:outerShdw blurRad="38100" dist="38100" dir="2700000" algn="tl">
                    <a:srgbClr val="000000">
                      <a:alpha val="43137"/>
                    </a:srgbClr>
                  </a:outerShdw>
                </a:effectLst>
              </a:rPr>
              <a:t> He leaves his reputation in the Lord’s hands because it doesn’t matter to him what others think. He wants God’s reputation to become great in the land. What happens to him doesn’t matter as long as the Lord’s cause goes forward.</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Walking in humility means you confess your sins, you forgive your enemies, you admit your mistakes, and you don’t brag about how great you are. It also means you serve others with a smile, not with a frown.</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“God opposes the proud.” Don’t let that happen to you!</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“But gives grace to the humble.” So pray for the grace you need.</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Take a knee.</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You’ll be glad you did.</a:t>
            </a:r>
            <a:br>
              <a:rPr lang="en-US" sz="4400" b="1" dirty="0">
                <a:effectLst>
                  <a:outerShdw blurRad="38100" dist="38100" dir="2700000" algn="tl">
                    <a:srgbClr val="000000">
                      <a:alpha val="43137"/>
                    </a:srgbClr>
                  </a:outerShdw>
                </a:effectLst>
              </a:rPr>
            </a:br>
            <a:r>
              <a:rPr lang="en-US" sz="3400" b="1" dirty="0">
                <a:effectLst>
                  <a:outerShdw blurRad="38100" dist="38100" dir="2700000" algn="tl">
                    <a:srgbClr val="000000">
                      <a:alpha val="43137"/>
                    </a:srgbClr>
                  </a:outerShdw>
                </a:effectLst>
              </a:rPr>
              <a:t>  </a:t>
            </a:r>
            <a:endParaRPr lang="en-US" sz="3400" b="1" dirty="0">
              <a:effectLst>
                <a:outerShdw blurRad="38100" dist="38100" dir="2700000" algn="tl">
                  <a:srgbClr val="000000">
                    <a:alpha val="43137"/>
                  </a:srgbClr>
                </a:outerShdw>
              </a:effectLst>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946841"/>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2: Fight Back</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43" y="1219200"/>
            <a:ext cx="11714922" cy="5433391"/>
          </a:xfrm>
        </p:spPr>
        <p:txBody>
          <a:bodyPr>
            <a:normAutofit fontScale="92500" lnSpcReduction="10000"/>
          </a:bodyPr>
          <a:lstStyle/>
          <a:p>
            <a:pPr marL="0" indent="0">
              <a:lnSpc>
                <a:spcPct val="120000"/>
              </a:lnSpc>
              <a:buNone/>
            </a:pPr>
            <a:r>
              <a:rPr lang="en-US" sz="1200" b="1" dirty="0">
                <a:effectLst>
                  <a:outerShdw blurRad="38100" dist="38100" dir="2700000" algn="tl">
                    <a:srgbClr val="000000">
                      <a:alpha val="43137"/>
                    </a:srgbClr>
                  </a:outerShdw>
                </a:effectLst>
              </a:rPr>
              <a:t>“Resist the devil, and he will flee from you”</a:t>
            </a:r>
            <a:r>
              <a:rPr lang="en-US" sz="1200" dirty="0">
                <a:effectLst>
                  <a:outerShdw blurRad="38100" dist="38100" dir="2700000" algn="tl">
                    <a:srgbClr val="000000">
                      <a:alpha val="43137"/>
                    </a:srgbClr>
                  </a:outerShdw>
                </a:effectLst>
              </a:rPr>
              <a:t> (v. 7b).</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 </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This is both a command and a promise. If we submit to God, we may be sure that when we resist the devil, he will flee from us. </a:t>
            </a:r>
            <a:r>
              <a:rPr lang="en-US" sz="1200" i="1" dirty="0">
                <a:effectLst>
                  <a:outerShdw blurRad="38100" dist="38100" dir="2700000" algn="tl">
                    <a:srgbClr val="000000">
                      <a:alpha val="43137"/>
                    </a:srgbClr>
                  </a:outerShdw>
                </a:effectLst>
              </a:rPr>
              <a:t>We have no power in ourselves against the devil, but he has no power to use against us when we fight with God’s power</a:t>
            </a:r>
            <a:r>
              <a:rPr lang="en-US" sz="1200" dirty="0">
                <a:effectLst>
                  <a:outerShdw blurRad="38100" dist="38100" dir="2700000" algn="tl">
                    <a:srgbClr val="000000">
                      <a:alpha val="43137"/>
                    </a:srgbClr>
                  </a:outerShdw>
                </a:effectLst>
              </a:rPr>
              <a:t>. By ourselves, we can’t win; with God’s help, we can’t lose.</a:t>
            </a:r>
            <a:br>
              <a:rPr lang="en-US" sz="1200" dirty="0">
                <a:effectLst>
                  <a:outerShdw blurRad="38100" dist="38100" dir="2700000" algn="tl">
                    <a:srgbClr val="000000">
                      <a:alpha val="43137"/>
                    </a:srgbClr>
                  </a:outerShdw>
                </a:effectLst>
              </a:rPr>
            </a:b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The word “resist” is a military term. It means you stand and fight. You don’t run away. We are to </a:t>
            </a:r>
            <a:r>
              <a:rPr lang="en-US" sz="1200" i="1" dirty="0">
                <a:effectLst>
                  <a:outerShdw blurRad="38100" dist="38100" dir="2700000" algn="tl">
                    <a:srgbClr val="000000">
                      <a:alpha val="43137"/>
                    </a:srgbClr>
                  </a:outerShdw>
                </a:effectLst>
              </a:rPr>
              <a:t>flee</a:t>
            </a:r>
            <a:r>
              <a:rPr lang="en-US" sz="1200" dirty="0">
                <a:effectLst>
                  <a:outerShdw blurRad="38100" dist="38100" dir="2700000" algn="tl">
                    <a:srgbClr val="000000">
                      <a:alpha val="43137"/>
                    </a:srgbClr>
                  </a:outerShdw>
                </a:effectLst>
              </a:rPr>
              <a:t> temptation, but we are to</a:t>
            </a:r>
            <a:r>
              <a:rPr lang="en-US" sz="1200" i="1" dirty="0">
                <a:effectLst>
                  <a:outerShdw blurRad="38100" dist="38100" dir="2700000" algn="tl">
                    <a:srgbClr val="000000">
                      <a:alpha val="43137"/>
                    </a:srgbClr>
                  </a:outerShdw>
                </a:effectLst>
              </a:rPr>
              <a:t> fight</a:t>
            </a:r>
            <a:r>
              <a:rPr lang="en-US" sz="1200" dirty="0">
                <a:effectLst>
                  <a:outerShdw blurRad="38100" dist="38100" dir="2700000" algn="tl">
                    <a:srgbClr val="000000">
                      <a:alpha val="43137"/>
                    </a:srgbClr>
                  </a:outerShdw>
                </a:effectLst>
              </a:rPr>
              <a:t> the devil. That means taking up the armor of God and standing in the evil day (Ephesians 6:10-17).  </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 </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Satan is like a football coach studying the opposing team. He has “game film” on us, he knows our weaknesses and our strengths, and he uses what he knows against us. If he can get you discouraged, he’s already won the battle. He knows when you lose your temper. Satan isn’t equal to God, but he’s a lot smarter than you or me.</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 </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Don’t be surprised when he hits you out of the blue. Fight back!</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Don’t be surprised when he comes to you with a seductive temptation. Fight back!</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Don’t be surprised when he whispers in your ear in a moment of weakness. Fight back!</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 </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The devil is a murderer by nature (John 8:44). He will destroy your career, your marriage, your family, and your ministry if you let him. You’ve got to stand and fight.</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 </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Fight back with the Word of God.</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Fight back by singing great hymns.</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Fight back by praying to Jesus.</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Fight back by leaning on your brothers and sisters.</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Fight back by confessing Christ openly.</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Fight back by coming to the Lord’s Table.</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Fight back by fleeing every temptation.</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 </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Stand and fight, child of God!</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Resist the devil, and he will flee from you.</a:t>
            </a:r>
            <a:br>
              <a:rPr lang="en-US" sz="1200" dirty="0">
                <a:effectLst>
                  <a:outerShdw blurRad="38100" dist="38100" dir="2700000" algn="tl">
                    <a:srgbClr val="000000">
                      <a:alpha val="43137"/>
                    </a:srgbClr>
                  </a:outerShdw>
                </a:effectLst>
              </a:rPr>
            </a:br>
            <a:endParaRPr lang="en-US" sz="12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5575852" cy="946841"/>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3: Draw Near</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43" y="1219200"/>
            <a:ext cx="11714922" cy="4126523"/>
          </a:xfrm>
          <a:solidFill>
            <a:schemeClr val="bg1">
              <a:alpha val="80000"/>
            </a:schemeClr>
          </a:solidFill>
        </p:spPr>
        <p:txBody>
          <a:bodyPr>
            <a:normAutofit fontScale="55000" lnSpcReduction="20000"/>
          </a:bodyPr>
          <a:lstStyle/>
          <a:p>
            <a:pPr marL="0" indent="0">
              <a:lnSpc>
                <a:spcPct val="120000"/>
              </a:lnSpc>
              <a:buNone/>
            </a:pPr>
            <a:r>
              <a:rPr lang="en-US" dirty="0">
                <a:effectLst>
                  <a:outerShdw blurRad="38100" dist="38100" dir="2700000" algn="tl">
                    <a:srgbClr val="000000">
                      <a:alpha val="43137"/>
                    </a:srgbClr>
                  </a:outerShdw>
                </a:effectLst>
                <a:latin typeface="Arial Rounded MT Bold" panose="020F0704030504030204" pitchFamily="34" charset="0"/>
              </a:rPr>
              <a:t>“Draw near to God, and he will draw near to you” (v. 8a).</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The question is not, how near is God to us, but rather how near are we to him? </a:t>
            </a:r>
            <a:r>
              <a:rPr lang="en-US" i="1" dirty="0">
                <a:effectLst>
                  <a:outerShdw blurRad="38100" dist="38100" dir="2700000" algn="tl">
                    <a:srgbClr val="000000">
                      <a:alpha val="43137"/>
                    </a:srgbClr>
                  </a:outerShdw>
                </a:effectLst>
                <a:latin typeface="Arial Rounded MT Bold" panose="020F0704030504030204" pitchFamily="34" charset="0"/>
              </a:rPr>
              <a:t>Every married couple understands that proximity is one thing, but intimacy is something else. </a:t>
            </a:r>
            <a:r>
              <a:rPr lang="en-US" dirty="0">
                <a:effectLst>
                  <a:outerShdw blurRad="38100" dist="38100" dir="2700000" algn="tl">
                    <a:srgbClr val="000000">
                      <a:alpha val="43137"/>
                    </a:srgbClr>
                  </a:outerShdw>
                </a:effectLst>
                <a:latin typeface="Arial Rounded MT Bold" panose="020F0704030504030204" pitchFamily="34" charset="0"/>
              </a:rPr>
              <a:t>A couple may be seated on the same couch but be miles apart from each other. They may sleep together but not share the same bed spiritually. It is quite possible to be married and live entirely separate lives.</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a:t>
            </a:r>
            <a:br>
              <a:rPr lang="en-US"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latin typeface="Arial Rounded MT Bold" panose="020F0704030504030204" pitchFamily="34" charset="0"/>
              </a:rPr>
              <a:t>Drawing near to God starts in the heart</a:t>
            </a:r>
            <a:r>
              <a:rPr lang="en-US" dirty="0">
                <a:effectLst>
                  <a:outerShdw blurRad="38100" dist="38100" dir="2700000" algn="tl">
                    <a:srgbClr val="000000">
                      <a:alpha val="43137"/>
                    </a:srgbClr>
                  </a:outerShdw>
                </a:effectLst>
                <a:latin typeface="Arial Rounded MT Bold" panose="020F0704030504030204" pitchFamily="34" charset="0"/>
              </a:rPr>
              <a:t>. Take another married couple and watch them for a moment. She may be knitting or playing the piano. He may be reading a book or listening to her play the piano. Minutes may pass without a word being spoken, but they are happy together. He has drawn near to her, and she has drawn near to him.</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If we come to God with that same desire to know him, he will draw near to us. You do not need to be an advanced Christian or a super-saint or a deep Bible student. The newest saint and the weakest believer may know God’s presence.</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Years ago I heard the question put this way, “If God feels far away from you, who moved?” It’s never the Lord. </a:t>
            </a:r>
            <a:r>
              <a:rPr lang="en-US" i="1" dirty="0">
                <a:effectLst>
                  <a:outerShdw blurRad="38100" dist="38100" dir="2700000" algn="tl">
                    <a:srgbClr val="000000">
                      <a:alpha val="43137"/>
                    </a:srgbClr>
                  </a:outerShdw>
                </a:effectLst>
                <a:latin typeface="Arial Rounded MT Bold" panose="020F0704030504030204" pitchFamily="34" charset="0"/>
              </a:rPr>
              <a:t>We may know his presence and feel his pleasure if we truly want it.</a:t>
            </a:r>
            <a:r>
              <a:rPr lang="en-US" dirty="0">
                <a:effectLst>
                  <a:outerShdw blurRad="38100" dist="38100" dir="2700000" algn="tl">
                    <a:srgbClr val="000000">
                      <a:alpha val="43137"/>
                    </a:srgbClr>
                  </a:outerShdw>
                </a:effectLst>
                <a:latin typeface="Arial Rounded MT Bold" panose="020F0704030504030204" pitchFamily="34" charset="0"/>
              </a:rPr>
              <a:t> He will draw near to you if you draw near to him.</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5140569" cy="946841"/>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4: Clean Up</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43" y="1219200"/>
            <a:ext cx="11714922" cy="5433391"/>
          </a:xfrm>
          <a:solidFill>
            <a:schemeClr val="bg1">
              <a:alpha val="80000"/>
            </a:schemeClr>
          </a:solidFill>
        </p:spPr>
        <p:txBody>
          <a:bodyPr>
            <a:normAutofit fontScale="62500" lnSpcReduction="20000"/>
          </a:bodyPr>
          <a:lstStyle/>
          <a:p>
            <a:pPr marL="0" indent="0">
              <a:buNone/>
            </a:pPr>
            <a:r>
              <a:rPr lang="en-US" b="1" dirty="0"/>
              <a:t>“Cleanse your hands, you sinners, and purify your hearts, you double-minded”</a:t>
            </a:r>
            <a:r>
              <a:rPr lang="en-US" dirty="0"/>
              <a:t> (v. 8b).</a:t>
            </a:r>
            <a:br>
              <a:rPr lang="en-US" dirty="0"/>
            </a:br>
            <a:r>
              <a:rPr lang="en-US" dirty="0"/>
              <a:t> </a:t>
            </a:r>
            <a:br>
              <a:rPr lang="en-US" dirty="0"/>
            </a:br>
            <a:r>
              <a:rPr lang="en-US" dirty="0"/>
              <a:t>We must cleanse our hands because they are dirty with sin.</a:t>
            </a:r>
            <a:br>
              <a:rPr lang="en-US" dirty="0"/>
            </a:br>
            <a:r>
              <a:rPr lang="en-US" dirty="0"/>
              <a:t>We must purify our hearts because they are divided, and we are distracted.</a:t>
            </a:r>
            <a:br>
              <a:rPr lang="en-US" dirty="0"/>
            </a:br>
            <a:r>
              <a:rPr lang="en-US" dirty="0"/>
              <a:t> </a:t>
            </a:r>
            <a:br>
              <a:rPr lang="en-US" dirty="0"/>
            </a:br>
            <a:r>
              <a:rPr lang="en-US" dirty="0"/>
              <a:t>This means we stop making excuses for bad attitudes, for casual unkindness, for clever put-downs, for dabbling in pornography, for bragging about our accomplishments, for envy of others, for bitterness, for a critical spirit, for our prayerlessness, for our need to be in control, for giving in to despair, for hating our enemies instead of loving them, and for our failure to do what we ought to do.</a:t>
            </a:r>
            <a:br>
              <a:rPr lang="en-US" dirty="0"/>
            </a:br>
            <a:r>
              <a:rPr lang="en-US" dirty="0"/>
              <a:t> </a:t>
            </a:r>
            <a:br>
              <a:rPr lang="en-US" dirty="0"/>
            </a:br>
            <a:r>
              <a:rPr lang="en-US" dirty="0"/>
              <a:t>Here’s a useful way to apply this truth. Take some time to get alone with God. Pray this simple prayer: “Lord, show me the truth about myself.” Then write down what the Lord shows you. In my experience, you can’t do this in ten minutes, and you can’t do this when you are busy. It takes time to open your heart to the Holy Spirit. When I have done this, I have been appalled at what the Lord reveals to me about my own heart, but then I have been glad for the cleansing that comes from confession and repentance.</a:t>
            </a:r>
            <a:br>
              <a:rPr lang="en-US" dirty="0"/>
            </a:br>
            <a:r>
              <a:rPr lang="en-US" dirty="0"/>
              <a:t> </a:t>
            </a:r>
            <a:br>
              <a:rPr lang="en-US" dirty="0"/>
            </a:br>
            <a:r>
              <a:rPr lang="en-US" dirty="0"/>
              <a:t>Hosea 10:12 offers us a wonderful promise:</a:t>
            </a:r>
            <a:br>
              <a:rPr lang="en-US" dirty="0"/>
            </a:br>
            <a:r>
              <a:rPr lang="en-US" dirty="0"/>
              <a:t>  </a:t>
            </a:r>
            <a:endParaRPr lang="en-US" dirty="0"/>
          </a:p>
          <a:p>
            <a:r>
              <a:rPr lang="en-US" b="1" dirty="0"/>
              <a:t>“Plow up the hard ground of your hearts, for now is the time to seek the LORD, that he may come and shower righteousness upon you”</a:t>
            </a:r>
            <a:r>
              <a:rPr lang="en-US" dirty="0"/>
              <a:t> (NLT).</a:t>
            </a:r>
            <a:endParaRPr lang="en-US" dirty="0"/>
          </a:p>
          <a:p>
            <a:r>
              <a:rPr lang="en-US" dirty="0"/>
              <a:t> </a:t>
            </a:r>
            <a:br>
              <a:rPr lang="en-US" dirty="0"/>
            </a:br>
            <a:r>
              <a:rPr lang="en-US" dirty="0"/>
              <a:t>Plowing is hard work because it means digging up the rocks and pulling the weeds that keep the good fruit from growing. But if we by God’s grace do the hard thing, the Lord promises to send the rain that produces a new life with new joy and fresh fruit from heaven.</a:t>
            </a:r>
            <a:br>
              <a:rPr lang="en-US" dirty="0"/>
            </a:br>
            <a:r>
              <a:rPr lang="en-US" dirty="0"/>
              <a:t>  </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946841"/>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5: Get Serious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43" y="1219200"/>
            <a:ext cx="11714922" cy="5433391"/>
          </a:xfrm>
        </p:spPr>
        <p:txBody>
          <a:bodyPr>
            <a:normAutofit fontScale="32500" lnSpcReduction="20000"/>
          </a:bodyPr>
          <a:lstStyle/>
          <a:p>
            <a:pPr marL="0" indent="0">
              <a:buNone/>
            </a:pPr>
            <a:r>
              <a:rPr lang="en-US" sz="5500" b="1" dirty="0"/>
              <a:t>“Be wretched and mourn and weep. Let your laughter be turned to mourning and your joy to gloom”</a:t>
            </a:r>
            <a:r>
              <a:rPr lang="en-US" sz="5500" dirty="0"/>
              <a:t> (v. 9).</a:t>
            </a:r>
            <a:br>
              <a:rPr lang="en-US" sz="5500" dirty="0"/>
            </a:br>
            <a:r>
              <a:rPr lang="en-US" sz="5500" dirty="0"/>
              <a:t> </a:t>
            </a:r>
            <a:br>
              <a:rPr lang="en-US" sz="5500" dirty="0"/>
            </a:br>
            <a:r>
              <a:rPr lang="en-US" dirty="0"/>
              <a:t>This isn’t exactly “your best life now,” and it doesn’t sound like the “abundant life” or the “life that wins.” In fact, this verse runs counter to the “I want to be happy all the time” version of Christianity that is very popular in the West.</a:t>
            </a:r>
            <a:br>
              <a:rPr lang="en-US" dirty="0"/>
            </a:br>
            <a:r>
              <a:rPr lang="en-US" dirty="0"/>
              <a:t> </a:t>
            </a:r>
            <a:br>
              <a:rPr lang="en-US" dirty="0"/>
            </a:br>
            <a:r>
              <a:rPr lang="en-US" dirty="0"/>
              <a:t>Be wretched—Who wants to be wretched?</a:t>
            </a:r>
            <a:br>
              <a:rPr lang="en-US" dirty="0"/>
            </a:br>
            <a:r>
              <a:rPr lang="en-US" dirty="0"/>
              <a:t>Mourn—Don’t worry, be happy.</a:t>
            </a:r>
            <a:br>
              <a:rPr lang="en-US" dirty="0"/>
            </a:br>
            <a:r>
              <a:rPr lang="en-US" dirty="0"/>
              <a:t>Weep—That’s a real downer.</a:t>
            </a:r>
            <a:br>
              <a:rPr lang="en-US" dirty="0"/>
            </a:br>
            <a:r>
              <a:rPr lang="en-US" dirty="0"/>
              <a:t> </a:t>
            </a:r>
            <a:br>
              <a:rPr lang="en-US" dirty="0"/>
            </a:br>
            <a:r>
              <a:rPr lang="en-US" dirty="0"/>
              <a:t>If we laugh, we should stop it and start mourning.</a:t>
            </a:r>
            <a:br>
              <a:rPr lang="en-US" dirty="0"/>
            </a:br>
            <a:r>
              <a:rPr lang="en-US" dirty="0"/>
              <a:t>If we have joy, turn it into gloom.</a:t>
            </a:r>
            <a:br>
              <a:rPr lang="en-US" dirty="0"/>
            </a:br>
            <a:r>
              <a:rPr lang="en-US" dirty="0"/>
              <a:t> </a:t>
            </a:r>
            <a:br>
              <a:rPr lang="en-US" dirty="0"/>
            </a:br>
            <a:r>
              <a:rPr lang="en-US" dirty="0"/>
              <a:t>I’ll be the first to agree that this verse, stated this way, seems like a downer. But let’s step back and ask ourselves what James means by all this.</a:t>
            </a:r>
            <a:br>
              <a:rPr lang="en-US" dirty="0"/>
            </a:br>
            <a:r>
              <a:rPr lang="en-US" dirty="0"/>
              <a:t> </a:t>
            </a:r>
            <a:br>
              <a:rPr lang="en-US" dirty="0"/>
            </a:br>
            <a:r>
              <a:rPr lang="en-US" dirty="0"/>
              <a:t>Is he a killjoy? No, that can’t be right.</a:t>
            </a:r>
            <a:br>
              <a:rPr lang="en-US" dirty="0"/>
            </a:br>
            <a:r>
              <a:rPr lang="en-US" dirty="0"/>
              <a:t>Is he a Nattering Nabob of Negativism? Whatever that is, that’s not who he is.</a:t>
            </a:r>
            <a:br>
              <a:rPr lang="en-US" dirty="0"/>
            </a:br>
            <a:r>
              <a:rPr lang="en-US" dirty="0"/>
              <a:t>Is he a frowning Puritan? That’s not fair because the Puritans were supremely happy in God.</a:t>
            </a:r>
            <a:br>
              <a:rPr lang="en-US" dirty="0"/>
            </a:br>
            <a:r>
              <a:rPr lang="en-US" dirty="0"/>
              <a:t> </a:t>
            </a:r>
            <a:br>
              <a:rPr lang="en-US" dirty="0"/>
            </a:br>
            <a:r>
              <a:rPr lang="en-US" i="1" dirty="0"/>
              <a:t>James wants us to get serious about our relationship with God.</a:t>
            </a:r>
            <a:r>
              <a:rPr lang="en-US" dirty="0"/>
              <a:t> When theologian R. C. Sproul died in December 2017, Russell Pulliam wrote an assessment of his life in the </a:t>
            </a:r>
            <a:r>
              <a:rPr lang="en-US" i="1" dirty="0"/>
              <a:t>Washington Post.</a:t>
            </a:r>
            <a:r>
              <a:rPr lang="en-US" dirty="0"/>
              <a:t> He located Sproul’s huge influence in the fact that he believed in the theology of John Calvin. That led to this sentence:</a:t>
            </a:r>
            <a:br>
              <a:rPr lang="en-US" dirty="0"/>
            </a:br>
            <a:r>
              <a:rPr lang="en-US" dirty="0"/>
              <a:t>  </a:t>
            </a:r>
            <a:endParaRPr lang="en-US" dirty="0"/>
          </a:p>
          <a:p>
            <a:r>
              <a:rPr lang="en-US" dirty="0"/>
              <a:t>Sproul believed that we are more sinful than we usually think we are. </a:t>
            </a:r>
            <a:endParaRPr lang="en-US" dirty="0"/>
          </a:p>
          <a:p>
            <a:r>
              <a:rPr lang="en-US" dirty="0"/>
              <a:t> </a:t>
            </a:r>
            <a:br>
              <a:rPr lang="en-US" dirty="0"/>
            </a:br>
            <a:r>
              <a:rPr lang="en-US" dirty="0"/>
              <a:t>That’s spot-on accurate, both as a statement of what Sproul believed and of the true American self-assessment. Most people, even those who don’t go to church, would agree they are sinners. That is, no one’s perfect, we all make mistakes, and so on. It’s not hard to get people to agree with that concept. </a:t>
            </a:r>
            <a:r>
              <a:rPr lang="en-US" i="1" dirty="0"/>
              <a:t>But the Bible goes much further</a:t>
            </a:r>
            <a:r>
              <a:rPr lang="en-US" dirty="0"/>
              <a:t>. It tells us that sin has infected every part of human life, that we are spiritually dead, spiritually blind, lost, separated from God, and without hope in the world. The Bible reveals the solemn truth that “all have sinned” (Romans 3:23). We have all missed the mark. The whole human race is lost, broken, dead, blind, deaf to God’s truth, in a state of perpetual rebellion, and so separated from God that we are under his wrath, and bound for eternal punishment in hell.</a:t>
            </a:r>
            <a:br>
              <a:rPr lang="en-US" dirty="0"/>
            </a:br>
            <a:r>
              <a:rPr lang="en-US" dirty="0"/>
              <a:t> </a:t>
            </a:r>
            <a:br>
              <a:rPr lang="en-US" dirty="0"/>
            </a:br>
            <a:r>
              <a:rPr lang="en-US" dirty="0"/>
              <a:t>That’s what God says about the whole human race.</a:t>
            </a:r>
            <a:br>
              <a:rPr lang="en-US" dirty="0"/>
            </a:br>
            <a:r>
              <a:rPr lang="en-US" dirty="0"/>
              <a:t>That’s God’s verdict on you and me.</a:t>
            </a:r>
            <a:br>
              <a:rPr lang="en-US" dirty="0"/>
            </a:br>
            <a:r>
              <a:rPr lang="en-US" dirty="0"/>
              <a:t> </a:t>
            </a:r>
            <a:br>
              <a:rPr lang="en-US" dirty="0"/>
            </a:br>
            <a:r>
              <a:rPr lang="en-US" dirty="0"/>
              <a:t>If you don’t believe that, or if you think that’s too harsh, or if you can’t handle the truth, then this verse will make no sense to you.</a:t>
            </a:r>
            <a:br>
              <a:rPr lang="en-US" dirty="0"/>
            </a:br>
            <a:r>
              <a:rPr lang="en-US" dirty="0"/>
              <a:t> </a:t>
            </a:r>
            <a:br>
              <a:rPr lang="en-US" dirty="0"/>
            </a:br>
            <a:r>
              <a:rPr lang="en-US" dirty="0"/>
              <a:t>It all depends on how messed up you think you are.</a:t>
            </a:r>
            <a:br>
              <a:rPr lang="en-US" dirty="0"/>
            </a:br>
            <a:r>
              <a:rPr lang="en-US" dirty="0"/>
              <a:t> </a:t>
            </a:r>
            <a:br>
              <a:rPr lang="en-US" dirty="0"/>
            </a:br>
            <a:r>
              <a:rPr lang="en-US" dirty="0"/>
              <a:t>Small sinners need a small Savior.</a:t>
            </a:r>
            <a:br>
              <a:rPr lang="en-US" dirty="0"/>
            </a:br>
            <a:r>
              <a:rPr lang="en-US" dirty="0"/>
              <a:t>Moderate sinners need a moderate Savior.</a:t>
            </a:r>
            <a:br>
              <a:rPr lang="en-US" dirty="0"/>
            </a:br>
            <a:r>
              <a:rPr lang="en-US" dirty="0"/>
              <a:t>Bigtime sinners need a bigtime Savior.</a:t>
            </a:r>
            <a:br>
              <a:rPr lang="en-US" dirty="0"/>
            </a:br>
            <a:r>
              <a:rPr lang="en-US" dirty="0"/>
              <a:t> </a:t>
            </a:r>
            <a:br>
              <a:rPr lang="en-US" dirty="0"/>
            </a:br>
            <a:r>
              <a:rPr lang="en-US" dirty="0"/>
              <a:t>We are all bigtime sinners!</a:t>
            </a:r>
            <a:br>
              <a:rPr lang="en-US" dirty="0"/>
            </a:br>
            <a:r>
              <a:rPr lang="en-US" dirty="0"/>
              <a:t> </a:t>
            </a:r>
            <a:br>
              <a:rPr lang="en-US" dirty="0"/>
            </a:br>
            <a:r>
              <a:rPr lang="en-US" dirty="0"/>
              <a:t>Once we see our sin as it really is, we will be wretched and mourn and weep. We’ll stop laughing and start crying. We’ll let our joy be turned to mourning. And that opens the door to the abundant life we all seek.</a:t>
            </a:r>
            <a:br>
              <a:rPr lang="en-US" dirty="0"/>
            </a:br>
            <a:r>
              <a:rPr lang="en-US" dirty="0"/>
              <a:t> </a:t>
            </a:r>
            <a:br>
              <a:rPr lang="en-US" dirty="0"/>
            </a:br>
            <a:r>
              <a:rPr lang="en-US" dirty="0"/>
              <a:t>Weeping may endure for a night, but joy comes in the morning.</a:t>
            </a:r>
            <a:br>
              <a:rPr lang="en-US" dirty="0"/>
            </a:br>
            <a:r>
              <a:rPr lang="en-US" dirty="0"/>
              <a:t>This promise comes true whenever we decide to take God seriously.</a:t>
            </a:r>
            <a:br>
              <a:rPr lang="en-US" dirty="0"/>
            </a:br>
            <a:r>
              <a:rPr lang="en-US" dirty="0"/>
              <a:t>  </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946841"/>
          </a:xfrm>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 6: Stay Low</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43" y="1219200"/>
            <a:ext cx="11714922" cy="5433391"/>
          </a:xfrm>
        </p:spPr>
        <p:txBody>
          <a:bodyPr>
            <a:normAutofit fontScale="25000" lnSpcReduction="20000"/>
          </a:bodyPr>
          <a:lstStyle/>
          <a:p>
            <a:pPr marL="0" indent="0">
              <a:lnSpc>
                <a:spcPct val="120000"/>
              </a:lnSpc>
              <a:buNone/>
            </a:pPr>
            <a:r>
              <a:rPr lang="en-US" sz="4800" b="1" dirty="0">
                <a:effectLst>
                  <a:outerShdw blurRad="38100" dist="38100" dir="2700000" algn="tl">
                    <a:srgbClr val="000000">
                      <a:alpha val="43137"/>
                    </a:srgbClr>
                  </a:outerShdw>
                </a:effectLst>
              </a:rPr>
              <a:t>“Humble yourselves before the Lord, and he will exalt you” </a:t>
            </a:r>
            <a:r>
              <a:rPr lang="en-US" sz="4800" dirty="0">
                <a:effectLst>
                  <a:outerShdw blurRad="38100" dist="38100" dir="2700000" algn="tl">
                    <a:srgbClr val="000000">
                      <a:alpha val="43137"/>
                    </a:srgbClr>
                  </a:outerShdw>
                </a:effectLst>
              </a:rPr>
              <a:t>(v. 10).</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 </a:t>
            </a:r>
            <a:br>
              <a:rPr lang="en-US" dirty="0"/>
            </a:br>
            <a:r>
              <a:rPr lang="en-US" dirty="0"/>
              <a:t>When my friend Don Lough became the Executive Director of Word of Life a few years ago, he asked his mentor Howard Hendricks for his advice. His reply was simple: “Lie low and exalt Christ.” That’s a good word for all of us. We can brag on ourselves, or we can exalt Christ, but we can’t do both at the same time. That sentence stands as a powerful admonition for every Christian. It is great advice because it describes two choices. You can exalt yourself, or you can exalt Christ, but you can’t do both. When we decide to lie low and exalt Christ, there is no limit to what the Lord may choose to do through us.</a:t>
            </a:r>
            <a:br>
              <a:rPr lang="en-US" dirty="0"/>
            </a:br>
            <a:r>
              <a:rPr lang="en-US" dirty="0"/>
              <a:t> </a:t>
            </a:r>
            <a:br>
              <a:rPr lang="en-US" dirty="0"/>
            </a:br>
            <a:r>
              <a:rPr lang="en-US" dirty="0"/>
              <a:t>I began this sermon by talking about one football player who shouted at another football player, “Humble yourself!” </a:t>
            </a:r>
            <a:r>
              <a:rPr lang="en-US" i="1" dirty="0"/>
              <a:t>What he said to his rival, God says to us.</a:t>
            </a:r>
            <a:r>
              <a:rPr lang="en-US" dirty="0"/>
              <a:t> His message is crystal clear.</a:t>
            </a:r>
            <a:br>
              <a:rPr lang="en-US" dirty="0"/>
            </a:br>
            <a:r>
              <a:rPr lang="en-US" dirty="0"/>
              <a:t> </a:t>
            </a:r>
            <a:br>
              <a:rPr lang="en-US" dirty="0"/>
            </a:br>
            <a:r>
              <a:rPr lang="en-US" dirty="0"/>
              <a:t>We can be blessed, but we must humble ourselves.</a:t>
            </a:r>
            <a:br>
              <a:rPr lang="en-US" dirty="0"/>
            </a:br>
            <a:r>
              <a:rPr lang="en-US" dirty="0"/>
              <a:t>We can change, but we must humble ourselves.</a:t>
            </a:r>
            <a:br>
              <a:rPr lang="en-US" dirty="0"/>
            </a:br>
            <a:r>
              <a:rPr lang="en-US" dirty="0"/>
              <a:t>We can experience the abundant life, but we must humble ourselves.</a:t>
            </a:r>
            <a:br>
              <a:rPr lang="en-US" dirty="0"/>
            </a:br>
            <a:r>
              <a:rPr lang="en-US" dirty="0"/>
              <a:t> </a:t>
            </a:r>
            <a:br>
              <a:rPr lang="en-US" dirty="0"/>
            </a:br>
            <a:r>
              <a:rPr lang="en-US" dirty="0"/>
              <a:t>In the early days of 2018, many of us are thinking about how we can get a fresh start and make a new beginning. James 4:6-10 shows us the path that will jumpstart your spiritual life:</a:t>
            </a:r>
            <a:br>
              <a:rPr lang="en-US" dirty="0"/>
            </a:br>
            <a:r>
              <a:rPr lang="en-US" dirty="0"/>
              <a:t> </a:t>
            </a:r>
            <a:br>
              <a:rPr lang="en-US" dirty="0"/>
            </a:br>
            <a:r>
              <a:rPr lang="en-US" dirty="0"/>
              <a:t>Take a Knee.</a:t>
            </a:r>
            <a:br>
              <a:rPr lang="en-US" dirty="0"/>
            </a:br>
            <a:r>
              <a:rPr lang="en-US" dirty="0"/>
              <a:t>Fight Back.</a:t>
            </a:r>
            <a:br>
              <a:rPr lang="en-US" dirty="0"/>
            </a:br>
            <a:r>
              <a:rPr lang="en-US" dirty="0"/>
              <a:t>Draw Near.</a:t>
            </a:r>
            <a:br>
              <a:rPr lang="en-US" dirty="0"/>
            </a:br>
            <a:r>
              <a:rPr lang="en-US" dirty="0"/>
              <a:t>Clean Up.</a:t>
            </a:r>
            <a:br>
              <a:rPr lang="en-US" dirty="0"/>
            </a:br>
            <a:r>
              <a:rPr lang="en-US" dirty="0"/>
              <a:t>Get Serious.</a:t>
            </a:r>
            <a:br>
              <a:rPr lang="en-US" dirty="0"/>
            </a:br>
            <a:r>
              <a:rPr lang="en-US" dirty="0"/>
              <a:t>Stay Low.</a:t>
            </a:r>
            <a:br>
              <a:rPr lang="en-US" dirty="0"/>
            </a:br>
            <a:r>
              <a:rPr lang="en-US" dirty="0"/>
              <a:t> </a:t>
            </a:r>
            <a:br>
              <a:rPr lang="en-US" dirty="0"/>
            </a:br>
            <a:r>
              <a:rPr lang="en-US" dirty="0"/>
              <a:t>In the Kingdom of God, the way up is down. If you humble yourself, the Lord will raise you up.</a:t>
            </a:r>
            <a:br>
              <a:rPr lang="en-US" dirty="0"/>
            </a:br>
            <a:r>
              <a:rPr lang="en-US" dirty="0"/>
              <a:t> </a:t>
            </a:r>
            <a:br>
              <a:rPr lang="en-US" dirty="0"/>
            </a:br>
            <a:r>
              <a:rPr lang="en-US" dirty="0"/>
              <a:t>One final thought keeps ringing in my head. Verse 6 reminds us that God “opposes” the proud. Ponder that for a moment.</a:t>
            </a:r>
            <a:br>
              <a:rPr lang="en-US" dirty="0"/>
            </a:br>
            <a:r>
              <a:rPr lang="en-US" dirty="0"/>
              <a:t> </a:t>
            </a:r>
            <a:br>
              <a:rPr lang="en-US" dirty="0"/>
            </a:br>
            <a:r>
              <a:rPr lang="en-US" dirty="0"/>
              <a:t>Could a Christian be an enemy of God? Yes. If that is not true, then these words of James have no application to most of us.</a:t>
            </a:r>
            <a:br>
              <a:rPr lang="en-US" dirty="0"/>
            </a:br>
            <a:r>
              <a:rPr lang="en-US" dirty="0"/>
              <a:t> </a:t>
            </a:r>
            <a:br>
              <a:rPr lang="en-US" dirty="0"/>
            </a:br>
            <a:r>
              <a:rPr lang="en-US" dirty="0"/>
              <a:t>Could God be “opposed” to one of his own children, even though he loves them with an everlasting love? The answer is yes because God loves us so much that he will not leave us the way we are. His love leads him to “oppose” our pride, our anger, our loose tongue, our lust, our unkind spirit, and all the excuses we make for our sin.</a:t>
            </a:r>
            <a:br>
              <a:rPr lang="en-US" dirty="0"/>
            </a:br>
            <a:r>
              <a:rPr lang="en-US" dirty="0"/>
              <a:t> </a:t>
            </a:r>
            <a:br>
              <a:rPr lang="en-US" dirty="0"/>
            </a:br>
            <a:r>
              <a:rPr lang="en-US" dirty="0"/>
              <a:t>It’s like those old </a:t>
            </a:r>
            <a:r>
              <a:rPr lang="en-US" dirty="0" err="1"/>
              <a:t>Fram</a:t>
            </a:r>
            <a:r>
              <a:rPr lang="en-US" dirty="0"/>
              <a:t> oil filter commercials where the mechanic says, “You can pay me now or you can pay me later.” If you humble yourself now, God won’t have to do it later. A wise pastor friend told me “the first price you pay is always the cheapest.” He’s right. </a:t>
            </a:r>
            <a:r>
              <a:rPr lang="en-US" i="1" dirty="0"/>
              <a:t>The price for dealing with our problems never goes down</a:t>
            </a:r>
            <a:r>
              <a:rPr lang="en-US" dirty="0"/>
              <a:t>; </a:t>
            </a:r>
            <a:r>
              <a:rPr lang="en-US" i="1" dirty="0"/>
              <a:t>it always goes up.</a:t>
            </a:r>
            <a:r>
              <a:rPr lang="en-US" dirty="0"/>
              <a:t> That’s true personally, and it’s true for our relationships. We put off dealing with our issues because we think it will cost too much to deal with them now. But that’s a huge mistake. Sin left untouched always grows. It’s like a deadly cancer you leave untreated. Sin always spreads because it is the cancer of the soul.</a:t>
            </a:r>
            <a:br>
              <a:rPr lang="en-US" dirty="0"/>
            </a:br>
            <a:r>
              <a:rPr lang="en-US" dirty="0"/>
              <a:t> </a:t>
            </a:r>
            <a:br>
              <a:rPr lang="en-US" dirty="0"/>
            </a:br>
            <a:r>
              <a:rPr lang="en-US" dirty="0"/>
              <a:t>We can humble ourselves in the eyes the Lord, or we can go on living the way we want until the time God decides to humble us. The choice is ours.</a:t>
            </a:r>
            <a:br>
              <a:rPr lang="en-US" dirty="0"/>
            </a:br>
            <a:r>
              <a:rPr lang="en-US" dirty="0"/>
              <a:t> </a:t>
            </a:r>
            <a:br>
              <a:rPr lang="en-US" dirty="0"/>
            </a:br>
            <a:r>
              <a:rPr lang="en-US" dirty="0"/>
              <a:t>Every blessing awaits those who will humble themselves before the Lord.</a:t>
            </a:r>
            <a:br>
              <a:rPr lang="en-US" dirty="0"/>
            </a:br>
            <a:r>
              <a:rPr lang="en-US" dirty="0"/>
              <a:t> </a:t>
            </a:r>
            <a:br>
              <a:rPr lang="en-US" dirty="0"/>
            </a:br>
            <a:r>
              <a:rPr lang="en-US" dirty="0"/>
              <a:t>This is the promise of God, and it is good news indeed. May God help us to take these words to heart.</a:t>
            </a:r>
            <a:br>
              <a:rPr lang="en-US" dirty="0"/>
            </a:br>
            <a:br>
              <a:rPr lang="en-US" dirty="0"/>
            </a:br>
            <a:r>
              <a:rPr lang="en-US" b="1" dirty="0"/>
              <a:t>O Lord, grant us grace that we might humble ourselves in your sight. Show us where pride has taken root. Shine the light of your Word on the hidden parts of the heart. Where we have sinned, have mercy. Restore us, O Lord, that we may rejoice in you once again. Amen</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0" y="3699510"/>
            <a:ext cx="6964045" cy="175133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New Years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Resignation </a:t>
            </a:r>
            <a:r>
              <a:rPr lang="en-US" sz="3200" b="1" dirty="0" err="1">
                <a:effectLst>
                  <a:outerShdw blurRad="38100" dist="38100" dir="2700000" algn="tl">
                    <a:srgbClr val="000000">
                      <a:alpha val="43137"/>
                    </a:srgbClr>
                  </a:outerShdw>
                </a:effectLst>
                <a:latin typeface="Arial Rounded MT Bold" panose="020F0704030504030204" pitchFamily="34" charset="0"/>
              </a:rPr>
              <a:t>pt</a:t>
            </a:r>
            <a:r>
              <a:rPr lang="en-US" sz="3200" b="1" dirty="0">
                <a:effectLst>
                  <a:outerShdw blurRad="38100" dist="38100" dir="2700000" algn="tl">
                    <a:srgbClr val="000000">
                      <a:alpha val="43137"/>
                    </a:srgbClr>
                  </a:outerShdw>
                </a:effectLst>
                <a:latin typeface="Arial Rounded MT Bold" panose="020F0704030504030204" pitchFamily="34" charset="0"/>
              </a:rPr>
              <a:t> 1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3549752" y="6077242"/>
            <a:ext cx="4314092" cy="780757"/>
          </a:xfrm>
        </p:spPr>
        <p:txBody>
          <a:bodyPr>
            <a:normAutofit/>
          </a:bodyPr>
          <a:lstStyle/>
          <a:p>
            <a:r>
              <a:rPr lang="en-US" sz="3600" dirty="0">
                <a:effectLst>
                  <a:outerShdw blurRad="38100" dist="38100" dir="2700000" algn="tl">
                    <a:srgbClr val="000000">
                      <a:alpha val="43137"/>
                    </a:srgbClr>
                  </a:outerShdw>
                </a:effectLst>
                <a:latin typeface="Arial Rounded MT Bold" panose="020F0704030504030204" pitchFamily="34" charset="0"/>
              </a:rPr>
              <a:t>James 4:6-10 </a:t>
            </a:r>
            <a:endParaRPr lang="en-US" sz="36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9369083" y="0"/>
            <a:ext cx="2082018"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rial Rounded MT Bold" panose="020F0704030504030204" pitchFamily="34" charset="0"/>
              </a:rPr>
              <a:t>Edward Church</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1195753" y="0"/>
            <a:ext cx="2082018"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rial Rounded MT Bold" panose="020F0704030504030204" pitchFamily="34" charset="0"/>
              </a:rPr>
              <a:t>Jan 21, 2017</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9"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9"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b="14068"/>
          <a:stretch>
            <a:fillRect/>
          </a:stretch>
        </p:blipFill>
        <p:spPr>
          <a:xfrm>
            <a:off x="1049407" y="662609"/>
            <a:ext cx="2247900" cy="2054087"/>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659" y="481633"/>
            <a:ext cx="2247900" cy="295275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0910" b="12386"/>
          <a:stretch>
            <a:fillRect/>
          </a:stretch>
        </p:blipFill>
        <p:spPr>
          <a:xfrm>
            <a:off x="7171911" y="984738"/>
            <a:ext cx="2247900" cy="22649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b="7000"/>
          <a:stretch>
            <a:fillRect/>
          </a:stretch>
        </p:blipFill>
        <p:spPr>
          <a:xfrm>
            <a:off x="285750" y="152400"/>
            <a:ext cx="3067050" cy="2352261"/>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778" y="159266"/>
            <a:ext cx="2818570" cy="234539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799" y="0"/>
            <a:ext cx="2419350" cy="44577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4736856"/>
            <a:ext cx="8953500" cy="18859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3778" y="2595794"/>
            <a:ext cx="3977081" cy="2049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159026"/>
            <a:ext cx="11940208" cy="6546574"/>
          </a:xfrm>
        </p:spPr>
        <p:txBody>
          <a:bodyPr>
            <a:normAutofit fontScale="40000" lnSpcReduction="20000"/>
          </a:bodyPr>
          <a:lstStyle/>
          <a:p>
            <a:r>
              <a:rPr lang="en-US" b="1" dirty="0"/>
              <a:t>Dangers of Pride</a:t>
            </a:r>
            <a:endParaRPr lang="en-US" dirty="0"/>
          </a:p>
          <a:p>
            <a:r>
              <a:rPr lang="en-US" dirty="0"/>
              <a:t> </a:t>
            </a:r>
            <a:endParaRPr lang="en-US" dirty="0"/>
          </a:p>
          <a:p>
            <a:r>
              <a:rPr lang="en-US" b="1" dirty="0"/>
              <a:t>Intro.</a:t>
            </a:r>
            <a:endParaRPr lang="en-US" dirty="0"/>
          </a:p>
          <a:p>
            <a:r>
              <a:rPr lang="en-US" dirty="0"/>
              <a:t>1.  Jesus was the most humble man who ever lived, </a:t>
            </a:r>
            <a:r>
              <a:rPr lang="en-US" b="1" dirty="0"/>
              <a:t>Phil. 2:5-8</a:t>
            </a:r>
            <a:r>
              <a:rPr lang="en-US" dirty="0"/>
              <a:t>.</a:t>
            </a:r>
            <a:endParaRPr lang="en-US" dirty="0"/>
          </a:p>
          <a:p>
            <a:r>
              <a:rPr lang="en-US" dirty="0"/>
              <a:t>2.  Christians must be humble in heart and life, </a:t>
            </a:r>
            <a:r>
              <a:rPr lang="en-US" b="1" dirty="0"/>
              <a:t>Matt. 18:1-4</a:t>
            </a:r>
            <a:r>
              <a:rPr lang="en-US" dirty="0"/>
              <a:t>.</a:t>
            </a:r>
            <a:endParaRPr lang="en-US" dirty="0"/>
          </a:p>
          <a:p>
            <a:r>
              <a:rPr lang="en-US" dirty="0"/>
              <a:t>3.  The danger of pride is its </a:t>
            </a:r>
            <a:r>
              <a:rPr lang="en-US" u="sng" dirty="0"/>
              <a:t>self-deceiving</a:t>
            </a:r>
            <a:r>
              <a:rPr lang="en-US" dirty="0"/>
              <a:t> nature:</a:t>
            </a:r>
            <a:endParaRPr lang="en-US" dirty="0"/>
          </a:p>
          <a:p>
            <a:r>
              <a:rPr lang="en-US" dirty="0"/>
              <a:t>  a.  When we consider our sins, who says, "My problem is pride"? ("I'm so proud to be so humble"!)</a:t>
            </a:r>
            <a:endParaRPr lang="en-US" dirty="0"/>
          </a:p>
          <a:p>
            <a:r>
              <a:rPr lang="en-US" dirty="0"/>
              <a:t>  b.  Pride is worldly, putting trust in self and the flesh, </a:t>
            </a:r>
            <a:r>
              <a:rPr lang="en-US" b="1" dirty="0"/>
              <a:t>1 </a:t>
            </a:r>
            <a:r>
              <a:rPr lang="en-US" b="1" dirty="0" err="1"/>
              <a:t>Jno</a:t>
            </a:r>
            <a:r>
              <a:rPr lang="en-US" b="1" dirty="0"/>
              <a:t>. 2:16</a:t>
            </a:r>
            <a:r>
              <a:rPr lang="en-US" dirty="0"/>
              <a:t>.</a:t>
            </a:r>
            <a:endParaRPr lang="en-US" dirty="0"/>
          </a:p>
          <a:p>
            <a:r>
              <a:rPr lang="en-US" dirty="0"/>
              <a:t>4.  </a:t>
            </a:r>
            <a:r>
              <a:rPr lang="en-US" u="sng" dirty="0"/>
              <a:t>Pride</a:t>
            </a:r>
            <a:r>
              <a:rPr lang="en-US" dirty="0"/>
              <a:t>: "the character of one who, with a swollen estimate of his own powers or merits, looks down on others and even treats them with insolence (rude, disrespectful, </a:t>
            </a:r>
            <a:r>
              <a:rPr lang="en-US" dirty="0" err="1"/>
              <a:t>jrp</a:t>
            </a:r>
            <a:r>
              <a:rPr lang="en-US" dirty="0"/>
              <a:t>) and contempt" (</a:t>
            </a:r>
            <a:r>
              <a:rPr lang="en-US" i="1" dirty="0"/>
              <a:t>Thayer</a:t>
            </a:r>
            <a:r>
              <a:rPr lang="en-US" dirty="0"/>
              <a:t>).</a:t>
            </a:r>
            <a:endParaRPr lang="en-US" dirty="0"/>
          </a:p>
          <a:p>
            <a:r>
              <a:rPr lang="en-US" dirty="0"/>
              <a:t>  a.  </a:t>
            </a:r>
            <a:r>
              <a:rPr lang="en-US" u="sng" dirty="0"/>
              <a:t>Vainglory</a:t>
            </a:r>
            <a:r>
              <a:rPr lang="en-US" dirty="0"/>
              <a:t>: “an insolent and empty assurance, which trusts in its own power and resources and shamefully despises and violates divine laws and human rights…an impious and empty presumption which trusts in the stability of earthy things” (</a:t>
            </a:r>
            <a:r>
              <a:rPr lang="en-US" i="1" dirty="0"/>
              <a:t>OBG Lexicon</a:t>
            </a:r>
            <a:r>
              <a:rPr lang="en-US" dirty="0"/>
              <a:t>)</a:t>
            </a:r>
            <a:endParaRPr lang="en-US" dirty="0"/>
          </a:p>
          <a:p>
            <a:r>
              <a:rPr lang="en-US" dirty="0"/>
              <a:t>  b.  An exaggerated regard for self – when one thinks too highly of himself/herself (</a:t>
            </a:r>
            <a:r>
              <a:rPr lang="en-US" b="1" dirty="0"/>
              <a:t>Rom. 12:3</a:t>
            </a:r>
            <a:r>
              <a:rPr lang="en-US" dirty="0"/>
              <a:t>).</a:t>
            </a:r>
            <a:endParaRPr lang="en-US" dirty="0"/>
          </a:p>
          <a:p>
            <a:r>
              <a:rPr lang="en-US" dirty="0"/>
              <a:t> </a:t>
            </a:r>
            <a:endParaRPr lang="en-US" dirty="0"/>
          </a:p>
          <a:p>
            <a:r>
              <a:rPr lang="en-US" b="1" dirty="0"/>
              <a:t>I. PRIDE IS </a:t>
            </a:r>
            <a:r>
              <a:rPr lang="en-US" b="1" u="sng" dirty="0"/>
              <a:t>DEFILING</a:t>
            </a:r>
            <a:r>
              <a:rPr lang="en-US" dirty="0"/>
              <a:t>, </a:t>
            </a:r>
            <a:r>
              <a:rPr lang="en-US" b="1" dirty="0"/>
              <a:t>Mk. 7:22</a:t>
            </a:r>
            <a:r>
              <a:rPr lang="en-US" dirty="0"/>
              <a:t>.</a:t>
            </a:r>
            <a:endParaRPr lang="en-US" dirty="0"/>
          </a:p>
          <a:p>
            <a:r>
              <a:rPr lang="en-US" dirty="0"/>
              <a:t>  A.  </a:t>
            </a:r>
            <a:r>
              <a:rPr lang="en-US" b="1" dirty="0"/>
              <a:t>Pride</a:t>
            </a:r>
            <a:r>
              <a:rPr lang="en-US" dirty="0"/>
              <a:t> is the Way of the </a:t>
            </a:r>
            <a:r>
              <a:rPr lang="en-US" b="1" dirty="0"/>
              <a:t>World</a:t>
            </a:r>
            <a:r>
              <a:rPr lang="en-US" dirty="0"/>
              <a:t>, </a:t>
            </a:r>
            <a:r>
              <a:rPr lang="en-US" b="1" dirty="0"/>
              <a:t>1 </a:t>
            </a:r>
            <a:r>
              <a:rPr lang="en-US" b="1" dirty="0" err="1"/>
              <a:t>Jno</a:t>
            </a:r>
            <a:r>
              <a:rPr lang="en-US" b="1" dirty="0"/>
              <a:t>. 2:15-16</a:t>
            </a:r>
            <a:r>
              <a:rPr lang="en-US" dirty="0"/>
              <a:t>.</a:t>
            </a:r>
            <a:endParaRPr lang="en-US" dirty="0"/>
          </a:p>
          <a:p>
            <a:r>
              <a:rPr lang="en-US" dirty="0"/>
              <a:t>    1.  Pride offers a form of godliness for the world to see, but pride denies the power of godliness due to its self-centered world view! </a:t>
            </a:r>
            <a:r>
              <a:rPr lang="en-US" b="1" dirty="0"/>
              <a:t>2 Tim. 3:1-5</a:t>
            </a:r>
            <a:endParaRPr lang="en-US" dirty="0"/>
          </a:p>
          <a:p>
            <a:r>
              <a:rPr lang="en-US" dirty="0"/>
              <a:t>    2.  Pride is driven by lust for attention and acclaim, yet forfeits them all for a fraudulent and faithless view of self and the world. </a:t>
            </a:r>
            <a:endParaRPr lang="en-US" dirty="0"/>
          </a:p>
          <a:p>
            <a:r>
              <a:rPr lang="en-US" dirty="0"/>
              <a:t>  B.  Pride </a:t>
            </a:r>
            <a:r>
              <a:rPr lang="en-US" b="1" dirty="0"/>
              <a:t>Develops</a:t>
            </a:r>
            <a:r>
              <a:rPr lang="en-US" dirty="0"/>
              <a:t> in a </a:t>
            </a:r>
            <a:r>
              <a:rPr lang="en-US" b="1" dirty="0"/>
              <a:t>Heart</a:t>
            </a:r>
            <a:r>
              <a:rPr lang="en-US" dirty="0"/>
              <a:t> that has Turned to </a:t>
            </a:r>
            <a:r>
              <a:rPr lang="en-US" b="1" dirty="0"/>
              <a:t>Evil</a:t>
            </a:r>
            <a:r>
              <a:rPr lang="en-US" dirty="0"/>
              <a:t>, </a:t>
            </a:r>
            <a:r>
              <a:rPr lang="en-US" b="1" dirty="0"/>
              <a:t>Mk. 7:21</a:t>
            </a:r>
            <a:r>
              <a:rPr lang="en-US" dirty="0"/>
              <a:t>.</a:t>
            </a:r>
            <a:endParaRPr lang="en-US" dirty="0"/>
          </a:p>
          <a:p>
            <a:r>
              <a:rPr lang="en-US" dirty="0"/>
              <a:t>    1.  Grows in an evil heart of </a:t>
            </a:r>
            <a:r>
              <a:rPr lang="en-US" i="1" dirty="0"/>
              <a:t>unbelief</a:t>
            </a:r>
            <a:r>
              <a:rPr lang="en-US" dirty="0"/>
              <a:t>, cf. </a:t>
            </a:r>
            <a:r>
              <a:rPr lang="en-US" b="1" dirty="0"/>
              <a:t>Heb. 3:12</a:t>
            </a:r>
            <a:r>
              <a:rPr lang="en-US" dirty="0"/>
              <a:t>.</a:t>
            </a:r>
            <a:endParaRPr lang="en-US" dirty="0"/>
          </a:p>
          <a:p>
            <a:r>
              <a:rPr lang="en-US" dirty="0"/>
              <a:t>    2.  When the heart is given over to sin, pride grows up as a defensive barrier from the rebukes and pleadings of truth to repent!</a:t>
            </a:r>
            <a:endParaRPr lang="en-US" dirty="0"/>
          </a:p>
          <a:p>
            <a:r>
              <a:rPr lang="en-US" dirty="0"/>
              <a:t>    3.  It corrupts the entire person, </a:t>
            </a:r>
            <a:r>
              <a:rPr lang="en-US" b="1" dirty="0"/>
              <a:t>Mk. 7:23</a:t>
            </a:r>
            <a:r>
              <a:rPr lang="en-US" dirty="0"/>
              <a:t>.</a:t>
            </a:r>
            <a:endParaRPr lang="en-US" dirty="0"/>
          </a:p>
          <a:p>
            <a:r>
              <a:rPr lang="en-US" dirty="0"/>
              <a:t>  C.  Pride </a:t>
            </a:r>
            <a:r>
              <a:rPr lang="en-US" b="1" dirty="0"/>
              <a:t>Produces</a:t>
            </a:r>
            <a:r>
              <a:rPr lang="en-US" dirty="0"/>
              <a:t>:</a:t>
            </a:r>
            <a:endParaRPr lang="en-US" dirty="0"/>
          </a:p>
          <a:p>
            <a:r>
              <a:rPr lang="en-US" dirty="0"/>
              <a:t>    1.  Strife and shame, </a:t>
            </a:r>
            <a:r>
              <a:rPr lang="en-US" b="1" dirty="0"/>
              <a:t>Prov. 13:10; 11:2</a:t>
            </a:r>
            <a:r>
              <a:rPr lang="en-US" dirty="0"/>
              <a:t>.</a:t>
            </a:r>
            <a:endParaRPr lang="en-US" dirty="0"/>
          </a:p>
          <a:p>
            <a:r>
              <a:rPr lang="en-US" dirty="0"/>
              <a:t>    2.  Rude and cruel speech, </a:t>
            </a:r>
            <a:r>
              <a:rPr lang="en-US" b="1" dirty="0"/>
              <a:t>Prov. 14:3</a:t>
            </a:r>
            <a:r>
              <a:rPr lang="en-US" dirty="0"/>
              <a:t>.</a:t>
            </a:r>
            <a:endParaRPr lang="en-US" dirty="0"/>
          </a:p>
          <a:p>
            <a:r>
              <a:rPr lang="en-US" dirty="0"/>
              <a:t>    3.  Greedy spirit, </a:t>
            </a:r>
            <a:r>
              <a:rPr lang="en-US" b="1" dirty="0"/>
              <a:t>Prov. 28:25</a:t>
            </a:r>
            <a:r>
              <a:rPr lang="en-US" dirty="0"/>
              <a:t> (instead of reliance on God).</a:t>
            </a:r>
            <a:endParaRPr lang="en-US" dirty="0"/>
          </a:p>
          <a:p>
            <a:r>
              <a:rPr lang="en-US" dirty="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159026"/>
            <a:ext cx="11940208" cy="6546574"/>
          </a:xfrm>
        </p:spPr>
        <p:txBody>
          <a:bodyPr>
            <a:normAutofit fontScale="32500" lnSpcReduction="20000"/>
          </a:bodyPr>
          <a:lstStyle/>
          <a:p>
            <a:r>
              <a:rPr lang="en-US" b="1" dirty="0"/>
              <a:t>Dangers of Pride</a:t>
            </a:r>
            <a:endParaRPr lang="en-US" dirty="0"/>
          </a:p>
          <a:p>
            <a:r>
              <a:rPr lang="en-US" b="1" dirty="0"/>
              <a:t>II. PRIDE IS </a:t>
            </a:r>
            <a:r>
              <a:rPr lang="en-US" b="1" u="sng" dirty="0"/>
              <a:t>DECEPTIVE</a:t>
            </a:r>
            <a:r>
              <a:rPr lang="en-US" b="1" dirty="0"/>
              <a:t>, Gal. 6:3</a:t>
            </a:r>
            <a:r>
              <a:rPr lang="en-US" dirty="0"/>
              <a:t>.</a:t>
            </a:r>
            <a:endParaRPr lang="en-US" dirty="0"/>
          </a:p>
          <a:p>
            <a:r>
              <a:rPr lang="en-US" dirty="0"/>
              <a:t>  A.  Pride is </a:t>
            </a:r>
            <a:r>
              <a:rPr lang="en-US" b="1" dirty="0"/>
              <a:t>Haughty</a:t>
            </a:r>
            <a:r>
              <a:rPr lang="en-US" dirty="0"/>
              <a:t> in its View and Treatment of Others, </a:t>
            </a:r>
            <a:r>
              <a:rPr lang="en-US" b="1" dirty="0"/>
              <a:t>Prov. 6:17</a:t>
            </a:r>
            <a:r>
              <a:rPr lang="en-US" dirty="0"/>
              <a:t>.</a:t>
            </a:r>
            <a:endParaRPr lang="en-US" dirty="0"/>
          </a:p>
          <a:p>
            <a:r>
              <a:rPr lang="en-US" dirty="0"/>
              <a:t>    1.  It uses a </a:t>
            </a:r>
            <a:r>
              <a:rPr lang="en-US" u="sng" dirty="0"/>
              <a:t>false standard</a:t>
            </a:r>
            <a:r>
              <a:rPr lang="en-US" dirty="0"/>
              <a:t> to judge self and others, </a:t>
            </a:r>
            <a:r>
              <a:rPr lang="en-US" b="1" dirty="0"/>
              <a:t>Prov. 30:11-13</a:t>
            </a:r>
            <a:r>
              <a:rPr lang="en-US" dirty="0"/>
              <a:t>.</a:t>
            </a:r>
            <a:endParaRPr lang="en-US" dirty="0"/>
          </a:p>
          <a:p>
            <a:r>
              <a:rPr lang="en-US" dirty="0"/>
              <a:t>    2.  Condescending, arrogant </a:t>
            </a:r>
            <a:r>
              <a:rPr lang="en-US" u="sng" dirty="0"/>
              <a:t>treatment of others</a:t>
            </a:r>
            <a:r>
              <a:rPr lang="en-US" dirty="0"/>
              <a:t> (words/deeds) is absolutely a part of pride, cf. </a:t>
            </a:r>
            <a:r>
              <a:rPr lang="en-US" b="1" dirty="0"/>
              <a:t>Rom. 1:30; 12:16</a:t>
            </a:r>
            <a:r>
              <a:rPr lang="en-US" dirty="0"/>
              <a:t> (conceit).</a:t>
            </a:r>
            <a:endParaRPr lang="en-US" dirty="0"/>
          </a:p>
          <a:p>
            <a:r>
              <a:rPr lang="en-US" dirty="0"/>
              <a:t>    3.  Pride not only </a:t>
            </a:r>
            <a:r>
              <a:rPr lang="en-US" i="1" dirty="0"/>
              <a:t>lifts us up</a:t>
            </a:r>
            <a:r>
              <a:rPr lang="en-US" dirty="0"/>
              <a:t> </a:t>
            </a:r>
            <a:r>
              <a:rPr lang="en-US" i="1" dirty="0"/>
              <a:t>above</a:t>
            </a:r>
            <a:r>
              <a:rPr lang="en-US" dirty="0"/>
              <a:t> man, but ultimately</a:t>
            </a:r>
            <a:r>
              <a:rPr lang="en-US" i="1" dirty="0"/>
              <a:t> above God</a:t>
            </a:r>
            <a:r>
              <a:rPr lang="en-US" dirty="0"/>
              <a:t> - the definitive insult against God, </a:t>
            </a:r>
            <a:r>
              <a:rPr lang="en-US" b="1" dirty="0"/>
              <a:t>Job 38:1-4; 42:1-6</a:t>
            </a:r>
            <a:r>
              <a:rPr lang="en-US" dirty="0"/>
              <a:t>.</a:t>
            </a:r>
            <a:endParaRPr lang="en-US" dirty="0"/>
          </a:p>
          <a:p>
            <a:r>
              <a:rPr lang="en-US" dirty="0"/>
              <a:t>  B.  Pride </a:t>
            </a:r>
            <a:r>
              <a:rPr lang="en-US" b="1" dirty="0"/>
              <a:t>Deceives</a:t>
            </a:r>
            <a:r>
              <a:rPr lang="en-US" dirty="0"/>
              <a:t> Us by Leading us to </a:t>
            </a:r>
            <a:r>
              <a:rPr lang="en-US" b="1" dirty="0"/>
              <a:t>Trust</a:t>
            </a:r>
            <a:r>
              <a:rPr lang="en-US" dirty="0"/>
              <a:t> in </a:t>
            </a:r>
            <a:r>
              <a:rPr lang="en-US" b="1" dirty="0"/>
              <a:t>Personal</a:t>
            </a:r>
            <a:r>
              <a:rPr lang="en-US" dirty="0"/>
              <a:t> </a:t>
            </a:r>
            <a:r>
              <a:rPr lang="en-US" b="1" dirty="0"/>
              <a:t>Knowledge</a:t>
            </a:r>
            <a:r>
              <a:rPr lang="en-US" dirty="0"/>
              <a:t> </a:t>
            </a:r>
            <a:r>
              <a:rPr lang="en-US" b="1" dirty="0"/>
              <a:t>Instead</a:t>
            </a:r>
            <a:r>
              <a:rPr lang="en-US" dirty="0"/>
              <a:t> of </a:t>
            </a:r>
            <a:r>
              <a:rPr lang="en-US" b="1" dirty="0"/>
              <a:t>Loving God</a:t>
            </a:r>
            <a:r>
              <a:rPr lang="en-US" dirty="0"/>
              <a:t> and being </a:t>
            </a:r>
            <a:r>
              <a:rPr lang="en-US" b="1" dirty="0"/>
              <a:t>Known</a:t>
            </a:r>
            <a:r>
              <a:rPr lang="en-US" dirty="0"/>
              <a:t> </a:t>
            </a:r>
            <a:r>
              <a:rPr lang="en-US" b="1" dirty="0"/>
              <a:t>by God</a:t>
            </a:r>
            <a:r>
              <a:rPr lang="en-US" dirty="0"/>
              <a:t>, </a:t>
            </a:r>
            <a:r>
              <a:rPr lang="en-US" b="1" dirty="0"/>
              <a:t>1 Cor. 8:1-3</a:t>
            </a:r>
            <a:r>
              <a:rPr lang="en-US" dirty="0"/>
              <a:t>.</a:t>
            </a:r>
            <a:endParaRPr lang="en-US" dirty="0"/>
          </a:p>
          <a:p>
            <a:r>
              <a:rPr lang="en-US" dirty="0"/>
              <a:t>    1.  When we view any subject in terms of "us" and what we "know" instead of "God" and His will for us, we are being prideful.</a:t>
            </a:r>
            <a:endParaRPr lang="en-US" dirty="0"/>
          </a:p>
          <a:p>
            <a:r>
              <a:rPr lang="en-US" dirty="0"/>
              <a:t>    2.  Puffed up in treatment of others, cf. </a:t>
            </a:r>
            <a:r>
              <a:rPr lang="en-US" b="1" dirty="0"/>
              <a:t>Prov. 21:24</a:t>
            </a:r>
            <a:r>
              <a:rPr lang="en-US" dirty="0"/>
              <a:t> ("Scoffer").</a:t>
            </a:r>
            <a:endParaRPr lang="en-US" dirty="0"/>
          </a:p>
          <a:p>
            <a:r>
              <a:rPr lang="en-US" dirty="0"/>
              <a:t>        -Acts in "proud wrath" (KJV) - Violent anger toward others.</a:t>
            </a:r>
            <a:endParaRPr lang="en-US" dirty="0"/>
          </a:p>
          <a:p>
            <a:r>
              <a:rPr lang="en-US" dirty="0"/>
              <a:t> </a:t>
            </a:r>
            <a:endParaRPr lang="en-US" dirty="0"/>
          </a:p>
          <a:p>
            <a:r>
              <a:rPr lang="en-US" b="1" dirty="0"/>
              <a:t>III. PRIDE IS </a:t>
            </a:r>
            <a:r>
              <a:rPr lang="en-US" b="1" u="sng" dirty="0"/>
              <a:t>DESTRUCTIVE</a:t>
            </a:r>
            <a:r>
              <a:rPr lang="en-US" dirty="0"/>
              <a:t>, </a:t>
            </a:r>
            <a:r>
              <a:rPr lang="en-US" b="1" dirty="0"/>
              <a:t>Prov. 16:18; 18:12</a:t>
            </a:r>
            <a:r>
              <a:rPr lang="en-US" dirty="0"/>
              <a:t>.</a:t>
            </a:r>
            <a:endParaRPr lang="en-US" dirty="0"/>
          </a:p>
          <a:p>
            <a:r>
              <a:rPr lang="en-US" dirty="0"/>
              <a:t>  A.  Pride </a:t>
            </a:r>
            <a:r>
              <a:rPr lang="en-US" b="1" dirty="0"/>
              <a:t>Destroys</a:t>
            </a:r>
            <a:r>
              <a:rPr lang="en-US" dirty="0"/>
              <a:t> a Proper </a:t>
            </a:r>
            <a:r>
              <a:rPr lang="en-US" b="1" dirty="0"/>
              <a:t>View</a:t>
            </a:r>
            <a:r>
              <a:rPr lang="en-US" dirty="0"/>
              <a:t> of </a:t>
            </a:r>
            <a:r>
              <a:rPr lang="en-US" b="1" dirty="0"/>
              <a:t>Self</a:t>
            </a:r>
            <a:r>
              <a:rPr lang="en-US" dirty="0"/>
              <a:t>, </a:t>
            </a:r>
            <a:r>
              <a:rPr lang="en-US" b="1" dirty="0"/>
              <a:t>Jer. 10:23</a:t>
            </a:r>
            <a:r>
              <a:rPr lang="en-US" dirty="0"/>
              <a:t>.</a:t>
            </a:r>
            <a:endParaRPr lang="en-US" dirty="0"/>
          </a:p>
          <a:p>
            <a:r>
              <a:rPr lang="en-US" dirty="0"/>
              <a:t>    1.  Pride convinces us we are (always) right, </a:t>
            </a:r>
            <a:r>
              <a:rPr lang="en-US" b="1" dirty="0"/>
              <a:t>Prov. 16:20</a:t>
            </a:r>
            <a:r>
              <a:rPr lang="en-US" dirty="0"/>
              <a:t>.</a:t>
            </a:r>
            <a:endParaRPr lang="en-US" dirty="0"/>
          </a:p>
          <a:p>
            <a:r>
              <a:rPr lang="en-US" dirty="0"/>
              <a:t>    2.  In fact, pride takes us downward, </a:t>
            </a:r>
            <a:r>
              <a:rPr lang="en-US" b="1" dirty="0"/>
              <a:t>Prov. 29:23</a:t>
            </a:r>
            <a:r>
              <a:rPr lang="en-US" dirty="0"/>
              <a:t>.</a:t>
            </a:r>
            <a:endParaRPr lang="en-US" dirty="0"/>
          </a:p>
          <a:p>
            <a:r>
              <a:rPr lang="en-US" dirty="0"/>
              <a:t>  B.  Pride </a:t>
            </a:r>
            <a:r>
              <a:rPr lang="en-US" b="1" dirty="0"/>
              <a:t>Destroys</a:t>
            </a:r>
            <a:r>
              <a:rPr lang="en-US" dirty="0"/>
              <a:t> a Proper </a:t>
            </a:r>
            <a:r>
              <a:rPr lang="en-US" b="1" dirty="0"/>
              <a:t>View</a:t>
            </a:r>
            <a:r>
              <a:rPr lang="en-US" dirty="0"/>
              <a:t> of </a:t>
            </a:r>
            <a:r>
              <a:rPr lang="en-US" b="1" dirty="0"/>
              <a:t>Others</a:t>
            </a:r>
            <a:r>
              <a:rPr lang="en-US" dirty="0"/>
              <a:t>, cf. </a:t>
            </a:r>
            <a:r>
              <a:rPr lang="en-US" b="1" dirty="0"/>
              <a:t>Lk. 18:9, 11, 14</a:t>
            </a:r>
            <a:r>
              <a:rPr lang="en-US" dirty="0"/>
              <a:t>.</a:t>
            </a:r>
            <a:endParaRPr lang="en-US" dirty="0"/>
          </a:p>
          <a:p>
            <a:r>
              <a:rPr lang="en-US" dirty="0"/>
              <a:t>    1.  As pride overestimates its own value it devalues others, which in turn is played out in our treatment of others, cf. </a:t>
            </a:r>
            <a:r>
              <a:rPr lang="en-US" b="1" dirty="0"/>
              <a:t>Matt. 7:12</a:t>
            </a:r>
            <a:r>
              <a:rPr lang="en-US" dirty="0"/>
              <a:t>.</a:t>
            </a:r>
            <a:endParaRPr lang="en-US" dirty="0"/>
          </a:p>
          <a:p>
            <a:r>
              <a:rPr lang="en-US" dirty="0"/>
              <a:t>    2.  Pride does not (cannot) serve others! </a:t>
            </a:r>
            <a:r>
              <a:rPr lang="en-US" b="1" dirty="0"/>
              <a:t>Matt. 20:28; Phil. 2:5-8</a:t>
            </a:r>
            <a:endParaRPr lang="en-US" dirty="0"/>
          </a:p>
          <a:p>
            <a:r>
              <a:rPr lang="en-US" dirty="0"/>
              <a:t>  C.  Pride </a:t>
            </a:r>
            <a:r>
              <a:rPr lang="en-US" b="1" dirty="0"/>
              <a:t>Destroys</a:t>
            </a:r>
            <a:r>
              <a:rPr lang="en-US" dirty="0"/>
              <a:t> </a:t>
            </a:r>
            <a:r>
              <a:rPr lang="en-US" b="1" dirty="0"/>
              <a:t>Respect</a:t>
            </a:r>
            <a:r>
              <a:rPr lang="en-US" dirty="0"/>
              <a:t> for </a:t>
            </a:r>
            <a:r>
              <a:rPr lang="en-US" b="1" dirty="0"/>
              <a:t>Christ</a:t>
            </a:r>
            <a:r>
              <a:rPr lang="en-US" dirty="0"/>
              <a:t> and His </a:t>
            </a:r>
            <a:r>
              <a:rPr lang="en-US" b="1" dirty="0"/>
              <a:t>Word</a:t>
            </a:r>
            <a:r>
              <a:rPr lang="en-US" dirty="0"/>
              <a:t>, </a:t>
            </a:r>
            <a:r>
              <a:rPr lang="en-US" b="1" dirty="0"/>
              <a:t>1 Tim. 6:3-5</a:t>
            </a:r>
            <a:r>
              <a:rPr lang="en-US" dirty="0"/>
              <a:t>.</a:t>
            </a:r>
            <a:endParaRPr lang="en-US" dirty="0"/>
          </a:p>
          <a:p>
            <a:r>
              <a:rPr lang="en-US" dirty="0"/>
              <a:t>    1.  But it is God (His word) who is always right, </a:t>
            </a:r>
            <a:r>
              <a:rPr lang="en-US" b="1" dirty="0"/>
              <a:t>Psa. 19:9</a:t>
            </a:r>
            <a:r>
              <a:rPr lang="en-US" dirty="0"/>
              <a:t>.</a:t>
            </a:r>
            <a:endParaRPr lang="en-US" dirty="0"/>
          </a:p>
          <a:p>
            <a:r>
              <a:rPr lang="en-US" dirty="0"/>
              <a:t>    2.  Pride disregards truth and accepts the lies that generate self- importance, </a:t>
            </a:r>
            <a:r>
              <a:rPr lang="en-US" b="1" dirty="0"/>
              <a:t>1 Tim. 6:3</a:t>
            </a:r>
            <a:r>
              <a:rPr lang="en-US" dirty="0"/>
              <a:t> (</a:t>
            </a:r>
            <a:r>
              <a:rPr lang="en-US" i="1" dirty="0"/>
              <a:t>proud:</a:t>
            </a:r>
            <a:r>
              <a:rPr lang="en-US" dirty="0"/>
              <a:t> "superior, lifted up", lifted up with haughtiness).</a:t>
            </a:r>
            <a:endParaRPr lang="en-US" dirty="0"/>
          </a:p>
          <a:p>
            <a:r>
              <a:rPr lang="en-US" dirty="0"/>
              <a:t> </a:t>
            </a:r>
            <a:endParaRPr lang="en-US" dirty="0"/>
          </a:p>
          <a:p>
            <a:r>
              <a:rPr lang="en-US" b="1" dirty="0"/>
              <a:t>Conclusion</a:t>
            </a:r>
            <a:endParaRPr lang="en-US" dirty="0"/>
          </a:p>
          <a:p>
            <a:r>
              <a:rPr lang="en-US" dirty="0"/>
              <a:t>1.  </a:t>
            </a:r>
            <a:r>
              <a:rPr lang="en-US" u="sng" dirty="0"/>
              <a:t>The proud</a:t>
            </a:r>
            <a:r>
              <a:rPr lang="en-US" dirty="0"/>
              <a:t> </a:t>
            </a:r>
            <a:r>
              <a:rPr lang="en-US" i="1" dirty="0"/>
              <a:t>trust</a:t>
            </a:r>
            <a:r>
              <a:rPr lang="en-US" dirty="0"/>
              <a:t> the imaginations (dispositions) of </a:t>
            </a:r>
            <a:r>
              <a:rPr lang="en-US" i="1" dirty="0"/>
              <a:t>their</a:t>
            </a:r>
            <a:r>
              <a:rPr lang="en-US" dirty="0"/>
              <a:t> </a:t>
            </a:r>
            <a:r>
              <a:rPr lang="en-US" i="1" dirty="0"/>
              <a:t>hearts</a:t>
            </a:r>
            <a:r>
              <a:rPr lang="en-US" dirty="0"/>
              <a:t>, but God scatters them (lays waste), </a:t>
            </a:r>
            <a:r>
              <a:rPr lang="en-US" b="1" dirty="0"/>
              <a:t>Lk. 1:51</a:t>
            </a:r>
            <a:r>
              <a:rPr lang="en-US" dirty="0"/>
              <a:t> (</a:t>
            </a:r>
            <a:r>
              <a:rPr lang="en-US" b="1" dirty="0"/>
              <a:t>Prov. 15:25</a:t>
            </a:r>
            <a:r>
              <a:rPr lang="en-US" dirty="0"/>
              <a:t>).</a:t>
            </a:r>
            <a:endParaRPr lang="en-US" dirty="0"/>
          </a:p>
          <a:p>
            <a:r>
              <a:rPr lang="en-US" dirty="0"/>
              <a:t>2.  God </a:t>
            </a:r>
            <a:r>
              <a:rPr lang="en-US" i="1" dirty="0"/>
              <a:t>resists</a:t>
            </a:r>
            <a:r>
              <a:rPr lang="en-US" dirty="0"/>
              <a:t> the proud, but </a:t>
            </a:r>
            <a:r>
              <a:rPr lang="en-US" i="1" dirty="0"/>
              <a:t>gives grace</a:t>
            </a:r>
            <a:r>
              <a:rPr lang="en-US" dirty="0"/>
              <a:t> to the humble, </a:t>
            </a:r>
            <a:r>
              <a:rPr lang="en-US" b="1" dirty="0"/>
              <a:t>1 Pet. 5:5-7</a:t>
            </a:r>
            <a:r>
              <a:rPr lang="en-US" dirty="0"/>
              <a:t> (</a:t>
            </a:r>
            <a:r>
              <a:rPr lang="en-US" b="1" dirty="0"/>
              <a:t>Jas. 4:6</a:t>
            </a:r>
            <a:r>
              <a:rPr lang="en-US" dirty="0"/>
              <a:t>).</a:t>
            </a:r>
            <a:endParaRPr lang="en-US" dirty="0"/>
          </a:p>
          <a:p>
            <a:r>
              <a:rPr lang="en-US" dirty="0"/>
              <a:t>  a.  </a:t>
            </a:r>
            <a:r>
              <a:rPr lang="en-US" u="sng" dirty="0"/>
              <a:t>Pride refuses to submit</a:t>
            </a:r>
            <a:r>
              <a:rPr lang="en-US" dirty="0"/>
              <a:t> to men and God where humble submissiveness is required and beneficial, </a:t>
            </a:r>
            <a:r>
              <a:rPr lang="en-US" b="1" dirty="0"/>
              <a:t>1 Pet. 5:5</a:t>
            </a:r>
            <a:r>
              <a:rPr lang="en-US" dirty="0"/>
              <a:t>.</a:t>
            </a:r>
            <a:endParaRPr lang="en-US" dirty="0"/>
          </a:p>
          <a:p>
            <a:r>
              <a:rPr lang="en-US" dirty="0"/>
              <a:t>  b.  Only by </a:t>
            </a:r>
            <a:r>
              <a:rPr lang="en-US" u="sng" dirty="0"/>
              <a:t>humbling ourselves</a:t>
            </a:r>
            <a:r>
              <a:rPr lang="en-US" dirty="0"/>
              <a:t> to God will He lift us up, </a:t>
            </a:r>
            <a:r>
              <a:rPr lang="en-US" b="1" dirty="0"/>
              <a:t>1 Pet. 5:6</a:t>
            </a:r>
            <a:r>
              <a:rPr lang="en-US" dirty="0"/>
              <a:t> (</a:t>
            </a:r>
            <a:r>
              <a:rPr lang="en-US" b="1" dirty="0"/>
              <a:t>Lk. 18:14</a:t>
            </a:r>
            <a:r>
              <a:rPr lang="en-US" dirty="0"/>
              <a:t>).</a:t>
            </a:r>
            <a:endParaRPr lang="en-US" dirty="0"/>
          </a:p>
          <a:p>
            <a:r>
              <a:rPr lang="en-US" dirty="0"/>
              <a:t>  c.  Even </a:t>
            </a:r>
            <a:r>
              <a:rPr lang="en-US" u="sng" dirty="0"/>
              <a:t>refusing to cast our care</a:t>
            </a:r>
            <a:r>
              <a:rPr lang="en-US" dirty="0"/>
              <a:t> (anxiety) on the Lord is </a:t>
            </a:r>
            <a:r>
              <a:rPr lang="en-US" u="sng" dirty="0"/>
              <a:t>evidence of pride</a:t>
            </a:r>
            <a:r>
              <a:rPr lang="en-US" dirty="0"/>
              <a:t> in our hearts! </a:t>
            </a:r>
            <a:r>
              <a:rPr lang="en-US" b="1" dirty="0"/>
              <a:t>1 Pet. 5:7</a:t>
            </a:r>
            <a:endParaRPr lang="en-US" dirty="0"/>
          </a:p>
          <a:p>
            <a:r>
              <a:rPr lang="en-US" dirty="0"/>
              <a:t>3.  You will obtain </a:t>
            </a:r>
            <a:r>
              <a:rPr lang="en-US" u="sng" dirty="0"/>
              <a:t>grace</a:t>
            </a:r>
            <a:r>
              <a:rPr lang="en-US" dirty="0"/>
              <a:t> from God when you humble yourself to Him and obey His gospel of salvation. </a:t>
            </a:r>
            <a:r>
              <a:rPr lang="en-US" b="1" dirty="0"/>
              <a:t>Isa. 57:15</a:t>
            </a: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Proverbs Chapter 6</a:t>
            </a:r>
            <a:endParaRPr lang="en-US" b="1" dirty="0"/>
          </a:p>
          <a:p>
            <a:pPr marL="0" indent="0">
              <a:buNone/>
            </a:pPr>
            <a:r>
              <a:rPr lang="en-US" baseline="30000" dirty="0"/>
              <a:t>16</a:t>
            </a:r>
            <a:r>
              <a:rPr lang="en-US" dirty="0"/>
              <a:t> These six [things] doth the LORD hate: yea, seven [are] an abomination unto him:</a:t>
            </a:r>
            <a:endParaRPr lang="en-US" dirty="0"/>
          </a:p>
          <a:p>
            <a:pPr marL="0" indent="0">
              <a:buNone/>
            </a:pPr>
            <a:r>
              <a:rPr lang="en-US" baseline="30000" dirty="0"/>
              <a:t>17</a:t>
            </a:r>
            <a:r>
              <a:rPr lang="en-US" dirty="0"/>
              <a:t> A proud look, a lying tongue, and hands that shed innocent blood,</a:t>
            </a:r>
            <a:endParaRPr lang="en-US" dirty="0"/>
          </a:p>
          <a:p>
            <a:pPr marL="0" indent="0">
              <a:buNone/>
            </a:pPr>
            <a:r>
              <a:rPr lang="en-US" baseline="30000" dirty="0"/>
              <a:t>18</a:t>
            </a:r>
            <a:r>
              <a:rPr lang="en-US" dirty="0"/>
              <a:t> An heart that </a:t>
            </a:r>
            <a:r>
              <a:rPr lang="en-US" dirty="0" err="1"/>
              <a:t>deviseth</a:t>
            </a:r>
            <a:r>
              <a:rPr lang="en-US" dirty="0"/>
              <a:t> wicked imaginations, feet that be swift in running to mischief,</a:t>
            </a:r>
            <a:endParaRPr lang="en-US" dirty="0"/>
          </a:p>
          <a:p>
            <a:pPr marL="0" indent="0">
              <a:buNone/>
            </a:pPr>
            <a:r>
              <a:rPr lang="en-US" baseline="30000" dirty="0"/>
              <a:t>19</a:t>
            </a:r>
            <a:r>
              <a:rPr lang="en-US" dirty="0"/>
              <a:t> A false witness [that] </a:t>
            </a:r>
            <a:r>
              <a:rPr lang="en-US" dirty="0" err="1"/>
              <a:t>speaketh</a:t>
            </a:r>
            <a:r>
              <a:rPr lang="en-US" dirty="0"/>
              <a:t> lies, and he that soweth discord among brethren.</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2690104"/>
          </a:xfrm>
        </p:spPr>
        <p:txBody>
          <a:bodyPr/>
          <a:lstStyle/>
          <a:p>
            <a:pPr marL="0" indent="0">
              <a:buNone/>
            </a:pPr>
            <a:r>
              <a:rPr lang="en-US" b="1" dirty="0"/>
              <a:t>Proverbs 16:18</a:t>
            </a:r>
            <a:endParaRPr lang="en-US" b="1" dirty="0"/>
          </a:p>
          <a:p>
            <a:pPr marL="0" indent="0">
              <a:buNone/>
            </a:pPr>
            <a:r>
              <a:rPr lang="en-US" dirty="0"/>
              <a:t>“Pride </a:t>
            </a:r>
            <a:r>
              <a:rPr lang="en-US" i="1" dirty="0" err="1"/>
              <a:t>goeth</a:t>
            </a:r>
            <a:r>
              <a:rPr lang="en-US" dirty="0"/>
              <a:t> before destruction, and an haughty spirit before a fall.” </a:t>
            </a:r>
            <a:endParaRPr lang="en-US" dirty="0"/>
          </a:p>
          <a:p>
            <a:pPr marL="0" indent="0">
              <a:buNone/>
            </a:pPr>
            <a:r>
              <a:rPr lang="en-US" dirty="0"/>
              <a:t>The message</a:t>
            </a:r>
            <a:endParaRPr lang="en-US" dirty="0"/>
          </a:p>
          <a:p>
            <a:pPr marL="0" indent="0">
              <a:buNone/>
            </a:pPr>
            <a:r>
              <a:rPr lang="en-US" dirty="0"/>
              <a:t>First pride, then the crash—</a:t>
            </a:r>
            <a:br>
              <a:rPr lang="en-US" dirty="0"/>
            </a:br>
            <a:r>
              <a:rPr lang="en-US" dirty="0"/>
              <a:t>    the bigger the ego, the harder the fall.</a:t>
            </a:r>
            <a:endParaRPr lang="en-US" dirty="0"/>
          </a:p>
          <a:p>
            <a:endParaRPr lang="en-US" dirty="0"/>
          </a:p>
        </p:txBody>
      </p:sp>
      <p:sp>
        <p:nvSpPr>
          <p:cNvPr id="4" name="TextBox 3"/>
          <p:cNvSpPr txBox="1"/>
          <p:nvPr/>
        </p:nvSpPr>
        <p:spPr>
          <a:xfrm>
            <a:off x="1659988" y="5219114"/>
            <a:ext cx="2672861" cy="1107996"/>
          </a:xfrm>
          <a:prstGeom prst="rect">
            <a:avLst/>
          </a:prstGeom>
          <a:noFill/>
        </p:spPr>
        <p:txBody>
          <a:bodyPr wrap="square" rtlCol="0">
            <a:spAutoFit/>
          </a:bodyPr>
          <a:lstStyle/>
          <a:p>
            <a:r>
              <a:rPr lang="en-US" sz="6600" b="1" dirty="0">
                <a:effectLst>
                  <a:outerShdw blurRad="38100" dist="38100" dir="2700000" algn="tl">
                    <a:srgbClr val="000000">
                      <a:alpha val="43137"/>
                    </a:srgbClr>
                  </a:outerShdw>
                </a:effectLst>
                <a:latin typeface="Baskerville Old Face" panose="02020602080505020303" pitchFamily="18" charset="0"/>
              </a:rPr>
              <a:t>Repent</a:t>
            </a:r>
            <a:endParaRPr lang="en-US" sz="6600" b="1" dirty="0">
              <a:effectLst>
                <a:outerShdw blurRad="38100" dist="38100" dir="2700000" algn="tl">
                  <a:srgbClr val="000000">
                    <a:alpha val="43137"/>
                  </a:srgbClr>
                </a:outerShdw>
              </a:effectLst>
              <a:latin typeface="Baskerville Old Face" panose="02020602080505020303"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12713" y="249780"/>
            <a:ext cx="9247532" cy="632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kumimoji="0" lang="en-US" altLang="en-US" sz="900" b="0" i="0" u="none" strike="noStrike" cap="none" normalizeH="0" baseline="0" dirty="0">
                <a:ln>
                  <a:noFill/>
                </a:ln>
                <a:solidFill>
                  <a:srgbClr val="FFFFFF"/>
                </a:solidFill>
                <a:effectLst/>
                <a:latin typeface="inherit"/>
              </a:rPr>
              <a:t>“</a:t>
            </a: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Pride in the religious sense is the arrogant refusal to let God be God.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It is to grab God’s status for oneself. In the vivid language of the Bible,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pride is puffing yourself up in God’s face.  Pride is turning down God’s invitation</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to join the dance of life as a creature in his garden and wishing instead to be the creator,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independent, reliant on one’s own resources.  Never does pride want to pray for strength,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ask for grace, plead for mercy, or give thanks to God.  Pride is the grand illusion,</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 the fantasy of fantasies, the cosmic put-on. The fantasy that we can make it as little gods,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it leaves us empty at the center.  Once we decide to have to make it on our own,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we are attacked by the demons of fear and anxiety. We are worried that we cannot keep our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balance as long as we carry no more inside our empty heart than what we can put there.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We suspect that we lack the power to become what our pride makes us think we are…”</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hole in every man that cannot be filled by any created thing, but only by God the Creator.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This God shaped void is why all of our prideful attempts to make ourselves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little gods” in control of our little worlds are doomed to lead to fear and anxiety.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We cannot fill the vacuum within us, only God can.</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through an article in our church newsletter a couple years ago.)  </a:t>
            </a:r>
            <a:endPar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In an article from 2012 entitled </a:t>
            </a: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hlinkClick r:id="rId1"/>
              </a:rPr>
              <a:t>“Lent: Emptiness, Fear, and Fullness”</a:t>
            </a: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 Tish </a:t>
            </a:r>
            <a:endParaRPr kumimoji="0" lang="en-US" altLang="en-US" sz="18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1" y="1825625"/>
            <a:ext cx="5548532" cy="3925818"/>
          </a:xfrm>
        </p:spPr>
        <p:txBody>
          <a:bodyPr>
            <a:normAutofit fontScale="92500" lnSpcReduction="20000"/>
          </a:bodyPr>
          <a:lstStyle/>
          <a:p>
            <a:pPr marL="0" indent="0">
              <a:buNone/>
            </a:pPr>
            <a:r>
              <a:rPr lang="en-US" sz="8000" b="1" dirty="0">
                <a:effectLst>
                  <a:outerShdw blurRad="38100" dist="38100" dir="2700000" algn="tl">
                    <a:srgbClr val="000000">
                      <a:alpha val="43137"/>
                    </a:srgbClr>
                  </a:outerShdw>
                </a:effectLst>
                <a:latin typeface="Bradley Hand ITC" panose="03070402050302030203" pitchFamily="66" charset="0"/>
              </a:rPr>
              <a:t>Dear God…</a:t>
            </a:r>
            <a:endParaRPr lang="en-US" sz="8000" b="1" dirty="0">
              <a:effectLst>
                <a:outerShdw blurRad="38100" dist="38100" dir="2700000" algn="tl">
                  <a:srgbClr val="000000">
                    <a:alpha val="43137"/>
                  </a:srgbClr>
                </a:outerShdw>
              </a:effectLst>
              <a:latin typeface="Bradley Hand ITC" panose="03070402050302030203" pitchFamily="66" charset="0"/>
            </a:endParaRPr>
          </a:p>
          <a:p>
            <a:pPr marL="0" indent="0">
              <a:buNone/>
            </a:pPr>
            <a:r>
              <a:rPr lang="en-US" sz="8000" b="1" dirty="0">
                <a:effectLst>
                  <a:outerShdw blurRad="38100" dist="38100" dir="2700000" algn="tl">
                    <a:srgbClr val="000000">
                      <a:alpha val="43137"/>
                    </a:srgbClr>
                  </a:outerShdw>
                </a:effectLst>
                <a:latin typeface="Bradley Hand ITC" panose="03070402050302030203" pitchFamily="66" charset="0"/>
              </a:rPr>
              <a:t>      …I QUIT!</a:t>
            </a:r>
            <a:endParaRPr lang="en-US" sz="8000" b="1" dirty="0">
              <a:effectLst>
                <a:outerShdw blurRad="38100" dist="38100" dir="2700000" algn="tl">
                  <a:srgbClr val="000000">
                    <a:alpha val="43137"/>
                  </a:srgbClr>
                </a:outerShdw>
              </a:effectLst>
              <a:latin typeface="Bradley Hand ITC" panose="03070402050302030203" pitchFamily="66" charset="0"/>
            </a:endParaRPr>
          </a:p>
          <a:p>
            <a:pPr marL="0" indent="0">
              <a:buNone/>
            </a:pPr>
            <a:r>
              <a:rPr lang="en-US" sz="8000" b="1" dirty="0">
                <a:effectLst>
                  <a:outerShdw blurRad="38100" dist="38100" dir="2700000" algn="tl">
                    <a:srgbClr val="000000">
                      <a:alpha val="43137"/>
                    </a:srgbClr>
                  </a:outerShdw>
                </a:effectLst>
                <a:latin typeface="Bradley Hand ITC" panose="03070402050302030203" pitchFamily="66" charset="0"/>
              </a:rPr>
              <a:t>Signed _________</a:t>
            </a:r>
            <a:endParaRPr lang="en-US" b="1" dirty="0">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6020973" y="4529798"/>
            <a:ext cx="6527410"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“If God feels far away from you…</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b="1" dirty="0">
                <a:effectLst>
                  <a:outerShdw blurRad="38100" dist="38100" dir="2700000" algn="tl">
                    <a:srgbClr val="000000">
                      <a:alpha val="43137"/>
                    </a:srgbClr>
                  </a:outerShdw>
                </a:effectLst>
                <a:latin typeface="Arial Rounded MT Bold" panose="020F0704030504030204" pitchFamily="34" charset="0"/>
              </a:rPr>
              <a:t>     …who moved?”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6569612" y="2560320"/>
            <a:ext cx="4784188" cy="707886"/>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We can fight the Lord, or we can surrender everything to his control</a:t>
            </a:r>
            <a:endParaRPr lang="en-US" sz="2000" dirty="0">
              <a:latin typeface="Arial Rounded MT Bold" panose="020F07040305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946841"/>
          </a:xfrm>
        </p:spPr>
        <p:txBody>
          <a:bodyPr/>
          <a:lstStyle/>
          <a:p>
            <a:endParaRPr lang="en-US" dirty="0"/>
          </a:p>
        </p:txBody>
      </p:sp>
      <p:sp>
        <p:nvSpPr>
          <p:cNvPr id="3" name="Content Placeholder 2"/>
          <p:cNvSpPr>
            <a:spLocks noGrp="1"/>
          </p:cNvSpPr>
          <p:nvPr>
            <p:ph idx="1"/>
          </p:nvPr>
        </p:nvSpPr>
        <p:spPr>
          <a:xfrm>
            <a:off x="265043" y="1219200"/>
            <a:ext cx="11714922" cy="5433391"/>
          </a:xfrm>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duotone>
              <a:schemeClr val="accent5">
                <a:shade val="45000"/>
                <a:satMod val="135000"/>
              </a:schemeClr>
              <a:prstClr val="white"/>
            </a:duotone>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2"/>
            <a:ext cx="6145696" cy="721554"/>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The Need For Control</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43" y="1166192"/>
            <a:ext cx="10707757" cy="4768443"/>
          </a:xfrm>
          <a:solidFill>
            <a:schemeClr val="bg1">
              <a:alpha val="80000"/>
            </a:schemeClr>
          </a:solidFill>
          <a:effectLst>
            <a:softEdge rad="508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There is An Attack On the Church Today</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It Sneaks in the Back Door</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It Pretends It Is the Voice Of Reason</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One of the Biggest Addictions In the Church World Today Is:</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The Addiction to Control</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Bred by Fear -</a:t>
            </a:r>
            <a:r>
              <a:rPr lang="en-US" sz="2800" i="1" dirty="0">
                <a:effectLst>
                  <a:outerShdw blurRad="38100" dist="38100" dir="2700000" algn="tl">
                    <a:srgbClr val="000000">
                      <a:alpha val="43137"/>
                    </a:srgbClr>
                  </a:outerShdw>
                </a:effectLst>
                <a:latin typeface="Arial Rounded MT Bold" panose="020F0704030504030204" pitchFamily="34" charset="0"/>
              </a:rPr>
              <a:t>protect</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Led by Pride -</a:t>
            </a:r>
            <a:r>
              <a:rPr lang="en-US" sz="2800" i="1" dirty="0">
                <a:effectLst>
                  <a:outerShdw blurRad="38100" dist="38100" dir="2700000" algn="tl">
                    <a:srgbClr val="000000">
                      <a:alpha val="43137"/>
                    </a:srgbClr>
                  </a:outerShdw>
                </a:effectLst>
                <a:latin typeface="Arial Rounded MT Bold" panose="020F0704030504030204" pitchFamily="34" charset="0"/>
              </a:rPr>
              <a:t>promote</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Both of these Components are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Dangerous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Deceptive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3">
                                            <p:txEl>
                                              <p:pRg st="3" end="3"/>
                                            </p:txEl>
                                          </p:spTgt>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3">
                                            <p:txEl>
                                              <p:pRg st="7" end="7"/>
                                            </p:txEl>
                                          </p:spTgt>
                                        </p:tgtEl>
                                      </p:cBhvr>
                                    </p:animEffect>
                                  </p:childTnLst>
                                </p:cTn>
                              </p:par>
                            </p:childTnLst>
                          </p:cTn>
                        </p:par>
                        <p:par>
                          <p:cTn id="67" fill="hold">
                            <p:stCondLst>
                              <p:cond delay="500"/>
                            </p:stCondLst>
                            <p:childTnLst>
                              <p:par>
                                <p:cTn id="68" presetID="53" presetClass="entr" presetSubtype="16" fill="hold" grpId="0"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par>
                          <p:cTn id="73" fill="hold">
                            <p:stCondLst>
                              <p:cond delay="1000"/>
                            </p:stCondLst>
                            <p:childTnLst>
                              <p:par>
                                <p:cTn id="74" presetID="53" presetClass="entr" presetSubtype="16" fill="hold" grpId="0" nodeType="after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3833" y="1972233"/>
            <a:ext cx="8036275" cy="2510120"/>
          </a:xfrm>
          <a:solidFill>
            <a:schemeClr val="bg1">
              <a:alpha val="80000"/>
            </a:schemeClr>
          </a:solidFill>
          <a:effectLst>
            <a:softEdge rad="50800"/>
          </a:effectLst>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God Never Wants His Children…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…to be Consumed By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…this Terrible Duo (Pride/ Fear)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…Or It’s By-Product (Control)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3000" fill="hold"/>
                                        <p:tgtEl>
                                          <p:spTgt spid="3">
                                            <p:bg/>
                                          </p:spTgt>
                                        </p:tgtEl>
                                        <p:attrNameLst>
                                          <p:attrName>ppt_w</p:attrName>
                                        </p:attrNameLst>
                                      </p:cBhvr>
                                      <p:tavLst>
                                        <p:tav tm="0">
                                          <p:val>
                                            <p:fltVal val="0"/>
                                          </p:val>
                                        </p:tav>
                                        <p:tav tm="100000">
                                          <p:val>
                                            <p:strVal val="#ppt_w"/>
                                          </p:val>
                                        </p:tav>
                                      </p:tavLst>
                                    </p:anim>
                                    <p:anim calcmode="lin" valueType="num">
                                      <p:cBhvr>
                                        <p:cTn id="8" dur="3000" fill="hold"/>
                                        <p:tgtEl>
                                          <p:spTgt spid="3">
                                            <p:bg/>
                                          </p:spTgt>
                                        </p:tgtEl>
                                        <p:attrNameLst>
                                          <p:attrName>ppt_h</p:attrName>
                                        </p:attrNameLst>
                                      </p:cBhvr>
                                      <p:tavLst>
                                        <p:tav tm="0">
                                          <p:val>
                                            <p:fltVal val="0"/>
                                          </p:val>
                                        </p:tav>
                                        <p:tav tm="100000">
                                          <p:val>
                                            <p:strVal val="#ppt_h"/>
                                          </p:val>
                                        </p:tav>
                                      </p:tavLst>
                                    </p:anim>
                                    <p:anim calcmode="lin" valueType="num">
                                      <p:cBhvr>
                                        <p:cTn id="9" dur="3000" fill="hold"/>
                                        <p:tgtEl>
                                          <p:spTgt spid="3">
                                            <p:bg/>
                                          </p:spTgt>
                                        </p:tgtEl>
                                        <p:attrNameLst>
                                          <p:attrName>style.rotation</p:attrName>
                                        </p:attrNameLst>
                                      </p:cBhvr>
                                      <p:tavLst>
                                        <p:tav tm="0">
                                          <p:val>
                                            <p:fltVal val="90"/>
                                          </p:val>
                                        </p:tav>
                                        <p:tav tm="100000">
                                          <p:val>
                                            <p:fltVal val="0"/>
                                          </p:val>
                                        </p:tav>
                                      </p:tavLst>
                                    </p:anim>
                                    <p:animEffect transition="in" filter="fade">
                                      <p:cBhvr>
                                        <p:cTn id="10" dur="3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3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3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3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3000"/>
                                        <p:tgtEl>
                                          <p:spTgt spid="3">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3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3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3000"/>
                                        <p:tgtEl>
                                          <p:spTgt spid="3">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3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3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412" y="0"/>
            <a:ext cx="4171122" cy="967409"/>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Dangers of Fear</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25286" y="967409"/>
            <a:ext cx="5637631" cy="5517797"/>
          </a:xfrm>
          <a:noFill/>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Fear</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Brings Torment</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Breeds Bondage</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Exaggerates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Builds up the Negative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Tears Down the Positive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 John 4:18 (NKJV)</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i="1" baseline="30000" dirty="0">
                <a:effectLst>
                  <a:outerShdw blurRad="38100" dist="38100" dir="2700000" algn="tl">
                    <a:srgbClr val="000000">
                      <a:alpha val="43137"/>
                    </a:srgbClr>
                  </a:outerShdw>
                </a:effectLst>
                <a:latin typeface="Arial Rounded MT Bold" panose="020F0704030504030204" pitchFamily="34" charset="0"/>
              </a:rPr>
              <a:t>18 </a:t>
            </a:r>
            <a:r>
              <a:rPr lang="en-US" i="1" dirty="0">
                <a:effectLst>
                  <a:outerShdw blurRad="38100" dist="38100" dir="2700000" algn="tl">
                    <a:srgbClr val="000000">
                      <a:alpha val="43137"/>
                    </a:srgbClr>
                  </a:outerShdw>
                </a:effectLst>
                <a:latin typeface="Arial Rounded MT Bold" panose="020F0704030504030204" pitchFamily="34" charset="0"/>
              </a:rPr>
              <a:t>There is no fear in love; but perfect love casts out fear, because fear involves torment. But he who fears has not been made perfect in love.</a:t>
            </a:r>
            <a:endParaRPr lang="en-US" i="1" dirty="0">
              <a:effectLst>
                <a:outerShdw blurRad="38100" dist="38100" dir="2700000" algn="tl">
                  <a:srgbClr val="000000">
                    <a:alpha val="43137"/>
                  </a:srgbClr>
                </a:outerShdw>
              </a:effectLst>
              <a:latin typeface="Arial Rounded MT Bold" panose="020F0704030504030204" pitchFamily="34" charset="0"/>
            </a:endParaRPr>
          </a:p>
          <a:p>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endParaRPr lang="en-US" sz="28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60" y="0"/>
            <a:ext cx="4171122" cy="967409"/>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Dangers of Fear</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757470" y="3801035"/>
            <a:ext cx="8201261" cy="2909255"/>
          </a:xfrm>
          <a:solidFill>
            <a:schemeClr val="bg1">
              <a:alpha val="80000"/>
            </a:schemeClr>
          </a:solidFill>
          <a:effectLst>
            <a:softEdge rad="50800"/>
          </a:effectLst>
        </p:spPr>
        <p:txBody>
          <a:bodyPr>
            <a:noAutofit/>
          </a:bodyPr>
          <a:lstStyle/>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Fear Will Cause You to..</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buFont typeface="Courier New" panose="02070309020205020404" pitchFamily="49" charset="0"/>
              <a:buChar char="o"/>
            </a:pPr>
            <a:r>
              <a:rPr lang="en-US" sz="3200" b="1" i="1" dirty="0">
                <a:effectLst>
                  <a:outerShdw blurRad="38100" dist="38100" dir="2700000" algn="tl">
                    <a:srgbClr val="000000">
                      <a:alpha val="43137"/>
                    </a:srgbClr>
                  </a:outerShdw>
                </a:effectLst>
                <a:latin typeface="Arial Rounded MT Bold" panose="020F0704030504030204" pitchFamily="34" charset="0"/>
              </a:rPr>
              <a:t>Run When No One Is Chasing You</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buFont typeface="Courier New" panose="02070309020205020404" pitchFamily="49" charset="0"/>
              <a:buChar char="o"/>
            </a:pPr>
            <a:r>
              <a:rPr lang="en-US" sz="3200" b="1" i="1" dirty="0">
                <a:effectLst>
                  <a:outerShdw blurRad="38100" dist="38100" dir="2700000" algn="tl">
                    <a:srgbClr val="000000">
                      <a:alpha val="43137"/>
                    </a:srgbClr>
                  </a:outerShdw>
                </a:effectLst>
                <a:latin typeface="Arial Rounded MT Bold" panose="020F0704030504030204" pitchFamily="34" charset="0"/>
              </a:rPr>
              <a:t>Hear What No One Is Saying</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buFont typeface="Courier New" panose="02070309020205020404" pitchFamily="49" charset="0"/>
              <a:buChar char="o"/>
            </a:pPr>
            <a:r>
              <a:rPr lang="en-US" sz="3200" b="1" i="1" dirty="0">
                <a:effectLst>
                  <a:outerShdw blurRad="38100" dist="38100" dir="2700000" algn="tl">
                    <a:srgbClr val="000000">
                      <a:alpha val="43137"/>
                    </a:srgbClr>
                  </a:outerShdw>
                </a:effectLst>
                <a:latin typeface="Arial Rounded MT Bold" panose="020F0704030504030204" pitchFamily="34" charset="0"/>
              </a:rPr>
              <a:t>Close Your Own Door of Opportunity</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buFont typeface="Courier New" panose="02070309020205020404" pitchFamily="49" charset="0"/>
              <a:buChar char="o"/>
            </a:pPr>
            <a:r>
              <a:rPr lang="en-US" sz="3200" b="1" i="1" dirty="0">
                <a:effectLst>
                  <a:outerShdw blurRad="38100" dist="38100" dir="2700000" algn="tl">
                    <a:srgbClr val="000000">
                      <a:alpha val="43137"/>
                    </a:srgbClr>
                  </a:outerShdw>
                </a:effectLst>
                <a:latin typeface="Arial Rounded MT Bold" panose="020F0704030504030204" pitchFamily="34" charset="0"/>
              </a:rPr>
              <a:t>Dread Your Own Shadow</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i="1" dirty="0">
              <a:effectLst>
                <a:outerShdw blurRad="38100" dist="38100" dir="2700000" algn="tl">
                  <a:srgbClr val="000000">
                    <a:alpha val="43137"/>
                  </a:srgbClr>
                </a:outerShdw>
              </a:effectLst>
              <a:latin typeface="Arial Rounded MT Bold" panose="020F0704030504030204" pitchFamily="34" charset="0"/>
            </a:endParaRPr>
          </a:p>
          <a:p>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sz="3200" dirty="0"/>
          </a:p>
        </p:txBody>
      </p:sp>
    </p:spTree>
  </p:cSld>
  <p:clrMapOvr>
    <a:masterClrMapping/>
  </p:clrMapOvr>
  <mc:AlternateContent xmlns:mc="http://schemas.openxmlformats.org/markup-compatibility/2006">
    <mc:Choice xmlns:p14="http://schemas.microsoft.com/office/powerpoint/2010/main" Requires="p14">
      <p:transition spd="slow" p14:dur="2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2000"/>
                                        <p:tgtEl>
                                          <p:spTgt spid="3">
                                            <p:txEl>
                                              <p:pRg st="3" end="3"/>
                                            </p:txEl>
                                          </p:spTgt>
                                        </p:tgtEl>
                                      </p:cBhvr>
                                    </p:animEffect>
                                  </p:childTnLst>
                                </p:cTn>
                              </p:par>
                            </p:childTnLst>
                          </p:cTn>
                        </p:par>
                        <p:par>
                          <p:cTn id="33" fill="hold">
                            <p:stCondLst>
                              <p:cond delay="8000"/>
                            </p:stCondLst>
                            <p:childTnLst>
                              <p:par>
                                <p:cTn id="34" presetID="53" presetClass="entr" presetSubtype="16"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4577862" cy="967409"/>
          </a:xfrm>
          <a:solidFill>
            <a:schemeClr val="bg1"/>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Dangers of Pride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35641" y="1094021"/>
            <a:ext cx="11966713" cy="5685182"/>
          </a:xfrm>
          <a:solidFill>
            <a:schemeClr val="bg1"/>
          </a:solidFill>
          <a:effectLst>
            <a:softEdge rad="50800"/>
          </a:effectLst>
        </p:spPr>
        <p:txBody>
          <a:bodyPr>
            <a:normAutofit/>
          </a:bodyPr>
          <a:lstStyle/>
          <a:p>
            <a:pPr>
              <a:lnSpc>
                <a:spcPct val="120000"/>
              </a:lnSpc>
            </a:pPr>
            <a:r>
              <a:rPr lang="en-GB" b="1" dirty="0">
                <a:effectLst>
                  <a:outerShdw blurRad="38100" dist="38100" dir="2700000" algn="tl">
                    <a:srgbClr val="000000">
                      <a:alpha val="43137"/>
                    </a:srgbClr>
                  </a:outerShdw>
                </a:effectLst>
                <a:latin typeface="Arial Rounded MT Bold" panose="020F0704030504030204" pitchFamily="34" charset="0"/>
              </a:rPr>
              <a:t>Pride Makes Us Independent…</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spcBef>
                <a:spcPts val="0"/>
              </a:spcBef>
              <a:buFont typeface="Courier New" panose="02070309020205020404" pitchFamily="49" charset="0"/>
              <a:buChar char="o"/>
            </a:pPr>
            <a:r>
              <a:rPr lang="en-GB" sz="2600" dirty="0">
                <a:effectLst>
                  <a:outerShdw blurRad="38100" dist="38100" dir="2700000" algn="tl">
                    <a:srgbClr val="000000">
                      <a:alpha val="43137"/>
                    </a:srgbClr>
                  </a:outerShdw>
                </a:effectLst>
                <a:latin typeface="Arial Rounded MT Bold" panose="020F0704030504030204" pitchFamily="34" charset="0"/>
              </a:rPr>
              <a:t>Pride causes us to not seek counsel -</a:t>
            </a:r>
            <a:r>
              <a:rPr lang="en-GB" sz="2600" b="1" dirty="0">
                <a:effectLst>
                  <a:outerShdw blurRad="38100" dist="38100" dir="2700000" algn="tl">
                    <a:srgbClr val="000000">
                      <a:alpha val="43137"/>
                    </a:srgbClr>
                  </a:outerShdw>
                </a:effectLst>
                <a:latin typeface="Arial Rounded MT Bold" panose="020F0704030504030204" pitchFamily="34" charset="0"/>
              </a:rPr>
              <a:t>1 Cor 8:1-2</a:t>
            </a:r>
            <a:endParaRPr lang="en-US" sz="26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GB" b="1" dirty="0">
                <a:effectLst>
                  <a:outerShdw blurRad="38100" dist="38100" dir="2700000" algn="tl">
                    <a:srgbClr val="000000">
                      <a:alpha val="43137"/>
                    </a:srgbClr>
                  </a:outerShdw>
                </a:effectLst>
                <a:latin typeface="Arial Rounded MT Bold" panose="020F0704030504030204" pitchFamily="34" charset="0"/>
              </a:rPr>
              <a:t>Pride is Often the Motivator for Sins…</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anose="02070309020205020404" pitchFamily="49" charset="0"/>
              <a:buChar char="o"/>
            </a:pPr>
            <a:r>
              <a:rPr lang="en-GB" sz="2600" dirty="0">
                <a:effectLst>
                  <a:outerShdw blurRad="38100" dist="38100" dir="2700000" algn="tl">
                    <a:srgbClr val="000000">
                      <a:alpha val="43137"/>
                    </a:srgbClr>
                  </a:outerShdw>
                </a:effectLst>
                <a:latin typeface="Arial Rounded MT Bold" panose="020F0704030504030204" pitchFamily="34" charset="0"/>
              </a:rPr>
              <a:t>The first sin to be committed in the earth was due to pride -</a:t>
            </a:r>
            <a:r>
              <a:rPr lang="en-GB" sz="2600" b="1" dirty="0">
                <a:effectLst>
                  <a:outerShdw blurRad="38100" dist="38100" dir="2700000" algn="tl">
                    <a:srgbClr val="000000">
                      <a:alpha val="43137"/>
                    </a:srgbClr>
                  </a:outerShdw>
                </a:effectLst>
                <a:latin typeface="Arial Rounded MT Bold" panose="020F0704030504030204" pitchFamily="34" charset="0"/>
              </a:rPr>
              <a:t>Gen 3:9</a:t>
            </a:r>
            <a:r>
              <a:rPr lang="en-GB" sz="2600" dirty="0">
                <a:effectLst>
                  <a:outerShdw blurRad="38100" dist="38100" dir="2700000" algn="tl">
                    <a:srgbClr val="000000">
                      <a:alpha val="43137"/>
                    </a:srgbClr>
                  </a:outerShdw>
                </a:effectLst>
                <a:latin typeface="Arial Rounded MT Bold" panose="020F0704030504030204" pitchFamily="34" charset="0"/>
              </a:rPr>
              <a:t> </a:t>
            </a:r>
            <a:endParaRPr lang="en-GB" sz="26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GB" b="1" dirty="0">
                <a:effectLst>
                  <a:outerShdw blurRad="38100" dist="38100" dir="2700000" algn="tl">
                    <a:srgbClr val="000000">
                      <a:alpha val="43137"/>
                    </a:srgbClr>
                  </a:outerShdw>
                </a:effectLst>
                <a:latin typeface="Arial Rounded MT Bold" panose="020F0704030504030204" pitchFamily="34" charset="0"/>
              </a:rPr>
              <a:t>Pride Makes Us Oblivious to Danger…</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anose="02070309020205020404" pitchFamily="49" charset="0"/>
              <a:buChar char="o"/>
            </a:pPr>
            <a:r>
              <a:rPr lang="en-GB" dirty="0">
                <a:effectLst>
                  <a:outerShdw blurRad="38100" dist="38100" dir="2700000" algn="tl">
                    <a:srgbClr val="000000">
                      <a:alpha val="43137"/>
                    </a:srgbClr>
                  </a:outerShdw>
                </a:effectLst>
                <a:latin typeface="Arial Rounded MT Bold" panose="020F0704030504030204" pitchFamily="34" charset="0"/>
              </a:rPr>
              <a:t>“Pride </a:t>
            </a:r>
            <a:r>
              <a:rPr lang="en-GB" dirty="0" err="1">
                <a:effectLst>
                  <a:outerShdw blurRad="38100" dist="38100" dir="2700000" algn="tl">
                    <a:srgbClr val="000000">
                      <a:alpha val="43137"/>
                    </a:srgbClr>
                  </a:outerShdw>
                </a:effectLst>
                <a:latin typeface="Arial Rounded MT Bold" panose="020F0704030504030204" pitchFamily="34" charset="0"/>
              </a:rPr>
              <a:t>goeth</a:t>
            </a:r>
            <a:r>
              <a:rPr lang="en-GB" dirty="0">
                <a:effectLst>
                  <a:outerShdw blurRad="38100" dist="38100" dir="2700000" algn="tl">
                    <a:srgbClr val="000000">
                      <a:alpha val="43137"/>
                    </a:srgbClr>
                  </a:outerShdw>
                </a:effectLst>
                <a:latin typeface="Arial Rounded MT Bold" panose="020F0704030504030204" pitchFamily="34" charset="0"/>
              </a:rPr>
              <a:t> before destruction/ an haughty spirit before a fall.” </a:t>
            </a:r>
            <a:r>
              <a:rPr lang="en-GB" sz="2000" dirty="0">
                <a:effectLst>
                  <a:outerShdw blurRad="38100" dist="38100" dir="2700000" algn="tl">
                    <a:srgbClr val="000000">
                      <a:alpha val="43137"/>
                    </a:srgbClr>
                  </a:outerShdw>
                </a:effectLst>
                <a:latin typeface="Arial Rounded MT Bold" panose="020F0704030504030204" pitchFamily="34" charset="0"/>
              </a:rPr>
              <a:t>-</a:t>
            </a:r>
            <a:r>
              <a:rPr lang="en-GB" sz="2000" b="1" dirty="0">
                <a:effectLst>
                  <a:outerShdw blurRad="38100" dist="38100" dir="2700000" algn="tl">
                    <a:srgbClr val="000000">
                      <a:alpha val="43137"/>
                    </a:srgbClr>
                  </a:outerShdw>
                </a:effectLst>
                <a:latin typeface="Arial Rounded MT Bold" panose="020F0704030504030204" pitchFamily="34" charset="0"/>
              </a:rPr>
              <a:t>Prov 16:18</a:t>
            </a:r>
            <a:endParaRPr lang="en-GB" sz="20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GB" b="1" dirty="0">
                <a:effectLst>
                  <a:outerShdw blurRad="38100" dist="38100" dir="2700000" algn="tl">
                    <a:srgbClr val="000000">
                      <a:alpha val="43137"/>
                    </a:srgbClr>
                  </a:outerShdw>
                </a:effectLst>
                <a:latin typeface="Arial Rounded MT Bold" panose="020F0704030504030204" pitchFamily="34" charset="0"/>
              </a:rPr>
              <a:t>Pride Makes Us Blind…</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0"/>
              </a:spcBef>
              <a:buFont typeface="Courier New" panose="02070309020205020404" pitchFamily="49" charset="0"/>
              <a:buChar char="o"/>
            </a:pPr>
            <a:r>
              <a:rPr lang="en-GB" b="1" dirty="0">
                <a:effectLst>
                  <a:outerShdw blurRad="38100" dist="38100" dir="2700000" algn="tl">
                    <a:srgbClr val="000000">
                      <a:alpha val="43137"/>
                    </a:srgbClr>
                  </a:outerShdw>
                </a:effectLst>
                <a:latin typeface="Arial Rounded MT Bold" panose="020F0704030504030204" pitchFamily="34" charset="0"/>
              </a:rPr>
              <a:t>Luke 18:9-14</a:t>
            </a:r>
            <a:r>
              <a:rPr lang="en-GB" dirty="0">
                <a:effectLst>
                  <a:outerShdw blurRad="38100" dist="38100" dir="2700000" algn="tl">
                    <a:srgbClr val="000000">
                      <a:alpha val="43137"/>
                    </a:srgbClr>
                  </a:outerShdw>
                </a:effectLst>
                <a:latin typeface="Arial Rounded MT Bold" panose="020F0704030504030204" pitchFamily="34" charset="0"/>
              </a:rPr>
              <a:t> In the parable the </a:t>
            </a:r>
            <a:r>
              <a:rPr lang="en-GB" dirty="0" err="1">
                <a:effectLst>
                  <a:outerShdw blurRad="38100" dist="38100" dir="2700000" algn="tl">
                    <a:srgbClr val="000000">
                      <a:alpha val="43137"/>
                    </a:srgbClr>
                  </a:outerShdw>
                </a:effectLst>
                <a:latin typeface="Arial Rounded MT Bold" panose="020F0704030504030204" pitchFamily="34" charset="0"/>
              </a:rPr>
              <a:t>pharisee</a:t>
            </a:r>
            <a:r>
              <a:rPr lang="en-GB" dirty="0">
                <a:effectLst>
                  <a:outerShdw blurRad="38100" dist="38100" dir="2700000" algn="tl">
                    <a:srgbClr val="000000">
                      <a:alpha val="43137"/>
                    </a:srgbClr>
                  </a:outerShdw>
                </a:effectLst>
                <a:latin typeface="Arial Rounded MT Bold" panose="020F0704030504030204" pitchFamily="34" charset="0"/>
              </a:rPr>
              <a:t> could not see his spiritual condition because of pride resulting in his self righteousness.</a:t>
            </a:r>
            <a:endParaRPr lang="en-GB"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GB" b="1" dirty="0">
                <a:effectLst>
                  <a:outerShdw blurRad="38100" dist="38100" dir="2700000" algn="tl">
                    <a:srgbClr val="000000">
                      <a:alpha val="43137"/>
                    </a:srgbClr>
                  </a:outerShdw>
                </a:effectLst>
                <a:latin typeface="Arial Rounded MT Bold" panose="020F0704030504030204" pitchFamily="34" charset="0"/>
              </a:rPr>
              <a:t>Pride Makes Us Foolish…</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0"/>
              </a:spcBef>
              <a:buFont typeface="Courier New" panose="02070309020205020404" pitchFamily="49" charset="0"/>
              <a:buChar char="o"/>
            </a:pPr>
            <a:r>
              <a:rPr lang="en-GB" dirty="0">
                <a:effectLst>
                  <a:outerShdw blurRad="38100" dist="38100" dir="2700000" algn="tl">
                    <a:srgbClr val="000000">
                      <a:alpha val="43137"/>
                    </a:srgbClr>
                  </a:outerShdw>
                </a:effectLst>
                <a:latin typeface="Arial Rounded MT Bold" panose="020F0704030504030204" pitchFamily="34" charset="0"/>
              </a:rPr>
              <a:t>Prides gives men a foolish sense of wisdom -</a:t>
            </a:r>
            <a:r>
              <a:rPr lang="en-GB" b="1" dirty="0">
                <a:effectLst>
                  <a:outerShdw blurRad="38100" dist="38100" dir="2700000" algn="tl">
                    <a:srgbClr val="000000">
                      <a:alpha val="43137"/>
                    </a:srgbClr>
                  </a:outerShdw>
                </a:effectLst>
                <a:latin typeface="Arial Rounded MT Bold" panose="020F0704030504030204" pitchFamily="34" charset="0"/>
              </a:rPr>
              <a:t>Prov 1:7</a:t>
            </a:r>
            <a:r>
              <a:rPr lang="en-GB" dirty="0">
                <a:effectLst>
                  <a:outerShdw blurRad="38100" dist="38100" dir="2700000" algn="tl">
                    <a:srgbClr val="000000">
                      <a:alpha val="43137"/>
                    </a:srgbClr>
                  </a:outerShdw>
                </a:effectLst>
                <a:latin typeface="Arial Rounded MT Bold" panose="020F0704030504030204" pitchFamily="34" charset="0"/>
              </a:rPr>
              <a:t>; </a:t>
            </a:r>
            <a:r>
              <a:rPr lang="en-GB" b="1" dirty="0">
                <a:effectLst>
                  <a:outerShdw blurRad="38100" dist="38100" dir="2700000" algn="tl">
                    <a:srgbClr val="000000">
                      <a:alpha val="43137"/>
                    </a:srgbClr>
                  </a:outerShdw>
                </a:effectLst>
                <a:latin typeface="Arial Rounded MT Bold" panose="020F0704030504030204" pitchFamily="34" charset="0"/>
              </a:rPr>
              <a:t>1 Cor 3:18-20</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anim calcmode="lin" valueType="num">
                                      <p:cBhvr>
                                        <p:cTn id="13" dur="2000" fill="hold"/>
                                        <p:tgtEl>
                                          <p:spTgt spid="3">
                                            <p:bg/>
                                          </p:spTgt>
                                        </p:tgtEl>
                                        <p:attrNameLst>
                                          <p:attrName>ppt_x</p:attrName>
                                        </p:attrNameLst>
                                      </p:cBhvr>
                                      <p:tavLst>
                                        <p:tav tm="0">
                                          <p:val>
                                            <p:strVal val="#ppt_x"/>
                                          </p:val>
                                        </p:tav>
                                        <p:tav tm="100000">
                                          <p:val>
                                            <p:strVal val="#ppt_x"/>
                                          </p:val>
                                        </p:tav>
                                      </p:tavLst>
                                    </p:anim>
                                    <p:anim calcmode="lin" valueType="num">
                                      <p:cBhvr>
                                        <p:cTn id="14" dur="2000" fill="hold"/>
                                        <p:tgtEl>
                                          <p:spTgt spid="3">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anim calcmode="lin" valueType="num">
                                      <p:cBhvr>
                                        <p:cTn id="3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2000"/>
                                        <p:tgtEl>
                                          <p:spTgt spid="3">
                                            <p:txEl>
                                              <p:pRg st="4" end="4"/>
                                            </p:txEl>
                                          </p:spTgt>
                                        </p:tgtEl>
                                      </p:cBhvr>
                                    </p:animEffect>
                                    <p:anim calcmode="lin" valueType="num">
                                      <p:cBhvr>
                                        <p:cTn id="4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2000"/>
                                        <p:tgtEl>
                                          <p:spTgt spid="3">
                                            <p:txEl>
                                              <p:pRg st="5" end="5"/>
                                            </p:txEl>
                                          </p:spTgt>
                                        </p:tgtEl>
                                      </p:cBhvr>
                                    </p:animEffect>
                                    <p:anim calcmode="lin" valueType="num">
                                      <p:cBhvr>
                                        <p:cTn id="5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2000"/>
                                        <p:tgtEl>
                                          <p:spTgt spid="3">
                                            <p:txEl>
                                              <p:pRg st="6" end="6"/>
                                            </p:txEl>
                                          </p:spTgt>
                                        </p:tgtEl>
                                      </p:cBhvr>
                                    </p:animEffect>
                                    <p:anim calcmode="lin" valueType="num">
                                      <p:cBhvr>
                                        <p:cTn id="5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2" presetClass="entr" presetSubtype="0"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2000"/>
                                        <p:tgtEl>
                                          <p:spTgt spid="3">
                                            <p:txEl>
                                              <p:pRg st="7" end="7"/>
                                            </p:txEl>
                                          </p:spTgt>
                                        </p:tgtEl>
                                      </p:cBhvr>
                                    </p:animEffect>
                                    <p:anim calcmode="lin" valueType="num">
                                      <p:cBhvr>
                                        <p:cTn id="6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2000"/>
                                        <p:tgtEl>
                                          <p:spTgt spid="3">
                                            <p:txEl>
                                              <p:pRg st="8" end="8"/>
                                            </p:txEl>
                                          </p:spTgt>
                                        </p:tgtEl>
                                      </p:cBhvr>
                                    </p:animEffect>
                                    <p:anim calcmode="lin" valueType="num">
                                      <p:cBhvr>
                                        <p:cTn id="70"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72" fill="hold">
                            <p:stCondLst>
                              <p:cond delay="2000"/>
                            </p:stCondLst>
                            <p:childTnLst>
                              <p:par>
                                <p:cTn id="73" presetID="42" presetClass="entr" presetSubtype="0" fill="hold" grpId="0" nodeType="after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2000"/>
                                        <p:tgtEl>
                                          <p:spTgt spid="3">
                                            <p:txEl>
                                              <p:pRg st="9" end="9"/>
                                            </p:txEl>
                                          </p:spTgt>
                                        </p:tgtEl>
                                      </p:cBhvr>
                                    </p:animEffect>
                                    <p:anim calcmode="lin" valueType="num">
                                      <p:cBhvr>
                                        <p:cTn id="76"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0902" y="3021379"/>
            <a:ext cx="8136988" cy="3646707"/>
          </a:xfrm>
          <a:solidFill>
            <a:schemeClr val="bg1">
              <a:alpha val="80000"/>
            </a:schemeClr>
          </a:solidFill>
          <a:effectLst>
            <a:softEdge rad="50800"/>
          </a:effectLst>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Together They Become a…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…Deadly Force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…That Demands to Be In Control;</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…Causing Us to Take God’s Place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600" b="1" dirty="0">
                <a:effectLst>
                  <a:outerShdw blurRad="38100" dist="38100" dir="2700000" algn="tl">
                    <a:srgbClr val="000000">
                      <a:alpha val="43137"/>
                    </a:srgbClr>
                  </a:outerShdw>
                </a:effectLst>
                <a:latin typeface="Arial Rounded MT Bold" panose="020F0704030504030204" pitchFamily="34" charset="0"/>
              </a:rPr>
              <a:t>Say This Together…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65" y="211015"/>
            <a:ext cx="11282289" cy="6414868"/>
          </a:xfrm>
        </p:spPr>
        <p:txBody>
          <a:bodyPr>
            <a:normAutofit fontScale="92500" lnSpcReduction="20000"/>
          </a:bodyPr>
          <a:lstStyle/>
          <a:p>
            <a:pPr marL="0" indent="0">
              <a:lnSpc>
                <a:spcPct val="110000"/>
              </a:lnSpc>
              <a:buNone/>
            </a:pPr>
            <a:r>
              <a:rPr lang="en-US" sz="7400" b="1" dirty="0">
                <a:effectLst>
                  <a:outerShdw blurRad="38100" dist="38100" dir="2700000" algn="tl">
                    <a:srgbClr val="000000">
                      <a:alpha val="43137"/>
                    </a:srgbClr>
                  </a:outerShdw>
                </a:effectLst>
                <a:latin typeface="Bradley Hand ITC" panose="03070402050302030203" pitchFamily="66" charset="0"/>
              </a:rPr>
              <a:t>Good morning!</a:t>
            </a:r>
            <a:endParaRPr lang="en-US" sz="7400" b="1" dirty="0">
              <a:effectLst>
                <a:outerShdw blurRad="38100" dist="38100" dir="2700000" algn="tl">
                  <a:srgbClr val="000000">
                    <a:alpha val="43137"/>
                  </a:srgbClr>
                </a:outerShdw>
              </a:effectLst>
              <a:latin typeface="Bradley Hand ITC" panose="03070402050302030203" pitchFamily="66" charset="0"/>
            </a:endParaRPr>
          </a:p>
          <a:p>
            <a:pPr marL="0" indent="0">
              <a:lnSpc>
                <a:spcPct val="110000"/>
              </a:lnSpc>
              <a:buNone/>
            </a:pPr>
            <a:r>
              <a:rPr lang="en-US" sz="7400" b="1" dirty="0">
                <a:effectLst>
                  <a:outerShdw blurRad="38100" dist="38100" dir="2700000" algn="tl">
                    <a:srgbClr val="000000">
                      <a:alpha val="43137"/>
                    </a:srgbClr>
                  </a:outerShdw>
                </a:effectLst>
                <a:latin typeface="Bradley Hand ITC" panose="03070402050302030203" pitchFamily="66" charset="0"/>
              </a:rPr>
              <a:t>This is God.</a:t>
            </a:r>
            <a:endParaRPr lang="en-US" sz="7400" b="1" dirty="0">
              <a:effectLst>
                <a:outerShdw blurRad="38100" dist="38100" dir="2700000" algn="tl">
                  <a:srgbClr val="000000">
                    <a:alpha val="43137"/>
                  </a:srgbClr>
                </a:outerShdw>
              </a:effectLst>
              <a:latin typeface="Bradley Hand ITC" panose="03070402050302030203" pitchFamily="66" charset="0"/>
            </a:endParaRPr>
          </a:p>
          <a:p>
            <a:pPr marL="0" indent="0">
              <a:lnSpc>
                <a:spcPct val="110000"/>
              </a:lnSpc>
              <a:buNone/>
            </a:pPr>
            <a:r>
              <a:rPr lang="en-US" sz="7400" b="1" dirty="0">
                <a:effectLst>
                  <a:outerShdw blurRad="38100" dist="38100" dir="2700000" algn="tl">
                    <a:srgbClr val="000000">
                      <a:alpha val="43137"/>
                    </a:srgbClr>
                  </a:outerShdw>
                </a:effectLst>
                <a:latin typeface="Bradley Hand ITC" panose="03070402050302030203" pitchFamily="66" charset="0"/>
              </a:rPr>
              <a:t>I will be handling all of your problems today. </a:t>
            </a:r>
            <a:endParaRPr lang="en-US" sz="7400" b="1" dirty="0">
              <a:effectLst>
                <a:outerShdw blurRad="38100" dist="38100" dir="2700000" algn="tl">
                  <a:srgbClr val="000000">
                    <a:alpha val="43137"/>
                  </a:srgbClr>
                </a:outerShdw>
              </a:effectLst>
              <a:latin typeface="Bradley Hand ITC" panose="03070402050302030203" pitchFamily="66" charset="0"/>
            </a:endParaRPr>
          </a:p>
          <a:p>
            <a:pPr marL="0" indent="0">
              <a:lnSpc>
                <a:spcPct val="110000"/>
              </a:lnSpc>
              <a:buNone/>
            </a:pPr>
            <a:r>
              <a:rPr lang="en-US" sz="7400" b="1" dirty="0">
                <a:effectLst>
                  <a:outerShdw blurRad="38100" dist="38100" dir="2700000" algn="tl">
                    <a:srgbClr val="000000">
                      <a:alpha val="43137"/>
                    </a:srgbClr>
                  </a:outerShdw>
                </a:effectLst>
                <a:latin typeface="Bradley Hand ITC" panose="03070402050302030203" pitchFamily="66" charset="0"/>
              </a:rPr>
              <a:t>I will not need your help, </a:t>
            </a:r>
            <a:endParaRPr lang="en-US" sz="7400" b="1" dirty="0">
              <a:effectLst>
                <a:outerShdw blurRad="38100" dist="38100" dir="2700000" algn="tl">
                  <a:srgbClr val="000000">
                    <a:alpha val="43137"/>
                  </a:srgbClr>
                </a:outerShdw>
              </a:effectLst>
              <a:latin typeface="Bradley Hand ITC" panose="03070402050302030203" pitchFamily="66" charset="0"/>
            </a:endParaRPr>
          </a:p>
          <a:p>
            <a:pPr marL="0" indent="0">
              <a:lnSpc>
                <a:spcPct val="110000"/>
              </a:lnSpc>
              <a:buNone/>
            </a:pPr>
            <a:r>
              <a:rPr lang="en-US" sz="7400" b="1" dirty="0">
                <a:effectLst>
                  <a:outerShdw blurRad="38100" dist="38100" dir="2700000" algn="tl">
                    <a:srgbClr val="000000">
                      <a:alpha val="43137"/>
                    </a:srgbClr>
                  </a:outerShdw>
                </a:effectLst>
                <a:latin typeface="Bradley Hand ITC" panose="03070402050302030203" pitchFamily="66" charset="0"/>
              </a:rPr>
              <a:t>so have a miraculous day.</a:t>
            </a:r>
            <a:endParaRPr lang="en-US" sz="7400" b="1" dirty="0">
              <a:effectLst>
                <a:outerShdw blurRad="38100" dist="38100" dir="2700000" algn="tl">
                  <a:srgbClr val="000000">
                    <a:alpha val="43137"/>
                  </a:srgbClr>
                </a:outerShdw>
              </a:effectLst>
              <a:latin typeface="Bradley Hand ITC" panose="03070402050302030203"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21644</Words>
  <Application>WPS Presentation</Application>
  <PresentationFormat>Widescreen</PresentationFormat>
  <Paragraphs>228</Paragraphs>
  <Slides>29</Slides>
  <Notes>0</Notes>
  <HiddenSlides>1</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29</vt:i4>
      </vt:variant>
    </vt:vector>
  </HeadingPairs>
  <TitlesOfParts>
    <vt:vector size="45" baseType="lpstr">
      <vt:lpstr>Arial</vt:lpstr>
      <vt:lpstr>SimSun</vt:lpstr>
      <vt:lpstr>Wingdings</vt:lpstr>
      <vt:lpstr>Arial Rounded MT Bold</vt:lpstr>
      <vt:lpstr>Courier New</vt:lpstr>
      <vt:lpstr>Bradley Hand ITC</vt:lpstr>
      <vt:lpstr>Microsoft YaHei</vt:lpstr>
      <vt:lpstr/>
      <vt:lpstr>Arial Unicode MS</vt:lpstr>
      <vt:lpstr>Calibri Light</vt:lpstr>
      <vt:lpstr>Calibri</vt:lpstr>
      <vt:lpstr>Baskerville Old Face</vt:lpstr>
      <vt:lpstr>inherit</vt:lpstr>
      <vt:lpstr>Mongolian Baiti</vt:lpstr>
      <vt:lpstr>Airstrip One</vt:lpstr>
      <vt:lpstr>Office Theme</vt:lpstr>
      <vt:lpstr>PowerPoint 演示文稿</vt:lpstr>
      <vt:lpstr>New Years       Resignation pt 1 </vt:lpstr>
      <vt:lpstr>The Need For Control</vt:lpstr>
      <vt:lpstr>PowerPoint 演示文稿</vt:lpstr>
      <vt:lpstr>Dangers of Fear</vt:lpstr>
      <vt:lpstr>Dangers of Fear</vt:lpstr>
      <vt:lpstr>Dangers of Pride</vt:lpstr>
      <vt:lpstr>PowerPoint 演示文稿</vt:lpstr>
      <vt:lpstr>PowerPoint 演示文稿</vt:lpstr>
      <vt:lpstr>PowerPoint 演示文稿</vt:lpstr>
      <vt:lpstr>PowerPoint 演示文稿</vt:lpstr>
      <vt:lpstr>PowerPoint 演示文稿</vt:lpstr>
      <vt:lpstr>Dangers of Pride</vt:lpstr>
      <vt:lpstr># 1: Take a Knee</vt:lpstr>
      <vt:lpstr># 2: Fight Back</vt:lpstr>
      <vt:lpstr># 3: Draw Near</vt:lpstr>
      <vt:lpstr># 4: Clean Up</vt:lpstr>
      <vt:lpstr># 5: Get Serious</vt:lpstr>
      <vt:lpstr># 6: Stay Low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Edward Edwards</cp:lastModifiedBy>
  <cp:revision>84</cp:revision>
  <cp:lastPrinted>2018-01-21T04:02:00Z</cp:lastPrinted>
  <dcterms:created xsi:type="dcterms:W3CDTF">2018-01-17T22:40:00Z</dcterms:created>
  <dcterms:modified xsi:type="dcterms:W3CDTF">2018-01-21T18:41:56Z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