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7" r:id="rId4"/>
    <p:sldId id="279" r:id="rId5"/>
    <p:sldId id="286" r:id="rId6"/>
    <p:sldId id="258" r:id="rId7"/>
    <p:sldId id="287" r:id="rId8"/>
    <p:sldId id="259" r:id="rId9"/>
    <p:sldId id="288" r:id="rId10"/>
    <p:sldId id="260" r:id="rId11"/>
    <p:sldId id="289" r:id="rId12"/>
    <p:sldId id="262" r:id="rId13"/>
    <p:sldId id="263" r:id="rId14"/>
    <p:sldId id="265" r:id="rId15"/>
    <p:sldId id="285" r:id="rId16"/>
    <p:sldId id="282" r:id="rId17"/>
    <p:sldId id="280" r:id="rId18"/>
    <p:sldId id="277" r:id="rId19"/>
    <p:sldId id="267" r:id="rId20"/>
    <p:sldId id="268" r:id="rId21"/>
    <p:sldId id="272" r:id="rId22"/>
    <p:sldId id="273" r:id="rId23"/>
    <p:sldId id="269" r:id="rId24"/>
    <p:sldId id="270" r:id="rId25"/>
    <p:sldId id="274" r:id="rId26"/>
    <p:sldId id="261" r:id="rId27"/>
    <p:sldId id="275" r:id="rId28"/>
    <p:sldId id="278" r:id="rId29"/>
    <p:sldId id="271" r:id="rId30"/>
    <p:sldId id="266" r:id="rId31"/>
    <p:sldId id="276"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49" autoAdjust="0"/>
    <p:restoredTop sz="94660"/>
  </p:normalViewPr>
  <p:slideViewPr>
    <p:cSldViewPr snapToGrid="0">
      <p:cViewPr varScale="1">
        <p:scale>
          <a:sx n="46" d="100"/>
          <a:sy n="46" d="100"/>
        </p:scale>
        <p:origin x="54"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A495-7CC9-4B25-88E8-DC59DCF04F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EF562-896F-4B66-8FF9-D3D67923D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281AAE-73E5-4E73-894C-8414A52F4673}"/>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5" name="Footer Placeholder 4">
            <a:extLst>
              <a:ext uri="{FF2B5EF4-FFF2-40B4-BE49-F238E27FC236}">
                <a16:creationId xmlns:a16="http://schemas.microsoft.com/office/drawing/2014/main" id="{349EA9CE-9024-4AB7-9016-12A034BDE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570BC-4F86-434E-994C-A7B831E0F70C}"/>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196021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5AB8-ECAB-48E7-A784-AE9B158E16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CCAF92-6183-4F7A-B364-39929BADB3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3D249-12A4-4F42-A4F6-03CD7C53A2AC}"/>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5" name="Footer Placeholder 4">
            <a:extLst>
              <a:ext uri="{FF2B5EF4-FFF2-40B4-BE49-F238E27FC236}">
                <a16:creationId xmlns:a16="http://schemas.microsoft.com/office/drawing/2014/main" id="{3336B1F7-183D-4D1C-8E9C-E633C8D26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9382-9F2F-4B00-AA45-5311679BD2A7}"/>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51023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36CC1-FDF0-4E40-87E4-BCE643D959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9CD22-44F6-40D6-8E48-A2CB6818BA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25F99-42B6-4EF0-AE05-401BC6D95889}"/>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5" name="Footer Placeholder 4">
            <a:extLst>
              <a:ext uri="{FF2B5EF4-FFF2-40B4-BE49-F238E27FC236}">
                <a16:creationId xmlns:a16="http://schemas.microsoft.com/office/drawing/2014/main" id="{64BD8ABD-2A7E-465E-A58A-5C84CB2E7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D49F5-F6E3-4BA6-B12F-1E9C1437393F}"/>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358486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AF33-C4A9-4982-BE9C-27FF754D5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16AC5-A1E3-420F-8AC8-D8A3C9C414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B7950-F9DB-48CD-8079-416CED75D1F1}"/>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5" name="Footer Placeholder 4">
            <a:extLst>
              <a:ext uri="{FF2B5EF4-FFF2-40B4-BE49-F238E27FC236}">
                <a16:creationId xmlns:a16="http://schemas.microsoft.com/office/drawing/2014/main" id="{6638B437-6606-4D9E-9DF5-2731BA5E7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65B7-678B-4B4C-8F63-536B490192C0}"/>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175064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7170-DA03-44BA-AD4F-5AD6B72B8E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A3957F-CBF2-4FE8-9C98-B1A9757D34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EAE0EA-199A-4BEE-B805-A4E37F70160E}"/>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5" name="Footer Placeholder 4">
            <a:extLst>
              <a:ext uri="{FF2B5EF4-FFF2-40B4-BE49-F238E27FC236}">
                <a16:creationId xmlns:a16="http://schemas.microsoft.com/office/drawing/2014/main" id="{232F35A5-99E4-4707-BF29-4C8EA7817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5B86F-CF9C-4DD8-A000-32CB5D8E6A6A}"/>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425844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3C3C-08A2-4503-BCAE-A3C58402F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B02CE-1340-41ED-94F3-820C080826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B53ED-F7A1-4EC2-AC52-9504043C9F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E16DA-4A62-4DF5-887A-D17F2309A704}"/>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6" name="Footer Placeholder 5">
            <a:extLst>
              <a:ext uri="{FF2B5EF4-FFF2-40B4-BE49-F238E27FC236}">
                <a16:creationId xmlns:a16="http://schemas.microsoft.com/office/drawing/2014/main" id="{C658B8CF-A6FA-463E-ADBE-63A23C1E9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464FA-E5A3-491A-ACEF-B2A7B811AF89}"/>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57324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305A-1CD5-4780-AB75-64189E397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DF0E95-ABE2-4948-A684-665BA776BC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8914C1-FA4D-410E-B99C-FB56382BB7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A7BB18-5735-4074-A843-D796547581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7BEB8C-F0DB-467C-A712-87E82B6309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93F5BB-1E50-4C13-8ED5-73DFB032221A}"/>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8" name="Footer Placeholder 7">
            <a:extLst>
              <a:ext uri="{FF2B5EF4-FFF2-40B4-BE49-F238E27FC236}">
                <a16:creationId xmlns:a16="http://schemas.microsoft.com/office/drawing/2014/main" id="{6F38AE09-5B92-4263-99D8-120B6801AB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F30C0-2456-48FC-A45C-ABE375C94173}"/>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60393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66CD-BECB-45B8-8E04-4DB9E36CD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4C215-AC18-4012-AC5E-85E6249F8DC3}"/>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4" name="Footer Placeholder 3">
            <a:extLst>
              <a:ext uri="{FF2B5EF4-FFF2-40B4-BE49-F238E27FC236}">
                <a16:creationId xmlns:a16="http://schemas.microsoft.com/office/drawing/2014/main" id="{7B557C65-3BEE-4650-8F72-F2CE0F0FA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EB73A4-9BE6-4EE6-A768-D1234BCC118D}"/>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29960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E8766-934A-4B7C-8FA9-7524B54F0AA9}"/>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3" name="Footer Placeholder 2">
            <a:extLst>
              <a:ext uri="{FF2B5EF4-FFF2-40B4-BE49-F238E27FC236}">
                <a16:creationId xmlns:a16="http://schemas.microsoft.com/office/drawing/2014/main" id="{29B91E4D-399D-409A-96A7-0624FB4C7B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94041-21D6-47FB-BE08-5B14F3DAE97B}"/>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15316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F8AA-956B-4026-ADFF-633E9885A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5965A5-D7FC-4C9C-A3D7-18F03B50F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1ADEC-C784-4E0C-9690-8FCF2317D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75F431-26C8-4ED6-9BA2-9448D60E2FA5}"/>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6" name="Footer Placeholder 5">
            <a:extLst>
              <a:ext uri="{FF2B5EF4-FFF2-40B4-BE49-F238E27FC236}">
                <a16:creationId xmlns:a16="http://schemas.microsoft.com/office/drawing/2014/main" id="{2F888815-D955-4A4C-BAA0-A612E7067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1AE64-E8F9-4535-91B8-DB852383D868}"/>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149967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AB8E-0497-49A4-9B72-1C7F0294E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0D0592-5F48-4940-BE59-E9A8704C8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E23B1-3C6F-4AF6-B708-D060279E6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A0F048-47AC-4BBB-A798-4969FCCE8FF1}"/>
              </a:ext>
            </a:extLst>
          </p:cNvPr>
          <p:cNvSpPr>
            <a:spLocks noGrp="1"/>
          </p:cNvSpPr>
          <p:nvPr>
            <p:ph type="dt" sz="half" idx="10"/>
          </p:nvPr>
        </p:nvSpPr>
        <p:spPr/>
        <p:txBody>
          <a:bodyPr/>
          <a:lstStyle/>
          <a:p>
            <a:fld id="{D33B7098-C4B6-44FA-90AC-1D374846F9FF}" type="datetimeFigureOut">
              <a:rPr lang="en-US" smtClean="0"/>
              <a:t>1/27/2018</a:t>
            </a:fld>
            <a:endParaRPr lang="en-US"/>
          </a:p>
        </p:txBody>
      </p:sp>
      <p:sp>
        <p:nvSpPr>
          <p:cNvPr id="6" name="Footer Placeholder 5">
            <a:extLst>
              <a:ext uri="{FF2B5EF4-FFF2-40B4-BE49-F238E27FC236}">
                <a16:creationId xmlns:a16="http://schemas.microsoft.com/office/drawing/2014/main" id="{99A27DA1-05DC-4EEB-BED3-BE8ACA69C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4D26D-CD9C-4A97-A0B9-6F129C01123B}"/>
              </a:ext>
            </a:extLst>
          </p:cNvPr>
          <p:cNvSpPr>
            <a:spLocks noGrp="1"/>
          </p:cNvSpPr>
          <p:nvPr>
            <p:ph type="sldNum" sz="quarter" idx="12"/>
          </p:nvPr>
        </p:nvSpPr>
        <p:spPr/>
        <p:txBody>
          <a:bodyPr/>
          <a:lstStyle/>
          <a:p>
            <a:fld id="{11DF675F-B937-4E2F-A9D4-B2F7BF00E0D0}" type="slidenum">
              <a:rPr lang="en-US" smtClean="0"/>
              <a:t>‹#›</a:t>
            </a:fld>
            <a:endParaRPr lang="en-US"/>
          </a:p>
        </p:txBody>
      </p:sp>
    </p:spTree>
    <p:extLst>
      <p:ext uri="{BB962C8B-B14F-4D97-AF65-F5344CB8AC3E}">
        <p14:creationId xmlns:p14="http://schemas.microsoft.com/office/powerpoint/2010/main" val="87196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FB6C0-6A4A-4A5E-B68B-7B9387CD4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56ECE-2F23-4D87-9C20-D05FD13D24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9FEF5-CF16-4F3F-9D2F-55A312319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B7098-C4B6-44FA-90AC-1D374846F9FF}" type="datetimeFigureOut">
              <a:rPr lang="en-US" smtClean="0"/>
              <a:t>1/27/2018</a:t>
            </a:fld>
            <a:endParaRPr lang="en-US"/>
          </a:p>
        </p:txBody>
      </p:sp>
      <p:sp>
        <p:nvSpPr>
          <p:cNvPr id="5" name="Footer Placeholder 4">
            <a:extLst>
              <a:ext uri="{FF2B5EF4-FFF2-40B4-BE49-F238E27FC236}">
                <a16:creationId xmlns:a16="http://schemas.microsoft.com/office/drawing/2014/main" id="{CCBFF49B-A082-4642-83F0-919D029BA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C2882-7486-460D-8716-6D9D1C0AD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F675F-B937-4E2F-A9D4-B2F7BF00E0D0}" type="slidenum">
              <a:rPr lang="en-US" smtClean="0"/>
              <a:t>‹#›</a:t>
            </a:fld>
            <a:endParaRPr lang="en-US"/>
          </a:p>
        </p:txBody>
      </p:sp>
    </p:spTree>
    <p:extLst>
      <p:ext uri="{BB962C8B-B14F-4D97-AF65-F5344CB8AC3E}">
        <p14:creationId xmlns:p14="http://schemas.microsoft.com/office/powerpoint/2010/main" val="374932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thewell.intervarsity.org/reflections/lent-emptiness-fear-and-fullne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88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5575852"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3: Draw Near</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65043" y="1219200"/>
            <a:ext cx="11714922" cy="4620491"/>
          </a:xfrm>
          <a:solidFill>
            <a:schemeClr val="bg1">
              <a:alpha val="80000"/>
            </a:schemeClr>
          </a:solidFill>
        </p:spPr>
        <p:txBody>
          <a:bodyPr>
            <a:normAutofit/>
          </a:bodyPr>
          <a:lstStyle/>
          <a:p>
            <a:pPr marL="0" indent="0">
              <a:lnSpc>
                <a:spcPct val="100000"/>
              </a:lnSpc>
              <a:spcBef>
                <a:spcPts val="1200"/>
              </a:spcBef>
              <a:buNone/>
            </a:pPr>
            <a:r>
              <a:rPr lang="en-US" i="1" dirty="0">
                <a:effectLst>
                  <a:outerShdw blurRad="38100" dist="38100" dir="2700000" algn="tl">
                    <a:srgbClr val="000000">
                      <a:alpha val="43137"/>
                    </a:srgbClr>
                  </a:outerShdw>
                </a:effectLst>
                <a:latin typeface="Arial Rounded MT Bold" panose="020F0704030504030204" pitchFamily="34" charset="0"/>
              </a:rPr>
              <a:t>“Draw near to God, and he will draw near to you” </a:t>
            </a:r>
            <a:r>
              <a:rPr lang="en-US" dirty="0">
                <a:effectLst>
                  <a:outerShdw blurRad="38100" dist="38100" dir="2700000" algn="tl">
                    <a:srgbClr val="000000">
                      <a:alpha val="43137"/>
                    </a:srgbClr>
                  </a:outerShdw>
                </a:effectLst>
                <a:latin typeface="Arial Rounded MT Bold" panose="020F0704030504030204" pitchFamily="34" charset="0"/>
              </a:rPr>
              <a:t>-8a</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The question is not, how near is God to us, but rather how near are we to him? </a:t>
            </a:r>
          </a:p>
          <a:p>
            <a:pPr marL="0" indent="0">
              <a:lnSpc>
                <a:spcPct val="100000"/>
              </a:lnSpc>
              <a:spcBef>
                <a:spcPts val="1200"/>
              </a:spcBef>
              <a:buNone/>
            </a:pPr>
            <a:r>
              <a:rPr lang="en-US" b="1" i="1" dirty="0">
                <a:effectLst>
                  <a:outerShdw blurRad="38100" dist="38100" dir="2700000" algn="tl">
                    <a:srgbClr val="000000">
                      <a:alpha val="43137"/>
                    </a:srgbClr>
                  </a:outerShdw>
                </a:effectLst>
                <a:latin typeface="Arial Rounded MT Bold" panose="020F0704030504030204" pitchFamily="34" charset="0"/>
              </a:rPr>
              <a:t>Drawing near to God starts in the heart </a:t>
            </a:r>
            <a:r>
              <a:rPr lang="en-US" b="1" dirty="0">
                <a:effectLst>
                  <a:outerShdw blurRad="38100" dist="38100" dir="2700000" algn="tl">
                    <a:srgbClr val="000000">
                      <a:alpha val="43137"/>
                    </a:srgbClr>
                  </a:outerShdw>
                </a:effectLst>
                <a:latin typeface="Arial Rounded MT Bold" panose="020F0704030504030204" pitchFamily="34" charset="0"/>
              </a:rPr>
              <a:t>(attitude)…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…Moves through the hand (actions)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You do not need to be an advanced Christian or a super-saint or a deep Bible student.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The newest saint/ the weakest believer may know God’s presence.</a:t>
            </a:r>
            <a:br>
              <a:rPr lang="en-US" b="1"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41693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5140569" cy="94684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4: Clean Up</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65043" y="1219200"/>
            <a:ext cx="7174848" cy="2376055"/>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Cleanse your hands, you sinners. 4:8</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Purify your hearts, you double-minded.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Wash your hands and your hearts.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Clean up your Act and your Attitude.</a:t>
            </a:r>
          </a:p>
          <a:p>
            <a:endParaRPr lang="en-US" dirty="0"/>
          </a:p>
        </p:txBody>
      </p:sp>
    </p:spTree>
    <p:extLst>
      <p:ext uri="{BB962C8B-B14F-4D97-AF65-F5344CB8AC3E}">
        <p14:creationId xmlns:p14="http://schemas.microsoft.com/office/powerpoint/2010/main" val="38945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anim calcmode="lin" valueType="num">
                                      <p:cBhvr>
                                        <p:cTn id="12" dur="2000" fill="hold"/>
                                        <p:tgtEl>
                                          <p:spTgt spid="3">
                                            <p:bg/>
                                          </p:spTgt>
                                        </p:tgtEl>
                                        <p:attrNameLst>
                                          <p:attrName>ppt_x</p:attrName>
                                        </p:attrNameLst>
                                      </p:cBhvr>
                                      <p:tavLst>
                                        <p:tav tm="0">
                                          <p:val>
                                            <p:strVal val="#ppt_x"/>
                                          </p:val>
                                        </p:tav>
                                        <p:tav tm="100000">
                                          <p:val>
                                            <p:strVal val="#ppt_x"/>
                                          </p:val>
                                        </p:tav>
                                      </p:tavLst>
                                    </p:anim>
                                    <p:anim calcmode="lin" valueType="num">
                                      <p:cBhvr>
                                        <p:cTn id="13" dur="2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5140569" cy="94684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4: Clean Up</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65043" y="1219200"/>
            <a:ext cx="11714922" cy="5433391"/>
          </a:xfrm>
          <a:solidFill>
            <a:schemeClr val="bg1">
              <a:alpha val="80000"/>
            </a:schemeClr>
          </a:solidFill>
        </p:spPr>
        <p:txBody>
          <a:bodyPr>
            <a:normAutofit/>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“Cleanse your hands, you sinners, and purify your hearts, you double-minded”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8b</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We Must Cleanse Our Hands = Actions</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We Must Purify Our Hearts =Attitudes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This Means We Stop Making Excuses For… </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Bad Attitudes</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Unkindness</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Bitterness</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Critical Spirit </a:t>
            </a:r>
          </a:p>
          <a:p>
            <a:pPr lvl="1">
              <a:lnSpc>
                <a:spcPct val="11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Our Need To Be In Control</a:t>
            </a:r>
          </a:p>
        </p:txBody>
      </p:sp>
    </p:spTree>
    <p:extLst>
      <p:ext uri="{BB962C8B-B14F-4D97-AF65-F5344CB8AC3E}">
        <p14:creationId xmlns:p14="http://schemas.microsoft.com/office/powerpoint/2010/main" val="28131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anim calcmode="lin" valueType="num">
                                      <p:cBhvr>
                                        <p:cTn id="14" dur="2000" fill="hold"/>
                                        <p:tgtEl>
                                          <p:spTgt spid="3">
                                            <p:bg/>
                                          </p:spTgt>
                                        </p:tgtEl>
                                        <p:attrNameLst>
                                          <p:attrName>ppt_x</p:attrName>
                                        </p:attrNameLst>
                                      </p:cBhvr>
                                      <p:tavLst>
                                        <p:tav tm="0">
                                          <p:val>
                                            <p:strVal val="#ppt_x"/>
                                          </p:val>
                                        </p:tav>
                                        <p:tav tm="100000">
                                          <p:val>
                                            <p:strVal val="#ppt_x"/>
                                          </p:val>
                                        </p:tav>
                                      </p:tavLst>
                                    </p:anim>
                                    <p:anim calcmode="lin" valueType="num">
                                      <p:cBhvr>
                                        <p:cTn id="15" dur="2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anim calcmode="lin" valueType="num">
                                      <p:cBhvr>
                                        <p:cTn id="4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2000"/>
                                        <p:tgtEl>
                                          <p:spTgt spid="3">
                                            <p:txEl>
                                              <p:pRg st="5" end="5"/>
                                            </p:txEl>
                                          </p:spTgt>
                                        </p:tgtEl>
                                      </p:cBhvr>
                                    </p:animEffect>
                                    <p:anim calcmode="lin" valueType="num">
                                      <p:cBhvr>
                                        <p:cTn id="5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0"/>
                                        <p:tgtEl>
                                          <p:spTgt spid="3">
                                            <p:txEl>
                                              <p:pRg st="8" end="8"/>
                                            </p:txEl>
                                          </p:spTgt>
                                        </p:tgtEl>
                                      </p:cBhvr>
                                    </p:animEffect>
                                    <p:anim calcmode="lin" valueType="num">
                                      <p:cBhvr>
                                        <p:cTn id="69"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4754217"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5: Get Serious</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0" y="1046922"/>
            <a:ext cx="11979965" cy="4086187"/>
          </a:xfrm>
          <a:solidFill>
            <a:schemeClr val="bg1">
              <a:alpha val="80000"/>
            </a:schemeClr>
          </a:solidFill>
        </p:spPr>
        <p:txBody>
          <a:bodyPr>
            <a:normAutofit fontScale="92500" lnSpcReduction="10000"/>
          </a:bodyPr>
          <a:lstStyle/>
          <a:p>
            <a:pPr marL="0" indent="0">
              <a:lnSpc>
                <a:spcPct val="120000"/>
              </a:lnSpc>
              <a:buNone/>
            </a:pPr>
            <a:r>
              <a:rPr lang="en-US" sz="3000" i="1" dirty="0">
                <a:effectLst>
                  <a:outerShdw blurRad="38100" dist="38100" dir="2700000" algn="tl">
                    <a:srgbClr val="000000">
                      <a:alpha val="43137"/>
                    </a:srgbClr>
                  </a:outerShdw>
                </a:effectLst>
                <a:latin typeface="Arial Rounded MT Bold" panose="020F0704030504030204" pitchFamily="34" charset="0"/>
              </a:rPr>
              <a:t>“Be wretched and mourn and weep. Let your laughter be turned to mourning and your joy to gloom” </a:t>
            </a:r>
            <a:r>
              <a:rPr lang="en-US" sz="3000" dirty="0">
                <a:effectLst>
                  <a:outerShdw blurRad="38100" dist="38100" dir="2700000" algn="tl">
                    <a:srgbClr val="000000">
                      <a:alpha val="43137"/>
                    </a:srgbClr>
                  </a:outerShdw>
                </a:effectLst>
                <a:latin typeface="Arial Rounded MT Bold" panose="020F0704030504030204" pitchFamily="34" charset="0"/>
              </a:rPr>
              <a:t>– 9</a:t>
            </a:r>
          </a:p>
          <a:p>
            <a:pPr lvl="1">
              <a:lnSpc>
                <a:spcPct val="120000"/>
              </a:lnSpc>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rPr>
              <a:t>Be wretched—Who wants to be wretched?</a:t>
            </a:r>
          </a:p>
          <a:p>
            <a:pPr lvl="1">
              <a:lnSpc>
                <a:spcPct val="120000"/>
              </a:lnSpc>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rPr>
              <a:t>Mourn—Don’t worry, be happy.</a:t>
            </a:r>
          </a:p>
          <a:p>
            <a:pPr lvl="1">
              <a:lnSpc>
                <a:spcPct val="120000"/>
              </a:lnSpc>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rPr>
              <a:t>Weep—That’s a real downer.</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Step Back/ Ask Ourselves…</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        …Are We Taking His Work Seriously?</a:t>
            </a:r>
            <a:endParaRPr lang="en-US" dirty="0"/>
          </a:p>
        </p:txBody>
      </p:sp>
    </p:spTree>
    <p:extLst>
      <p:ext uri="{BB962C8B-B14F-4D97-AF65-F5344CB8AC3E}">
        <p14:creationId xmlns:p14="http://schemas.microsoft.com/office/powerpoint/2010/main" val="16965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000"/>
                                        <p:tgtEl>
                                          <p:spTgt spid="3">
                                            <p:txEl>
                                              <p:pRg st="2" end="2"/>
                                            </p:txEl>
                                          </p:spTgt>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2000"/>
                                        <p:tgtEl>
                                          <p:spTgt spid="3">
                                            <p:txEl>
                                              <p:pRg st="4" end="4"/>
                                            </p:txEl>
                                          </p:spTgt>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3525982" cy="946841"/>
          </a:xfrm>
          <a:solidFill>
            <a:schemeClr val="bg1"/>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#6 Stay Low</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65043" y="1219201"/>
            <a:ext cx="11714922" cy="5202382"/>
          </a:xfrm>
          <a:solidFill>
            <a:schemeClr val="bg1">
              <a:alpha val="80000"/>
            </a:schemeClr>
          </a:solidFill>
        </p:spPr>
        <p:txBody>
          <a:bodyPr>
            <a:normAutofit/>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“Humble yourself before the Lord, and he will exalt you.”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Relinquish control of your life to the Lord.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Stop trying to get YOUR way, and let God have HIS way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It won’t diminish you. On the contrary, it elevates you. </a:t>
            </a:r>
          </a:p>
          <a:p>
            <a:pPr marL="0" indent="0">
              <a:lnSpc>
                <a:spcPct val="11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Martin Luther put it this way: </a:t>
            </a:r>
          </a:p>
          <a:p>
            <a:pPr marL="0" indent="0">
              <a:lnSpc>
                <a:spcPct val="110000"/>
              </a:lnSpc>
              <a:buNone/>
            </a:pPr>
            <a:r>
              <a:rPr lang="en-US" b="1" i="1" dirty="0">
                <a:effectLst>
                  <a:outerShdw blurRad="38100" dist="38100" dir="2700000" algn="tl">
                    <a:srgbClr val="000000">
                      <a:alpha val="43137"/>
                    </a:srgbClr>
                  </a:outerShdw>
                </a:effectLst>
                <a:latin typeface="Arial Rounded MT Bold" panose="020F0704030504030204" pitchFamily="34" charset="0"/>
              </a:rPr>
              <a:t>“God creates out of nothing. Therefore, until a man is nothing, God can make nothing out of him”</a:t>
            </a:r>
          </a:p>
          <a:p>
            <a:pPr lvl="1">
              <a:lnSpc>
                <a:spcPct val="11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In the Kingdom of God, the way up is down.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If you humble yourself, the Lord will raise you up</a:t>
            </a:r>
          </a:p>
        </p:txBody>
      </p:sp>
    </p:spTree>
    <p:extLst>
      <p:ext uri="{BB962C8B-B14F-4D97-AF65-F5344CB8AC3E}">
        <p14:creationId xmlns:p14="http://schemas.microsoft.com/office/powerpoint/2010/main" val="202258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2000"/>
                                        <p:tgtEl>
                                          <p:spTgt spid="3">
                                            <p:bg/>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up)">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up)">
                                      <p:cBhvr>
                                        <p:cTn id="34" dur="2000"/>
                                        <p:tgtEl>
                                          <p:spTgt spid="3">
                                            <p:txEl>
                                              <p:pRg st="4" end="4"/>
                                            </p:txEl>
                                          </p:spTgt>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2000"/>
                                        <p:tgtEl>
                                          <p:spTgt spid="3">
                                            <p:txEl>
                                              <p:pRg st="5" end="5"/>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up)">
                                      <p:cBhvr>
                                        <p:cTn id="41" dur="2000"/>
                                        <p:tgtEl>
                                          <p:spTgt spid="3">
                                            <p:txEl>
                                              <p:pRg st="6" end="6"/>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up)">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4FF1B-3583-4ED6-A43C-94E53F69382E}"/>
              </a:ext>
            </a:extLst>
          </p:cNvPr>
          <p:cNvSpPr>
            <a:spLocks noGrp="1"/>
          </p:cNvSpPr>
          <p:nvPr>
            <p:ph idx="1"/>
          </p:nvPr>
        </p:nvSpPr>
        <p:spPr>
          <a:xfrm>
            <a:off x="450165" y="211015"/>
            <a:ext cx="11282289" cy="6414868"/>
          </a:xfrm>
        </p:spPr>
        <p:txBody>
          <a:bodyPr>
            <a:normAutofit fontScale="92500" lnSpcReduction="20000"/>
          </a:bodyPr>
          <a:lstStyle/>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Good morning!</a:t>
            </a: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This is God.</a:t>
            </a: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I will be handling all of your problems today. </a:t>
            </a: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I will not need your help, </a:t>
            </a:r>
          </a:p>
          <a:p>
            <a:pPr marL="0" indent="0">
              <a:lnSpc>
                <a:spcPct val="110000"/>
              </a:lnSpc>
              <a:buNone/>
            </a:pPr>
            <a:r>
              <a:rPr lang="en-US" sz="7400" b="1" dirty="0">
                <a:effectLst>
                  <a:outerShdw blurRad="38100" dist="38100" dir="2700000" algn="tl">
                    <a:srgbClr val="000000">
                      <a:alpha val="43137"/>
                    </a:srgbClr>
                  </a:outerShdw>
                </a:effectLst>
                <a:latin typeface="Bradley Hand ITC" panose="03070402050302030203" pitchFamily="66" charset="0"/>
              </a:rPr>
              <a:t>so have a miraculous day.</a:t>
            </a:r>
          </a:p>
        </p:txBody>
      </p:sp>
    </p:spTree>
    <p:extLst>
      <p:ext uri="{BB962C8B-B14F-4D97-AF65-F5344CB8AC3E}">
        <p14:creationId xmlns:p14="http://schemas.microsoft.com/office/powerpoint/2010/main" val="300357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80993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214E-CD3B-4880-B35D-3F7D49898C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677E03-3D89-4658-98EC-D549B60B72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475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4A687-D3D0-4EB1-B3BA-AFA27536C23C}"/>
              </a:ext>
            </a:extLst>
          </p:cNvPr>
          <p:cNvSpPr txBox="1"/>
          <p:nvPr/>
        </p:nvSpPr>
        <p:spPr>
          <a:xfrm>
            <a:off x="3442447" y="2008094"/>
            <a:ext cx="4320988"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rPr>
              <a:t>End of Part 1</a:t>
            </a:r>
          </a:p>
        </p:txBody>
      </p:sp>
    </p:spTree>
    <p:extLst>
      <p:ext uri="{BB962C8B-B14F-4D97-AF65-F5344CB8AC3E}">
        <p14:creationId xmlns:p14="http://schemas.microsoft.com/office/powerpoint/2010/main" val="156391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CDB63B-D92A-4ED6-A248-CA469E141254}"/>
              </a:ext>
            </a:extLst>
          </p:cNvPr>
          <p:cNvPicPr>
            <a:picLocks noChangeAspect="1"/>
          </p:cNvPicPr>
          <p:nvPr/>
        </p:nvPicPr>
        <p:blipFill rotWithShape="1">
          <a:blip r:embed="rId2">
            <a:extLst>
              <a:ext uri="{28A0092B-C50C-407E-A947-70E740481C1C}">
                <a14:useLocalDpi xmlns:a14="http://schemas.microsoft.com/office/drawing/2010/main" val="0"/>
              </a:ext>
            </a:extLst>
          </a:blip>
          <a:srcRect b="14068"/>
          <a:stretch/>
        </p:blipFill>
        <p:spPr>
          <a:xfrm>
            <a:off x="1049407" y="662609"/>
            <a:ext cx="2247900" cy="2054087"/>
          </a:xfrm>
          <a:prstGeom prst="rect">
            <a:avLst/>
          </a:prstGeom>
        </p:spPr>
      </p:pic>
      <p:pic>
        <p:nvPicPr>
          <p:cNvPr id="7" name="Picture 6">
            <a:extLst>
              <a:ext uri="{FF2B5EF4-FFF2-40B4-BE49-F238E27FC236}">
                <a16:creationId xmlns:a16="http://schemas.microsoft.com/office/drawing/2014/main" id="{AAF54567-C47C-4E13-ACE9-CB7DC16F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59" y="481633"/>
            <a:ext cx="2247900" cy="2952750"/>
          </a:xfrm>
          <a:prstGeom prst="rect">
            <a:avLst/>
          </a:prstGeom>
        </p:spPr>
      </p:pic>
      <p:pic>
        <p:nvPicPr>
          <p:cNvPr id="9" name="Picture 8">
            <a:extLst>
              <a:ext uri="{FF2B5EF4-FFF2-40B4-BE49-F238E27FC236}">
                <a16:creationId xmlns:a16="http://schemas.microsoft.com/office/drawing/2014/main" id="{20963FE1-7BF3-44CC-B715-AB4165DBA9CA}"/>
              </a:ext>
            </a:extLst>
          </p:cNvPr>
          <p:cNvPicPr>
            <a:picLocks noChangeAspect="1"/>
          </p:cNvPicPr>
          <p:nvPr/>
        </p:nvPicPr>
        <p:blipFill rotWithShape="1">
          <a:blip r:embed="rId3">
            <a:extLst>
              <a:ext uri="{28A0092B-C50C-407E-A947-70E740481C1C}">
                <a14:useLocalDpi xmlns:a14="http://schemas.microsoft.com/office/drawing/2010/main" val="0"/>
              </a:ext>
            </a:extLst>
          </a:blip>
          <a:srcRect t="10910" b="12386"/>
          <a:stretch/>
        </p:blipFill>
        <p:spPr>
          <a:xfrm>
            <a:off x="7171911" y="984738"/>
            <a:ext cx="2247900" cy="2264900"/>
          </a:xfrm>
          <a:prstGeom prst="rect">
            <a:avLst/>
          </a:prstGeom>
        </p:spPr>
      </p:pic>
      <p:sp>
        <p:nvSpPr>
          <p:cNvPr id="2" name="TextBox 1">
            <a:extLst>
              <a:ext uri="{FF2B5EF4-FFF2-40B4-BE49-F238E27FC236}">
                <a16:creationId xmlns:a16="http://schemas.microsoft.com/office/drawing/2014/main" id="{62033466-0FF3-457C-B86A-15CC221D352B}"/>
              </a:ext>
            </a:extLst>
          </p:cNvPr>
          <p:cNvSpPr txBox="1"/>
          <p:nvPr/>
        </p:nvSpPr>
        <p:spPr>
          <a:xfrm>
            <a:off x="5771323" y="4028660"/>
            <a:ext cx="3476586" cy="1862048"/>
          </a:xfrm>
          <a:prstGeom prst="rect">
            <a:avLst/>
          </a:prstGeom>
          <a:noFill/>
        </p:spPr>
        <p:txBody>
          <a:bodyPr wrap="square" rtlCol="0">
            <a:spAutoFit/>
          </a:bodyPr>
          <a:lstStyle/>
          <a:p>
            <a:r>
              <a:rPr lang="en-US" sz="11500" b="1" dirty="0">
                <a:effectLst>
                  <a:outerShdw blurRad="38100" dist="38100" dir="2700000" algn="tl">
                    <a:srgbClr val="000000">
                      <a:alpha val="43137"/>
                    </a:srgbClr>
                  </a:outerShdw>
                </a:effectLst>
                <a:latin typeface="Bodoni MT Poster Compressed" panose="02070706080601050204" pitchFamily="18" charset="0"/>
              </a:rPr>
              <a:t>Stay Low</a:t>
            </a:r>
          </a:p>
        </p:txBody>
      </p:sp>
    </p:spTree>
    <p:extLst>
      <p:ext uri="{BB962C8B-B14F-4D97-AF65-F5344CB8AC3E}">
        <p14:creationId xmlns:p14="http://schemas.microsoft.com/office/powerpoint/2010/main" val="351589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FBA3-83EA-46FC-9C71-B0336B863E8B}"/>
              </a:ext>
            </a:extLst>
          </p:cNvPr>
          <p:cNvSpPr>
            <a:spLocks noGrp="1"/>
          </p:cNvSpPr>
          <p:nvPr>
            <p:ph type="ctrTitle"/>
          </p:nvPr>
        </p:nvSpPr>
        <p:spPr>
          <a:xfrm>
            <a:off x="5584871" y="3699803"/>
            <a:ext cx="6466449" cy="175150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New Years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Resignation </a:t>
            </a:r>
            <a:r>
              <a:rPr lang="en-US" sz="3200" b="1" dirty="0" err="1">
                <a:effectLst>
                  <a:outerShdw blurRad="38100" dist="38100" dir="2700000" algn="tl">
                    <a:srgbClr val="000000">
                      <a:alpha val="43137"/>
                    </a:srgbClr>
                  </a:outerShdw>
                </a:effectLst>
                <a:latin typeface="Arial Rounded MT Bold" panose="020F0704030504030204" pitchFamily="34" charset="0"/>
              </a:rPr>
              <a:t>pt</a:t>
            </a:r>
            <a:r>
              <a:rPr lang="en-US" sz="3200" b="1" dirty="0">
                <a:effectLst>
                  <a:outerShdw blurRad="38100" dist="38100" dir="2700000" algn="tl">
                    <a:srgbClr val="000000">
                      <a:alpha val="43137"/>
                    </a:srgbClr>
                  </a:outerShdw>
                </a:effectLst>
                <a:latin typeface="Arial Rounded MT Bold" panose="020F0704030504030204" pitchFamily="34" charset="0"/>
              </a:rPr>
              <a:t> 2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a:extLst>
              <a:ext uri="{FF2B5EF4-FFF2-40B4-BE49-F238E27FC236}">
                <a16:creationId xmlns:a16="http://schemas.microsoft.com/office/drawing/2014/main" id="{E07A51F5-17EE-4F24-8807-DE3B57E60B98}"/>
              </a:ext>
            </a:extLst>
          </p:cNvPr>
          <p:cNvSpPr>
            <a:spLocks noGrp="1"/>
          </p:cNvSpPr>
          <p:nvPr>
            <p:ph type="subTitle" idx="1"/>
          </p:nvPr>
        </p:nvSpPr>
        <p:spPr>
          <a:xfrm>
            <a:off x="3549752" y="6077242"/>
            <a:ext cx="4314092" cy="780757"/>
          </a:xfrm>
        </p:spPr>
        <p:txBody>
          <a:bodyPr>
            <a:normAutofit/>
          </a:bodyPr>
          <a:lstStyle/>
          <a:p>
            <a:r>
              <a:rPr lang="en-US" sz="3600" dirty="0">
                <a:effectLst>
                  <a:outerShdw blurRad="38100" dist="38100" dir="2700000" algn="tl">
                    <a:srgbClr val="000000">
                      <a:alpha val="43137"/>
                    </a:srgbClr>
                  </a:outerShdw>
                </a:effectLst>
                <a:latin typeface="Arial Rounded MT Bold" panose="020F0704030504030204" pitchFamily="34" charset="0"/>
              </a:rPr>
              <a:t>James 4:6-10 </a:t>
            </a:r>
          </a:p>
        </p:txBody>
      </p:sp>
      <p:sp>
        <p:nvSpPr>
          <p:cNvPr id="4" name="TextBox 3">
            <a:extLst>
              <a:ext uri="{FF2B5EF4-FFF2-40B4-BE49-F238E27FC236}">
                <a16:creationId xmlns:a16="http://schemas.microsoft.com/office/drawing/2014/main" id="{008BF078-5CAE-4AF7-A579-D242B5E44E27}"/>
              </a:ext>
            </a:extLst>
          </p:cNvPr>
          <p:cNvSpPr txBox="1"/>
          <p:nvPr/>
        </p:nvSpPr>
        <p:spPr>
          <a:xfrm>
            <a:off x="9369083" y="0"/>
            <a:ext cx="2082018"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3B1CA9A3-B9F7-43D5-9AB3-20D9D964ABB9}"/>
              </a:ext>
            </a:extLst>
          </p:cNvPr>
          <p:cNvSpPr txBox="1"/>
          <p:nvPr/>
        </p:nvSpPr>
        <p:spPr>
          <a:xfrm>
            <a:off x="1195753" y="0"/>
            <a:ext cx="2082018"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Jan 28, 2017</a:t>
            </a:r>
          </a:p>
        </p:txBody>
      </p:sp>
    </p:spTree>
    <p:extLst>
      <p:ext uri="{BB962C8B-B14F-4D97-AF65-F5344CB8AC3E}">
        <p14:creationId xmlns:p14="http://schemas.microsoft.com/office/powerpoint/2010/main" val="4082486119"/>
      </p:ext>
    </p:extLst>
  </p:cSld>
  <p:clrMapOvr>
    <a:masterClrMapping/>
  </p:clrMapOvr>
  <mc:AlternateContent xmlns:mc="http://schemas.openxmlformats.org/markup-compatibility/2006" xmlns:p14="http://schemas.microsoft.com/office/powerpoint/2010/main">
    <mc:Choice Requires="p14">
      <p:transition spd="slow" p14:dur="2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9"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9"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C2F514-E252-4B22-9BBF-DC0B6237A8BC}"/>
              </a:ext>
            </a:extLst>
          </p:cNvPr>
          <p:cNvPicPr>
            <a:picLocks noChangeAspect="1"/>
          </p:cNvPicPr>
          <p:nvPr/>
        </p:nvPicPr>
        <p:blipFill rotWithShape="1">
          <a:blip r:embed="rId2">
            <a:extLst>
              <a:ext uri="{28A0092B-C50C-407E-A947-70E740481C1C}">
                <a14:useLocalDpi xmlns:a14="http://schemas.microsoft.com/office/drawing/2010/main" val="0"/>
              </a:ext>
            </a:extLst>
          </a:blip>
          <a:srcRect b="7000"/>
          <a:stretch/>
        </p:blipFill>
        <p:spPr>
          <a:xfrm>
            <a:off x="285750" y="152400"/>
            <a:ext cx="3067050" cy="2352261"/>
          </a:xfrm>
          <a:prstGeom prst="rect">
            <a:avLst/>
          </a:prstGeom>
        </p:spPr>
      </p:pic>
      <p:pic>
        <p:nvPicPr>
          <p:cNvPr id="4" name="Picture 3">
            <a:extLst>
              <a:ext uri="{FF2B5EF4-FFF2-40B4-BE49-F238E27FC236}">
                <a16:creationId xmlns:a16="http://schemas.microsoft.com/office/drawing/2014/main" id="{2235B165-A802-45AD-B3AA-2E2E6E706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778" y="159266"/>
            <a:ext cx="2818570" cy="2345395"/>
          </a:xfrm>
          <a:prstGeom prst="rect">
            <a:avLst/>
          </a:prstGeom>
        </p:spPr>
      </p:pic>
      <p:pic>
        <p:nvPicPr>
          <p:cNvPr id="8" name="Picture 7">
            <a:extLst>
              <a:ext uri="{FF2B5EF4-FFF2-40B4-BE49-F238E27FC236}">
                <a16:creationId xmlns:a16="http://schemas.microsoft.com/office/drawing/2014/main" id="{0DCAA5BC-FA91-4E24-988F-650051B66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650" y="-18657"/>
            <a:ext cx="2419350" cy="4457700"/>
          </a:xfrm>
          <a:prstGeom prst="rect">
            <a:avLst/>
          </a:prstGeom>
        </p:spPr>
      </p:pic>
      <p:pic>
        <p:nvPicPr>
          <p:cNvPr id="10" name="Picture 9">
            <a:extLst>
              <a:ext uri="{FF2B5EF4-FFF2-40B4-BE49-F238E27FC236}">
                <a16:creationId xmlns:a16="http://schemas.microsoft.com/office/drawing/2014/main" id="{4D431304-5B40-4821-A174-CDEBC4D02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4736856"/>
            <a:ext cx="8953500" cy="1885950"/>
          </a:xfrm>
          <a:prstGeom prst="rect">
            <a:avLst/>
          </a:prstGeom>
        </p:spPr>
      </p:pic>
      <p:pic>
        <p:nvPicPr>
          <p:cNvPr id="6" name="Picture 5">
            <a:extLst>
              <a:ext uri="{FF2B5EF4-FFF2-40B4-BE49-F238E27FC236}">
                <a16:creationId xmlns:a16="http://schemas.microsoft.com/office/drawing/2014/main" id="{5BB42C80-8065-4FB9-82C7-77987205B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3778" y="2595794"/>
            <a:ext cx="3977081" cy="2049928"/>
          </a:xfrm>
          <a:prstGeom prst="rect">
            <a:avLst/>
          </a:prstGeom>
        </p:spPr>
      </p:pic>
      <p:pic>
        <p:nvPicPr>
          <p:cNvPr id="5" name="Picture 4">
            <a:extLst>
              <a:ext uri="{FF2B5EF4-FFF2-40B4-BE49-F238E27FC236}">
                <a16:creationId xmlns:a16="http://schemas.microsoft.com/office/drawing/2014/main" id="{D2F067F8-44ED-4B90-B730-8F24C7E0FD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9192" y="67068"/>
            <a:ext cx="2717659" cy="4286250"/>
          </a:xfrm>
          <a:prstGeom prst="rect">
            <a:avLst/>
          </a:prstGeom>
        </p:spPr>
      </p:pic>
    </p:spTree>
    <p:extLst>
      <p:ext uri="{BB962C8B-B14F-4D97-AF65-F5344CB8AC3E}">
        <p14:creationId xmlns:p14="http://schemas.microsoft.com/office/powerpoint/2010/main" val="344694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02820-FA1B-4FE9-9A63-77407F3F5DEA}"/>
              </a:ext>
            </a:extLst>
          </p:cNvPr>
          <p:cNvSpPr>
            <a:spLocks noGrp="1"/>
          </p:cNvSpPr>
          <p:nvPr>
            <p:ph idx="1"/>
          </p:nvPr>
        </p:nvSpPr>
        <p:spPr>
          <a:xfrm>
            <a:off x="119270" y="159026"/>
            <a:ext cx="11940208" cy="6546574"/>
          </a:xfrm>
        </p:spPr>
        <p:txBody>
          <a:bodyPr>
            <a:normAutofit fontScale="40000" lnSpcReduction="20000"/>
          </a:bodyPr>
          <a:lstStyle/>
          <a:p>
            <a:r>
              <a:rPr lang="en-US" b="1" dirty="0"/>
              <a:t>Dangers of Pride</a:t>
            </a:r>
            <a:endParaRPr lang="en-US" dirty="0"/>
          </a:p>
          <a:p>
            <a:r>
              <a:rPr lang="en-US" dirty="0"/>
              <a:t> </a:t>
            </a:r>
          </a:p>
          <a:p>
            <a:r>
              <a:rPr lang="en-US" b="1" dirty="0"/>
              <a:t>Intro.</a:t>
            </a:r>
            <a:endParaRPr lang="en-US" dirty="0"/>
          </a:p>
          <a:p>
            <a:r>
              <a:rPr lang="en-US" dirty="0"/>
              <a:t>1.  Jesus was the most humble man who ever lived, </a:t>
            </a:r>
            <a:r>
              <a:rPr lang="en-US" b="1" dirty="0"/>
              <a:t>Phil. 2:5-8</a:t>
            </a:r>
            <a:r>
              <a:rPr lang="en-US" dirty="0"/>
              <a:t>.</a:t>
            </a:r>
          </a:p>
          <a:p>
            <a:r>
              <a:rPr lang="en-US" dirty="0"/>
              <a:t>2.  Christians must be humble in heart and life, </a:t>
            </a:r>
            <a:r>
              <a:rPr lang="en-US" b="1" dirty="0"/>
              <a:t>Matt. 18:1-4</a:t>
            </a:r>
            <a:r>
              <a:rPr lang="en-US" dirty="0"/>
              <a:t>.</a:t>
            </a:r>
          </a:p>
          <a:p>
            <a:r>
              <a:rPr lang="en-US" dirty="0"/>
              <a:t>3.  The danger of pride is its </a:t>
            </a:r>
            <a:r>
              <a:rPr lang="en-US" u="sng" dirty="0"/>
              <a:t>self-deceiving</a:t>
            </a:r>
            <a:r>
              <a:rPr lang="en-US" dirty="0"/>
              <a:t> nature:</a:t>
            </a:r>
          </a:p>
          <a:p>
            <a:r>
              <a:rPr lang="en-US" dirty="0"/>
              <a:t>  a.  When we consider our sins, who says, "My problem is pride"? ("I'm so proud to be so humble"!)</a:t>
            </a:r>
          </a:p>
          <a:p>
            <a:r>
              <a:rPr lang="en-US" dirty="0"/>
              <a:t>  b.  Pride is worldly, putting trust in self and the flesh, </a:t>
            </a:r>
            <a:r>
              <a:rPr lang="en-US" b="1" dirty="0"/>
              <a:t>1 </a:t>
            </a:r>
            <a:r>
              <a:rPr lang="en-US" b="1" dirty="0" err="1"/>
              <a:t>Jno</a:t>
            </a:r>
            <a:r>
              <a:rPr lang="en-US" b="1" dirty="0"/>
              <a:t>. 2:16</a:t>
            </a:r>
            <a:r>
              <a:rPr lang="en-US" dirty="0"/>
              <a:t>.</a:t>
            </a:r>
          </a:p>
          <a:p>
            <a:r>
              <a:rPr lang="en-US" dirty="0"/>
              <a:t>4.  </a:t>
            </a:r>
            <a:r>
              <a:rPr lang="en-US" u="sng" dirty="0"/>
              <a:t>Pride</a:t>
            </a:r>
            <a:r>
              <a:rPr lang="en-US" dirty="0"/>
              <a:t>: "the character of one who, with a swollen estimate of his own powers or merits, looks down on others and even treats them with insolence (rude, disrespectful, </a:t>
            </a:r>
            <a:r>
              <a:rPr lang="en-US" dirty="0" err="1"/>
              <a:t>jrp</a:t>
            </a:r>
            <a:r>
              <a:rPr lang="en-US" dirty="0"/>
              <a:t>) and contempt" (</a:t>
            </a:r>
            <a:r>
              <a:rPr lang="en-US" i="1" dirty="0"/>
              <a:t>Thayer</a:t>
            </a:r>
            <a:r>
              <a:rPr lang="en-US" dirty="0"/>
              <a:t>).</a:t>
            </a:r>
          </a:p>
          <a:p>
            <a:r>
              <a:rPr lang="en-US" dirty="0"/>
              <a:t>  a.  </a:t>
            </a:r>
            <a:r>
              <a:rPr lang="en-US" u="sng" dirty="0"/>
              <a:t>Vainglory</a:t>
            </a:r>
            <a:r>
              <a:rPr lang="en-US" dirty="0"/>
              <a:t>: “an insolent and empty assurance, which trusts in its own power and resources and shamefully despises and violates divine laws and human rights…an impious and empty presumption which trusts in the stability of earthy things” (</a:t>
            </a:r>
            <a:r>
              <a:rPr lang="en-US" i="1" dirty="0"/>
              <a:t>OBG Lexicon</a:t>
            </a:r>
            <a:r>
              <a:rPr lang="en-US" dirty="0"/>
              <a:t>)</a:t>
            </a:r>
          </a:p>
          <a:p>
            <a:r>
              <a:rPr lang="en-US" dirty="0"/>
              <a:t>  b.  An exaggerated regard for self – when one thinks too highly of himself/herself (</a:t>
            </a:r>
            <a:r>
              <a:rPr lang="en-US" b="1" dirty="0"/>
              <a:t>Rom. 12:3</a:t>
            </a:r>
            <a:r>
              <a:rPr lang="en-US" dirty="0"/>
              <a:t>).</a:t>
            </a:r>
          </a:p>
          <a:p>
            <a:r>
              <a:rPr lang="en-US" dirty="0"/>
              <a:t> </a:t>
            </a:r>
          </a:p>
          <a:p>
            <a:r>
              <a:rPr lang="en-US" b="1" dirty="0"/>
              <a:t>I. PRIDE IS </a:t>
            </a:r>
            <a:r>
              <a:rPr lang="en-US" b="1" u="sng" dirty="0"/>
              <a:t>DEFILING</a:t>
            </a:r>
            <a:r>
              <a:rPr lang="en-US" dirty="0"/>
              <a:t>, </a:t>
            </a:r>
            <a:r>
              <a:rPr lang="en-US" b="1" dirty="0"/>
              <a:t>Mk. 7:22</a:t>
            </a:r>
            <a:r>
              <a:rPr lang="en-US" dirty="0"/>
              <a:t>.</a:t>
            </a:r>
          </a:p>
          <a:p>
            <a:r>
              <a:rPr lang="en-US" dirty="0"/>
              <a:t>  A.  </a:t>
            </a:r>
            <a:r>
              <a:rPr lang="en-US" b="1" dirty="0"/>
              <a:t>Pride</a:t>
            </a:r>
            <a:r>
              <a:rPr lang="en-US" dirty="0"/>
              <a:t> is the Way of the </a:t>
            </a:r>
            <a:r>
              <a:rPr lang="en-US" b="1" dirty="0"/>
              <a:t>World</a:t>
            </a:r>
            <a:r>
              <a:rPr lang="en-US" dirty="0"/>
              <a:t>, </a:t>
            </a:r>
            <a:r>
              <a:rPr lang="en-US" b="1" dirty="0"/>
              <a:t>1 </a:t>
            </a:r>
            <a:r>
              <a:rPr lang="en-US" b="1" dirty="0" err="1"/>
              <a:t>Jno</a:t>
            </a:r>
            <a:r>
              <a:rPr lang="en-US" b="1" dirty="0"/>
              <a:t>. 2:15-16</a:t>
            </a:r>
            <a:r>
              <a:rPr lang="en-US" dirty="0"/>
              <a:t>.</a:t>
            </a:r>
          </a:p>
          <a:p>
            <a:r>
              <a:rPr lang="en-US" dirty="0"/>
              <a:t>    1.  Pride offers a form of godliness for the world to see, but pride denies the power of godliness due to its self-centered world view! </a:t>
            </a:r>
            <a:r>
              <a:rPr lang="en-US" b="1" dirty="0"/>
              <a:t>2 Tim. 3:1-5</a:t>
            </a:r>
            <a:endParaRPr lang="en-US" dirty="0"/>
          </a:p>
          <a:p>
            <a:r>
              <a:rPr lang="en-US" dirty="0"/>
              <a:t>    2.  Pride is driven by lust for attention and acclaim, yet forfeits them all for a fraudulent and faithless view of self and the world. </a:t>
            </a:r>
          </a:p>
          <a:p>
            <a:r>
              <a:rPr lang="en-US" dirty="0"/>
              <a:t>  B.  Pride </a:t>
            </a:r>
            <a:r>
              <a:rPr lang="en-US" b="1" dirty="0"/>
              <a:t>Develops</a:t>
            </a:r>
            <a:r>
              <a:rPr lang="en-US" dirty="0"/>
              <a:t> in a </a:t>
            </a:r>
            <a:r>
              <a:rPr lang="en-US" b="1" dirty="0"/>
              <a:t>Heart</a:t>
            </a:r>
            <a:r>
              <a:rPr lang="en-US" dirty="0"/>
              <a:t> that has Turned to </a:t>
            </a:r>
            <a:r>
              <a:rPr lang="en-US" b="1" dirty="0"/>
              <a:t>Evil</a:t>
            </a:r>
            <a:r>
              <a:rPr lang="en-US" dirty="0"/>
              <a:t>, </a:t>
            </a:r>
            <a:r>
              <a:rPr lang="en-US" b="1" dirty="0"/>
              <a:t>Mk. 7:21</a:t>
            </a:r>
            <a:r>
              <a:rPr lang="en-US" dirty="0"/>
              <a:t>.</a:t>
            </a:r>
          </a:p>
          <a:p>
            <a:r>
              <a:rPr lang="en-US" dirty="0"/>
              <a:t>    1.  Grows in an evil heart of </a:t>
            </a:r>
            <a:r>
              <a:rPr lang="en-US" i="1" dirty="0"/>
              <a:t>unbelief</a:t>
            </a:r>
            <a:r>
              <a:rPr lang="en-US" dirty="0"/>
              <a:t>, cf. </a:t>
            </a:r>
            <a:r>
              <a:rPr lang="en-US" b="1" dirty="0"/>
              <a:t>Heb. 3:12</a:t>
            </a:r>
            <a:r>
              <a:rPr lang="en-US" dirty="0"/>
              <a:t>.</a:t>
            </a:r>
          </a:p>
          <a:p>
            <a:r>
              <a:rPr lang="en-US" dirty="0"/>
              <a:t>    2.  When the heart is given over to sin, pride grows up as a defensive barrier from the rebukes and pleadings of truth to repent!</a:t>
            </a:r>
          </a:p>
          <a:p>
            <a:r>
              <a:rPr lang="en-US" dirty="0"/>
              <a:t>    3.  It corrupts the entire person, </a:t>
            </a:r>
            <a:r>
              <a:rPr lang="en-US" b="1" dirty="0"/>
              <a:t>Mk. 7:23</a:t>
            </a:r>
            <a:r>
              <a:rPr lang="en-US" dirty="0"/>
              <a:t>.</a:t>
            </a:r>
          </a:p>
          <a:p>
            <a:r>
              <a:rPr lang="en-US" dirty="0"/>
              <a:t>  C.  Pride </a:t>
            </a:r>
            <a:r>
              <a:rPr lang="en-US" b="1" dirty="0"/>
              <a:t>Produces</a:t>
            </a:r>
            <a:r>
              <a:rPr lang="en-US" dirty="0"/>
              <a:t>:</a:t>
            </a:r>
          </a:p>
          <a:p>
            <a:r>
              <a:rPr lang="en-US" dirty="0"/>
              <a:t>    1.  Strife and shame, </a:t>
            </a:r>
            <a:r>
              <a:rPr lang="en-US" b="1" dirty="0"/>
              <a:t>Prov. 13:10; 11:2</a:t>
            </a:r>
            <a:r>
              <a:rPr lang="en-US" dirty="0"/>
              <a:t>.</a:t>
            </a:r>
          </a:p>
          <a:p>
            <a:r>
              <a:rPr lang="en-US" dirty="0"/>
              <a:t>    2.  Rude and cruel speech, </a:t>
            </a:r>
            <a:r>
              <a:rPr lang="en-US" b="1" dirty="0"/>
              <a:t>Prov. 14:3</a:t>
            </a:r>
            <a:r>
              <a:rPr lang="en-US" dirty="0"/>
              <a:t>.</a:t>
            </a:r>
          </a:p>
          <a:p>
            <a:r>
              <a:rPr lang="en-US" dirty="0"/>
              <a:t>    3.  Greedy spirit, </a:t>
            </a:r>
            <a:r>
              <a:rPr lang="en-US" b="1" dirty="0"/>
              <a:t>Prov. 28:25</a:t>
            </a:r>
            <a:r>
              <a:rPr lang="en-US" dirty="0"/>
              <a:t> (instead of reliance on God).</a:t>
            </a:r>
          </a:p>
          <a:p>
            <a:r>
              <a:rPr lang="en-US" dirty="0"/>
              <a:t> </a:t>
            </a:r>
          </a:p>
        </p:txBody>
      </p:sp>
    </p:spTree>
    <p:extLst>
      <p:ext uri="{BB962C8B-B14F-4D97-AF65-F5344CB8AC3E}">
        <p14:creationId xmlns:p14="http://schemas.microsoft.com/office/powerpoint/2010/main" val="42567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02820-FA1B-4FE9-9A63-77407F3F5DEA}"/>
              </a:ext>
            </a:extLst>
          </p:cNvPr>
          <p:cNvSpPr>
            <a:spLocks noGrp="1"/>
          </p:cNvSpPr>
          <p:nvPr>
            <p:ph idx="1"/>
          </p:nvPr>
        </p:nvSpPr>
        <p:spPr>
          <a:xfrm>
            <a:off x="119270" y="159026"/>
            <a:ext cx="11940208" cy="6546574"/>
          </a:xfrm>
        </p:spPr>
        <p:txBody>
          <a:bodyPr>
            <a:normAutofit fontScale="32500" lnSpcReduction="20000"/>
          </a:bodyPr>
          <a:lstStyle/>
          <a:p>
            <a:r>
              <a:rPr lang="en-US" b="1" dirty="0"/>
              <a:t>Dangers of Pride</a:t>
            </a:r>
            <a:endParaRPr lang="en-US" dirty="0"/>
          </a:p>
          <a:p>
            <a:r>
              <a:rPr lang="en-US" b="1" dirty="0"/>
              <a:t>II. PRIDE IS </a:t>
            </a:r>
            <a:r>
              <a:rPr lang="en-US" b="1" u="sng" dirty="0"/>
              <a:t>DECEPTIVE</a:t>
            </a:r>
            <a:r>
              <a:rPr lang="en-US" b="1" dirty="0"/>
              <a:t>, Gal. 6:3</a:t>
            </a:r>
            <a:r>
              <a:rPr lang="en-US" dirty="0"/>
              <a:t>.</a:t>
            </a:r>
          </a:p>
          <a:p>
            <a:r>
              <a:rPr lang="en-US" dirty="0"/>
              <a:t>  A.  Pride is </a:t>
            </a:r>
            <a:r>
              <a:rPr lang="en-US" b="1" dirty="0"/>
              <a:t>Haughty</a:t>
            </a:r>
            <a:r>
              <a:rPr lang="en-US" dirty="0"/>
              <a:t> in its View and Treatment of Others, </a:t>
            </a:r>
            <a:r>
              <a:rPr lang="en-US" b="1" dirty="0"/>
              <a:t>Prov. 6:17</a:t>
            </a:r>
            <a:r>
              <a:rPr lang="en-US" dirty="0"/>
              <a:t>.</a:t>
            </a:r>
          </a:p>
          <a:p>
            <a:r>
              <a:rPr lang="en-US" dirty="0"/>
              <a:t>    1.  It uses a </a:t>
            </a:r>
            <a:r>
              <a:rPr lang="en-US" u="sng" dirty="0"/>
              <a:t>false standard</a:t>
            </a:r>
            <a:r>
              <a:rPr lang="en-US" dirty="0"/>
              <a:t> to judge self and others, </a:t>
            </a:r>
            <a:r>
              <a:rPr lang="en-US" b="1" dirty="0"/>
              <a:t>Prov. 30:11-13</a:t>
            </a:r>
            <a:r>
              <a:rPr lang="en-US" dirty="0"/>
              <a:t>.</a:t>
            </a:r>
          </a:p>
          <a:p>
            <a:r>
              <a:rPr lang="en-US" dirty="0"/>
              <a:t>    2.  Condescending, arrogant </a:t>
            </a:r>
            <a:r>
              <a:rPr lang="en-US" u="sng" dirty="0"/>
              <a:t>treatment of others</a:t>
            </a:r>
            <a:r>
              <a:rPr lang="en-US" dirty="0"/>
              <a:t> (words/deeds) is absolutely a part of pride, cf. </a:t>
            </a:r>
            <a:r>
              <a:rPr lang="en-US" b="1" dirty="0"/>
              <a:t>Rom. 1:30; 12:16</a:t>
            </a:r>
            <a:r>
              <a:rPr lang="en-US" dirty="0"/>
              <a:t> (conceit).</a:t>
            </a:r>
          </a:p>
          <a:p>
            <a:r>
              <a:rPr lang="en-US" dirty="0"/>
              <a:t>    3.  Pride not only </a:t>
            </a:r>
            <a:r>
              <a:rPr lang="en-US" i="1" dirty="0"/>
              <a:t>lifts us up</a:t>
            </a:r>
            <a:r>
              <a:rPr lang="en-US" dirty="0"/>
              <a:t> </a:t>
            </a:r>
            <a:r>
              <a:rPr lang="en-US" i="1" dirty="0"/>
              <a:t>above</a:t>
            </a:r>
            <a:r>
              <a:rPr lang="en-US" dirty="0"/>
              <a:t> man, but ultimately</a:t>
            </a:r>
            <a:r>
              <a:rPr lang="en-US" i="1" dirty="0"/>
              <a:t> above God</a:t>
            </a:r>
            <a:r>
              <a:rPr lang="en-US" dirty="0"/>
              <a:t> - the definitive insult against God, </a:t>
            </a:r>
            <a:r>
              <a:rPr lang="en-US" b="1" dirty="0"/>
              <a:t>Job 38:1-4; 42:1-6</a:t>
            </a:r>
            <a:r>
              <a:rPr lang="en-US" dirty="0"/>
              <a:t>.</a:t>
            </a:r>
          </a:p>
          <a:p>
            <a:r>
              <a:rPr lang="en-US" dirty="0"/>
              <a:t>  B.  Pride </a:t>
            </a:r>
            <a:r>
              <a:rPr lang="en-US" b="1" dirty="0"/>
              <a:t>Deceives</a:t>
            </a:r>
            <a:r>
              <a:rPr lang="en-US" dirty="0"/>
              <a:t> Us by Leading us to </a:t>
            </a:r>
            <a:r>
              <a:rPr lang="en-US" b="1" dirty="0"/>
              <a:t>Trust</a:t>
            </a:r>
            <a:r>
              <a:rPr lang="en-US" dirty="0"/>
              <a:t> in </a:t>
            </a:r>
            <a:r>
              <a:rPr lang="en-US" b="1" dirty="0"/>
              <a:t>Personal</a:t>
            </a:r>
            <a:r>
              <a:rPr lang="en-US" dirty="0"/>
              <a:t> </a:t>
            </a:r>
            <a:r>
              <a:rPr lang="en-US" b="1" dirty="0"/>
              <a:t>Knowledge</a:t>
            </a:r>
            <a:r>
              <a:rPr lang="en-US" dirty="0"/>
              <a:t> </a:t>
            </a:r>
            <a:r>
              <a:rPr lang="en-US" b="1" dirty="0"/>
              <a:t>Instead</a:t>
            </a:r>
            <a:r>
              <a:rPr lang="en-US" dirty="0"/>
              <a:t> of </a:t>
            </a:r>
            <a:r>
              <a:rPr lang="en-US" b="1" dirty="0"/>
              <a:t>Loving God</a:t>
            </a:r>
            <a:r>
              <a:rPr lang="en-US" dirty="0"/>
              <a:t> and being </a:t>
            </a:r>
            <a:r>
              <a:rPr lang="en-US" b="1" dirty="0"/>
              <a:t>Known</a:t>
            </a:r>
            <a:r>
              <a:rPr lang="en-US" dirty="0"/>
              <a:t> </a:t>
            </a:r>
            <a:r>
              <a:rPr lang="en-US" b="1" dirty="0"/>
              <a:t>by God</a:t>
            </a:r>
            <a:r>
              <a:rPr lang="en-US" dirty="0"/>
              <a:t>, </a:t>
            </a:r>
            <a:r>
              <a:rPr lang="en-US" b="1" dirty="0"/>
              <a:t>1 Cor. 8:1-3</a:t>
            </a:r>
            <a:r>
              <a:rPr lang="en-US" dirty="0"/>
              <a:t>.</a:t>
            </a:r>
          </a:p>
          <a:p>
            <a:r>
              <a:rPr lang="en-US" dirty="0"/>
              <a:t>    1.  When we view any subject in terms of "us" and what we "know" instead of "God" and His will for us, we are being prideful.</a:t>
            </a:r>
          </a:p>
          <a:p>
            <a:r>
              <a:rPr lang="en-US" dirty="0"/>
              <a:t>    2.  Puffed up in treatment of others, cf. </a:t>
            </a:r>
            <a:r>
              <a:rPr lang="en-US" b="1" dirty="0"/>
              <a:t>Prov. 21:24</a:t>
            </a:r>
            <a:r>
              <a:rPr lang="en-US" dirty="0"/>
              <a:t> ("Scoffer").</a:t>
            </a:r>
          </a:p>
          <a:p>
            <a:r>
              <a:rPr lang="en-US" dirty="0"/>
              <a:t>        -Acts in "proud wrath" (KJV) - Violent anger toward others.</a:t>
            </a:r>
          </a:p>
          <a:p>
            <a:r>
              <a:rPr lang="en-US" dirty="0"/>
              <a:t> </a:t>
            </a:r>
          </a:p>
          <a:p>
            <a:r>
              <a:rPr lang="en-US" b="1" dirty="0"/>
              <a:t>III. PRIDE IS </a:t>
            </a:r>
            <a:r>
              <a:rPr lang="en-US" b="1" u="sng" dirty="0"/>
              <a:t>DESTRUCTIVE</a:t>
            </a:r>
            <a:r>
              <a:rPr lang="en-US" dirty="0"/>
              <a:t>, </a:t>
            </a:r>
            <a:r>
              <a:rPr lang="en-US" b="1" dirty="0"/>
              <a:t>Prov. 16:18; 18:12</a:t>
            </a:r>
            <a:r>
              <a:rPr lang="en-US" dirty="0"/>
              <a:t>.</a:t>
            </a:r>
          </a:p>
          <a:p>
            <a:r>
              <a:rPr lang="en-US" dirty="0"/>
              <a:t>  A.  Pride </a:t>
            </a:r>
            <a:r>
              <a:rPr lang="en-US" b="1" dirty="0"/>
              <a:t>Destroys</a:t>
            </a:r>
            <a:r>
              <a:rPr lang="en-US" dirty="0"/>
              <a:t> a Proper </a:t>
            </a:r>
            <a:r>
              <a:rPr lang="en-US" b="1" dirty="0"/>
              <a:t>View</a:t>
            </a:r>
            <a:r>
              <a:rPr lang="en-US" dirty="0"/>
              <a:t> of </a:t>
            </a:r>
            <a:r>
              <a:rPr lang="en-US" b="1" dirty="0"/>
              <a:t>Self</a:t>
            </a:r>
            <a:r>
              <a:rPr lang="en-US" dirty="0"/>
              <a:t>, </a:t>
            </a:r>
            <a:r>
              <a:rPr lang="en-US" b="1" dirty="0"/>
              <a:t>Jer. 10:23</a:t>
            </a:r>
            <a:r>
              <a:rPr lang="en-US" dirty="0"/>
              <a:t>.</a:t>
            </a:r>
          </a:p>
          <a:p>
            <a:r>
              <a:rPr lang="en-US" dirty="0"/>
              <a:t>    1.  Pride convinces us we are (always) right, </a:t>
            </a:r>
            <a:r>
              <a:rPr lang="en-US" b="1" dirty="0"/>
              <a:t>Prov. 16:20</a:t>
            </a:r>
            <a:r>
              <a:rPr lang="en-US" dirty="0"/>
              <a:t>.</a:t>
            </a:r>
          </a:p>
          <a:p>
            <a:r>
              <a:rPr lang="en-US" dirty="0"/>
              <a:t>    2.  In fact, pride takes us downward, </a:t>
            </a:r>
            <a:r>
              <a:rPr lang="en-US" b="1" dirty="0"/>
              <a:t>Prov. 29:23</a:t>
            </a:r>
            <a:r>
              <a:rPr lang="en-US" dirty="0"/>
              <a:t>.</a:t>
            </a:r>
          </a:p>
          <a:p>
            <a:r>
              <a:rPr lang="en-US" dirty="0"/>
              <a:t>  B.  Pride </a:t>
            </a:r>
            <a:r>
              <a:rPr lang="en-US" b="1" dirty="0"/>
              <a:t>Destroys</a:t>
            </a:r>
            <a:r>
              <a:rPr lang="en-US" dirty="0"/>
              <a:t> a Proper </a:t>
            </a:r>
            <a:r>
              <a:rPr lang="en-US" b="1" dirty="0"/>
              <a:t>View</a:t>
            </a:r>
            <a:r>
              <a:rPr lang="en-US" dirty="0"/>
              <a:t> of </a:t>
            </a:r>
            <a:r>
              <a:rPr lang="en-US" b="1" dirty="0"/>
              <a:t>Others</a:t>
            </a:r>
            <a:r>
              <a:rPr lang="en-US" dirty="0"/>
              <a:t>, cf. </a:t>
            </a:r>
            <a:r>
              <a:rPr lang="en-US" b="1" dirty="0"/>
              <a:t>Lk. 18:9, 11, 14</a:t>
            </a:r>
            <a:r>
              <a:rPr lang="en-US" dirty="0"/>
              <a:t>.</a:t>
            </a:r>
          </a:p>
          <a:p>
            <a:r>
              <a:rPr lang="en-US" dirty="0"/>
              <a:t>    1.  As pride overestimates its own value it devalues others, which in turn is played out in our treatment of others, cf. </a:t>
            </a:r>
            <a:r>
              <a:rPr lang="en-US" b="1" dirty="0"/>
              <a:t>Matt. 7:12</a:t>
            </a:r>
            <a:r>
              <a:rPr lang="en-US" dirty="0"/>
              <a:t>.</a:t>
            </a:r>
          </a:p>
          <a:p>
            <a:r>
              <a:rPr lang="en-US" dirty="0"/>
              <a:t>    2.  Pride does not (cannot) serve others! </a:t>
            </a:r>
            <a:r>
              <a:rPr lang="en-US" b="1" dirty="0"/>
              <a:t>Matt. 20:28; Phil. 2:5-8</a:t>
            </a:r>
            <a:endParaRPr lang="en-US" dirty="0"/>
          </a:p>
          <a:p>
            <a:r>
              <a:rPr lang="en-US" dirty="0"/>
              <a:t>  C.  Pride </a:t>
            </a:r>
            <a:r>
              <a:rPr lang="en-US" b="1" dirty="0"/>
              <a:t>Destroys</a:t>
            </a:r>
            <a:r>
              <a:rPr lang="en-US" dirty="0"/>
              <a:t> </a:t>
            </a:r>
            <a:r>
              <a:rPr lang="en-US" b="1" dirty="0"/>
              <a:t>Respect</a:t>
            </a:r>
            <a:r>
              <a:rPr lang="en-US" dirty="0"/>
              <a:t> for </a:t>
            </a:r>
            <a:r>
              <a:rPr lang="en-US" b="1" dirty="0"/>
              <a:t>Christ</a:t>
            </a:r>
            <a:r>
              <a:rPr lang="en-US" dirty="0"/>
              <a:t> and His </a:t>
            </a:r>
            <a:r>
              <a:rPr lang="en-US" b="1" dirty="0"/>
              <a:t>Word</a:t>
            </a:r>
            <a:r>
              <a:rPr lang="en-US" dirty="0"/>
              <a:t>, </a:t>
            </a:r>
            <a:r>
              <a:rPr lang="en-US" b="1" dirty="0"/>
              <a:t>1 Tim. 6:3-5</a:t>
            </a:r>
            <a:r>
              <a:rPr lang="en-US" dirty="0"/>
              <a:t>.</a:t>
            </a:r>
          </a:p>
          <a:p>
            <a:r>
              <a:rPr lang="en-US" dirty="0"/>
              <a:t>    1.  But it is God (His word) who is always right, </a:t>
            </a:r>
            <a:r>
              <a:rPr lang="en-US" b="1" dirty="0"/>
              <a:t>Psa. 19:9</a:t>
            </a:r>
            <a:r>
              <a:rPr lang="en-US" dirty="0"/>
              <a:t>.</a:t>
            </a:r>
          </a:p>
          <a:p>
            <a:r>
              <a:rPr lang="en-US" dirty="0"/>
              <a:t>    2.  Pride disregards truth and accepts the lies that generate self- importance, </a:t>
            </a:r>
            <a:r>
              <a:rPr lang="en-US" b="1" dirty="0"/>
              <a:t>1 Tim. 6:3</a:t>
            </a:r>
            <a:r>
              <a:rPr lang="en-US" dirty="0"/>
              <a:t> (</a:t>
            </a:r>
            <a:r>
              <a:rPr lang="en-US" i="1" dirty="0"/>
              <a:t>proud:</a:t>
            </a:r>
            <a:r>
              <a:rPr lang="en-US" dirty="0"/>
              <a:t> "superior, lifted up", lifted up with haughtiness).</a:t>
            </a:r>
          </a:p>
          <a:p>
            <a:r>
              <a:rPr lang="en-US" dirty="0"/>
              <a:t> </a:t>
            </a:r>
          </a:p>
          <a:p>
            <a:r>
              <a:rPr lang="en-US" b="1" dirty="0"/>
              <a:t>Conclusion</a:t>
            </a:r>
            <a:endParaRPr lang="en-US" dirty="0"/>
          </a:p>
          <a:p>
            <a:r>
              <a:rPr lang="en-US" dirty="0"/>
              <a:t>1.  </a:t>
            </a:r>
            <a:r>
              <a:rPr lang="en-US" u="sng" dirty="0"/>
              <a:t>The proud</a:t>
            </a:r>
            <a:r>
              <a:rPr lang="en-US" dirty="0"/>
              <a:t> </a:t>
            </a:r>
            <a:r>
              <a:rPr lang="en-US" i="1" dirty="0"/>
              <a:t>trust</a:t>
            </a:r>
            <a:r>
              <a:rPr lang="en-US" dirty="0"/>
              <a:t> the imaginations (dispositions) of </a:t>
            </a:r>
            <a:r>
              <a:rPr lang="en-US" i="1" dirty="0"/>
              <a:t>their</a:t>
            </a:r>
            <a:r>
              <a:rPr lang="en-US" dirty="0"/>
              <a:t> </a:t>
            </a:r>
            <a:r>
              <a:rPr lang="en-US" i="1" dirty="0"/>
              <a:t>hearts</a:t>
            </a:r>
            <a:r>
              <a:rPr lang="en-US" dirty="0"/>
              <a:t>, but God scatters them (lays waste), </a:t>
            </a:r>
            <a:r>
              <a:rPr lang="en-US" b="1" dirty="0"/>
              <a:t>Lk. 1:51</a:t>
            </a:r>
            <a:r>
              <a:rPr lang="en-US" dirty="0"/>
              <a:t> (</a:t>
            </a:r>
            <a:r>
              <a:rPr lang="en-US" b="1" dirty="0"/>
              <a:t>Prov. 15:25</a:t>
            </a:r>
            <a:r>
              <a:rPr lang="en-US" dirty="0"/>
              <a:t>).</a:t>
            </a:r>
          </a:p>
          <a:p>
            <a:r>
              <a:rPr lang="en-US" dirty="0"/>
              <a:t>2.  God </a:t>
            </a:r>
            <a:r>
              <a:rPr lang="en-US" i="1" dirty="0"/>
              <a:t>resists</a:t>
            </a:r>
            <a:r>
              <a:rPr lang="en-US" dirty="0"/>
              <a:t> the proud, but </a:t>
            </a:r>
            <a:r>
              <a:rPr lang="en-US" i="1" dirty="0"/>
              <a:t>gives grace</a:t>
            </a:r>
            <a:r>
              <a:rPr lang="en-US" dirty="0"/>
              <a:t> to the humble, </a:t>
            </a:r>
            <a:r>
              <a:rPr lang="en-US" b="1" dirty="0"/>
              <a:t>1 Pet. 5:5-7</a:t>
            </a:r>
            <a:r>
              <a:rPr lang="en-US" dirty="0"/>
              <a:t> (</a:t>
            </a:r>
            <a:r>
              <a:rPr lang="en-US" b="1" dirty="0"/>
              <a:t>Jas. 4:6</a:t>
            </a:r>
            <a:r>
              <a:rPr lang="en-US" dirty="0"/>
              <a:t>).</a:t>
            </a:r>
          </a:p>
          <a:p>
            <a:r>
              <a:rPr lang="en-US" dirty="0"/>
              <a:t>  a.  </a:t>
            </a:r>
            <a:r>
              <a:rPr lang="en-US" u="sng" dirty="0"/>
              <a:t>Pride refuses to submit</a:t>
            </a:r>
            <a:r>
              <a:rPr lang="en-US" dirty="0"/>
              <a:t> to men and God where humble submissiveness is required and beneficial, </a:t>
            </a:r>
            <a:r>
              <a:rPr lang="en-US" b="1" dirty="0"/>
              <a:t>1 Pet. 5:5</a:t>
            </a:r>
            <a:r>
              <a:rPr lang="en-US" dirty="0"/>
              <a:t>.</a:t>
            </a:r>
          </a:p>
          <a:p>
            <a:r>
              <a:rPr lang="en-US" dirty="0"/>
              <a:t>  b.  Only by </a:t>
            </a:r>
            <a:r>
              <a:rPr lang="en-US" u="sng" dirty="0"/>
              <a:t>humbling ourselves</a:t>
            </a:r>
            <a:r>
              <a:rPr lang="en-US" dirty="0"/>
              <a:t> to God will He lift us up, </a:t>
            </a:r>
            <a:r>
              <a:rPr lang="en-US" b="1" dirty="0"/>
              <a:t>1 Pet. 5:6</a:t>
            </a:r>
            <a:r>
              <a:rPr lang="en-US" dirty="0"/>
              <a:t> (</a:t>
            </a:r>
            <a:r>
              <a:rPr lang="en-US" b="1" dirty="0"/>
              <a:t>Lk. 18:14</a:t>
            </a:r>
            <a:r>
              <a:rPr lang="en-US" dirty="0"/>
              <a:t>).</a:t>
            </a:r>
          </a:p>
          <a:p>
            <a:r>
              <a:rPr lang="en-US" dirty="0"/>
              <a:t>  c.  Even </a:t>
            </a:r>
            <a:r>
              <a:rPr lang="en-US" u="sng" dirty="0"/>
              <a:t>refusing to cast our care</a:t>
            </a:r>
            <a:r>
              <a:rPr lang="en-US" dirty="0"/>
              <a:t> (anxiety) on the Lord is </a:t>
            </a:r>
            <a:r>
              <a:rPr lang="en-US" u="sng" dirty="0"/>
              <a:t>evidence of pride</a:t>
            </a:r>
            <a:r>
              <a:rPr lang="en-US" dirty="0"/>
              <a:t> in our hearts! </a:t>
            </a:r>
            <a:r>
              <a:rPr lang="en-US" b="1" dirty="0"/>
              <a:t>1 Pet. 5:7</a:t>
            </a:r>
            <a:endParaRPr lang="en-US" dirty="0"/>
          </a:p>
          <a:p>
            <a:r>
              <a:rPr lang="en-US" dirty="0"/>
              <a:t>3.  You will obtain </a:t>
            </a:r>
            <a:r>
              <a:rPr lang="en-US" u="sng" dirty="0"/>
              <a:t>grace</a:t>
            </a:r>
            <a:r>
              <a:rPr lang="en-US" dirty="0"/>
              <a:t> from God when you humble yourself to Him and obey His gospel of salvation. </a:t>
            </a:r>
            <a:r>
              <a:rPr lang="en-US" b="1" dirty="0"/>
              <a:t>Isa. 57:15</a:t>
            </a:r>
            <a:endParaRPr lang="en-US" dirty="0"/>
          </a:p>
          <a:p>
            <a:endParaRPr lang="en-US" dirty="0"/>
          </a:p>
        </p:txBody>
      </p:sp>
    </p:spTree>
    <p:extLst>
      <p:ext uri="{BB962C8B-B14F-4D97-AF65-F5344CB8AC3E}">
        <p14:creationId xmlns:p14="http://schemas.microsoft.com/office/powerpoint/2010/main" val="312287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C328-FEC5-4899-9C1B-356FB2791B9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7836D7F-AC83-4015-88FB-9BFD47323E6C}"/>
              </a:ext>
            </a:extLst>
          </p:cNvPr>
          <p:cNvSpPr>
            <a:spLocks noGrp="1"/>
          </p:cNvSpPr>
          <p:nvPr>
            <p:ph idx="1"/>
          </p:nvPr>
        </p:nvSpPr>
        <p:spPr/>
        <p:txBody>
          <a:bodyPr/>
          <a:lstStyle/>
          <a:p>
            <a:r>
              <a:rPr lang="en-US" b="1" dirty="0"/>
              <a:t>Proverbs Chapter 6</a:t>
            </a:r>
          </a:p>
          <a:p>
            <a:pPr marL="0" indent="0">
              <a:buNone/>
            </a:pPr>
            <a:r>
              <a:rPr lang="en-US" baseline="30000" dirty="0"/>
              <a:t>16</a:t>
            </a:r>
            <a:r>
              <a:rPr lang="en-US" dirty="0"/>
              <a:t> These six [things] doth the LORD hate: yea, seven [are] an abomination unto him:</a:t>
            </a:r>
          </a:p>
          <a:p>
            <a:pPr marL="0" indent="0">
              <a:buNone/>
            </a:pPr>
            <a:r>
              <a:rPr lang="en-US" baseline="30000" dirty="0"/>
              <a:t>17</a:t>
            </a:r>
            <a:r>
              <a:rPr lang="en-US" dirty="0"/>
              <a:t> A proud look, a lying tongue, and hands that shed innocent blood,</a:t>
            </a:r>
          </a:p>
          <a:p>
            <a:pPr marL="0" indent="0">
              <a:buNone/>
            </a:pPr>
            <a:r>
              <a:rPr lang="en-US" baseline="30000" dirty="0"/>
              <a:t>18</a:t>
            </a:r>
            <a:r>
              <a:rPr lang="en-US" dirty="0"/>
              <a:t> An heart that </a:t>
            </a:r>
            <a:r>
              <a:rPr lang="en-US" dirty="0" err="1"/>
              <a:t>deviseth</a:t>
            </a:r>
            <a:r>
              <a:rPr lang="en-US" dirty="0"/>
              <a:t> wicked imaginations, feet that be swift in running to mischief,</a:t>
            </a:r>
          </a:p>
          <a:p>
            <a:pPr marL="0" indent="0">
              <a:buNone/>
            </a:pPr>
            <a:r>
              <a:rPr lang="en-US" baseline="30000" dirty="0"/>
              <a:t>19</a:t>
            </a:r>
            <a:r>
              <a:rPr lang="en-US" dirty="0"/>
              <a:t> A false witness [that] </a:t>
            </a:r>
            <a:r>
              <a:rPr lang="en-US" dirty="0" err="1"/>
              <a:t>speaketh</a:t>
            </a:r>
            <a:r>
              <a:rPr lang="en-US" dirty="0"/>
              <a:t> lies, and he that soweth discord among brethren.</a:t>
            </a:r>
          </a:p>
          <a:p>
            <a:endParaRPr lang="en-US" dirty="0"/>
          </a:p>
        </p:txBody>
      </p:sp>
    </p:spTree>
    <p:extLst>
      <p:ext uri="{BB962C8B-B14F-4D97-AF65-F5344CB8AC3E}">
        <p14:creationId xmlns:p14="http://schemas.microsoft.com/office/powerpoint/2010/main" val="345954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8BA9-59BA-4437-8725-1C4F0C2E77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F9542D-61E2-4763-98FA-9EFB1B5A4A22}"/>
              </a:ext>
            </a:extLst>
          </p:cNvPr>
          <p:cNvSpPr>
            <a:spLocks noGrp="1"/>
          </p:cNvSpPr>
          <p:nvPr>
            <p:ph idx="1"/>
          </p:nvPr>
        </p:nvSpPr>
        <p:spPr>
          <a:xfrm>
            <a:off x="838200" y="1825625"/>
            <a:ext cx="10515600" cy="2690104"/>
          </a:xfrm>
        </p:spPr>
        <p:txBody>
          <a:bodyPr/>
          <a:lstStyle/>
          <a:p>
            <a:pPr marL="0" indent="0">
              <a:buNone/>
            </a:pPr>
            <a:r>
              <a:rPr lang="en-US" b="1" dirty="0"/>
              <a:t>Proverbs 16:18</a:t>
            </a:r>
          </a:p>
          <a:p>
            <a:pPr marL="0" indent="0">
              <a:buNone/>
            </a:pPr>
            <a:r>
              <a:rPr lang="en-US" dirty="0"/>
              <a:t>“Pride </a:t>
            </a:r>
            <a:r>
              <a:rPr lang="en-US" i="1" dirty="0" err="1"/>
              <a:t>goeth</a:t>
            </a:r>
            <a:r>
              <a:rPr lang="en-US" dirty="0"/>
              <a:t> before destruction, and an haughty spirit before a fall.” </a:t>
            </a:r>
          </a:p>
          <a:p>
            <a:pPr marL="0" indent="0">
              <a:buNone/>
            </a:pPr>
            <a:r>
              <a:rPr lang="en-US" dirty="0"/>
              <a:t>The message</a:t>
            </a:r>
          </a:p>
          <a:p>
            <a:pPr marL="0" indent="0">
              <a:buNone/>
            </a:pPr>
            <a:r>
              <a:rPr lang="en-US" dirty="0"/>
              <a:t>First pride, then the crash—</a:t>
            </a:r>
            <a:br>
              <a:rPr lang="en-US" dirty="0"/>
            </a:br>
            <a:r>
              <a:rPr lang="en-US" dirty="0"/>
              <a:t>    the bigger the ego, the harder the fall.</a:t>
            </a:r>
          </a:p>
          <a:p>
            <a:endParaRPr lang="en-US" dirty="0"/>
          </a:p>
        </p:txBody>
      </p:sp>
      <p:sp>
        <p:nvSpPr>
          <p:cNvPr id="4" name="TextBox 3">
            <a:extLst>
              <a:ext uri="{FF2B5EF4-FFF2-40B4-BE49-F238E27FC236}">
                <a16:creationId xmlns:a16="http://schemas.microsoft.com/office/drawing/2014/main" id="{BA6D5A8F-DC14-4E84-AFFB-2348D7B7BA85}"/>
              </a:ext>
            </a:extLst>
          </p:cNvPr>
          <p:cNvSpPr txBox="1"/>
          <p:nvPr/>
        </p:nvSpPr>
        <p:spPr>
          <a:xfrm>
            <a:off x="1659988" y="5219114"/>
            <a:ext cx="2672861" cy="1107996"/>
          </a:xfrm>
          <a:prstGeom prst="rect">
            <a:avLst/>
          </a:prstGeom>
          <a:noFill/>
        </p:spPr>
        <p:txBody>
          <a:bodyPr wrap="square" rtlCol="0">
            <a:spAutoFit/>
          </a:bodyPr>
          <a:lstStyle/>
          <a:p>
            <a:r>
              <a:rPr lang="en-US" sz="6600" b="1" dirty="0">
                <a:effectLst>
                  <a:outerShdw blurRad="38100" dist="38100" dir="2700000" algn="tl">
                    <a:srgbClr val="000000">
                      <a:alpha val="43137"/>
                    </a:srgbClr>
                  </a:outerShdw>
                </a:effectLst>
                <a:latin typeface="Baskerville Old Face" panose="02020602080505020303" pitchFamily="18" charset="0"/>
              </a:rPr>
              <a:t>Repent</a:t>
            </a:r>
          </a:p>
        </p:txBody>
      </p:sp>
    </p:spTree>
    <p:extLst>
      <p:ext uri="{BB962C8B-B14F-4D97-AF65-F5344CB8AC3E}">
        <p14:creationId xmlns:p14="http://schemas.microsoft.com/office/powerpoint/2010/main" val="89297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3C8A0556-9890-4CFC-9870-D4925AC29557}"/>
              </a:ext>
            </a:extLst>
          </p:cNvPr>
          <p:cNvSpPr>
            <a:spLocks noGrp="1" noChangeArrowheads="1"/>
          </p:cNvSpPr>
          <p:nvPr>
            <p:ph idx="1"/>
          </p:nvPr>
        </p:nvSpPr>
        <p:spPr bwMode="auto">
          <a:xfrm>
            <a:off x="112713" y="249780"/>
            <a:ext cx="9247532" cy="632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inherit"/>
              </a:rPr>
              <a:t>“</a:t>
            </a: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Pride in the religious sense is the arrogant refusal to let God be God.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It is to grab God’s status for oneself. In the vivid language of the Bible,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pride is puffing yourself up in God’s face.  Pride is turning down God’s invitation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to join the dance of life as a creature in his garden and wishing instead to be the creator,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independent, reliant on one’s own resources.  Never does pride want to pray for strength,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ask for grace, plead for mercy, or give thanks to God.  Pride is the grand illusion,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 the fantasy of fantasies, the cosmic put-on. The fantasy that we can make it as little gods,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it leaves us empty at the center.  Once we decide to have to make it on our own,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we are attacked by the demons of fear and anxiety. We are worried that we cannot keep our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balance as long as we carry no more inside our empty heart than what we can put there.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We suspect that we lack the power to become what our pride makes us think we are…”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hole in every man that cannot be filled by any created thing, but only by God the Creator.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This God shaped void is why all of our prideful attempts to make ourselves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little gods” in control of our little worlds are doomed to lead to fear and anxiety.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We cannot fill the vacuum within us, only God can.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through an article in our church newsletter a couple years ago.)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In an article from 2012 entitled </a:t>
            </a: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hlinkClick r:id="rId2"/>
              </a:rPr>
              <a:t>“Lent: Emptiness, Fear, and Fullness”</a:t>
            </a:r>
            <a:r>
              <a:rPr kumimoji="0" lang="en-US" altLang="en-US" sz="16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rPr>
              <a:t> Tish </a:t>
            </a:r>
            <a:endParaRPr kumimoji="0" lang="en-US" altLang="en-US" sz="1800" b="0" i="0" u="none" strike="noStrike" cap="none" normalizeH="0" baseline="0" dirty="0">
              <a:ln>
                <a:noFill/>
              </a:ln>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94135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C807-DAB5-440C-92F5-5D1D72049B6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25BB5A9-36BB-45EE-84B6-C28C638D4EAC}"/>
              </a:ext>
            </a:extLst>
          </p:cNvPr>
          <p:cNvSpPr>
            <a:spLocks noGrp="1"/>
          </p:cNvSpPr>
          <p:nvPr>
            <p:ph idx="1"/>
          </p:nvPr>
        </p:nvSpPr>
        <p:spPr>
          <a:xfrm>
            <a:off x="838201" y="1825625"/>
            <a:ext cx="5548532" cy="3925818"/>
          </a:xfrm>
        </p:spPr>
        <p:txBody>
          <a:bodyPr>
            <a:normAutofit fontScale="92500" lnSpcReduction="20000"/>
          </a:bodyPr>
          <a:lstStyle/>
          <a:p>
            <a:pPr marL="0" indent="0">
              <a:buNone/>
            </a:pPr>
            <a:r>
              <a:rPr lang="en-US" sz="8000" b="1" dirty="0">
                <a:effectLst>
                  <a:outerShdw blurRad="38100" dist="38100" dir="2700000" algn="tl">
                    <a:srgbClr val="000000">
                      <a:alpha val="43137"/>
                    </a:srgbClr>
                  </a:outerShdw>
                </a:effectLst>
                <a:latin typeface="Bradley Hand ITC" panose="03070402050302030203" pitchFamily="66" charset="0"/>
              </a:rPr>
              <a:t>Dear God…</a:t>
            </a:r>
          </a:p>
          <a:p>
            <a:pPr marL="0" indent="0">
              <a:buNone/>
            </a:pPr>
            <a:r>
              <a:rPr lang="en-US" sz="8000" b="1" dirty="0">
                <a:effectLst>
                  <a:outerShdw blurRad="38100" dist="38100" dir="2700000" algn="tl">
                    <a:srgbClr val="000000">
                      <a:alpha val="43137"/>
                    </a:srgbClr>
                  </a:outerShdw>
                </a:effectLst>
                <a:latin typeface="Bradley Hand ITC" panose="03070402050302030203" pitchFamily="66" charset="0"/>
              </a:rPr>
              <a:t>      …I QUIT!</a:t>
            </a:r>
          </a:p>
          <a:p>
            <a:pPr marL="0" indent="0">
              <a:buNone/>
            </a:pPr>
            <a:r>
              <a:rPr lang="en-US" sz="8000" b="1" dirty="0">
                <a:effectLst>
                  <a:outerShdw blurRad="38100" dist="38100" dir="2700000" algn="tl">
                    <a:srgbClr val="000000">
                      <a:alpha val="43137"/>
                    </a:srgbClr>
                  </a:outerShdw>
                </a:effectLst>
                <a:latin typeface="Bradley Hand ITC" panose="03070402050302030203" pitchFamily="66" charset="0"/>
              </a:rPr>
              <a:t>Signed _________</a:t>
            </a:r>
            <a:endParaRPr lang="en-US" b="1" dirty="0">
              <a:effectLst>
                <a:outerShdw blurRad="38100" dist="38100" dir="2700000" algn="tl">
                  <a:srgbClr val="000000">
                    <a:alpha val="43137"/>
                  </a:srgbClr>
                </a:outerShdw>
              </a:effectLst>
              <a:latin typeface="Bradley Hand ITC" panose="03070402050302030203" pitchFamily="66" charset="0"/>
            </a:endParaRPr>
          </a:p>
        </p:txBody>
      </p:sp>
      <p:sp>
        <p:nvSpPr>
          <p:cNvPr id="4" name="TextBox 3">
            <a:extLst>
              <a:ext uri="{FF2B5EF4-FFF2-40B4-BE49-F238E27FC236}">
                <a16:creationId xmlns:a16="http://schemas.microsoft.com/office/drawing/2014/main" id="{2D064687-FC9C-48E2-8BB6-B8CB2F3854E6}"/>
              </a:ext>
            </a:extLst>
          </p:cNvPr>
          <p:cNvSpPr txBox="1"/>
          <p:nvPr/>
        </p:nvSpPr>
        <p:spPr>
          <a:xfrm>
            <a:off x="6020973" y="4529798"/>
            <a:ext cx="652741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“If God feels far away from you…</a:t>
            </a:r>
          </a:p>
          <a:p>
            <a:r>
              <a:rPr lang="en-US" sz="2800" b="1" dirty="0">
                <a:effectLst>
                  <a:outerShdw blurRad="38100" dist="38100" dir="2700000" algn="tl">
                    <a:srgbClr val="000000">
                      <a:alpha val="43137"/>
                    </a:srgbClr>
                  </a:outerShdw>
                </a:effectLst>
                <a:latin typeface="Arial Rounded MT Bold" panose="020F0704030504030204" pitchFamily="34" charset="0"/>
              </a:rPr>
              <a:t>     …who moved?” </a:t>
            </a:r>
          </a:p>
        </p:txBody>
      </p:sp>
      <p:sp>
        <p:nvSpPr>
          <p:cNvPr id="5" name="TextBox 4">
            <a:extLst>
              <a:ext uri="{FF2B5EF4-FFF2-40B4-BE49-F238E27FC236}">
                <a16:creationId xmlns:a16="http://schemas.microsoft.com/office/drawing/2014/main" id="{836BACE5-650B-4178-A29C-D24807336756}"/>
              </a:ext>
            </a:extLst>
          </p:cNvPr>
          <p:cNvSpPr txBox="1"/>
          <p:nvPr/>
        </p:nvSpPr>
        <p:spPr>
          <a:xfrm>
            <a:off x="6569612" y="2560320"/>
            <a:ext cx="4784188" cy="707886"/>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We can fight the Lord, or we can surrender everything to his control</a:t>
            </a: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140187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5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CFD9-B9E4-4A75-BE7A-3F0D6E5271CE}"/>
              </a:ext>
            </a:extLst>
          </p:cNvPr>
          <p:cNvSpPr>
            <a:spLocks noGrp="1"/>
          </p:cNvSpPr>
          <p:nvPr>
            <p:ph type="title"/>
          </p:nvPr>
        </p:nvSpPr>
        <p:spPr>
          <a:xfrm>
            <a:off x="261412" y="0"/>
            <a:ext cx="4171122" cy="967409"/>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Fear</a:t>
            </a:r>
          </a:p>
        </p:txBody>
      </p:sp>
      <p:sp>
        <p:nvSpPr>
          <p:cNvPr id="3" name="Content Placeholder 2">
            <a:extLst>
              <a:ext uri="{FF2B5EF4-FFF2-40B4-BE49-F238E27FC236}">
                <a16:creationId xmlns:a16="http://schemas.microsoft.com/office/drawing/2014/main" id="{C4FA2B99-E20C-47AF-B86B-0CD9001012A0}"/>
              </a:ext>
            </a:extLst>
          </p:cNvPr>
          <p:cNvSpPr>
            <a:spLocks noGrp="1"/>
          </p:cNvSpPr>
          <p:nvPr>
            <p:ph idx="1"/>
          </p:nvPr>
        </p:nvSpPr>
        <p:spPr>
          <a:xfrm>
            <a:off x="225286" y="967409"/>
            <a:ext cx="5637631" cy="5517797"/>
          </a:xfrm>
          <a:no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Fear</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Brings Torment</a:t>
            </a:r>
          </a:p>
          <a:p>
            <a:r>
              <a:rPr lang="en-US" b="1" dirty="0">
                <a:effectLst>
                  <a:outerShdw blurRad="38100" dist="38100" dir="2700000" algn="tl">
                    <a:srgbClr val="000000">
                      <a:alpha val="43137"/>
                    </a:srgbClr>
                  </a:outerShdw>
                </a:effectLst>
                <a:latin typeface="Arial Rounded MT Bold" panose="020F0704030504030204" pitchFamily="34" charset="0"/>
              </a:rPr>
              <a:t>Breeds Bondage</a:t>
            </a:r>
          </a:p>
          <a:p>
            <a:r>
              <a:rPr lang="en-US" b="1" dirty="0">
                <a:effectLst>
                  <a:outerShdw blurRad="38100" dist="38100" dir="2700000" algn="tl">
                    <a:srgbClr val="000000">
                      <a:alpha val="43137"/>
                    </a:srgbClr>
                  </a:outerShdw>
                </a:effectLst>
                <a:latin typeface="Arial Rounded MT Bold" panose="020F0704030504030204" pitchFamily="34" charset="0"/>
              </a:rPr>
              <a:t>Exaggerates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Builds up the Negative</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Tears Down the Positive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 John 4:18 (NKJV)</a:t>
            </a:r>
          </a:p>
          <a:p>
            <a:pPr marL="0" indent="0">
              <a:buNone/>
            </a:pPr>
            <a:r>
              <a:rPr lang="en-US" i="1" baseline="30000" dirty="0">
                <a:effectLst>
                  <a:outerShdw blurRad="38100" dist="38100" dir="2700000" algn="tl">
                    <a:srgbClr val="000000">
                      <a:alpha val="43137"/>
                    </a:srgbClr>
                  </a:outerShdw>
                </a:effectLst>
                <a:latin typeface="Arial Rounded MT Bold" panose="020F0704030504030204" pitchFamily="34" charset="0"/>
              </a:rPr>
              <a:t>18 </a:t>
            </a:r>
            <a:r>
              <a:rPr lang="en-US" i="1" dirty="0">
                <a:effectLst>
                  <a:outerShdw blurRad="38100" dist="38100" dir="2700000" algn="tl">
                    <a:srgbClr val="000000">
                      <a:alpha val="43137"/>
                    </a:srgbClr>
                  </a:outerShdw>
                </a:effectLst>
                <a:latin typeface="Arial Rounded MT Bold" panose="020F0704030504030204" pitchFamily="34" charset="0"/>
              </a:rPr>
              <a:t>There is no fear in love; but perfect love casts out fear, because fear involves torment. But he who fears has not been made perfect in love.</a:t>
            </a:r>
          </a:p>
          <a:p>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28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77962409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CFD9-B9E4-4A75-BE7A-3F0D6E5271CE}"/>
              </a:ext>
            </a:extLst>
          </p:cNvPr>
          <p:cNvSpPr>
            <a:spLocks noGrp="1"/>
          </p:cNvSpPr>
          <p:nvPr>
            <p:ph type="title"/>
          </p:nvPr>
        </p:nvSpPr>
        <p:spPr>
          <a:xfrm>
            <a:off x="64460" y="0"/>
            <a:ext cx="4171122" cy="967409"/>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Fear</a:t>
            </a:r>
          </a:p>
        </p:txBody>
      </p:sp>
      <p:sp>
        <p:nvSpPr>
          <p:cNvPr id="3" name="Content Placeholder 2">
            <a:extLst>
              <a:ext uri="{FF2B5EF4-FFF2-40B4-BE49-F238E27FC236}">
                <a16:creationId xmlns:a16="http://schemas.microsoft.com/office/drawing/2014/main" id="{C4FA2B99-E20C-47AF-B86B-0CD9001012A0}"/>
              </a:ext>
            </a:extLst>
          </p:cNvPr>
          <p:cNvSpPr>
            <a:spLocks noGrp="1"/>
          </p:cNvSpPr>
          <p:nvPr>
            <p:ph idx="1"/>
          </p:nvPr>
        </p:nvSpPr>
        <p:spPr>
          <a:xfrm>
            <a:off x="2757470" y="3801035"/>
            <a:ext cx="8201261" cy="2909255"/>
          </a:xfrm>
          <a:solidFill>
            <a:schemeClr val="bg1">
              <a:alpha val="80000"/>
            </a:schemeClr>
          </a:solidFill>
          <a:effectLst>
            <a:softEdge rad="50800"/>
          </a:effectLst>
        </p:spPr>
        <p:txBody>
          <a:bodyPr>
            <a:no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Fear Will Cause You to..</a:t>
            </a: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Run When No One Is Chasing You</a:t>
            </a: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Hear What No One Is Saying</a:t>
            </a: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Close Your Own Door of Opportunity</a:t>
            </a:r>
          </a:p>
          <a:p>
            <a:pPr lvl="1">
              <a:lnSpc>
                <a:spcPct val="110000"/>
              </a:lnSpc>
              <a:buFont typeface="Courier New" panose="02070309020205020404" pitchFamily="49" charset="0"/>
              <a:buChar char="o"/>
            </a:pPr>
            <a:r>
              <a:rPr lang="en-US" sz="3200" b="1" i="1" dirty="0">
                <a:effectLst>
                  <a:outerShdw blurRad="38100" dist="38100" dir="2700000" algn="tl">
                    <a:srgbClr val="000000">
                      <a:alpha val="43137"/>
                    </a:srgbClr>
                  </a:outerShdw>
                </a:effectLst>
                <a:latin typeface="Arial Rounded MT Bold" panose="020F0704030504030204" pitchFamily="34" charset="0"/>
              </a:rPr>
              <a:t>Dread Your Own Shadow</a:t>
            </a:r>
          </a:p>
          <a:p>
            <a:pPr marL="0" indent="0">
              <a:buNone/>
            </a:pPr>
            <a:endParaRPr lang="en-US" sz="3200" i="1" dirty="0">
              <a:effectLst>
                <a:outerShdw blurRad="38100" dist="38100" dir="2700000" algn="tl">
                  <a:srgbClr val="000000">
                    <a:alpha val="43137"/>
                  </a:srgbClr>
                </a:outerShdw>
              </a:effectLst>
              <a:latin typeface="Arial Rounded MT Bold" panose="020F0704030504030204" pitchFamily="34" charset="0"/>
            </a:endParaRPr>
          </a:p>
          <a:p>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dirty="0"/>
          </a:p>
        </p:txBody>
      </p:sp>
    </p:spTree>
    <p:extLst>
      <p:ext uri="{BB962C8B-B14F-4D97-AF65-F5344CB8AC3E}">
        <p14:creationId xmlns:p14="http://schemas.microsoft.com/office/powerpoint/2010/main" val="1297085095"/>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CFD9-B9E4-4A75-BE7A-3F0D6E5271CE}"/>
              </a:ext>
            </a:extLst>
          </p:cNvPr>
          <p:cNvSpPr>
            <a:spLocks noGrp="1"/>
          </p:cNvSpPr>
          <p:nvPr>
            <p:ph type="title"/>
          </p:nvPr>
        </p:nvSpPr>
        <p:spPr>
          <a:xfrm>
            <a:off x="838200" y="0"/>
            <a:ext cx="4577862" cy="967409"/>
          </a:xfrm>
          <a:solidFill>
            <a:schemeClr val="bg1"/>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Dangers of Pride</a:t>
            </a:r>
          </a:p>
        </p:txBody>
      </p:sp>
      <p:sp>
        <p:nvSpPr>
          <p:cNvPr id="3" name="Content Placeholder 2">
            <a:extLst>
              <a:ext uri="{FF2B5EF4-FFF2-40B4-BE49-F238E27FC236}">
                <a16:creationId xmlns:a16="http://schemas.microsoft.com/office/drawing/2014/main" id="{C4FA2B99-E20C-47AF-B86B-0CD9001012A0}"/>
              </a:ext>
            </a:extLst>
          </p:cNvPr>
          <p:cNvSpPr>
            <a:spLocks noGrp="1"/>
          </p:cNvSpPr>
          <p:nvPr>
            <p:ph idx="1"/>
          </p:nvPr>
        </p:nvSpPr>
        <p:spPr>
          <a:xfrm>
            <a:off x="135641" y="1094021"/>
            <a:ext cx="11966713" cy="5685182"/>
          </a:xfrm>
          <a:solidFill>
            <a:schemeClr val="bg1"/>
          </a:solidFill>
          <a:effectLst>
            <a:softEdge rad="50800"/>
          </a:effectLst>
        </p:spPr>
        <p:txBody>
          <a:bodyPr>
            <a:normAutofit/>
          </a:bodyPr>
          <a:lstStyle/>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Independent…</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buFont typeface="Courier New" panose="02070309020205020404" pitchFamily="49" charset="0"/>
              <a:buChar char="o"/>
            </a:pPr>
            <a:r>
              <a:rPr lang="en-GB" sz="2600" dirty="0">
                <a:effectLst>
                  <a:outerShdw blurRad="38100" dist="38100" dir="2700000" algn="tl">
                    <a:srgbClr val="000000">
                      <a:alpha val="43137"/>
                    </a:srgbClr>
                  </a:outerShdw>
                </a:effectLst>
                <a:latin typeface="Arial Rounded MT Bold" panose="020F0704030504030204" pitchFamily="34" charset="0"/>
              </a:rPr>
              <a:t>Pride causes us to not seek counsel -</a:t>
            </a:r>
            <a:r>
              <a:rPr lang="en-GB" sz="2600" b="1" dirty="0">
                <a:effectLst>
                  <a:outerShdw blurRad="38100" dist="38100" dir="2700000" algn="tl">
                    <a:srgbClr val="000000">
                      <a:alpha val="43137"/>
                    </a:srgbClr>
                  </a:outerShdw>
                </a:effectLst>
                <a:latin typeface="Arial Rounded MT Bold" panose="020F0704030504030204" pitchFamily="34" charset="0"/>
              </a:rPr>
              <a:t>1 Cor 8:1-2</a:t>
            </a:r>
            <a:endParaRPr lang="en-US" sz="26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is Often the Motivator for Sins…</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GB" sz="2600" dirty="0">
                <a:effectLst>
                  <a:outerShdw blurRad="38100" dist="38100" dir="2700000" algn="tl">
                    <a:srgbClr val="000000">
                      <a:alpha val="43137"/>
                    </a:srgbClr>
                  </a:outerShdw>
                </a:effectLst>
                <a:latin typeface="Arial Rounded MT Bold" panose="020F0704030504030204" pitchFamily="34" charset="0"/>
              </a:rPr>
              <a:t>The first sin to be committed in the earth was due to pride -</a:t>
            </a:r>
            <a:r>
              <a:rPr lang="en-GB" sz="2600" b="1" dirty="0">
                <a:effectLst>
                  <a:outerShdw blurRad="38100" dist="38100" dir="2700000" algn="tl">
                    <a:srgbClr val="000000">
                      <a:alpha val="43137"/>
                    </a:srgbClr>
                  </a:outerShdw>
                </a:effectLst>
                <a:latin typeface="Arial Rounded MT Bold" panose="020F0704030504030204" pitchFamily="34" charset="0"/>
              </a:rPr>
              <a:t>Gen 3:9</a:t>
            </a:r>
            <a:r>
              <a:rPr lang="en-GB" sz="2600" dirty="0">
                <a:effectLst>
                  <a:outerShdw blurRad="38100" dist="38100" dir="2700000" algn="tl">
                    <a:srgbClr val="000000">
                      <a:alpha val="43137"/>
                    </a:srgbClr>
                  </a:outerShdw>
                </a:effectLst>
                <a:latin typeface="Arial Rounded MT Bold" panose="020F0704030504030204" pitchFamily="34" charset="0"/>
              </a:rPr>
              <a:t> </a:t>
            </a: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Oblivious to Danger…</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anose="02070309020205020404" pitchFamily="49" charset="0"/>
              <a:buChar char="o"/>
            </a:pPr>
            <a:r>
              <a:rPr lang="en-GB" dirty="0">
                <a:effectLst>
                  <a:outerShdw blurRad="38100" dist="38100" dir="2700000" algn="tl">
                    <a:srgbClr val="000000">
                      <a:alpha val="43137"/>
                    </a:srgbClr>
                  </a:outerShdw>
                </a:effectLst>
                <a:latin typeface="Arial Rounded MT Bold" panose="020F0704030504030204" pitchFamily="34" charset="0"/>
              </a:rPr>
              <a:t>“Pride </a:t>
            </a:r>
            <a:r>
              <a:rPr lang="en-GB" dirty="0" err="1">
                <a:effectLst>
                  <a:outerShdw blurRad="38100" dist="38100" dir="2700000" algn="tl">
                    <a:srgbClr val="000000">
                      <a:alpha val="43137"/>
                    </a:srgbClr>
                  </a:outerShdw>
                </a:effectLst>
                <a:latin typeface="Arial Rounded MT Bold" panose="020F0704030504030204" pitchFamily="34" charset="0"/>
              </a:rPr>
              <a:t>goeth</a:t>
            </a:r>
            <a:r>
              <a:rPr lang="en-GB" dirty="0">
                <a:effectLst>
                  <a:outerShdw blurRad="38100" dist="38100" dir="2700000" algn="tl">
                    <a:srgbClr val="000000">
                      <a:alpha val="43137"/>
                    </a:srgbClr>
                  </a:outerShdw>
                </a:effectLst>
                <a:latin typeface="Arial Rounded MT Bold" panose="020F0704030504030204" pitchFamily="34" charset="0"/>
              </a:rPr>
              <a:t> before destruction/ an haughty spirit before a fall.” </a:t>
            </a:r>
            <a:r>
              <a:rPr lang="en-GB" sz="2000" dirty="0">
                <a:effectLst>
                  <a:outerShdw blurRad="38100" dist="38100" dir="2700000" algn="tl">
                    <a:srgbClr val="000000">
                      <a:alpha val="43137"/>
                    </a:srgbClr>
                  </a:outerShdw>
                </a:effectLst>
                <a:latin typeface="Arial Rounded MT Bold" panose="020F0704030504030204" pitchFamily="34" charset="0"/>
              </a:rPr>
              <a:t>-</a:t>
            </a:r>
            <a:r>
              <a:rPr lang="en-GB" sz="2000" b="1" dirty="0">
                <a:effectLst>
                  <a:outerShdw blurRad="38100" dist="38100" dir="2700000" algn="tl">
                    <a:srgbClr val="000000">
                      <a:alpha val="43137"/>
                    </a:srgbClr>
                  </a:outerShdw>
                </a:effectLst>
                <a:latin typeface="Arial Rounded MT Bold" panose="020F0704030504030204" pitchFamily="34" charset="0"/>
              </a:rPr>
              <a:t>Prov 16:18</a:t>
            </a: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Blind…</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buFont typeface="Courier New" panose="02070309020205020404" pitchFamily="49" charset="0"/>
              <a:buChar char="o"/>
            </a:pPr>
            <a:r>
              <a:rPr lang="en-GB" b="1" dirty="0">
                <a:effectLst>
                  <a:outerShdw blurRad="38100" dist="38100" dir="2700000" algn="tl">
                    <a:srgbClr val="000000">
                      <a:alpha val="43137"/>
                    </a:srgbClr>
                  </a:outerShdw>
                </a:effectLst>
                <a:latin typeface="Arial Rounded MT Bold" panose="020F0704030504030204" pitchFamily="34" charset="0"/>
              </a:rPr>
              <a:t>Luke 18:9-14</a:t>
            </a:r>
            <a:r>
              <a:rPr lang="en-GB" dirty="0">
                <a:effectLst>
                  <a:outerShdw blurRad="38100" dist="38100" dir="2700000" algn="tl">
                    <a:srgbClr val="000000">
                      <a:alpha val="43137"/>
                    </a:srgbClr>
                  </a:outerShdw>
                </a:effectLst>
                <a:latin typeface="Arial Rounded MT Bold" panose="020F0704030504030204" pitchFamily="34" charset="0"/>
              </a:rPr>
              <a:t> In the parable the </a:t>
            </a:r>
            <a:r>
              <a:rPr lang="en-GB" dirty="0" err="1">
                <a:effectLst>
                  <a:outerShdw blurRad="38100" dist="38100" dir="2700000" algn="tl">
                    <a:srgbClr val="000000">
                      <a:alpha val="43137"/>
                    </a:srgbClr>
                  </a:outerShdw>
                </a:effectLst>
                <a:latin typeface="Arial Rounded MT Bold" panose="020F0704030504030204" pitchFamily="34" charset="0"/>
              </a:rPr>
              <a:t>pharisee</a:t>
            </a:r>
            <a:r>
              <a:rPr lang="en-GB" dirty="0">
                <a:effectLst>
                  <a:outerShdw blurRad="38100" dist="38100" dir="2700000" algn="tl">
                    <a:srgbClr val="000000">
                      <a:alpha val="43137"/>
                    </a:srgbClr>
                  </a:outerShdw>
                </a:effectLst>
                <a:latin typeface="Arial Rounded MT Bold" panose="020F0704030504030204" pitchFamily="34" charset="0"/>
              </a:rPr>
              <a:t> could not see his spiritual condition because of pride resulting in his self righteousness.</a:t>
            </a:r>
          </a:p>
          <a:p>
            <a:pPr>
              <a:lnSpc>
                <a:spcPct val="120000"/>
              </a:lnSpc>
            </a:pPr>
            <a:r>
              <a:rPr lang="en-GB" b="1" dirty="0">
                <a:effectLst>
                  <a:outerShdw blurRad="38100" dist="38100" dir="2700000" algn="tl">
                    <a:srgbClr val="000000">
                      <a:alpha val="43137"/>
                    </a:srgbClr>
                  </a:outerShdw>
                </a:effectLst>
                <a:latin typeface="Arial Rounded MT Bold" panose="020F0704030504030204" pitchFamily="34" charset="0"/>
              </a:rPr>
              <a:t>Pride Makes Us Foolish…</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buFont typeface="Courier New" panose="02070309020205020404" pitchFamily="49" charset="0"/>
              <a:buChar char="o"/>
            </a:pPr>
            <a:r>
              <a:rPr lang="en-GB" dirty="0">
                <a:effectLst>
                  <a:outerShdw blurRad="38100" dist="38100" dir="2700000" algn="tl">
                    <a:srgbClr val="000000">
                      <a:alpha val="43137"/>
                    </a:srgbClr>
                  </a:outerShdw>
                </a:effectLst>
                <a:latin typeface="Arial Rounded MT Bold" panose="020F0704030504030204" pitchFamily="34" charset="0"/>
              </a:rPr>
              <a:t>Prides gives men a foolish sense of wisdom -</a:t>
            </a:r>
            <a:r>
              <a:rPr lang="en-GB" b="1" dirty="0">
                <a:effectLst>
                  <a:outerShdw blurRad="38100" dist="38100" dir="2700000" algn="tl">
                    <a:srgbClr val="000000">
                      <a:alpha val="43137"/>
                    </a:srgbClr>
                  </a:outerShdw>
                </a:effectLst>
                <a:latin typeface="Arial Rounded MT Bold" panose="020F0704030504030204" pitchFamily="34" charset="0"/>
              </a:rPr>
              <a:t>Prov 1:7</a:t>
            </a:r>
            <a:r>
              <a:rPr lang="en-GB" dirty="0">
                <a:effectLst>
                  <a:outerShdw blurRad="38100" dist="38100" dir="2700000" algn="tl">
                    <a:srgbClr val="000000">
                      <a:alpha val="43137"/>
                    </a:srgbClr>
                  </a:outerShdw>
                </a:effectLst>
                <a:latin typeface="Arial Rounded MT Bold" panose="020F0704030504030204" pitchFamily="34" charset="0"/>
              </a:rPr>
              <a:t>; </a:t>
            </a:r>
            <a:r>
              <a:rPr lang="en-GB" b="1" dirty="0">
                <a:effectLst>
                  <a:outerShdw blurRad="38100" dist="38100" dir="2700000" algn="tl">
                    <a:srgbClr val="000000">
                      <a:alpha val="43137"/>
                    </a:srgbClr>
                  </a:outerShdw>
                </a:effectLst>
                <a:latin typeface="Arial Rounded MT Bold" panose="020F0704030504030204" pitchFamily="34" charset="0"/>
              </a:rPr>
              <a:t>1 Cor 3:18-20</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9271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anim calcmode="lin" valueType="num">
                                      <p:cBhvr>
                                        <p:cTn id="13" dur="2000" fill="hold"/>
                                        <p:tgtEl>
                                          <p:spTgt spid="3">
                                            <p:bg/>
                                          </p:spTgt>
                                        </p:tgtEl>
                                        <p:attrNameLst>
                                          <p:attrName>ppt_x</p:attrName>
                                        </p:attrNameLst>
                                      </p:cBhvr>
                                      <p:tavLst>
                                        <p:tav tm="0">
                                          <p:val>
                                            <p:strVal val="#ppt_x"/>
                                          </p:val>
                                        </p:tav>
                                        <p:tav tm="100000">
                                          <p:val>
                                            <p:strVal val="#ppt_x"/>
                                          </p:val>
                                        </p:tav>
                                      </p:tavLst>
                                    </p:anim>
                                    <p:anim calcmode="lin" valueType="num">
                                      <p:cBhvr>
                                        <p:cTn id="14" dur="2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2000"/>
                                        <p:tgtEl>
                                          <p:spTgt spid="3">
                                            <p:txEl>
                                              <p:pRg st="4" end="4"/>
                                            </p:txEl>
                                          </p:spTgt>
                                        </p:tgtEl>
                                      </p:cBhvr>
                                    </p:animEffect>
                                    <p:anim calcmode="lin" valueType="num">
                                      <p:cBhvr>
                                        <p:cTn id="4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2000"/>
                                        <p:tgtEl>
                                          <p:spTgt spid="3">
                                            <p:txEl>
                                              <p:pRg st="8" end="8"/>
                                            </p:txEl>
                                          </p:spTgt>
                                        </p:tgtEl>
                                      </p:cBhvr>
                                    </p:animEffect>
                                    <p:anim calcmode="lin" valueType="num">
                                      <p:cBhvr>
                                        <p:cTn id="7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2000"/>
                                        <p:tgtEl>
                                          <p:spTgt spid="3">
                                            <p:txEl>
                                              <p:pRg st="9" end="9"/>
                                            </p:txEl>
                                          </p:spTgt>
                                        </p:tgtEl>
                                      </p:cBhvr>
                                    </p:animEffect>
                                    <p:anim calcmode="lin" valueType="num">
                                      <p:cBhvr>
                                        <p:cTn id="7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5">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2"/>
            <a:ext cx="6145696" cy="721554"/>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Need For Control</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65043" y="1166192"/>
            <a:ext cx="10707757" cy="4768443"/>
          </a:xfrm>
          <a:solidFill>
            <a:schemeClr val="bg1">
              <a:alpha val="80000"/>
            </a:schemeClr>
          </a:solidFill>
          <a:effectLst>
            <a:softEdge rad="508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There is An Attack On the Church Today</a:t>
            </a:r>
          </a:p>
          <a:p>
            <a:pPr lvl="1"/>
            <a:r>
              <a:rPr lang="en-US" sz="2800" b="1" dirty="0">
                <a:effectLst>
                  <a:outerShdw blurRad="38100" dist="38100" dir="2700000" algn="tl">
                    <a:srgbClr val="000000">
                      <a:alpha val="43137"/>
                    </a:srgbClr>
                  </a:outerShdw>
                </a:effectLst>
                <a:latin typeface="Arial Rounded MT Bold" panose="020F0704030504030204" pitchFamily="34" charset="0"/>
              </a:rPr>
              <a:t>It Sneaks in the Back Door</a:t>
            </a:r>
          </a:p>
          <a:p>
            <a:pPr lvl="1"/>
            <a:r>
              <a:rPr lang="en-US" sz="2800" b="1" dirty="0">
                <a:effectLst>
                  <a:outerShdw blurRad="38100" dist="38100" dir="2700000" algn="tl">
                    <a:srgbClr val="000000">
                      <a:alpha val="43137"/>
                    </a:srgbClr>
                  </a:outerShdw>
                </a:effectLst>
                <a:latin typeface="Arial Rounded MT Bold" panose="020F0704030504030204" pitchFamily="34" charset="0"/>
              </a:rPr>
              <a:t>It Pretends It Is the Voice Of Reason</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One of the Biggest Addictions In the Church World Today Is:</a:t>
            </a:r>
          </a:p>
          <a:p>
            <a:pPr>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The Addiction to Control</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Bred by Fear -</a:t>
            </a:r>
            <a:r>
              <a:rPr lang="en-US" sz="2800" i="1" dirty="0">
                <a:effectLst>
                  <a:outerShdw blurRad="38100" dist="38100" dir="2700000" algn="tl">
                    <a:srgbClr val="000000">
                      <a:alpha val="43137"/>
                    </a:srgbClr>
                  </a:outerShdw>
                </a:effectLst>
                <a:latin typeface="Arial Rounded MT Bold" panose="020F0704030504030204" pitchFamily="34" charset="0"/>
              </a:rPr>
              <a:t>protect</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Led by Pride -</a:t>
            </a:r>
            <a:r>
              <a:rPr lang="en-US" sz="2800" i="1" dirty="0">
                <a:effectLst>
                  <a:outerShdw blurRad="38100" dist="38100" dir="2700000" algn="tl">
                    <a:srgbClr val="000000">
                      <a:alpha val="43137"/>
                    </a:srgbClr>
                  </a:outerShdw>
                </a:effectLst>
                <a:latin typeface="Arial Rounded MT Bold" panose="020F0704030504030204" pitchFamily="34" charset="0"/>
              </a:rPr>
              <a:t>promote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Both of these Components are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Dangerous</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Deceptive </a:t>
            </a:r>
          </a:p>
        </p:txBody>
      </p:sp>
    </p:spTree>
    <p:extLst>
      <p:ext uri="{BB962C8B-B14F-4D97-AF65-F5344CB8AC3E}">
        <p14:creationId xmlns:p14="http://schemas.microsoft.com/office/powerpoint/2010/main" val="2744501269"/>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093833" y="1972233"/>
            <a:ext cx="8036275" cy="2510120"/>
          </a:xfrm>
          <a:solidFill>
            <a:schemeClr val="bg1">
              <a:alpha val="80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God Never Wants His Children…</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…to be Consumed By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…this Terrible Duo (Pride/ Fear)</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…Or It’s By-Product (Control) </a:t>
            </a:r>
          </a:p>
        </p:txBody>
      </p:sp>
    </p:spTree>
    <p:extLst>
      <p:ext uri="{BB962C8B-B14F-4D97-AF65-F5344CB8AC3E}">
        <p14:creationId xmlns:p14="http://schemas.microsoft.com/office/powerpoint/2010/main" val="293647058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fltVal val="0"/>
                                          </p:val>
                                        </p:tav>
                                        <p:tav tm="100000">
                                          <p:val>
                                            <p:strVal val="#ppt_w"/>
                                          </p:val>
                                        </p:tav>
                                      </p:tavLst>
                                    </p:anim>
                                    <p:anim calcmode="lin" valueType="num">
                                      <p:cBhvr>
                                        <p:cTn id="8" dur="3000" fill="hold"/>
                                        <p:tgtEl>
                                          <p:spTgt spid="3">
                                            <p:bg/>
                                          </p:spTgt>
                                        </p:tgtEl>
                                        <p:attrNameLst>
                                          <p:attrName>ppt_h</p:attrName>
                                        </p:attrNameLst>
                                      </p:cBhvr>
                                      <p:tavLst>
                                        <p:tav tm="0">
                                          <p:val>
                                            <p:fltVal val="0"/>
                                          </p:val>
                                        </p:tav>
                                        <p:tav tm="100000">
                                          <p:val>
                                            <p:strVal val="#ppt_h"/>
                                          </p:val>
                                        </p:tav>
                                      </p:tavLst>
                                    </p:anim>
                                    <p:anim calcmode="lin" valueType="num">
                                      <p:cBhvr>
                                        <p:cTn id="9" dur="3000" fill="hold"/>
                                        <p:tgtEl>
                                          <p:spTgt spid="3">
                                            <p:bg/>
                                          </p:spTgt>
                                        </p:tgtEl>
                                        <p:attrNameLst>
                                          <p:attrName>style.rotation</p:attrName>
                                        </p:attrNameLst>
                                      </p:cBhvr>
                                      <p:tavLst>
                                        <p:tav tm="0">
                                          <p:val>
                                            <p:fltVal val="90"/>
                                          </p:val>
                                        </p:tav>
                                        <p:tav tm="100000">
                                          <p:val>
                                            <p:fltVal val="0"/>
                                          </p:val>
                                        </p:tav>
                                      </p:tavLst>
                                    </p:anim>
                                    <p:animEffect transition="in" filter="fade">
                                      <p:cBhvr>
                                        <p:cTn id="10" dur="3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3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3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3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3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3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CFD9-B9E4-4A75-BE7A-3F0D6E5271CE}"/>
              </a:ext>
            </a:extLst>
          </p:cNvPr>
          <p:cNvSpPr>
            <a:spLocks noGrp="1"/>
          </p:cNvSpPr>
          <p:nvPr>
            <p:ph type="title"/>
          </p:nvPr>
        </p:nvSpPr>
        <p:spPr>
          <a:xfrm>
            <a:off x="838200" y="0"/>
            <a:ext cx="4171122" cy="967409"/>
          </a:xfrm>
        </p:spPr>
        <p:txBody>
          <a:bodyPr/>
          <a:lstStyle/>
          <a:p>
            <a:r>
              <a:rPr lang="en-US" dirty="0"/>
              <a:t>Dangers of Pride</a:t>
            </a:r>
          </a:p>
        </p:txBody>
      </p:sp>
      <p:sp>
        <p:nvSpPr>
          <p:cNvPr id="3" name="Content Placeholder 2">
            <a:extLst>
              <a:ext uri="{FF2B5EF4-FFF2-40B4-BE49-F238E27FC236}">
                <a16:creationId xmlns:a16="http://schemas.microsoft.com/office/drawing/2014/main" id="{C4FA2B99-E20C-47AF-B86B-0CD9001012A0}"/>
              </a:ext>
            </a:extLst>
          </p:cNvPr>
          <p:cNvSpPr>
            <a:spLocks noGrp="1"/>
          </p:cNvSpPr>
          <p:nvPr>
            <p:ph idx="1"/>
          </p:nvPr>
        </p:nvSpPr>
        <p:spPr>
          <a:xfrm>
            <a:off x="225287" y="967409"/>
            <a:ext cx="11754678" cy="5685182"/>
          </a:xfrm>
        </p:spPr>
        <p:txBody>
          <a:bodyPr>
            <a:normAutofit fontScale="85000" lnSpcReduction="20000"/>
          </a:bodyPr>
          <a:lstStyle/>
          <a:p>
            <a:r>
              <a:rPr lang="en-GB" b="1" dirty="0"/>
              <a:t>Pride makes us independent…</a:t>
            </a:r>
            <a:endParaRPr lang="en-US" dirty="0"/>
          </a:p>
          <a:p>
            <a:pPr lvl="0"/>
            <a:r>
              <a:rPr lang="en-GB" dirty="0"/>
              <a:t>Pride causes us to not seek counsel (</a:t>
            </a:r>
            <a:r>
              <a:rPr lang="en-GB" b="1" dirty="0"/>
              <a:t>1 Cor 8:1-2</a:t>
            </a:r>
            <a:r>
              <a:rPr lang="en-GB" dirty="0"/>
              <a:t>)…</a:t>
            </a:r>
            <a:endParaRPr lang="en-US" dirty="0"/>
          </a:p>
          <a:p>
            <a:r>
              <a:rPr lang="en-GB" b="1" dirty="0"/>
              <a:t>Pride is often the motivator for other sins…</a:t>
            </a:r>
            <a:endParaRPr lang="en-US" dirty="0"/>
          </a:p>
          <a:p>
            <a:r>
              <a:rPr lang="en-GB" dirty="0"/>
              <a:t>The first sin to be committed in the earth was due to pride (</a:t>
            </a:r>
            <a:r>
              <a:rPr lang="en-GB" b="1" dirty="0"/>
              <a:t>Gen 3:9</a:t>
            </a:r>
            <a:r>
              <a:rPr lang="en-GB" dirty="0"/>
              <a:t>). </a:t>
            </a:r>
          </a:p>
          <a:p>
            <a:r>
              <a:rPr lang="en-GB" b="1" dirty="0"/>
              <a:t>Pride makes us oblivious to danger…</a:t>
            </a:r>
            <a:endParaRPr lang="en-US" dirty="0"/>
          </a:p>
          <a:p>
            <a:r>
              <a:rPr lang="en-GB" dirty="0"/>
              <a:t>“Pride </a:t>
            </a:r>
            <a:r>
              <a:rPr lang="en-GB" dirty="0" err="1"/>
              <a:t>goeth</a:t>
            </a:r>
            <a:r>
              <a:rPr lang="en-GB" dirty="0"/>
              <a:t> before destruction, and an haughty spirit before a fall.” (</a:t>
            </a:r>
            <a:r>
              <a:rPr lang="en-GB" b="1" dirty="0"/>
              <a:t>Prov 16:18 KJV</a:t>
            </a:r>
          </a:p>
          <a:p>
            <a:r>
              <a:rPr lang="en-GB" b="1" dirty="0"/>
              <a:t>Pride makes us blind…</a:t>
            </a:r>
            <a:endParaRPr lang="en-US" dirty="0"/>
          </a:p>
          <a:p>
            <a:r>
              <a:rPr lang="en-GB" dirty="0"/>
              <a:t>We become blind to our own condition and state before God. The </a:t>
            </a:r>
            <a:r>
              <a:rPr lang="en-GB" dirty="0" err="1"/>
              <a:t>pharisee’s</a:t>
            </a:r>
            <a:r>
              <a:rPr lang="en-GB" dirty="0"/>
              <a:t> are a prime example of those who were infected with pride and spiritual blindness. In the parable of the Pharisee and Publican, Jesus addresses pride and spiritual blindness (</a:t>
            </a:r>
            <a:r>
              <a:rPr lang="en-GB" b="1" dirty="0"/>
              <a:t>Luke 18:9-14</a:t>
            </a:r>
            <a:r>
              <a:rPr lang="en-GB" dirty="0"/>
              <a:t>). In the parable the </a:t>
            </a:r>
            <a:r>
              <a:rPr lang="en-GB" dirty="0" err="1"/>
              <a:t>pharisee</a:t>
            </a:r>
            <a:r>
              <a:rPr lang="en-GB" dirty="0"/>
              <a:t> could not see his spiritual condition because of pride resulting in his self righteousness.</a:t>
            </a:r>
          </a:p>
          <a:p>
            <a:r>
              <a:rPr lang="en-GB" b="1" dirty="0"/>
              <a:t>Pride makes us foolish…</a:t>
            </a:r>
            <a:endParaRPr lang="en-US" dirty="0"/>
          </a:p>
          <a:p>
            <a:pPr lvl="0"/>
            <a:r>
              <a:rPr lang="en-GB" dirty="0"/>
              <a:t>Prides gives men a foolish sense of wisdom (</a:t>
            </a:r>
            <a:r>
              <a:rPr lang="en-GB" b="1" dirty="0"/>
              <a:t>Prov 1:7</a:t>
            </a:r>
            <a:r>
              <a:rPr lang="en-GB" dirty="0"/>
              <a:t>; </a:t>
            </a:r>
            <a:r>
              <a:rPr lang="en-GB" b="1" dirty="0"/>
              <a:t>1 Cor 3:18-20</a:t>
            </a:r>
            <a:r>
              <a:rPr lang="en-GB" dirty="0"/>
              <a:t>)…</a:t>
            </a:r>
            <a:endParaRPr lang="en-US" dirty="0"/>
          </a:p>
          <a:p>
            <a:r>
              <a:rPr lang="en-GB" b="1" dirty="0"/>
              <a:t>Pride makes us independent…</a:t>
            </a:r>
            <a:endParaRPr lang="en-US" dirty="0"/>
          </a:p>
          <a:p>
            <a:pPr lvl="0"/>
            <a:r>
              <a:rPr lang="en-GB" dirty="0"/>
              <a:t>Pride causes us to not seek counsel (</a:t>
            </a:r>
            <a:r>
              <a:rPr lang="en-GB" b="1" dirty="0"/>
              <a:t>1 Cor 8:1-2</a:t>
            </a:r>
            <a:r>
              <a:rPr lang="en-GB" dirty="0"/>
              <a:t>)… </a:t>
            </a:r>
            <a:endParaRPr lang="en-US" dirty="0"/>
          </a:p>
        </p:txBody>
      </p:sp>
    </p:spTree>
    <p:extLst>
      <p:ext uri="{BB962C8B-B14F-4D97-AF65-F5344CB8AC3E}">
        <p14:creationId xmlns:p14="http://schemas.microsoft.com/office/powerpoint/2010/main" val="235285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9A2714-4A13-4179-9FE7-C9593ED90651}"/>
              </a:ext>
            </a:extLst>
          </p:cNvPr>
          <p:cNvSpPr>
            <a:spLocks noGrp="1"/>
          </p:cNvSpPr>
          <p:nvPr>
            <p:ph idx="1"/>
          </p:nvPr>
        </p:nvSpPr>
        <p:spPr/>
        <p:txBody>
          <a:bodyPr/>
          <a:lstStyle/>
          <a:p>
            <a:endParaRPr lang="en-US"/>
          </a:p>
        </p:txBody>
      </p:sp>
      <p:sp>
        <p:nvSpPr>
          <p:cNvPr id="5" name="Content Placeholder 2">
            <a:extLst>
              <a:ext uri="{FF2B5EF4-FFF2-40B4-BE49-F238E27FC236}">
                <a16:creationId xmlns:a16="http://schemas.microsoft.com/office/drawing/2014/main" id="{50563CE5-D24E-4BAB-BDF8-462AC7295255}"/>
              </a:ext>
            </a:extLst>
          </p:cNvPr>
          <p:cNvSpPr txBox="1">
            <a:spLocks/>
          </p:cNvSpPr>
          <p:nvPr/>
        </p:nvSpPr>
        <p:spPr>
          <a:xfrm>
            <a:off x="2077862" y="4251606"/>
            <a:ext cx="8036275" cy="2510120"/>
          </a:xfrm>
          <a:prstGeom prst="rect">
            <a:avLst/>
          </a:prstGeom>
          <a:solidFill>
            <a:schemeClr val="bg1">
              <a:alpha val="80000"/>
            </a:schemeClr>
          </a:solidFill>
          <a:effectLst>
            <a:softEdge rad="508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God Never Wants His Children…</a:t>
            </a:r>
          </a:p>
          <a:p>
            <a:pPr marL="0" indent="0">
              <a:lnSpc>
                <a:spcPct val="100000"/>
              </a:lnSpc>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     …to be Consumed By </a:t>
            </a:r>
          </a:p>
          <a:p>
            <a:pPr marL="0" indent="0">
              <a:lnSpc>
                <a:spcPct val="100000"/>
              </a:lnSpc>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         …this Terrible Duo (Pride/ Fear)</a:t>
            </a:r>
          </a:p>
          <a:p>
            <a:pPr marL="0" indent="0">
              <a:lnSpc>
                <a:spcPct val="100000"/>
              </a:lnSpc>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                 …Or It’s By-Product (Control)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250025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3000" fill="hold"/>
                                        <p:tgtEl>
                                          <p:spTgt spid="5">
                                            <p:bg/>
                                          </p:spTgt>
                                        </p:tgtEl>
                                        <p:attrNameLst>
                                          <p:attrName>ppt_w</p:attrName>
                                        </p:attrNameLst>
                                      </p:cBhvr>
                                      <p:tavLst>
                                        <p:tav tm="0">
                                          <p:val>
                                            <p:fltVal val="0"/>
                                          </p:val>
                                        </p:tav>
                                        <p:tav tm="100000">
                                          <p:val>
                                            <p:strVal val="#ppt_w"/>
                                          </p:val>
                                        </p:tav>
                                      </p:tavLst>
                                    </p:anim>
                                    <p:anim calcmode="lin" valueType="num">
                                      <p:cBhvr>
                                        <p:cTn id="8" dur="3000" fill="hold"/>
                                        <p:tgtEl>
                                          <p:spTgt spid="5">
                                            <p:bg/>
                                          </p:spTgt>
                                        </p:tgtEl>
                                        <p:attrNameLst>
                                          <p:attrName>ppt_h</p:attrName>
                                        </p:attrNameLst>
                                      </p:cBhvr>
                                      <p:tavLst>
                                        <p:tav tm="0">
                                          <p:val>
                                            <p:fltVal val="0"/>
                                          </p:val>
                                        </p:tav>
                                        <p:tav tm="100000">
                                          <p:val>
                                            <p:strVal val="#ppt_h"/>
                                          </p:val>
                                        </p:tav>
                                      </p:tavLst>
                                    </p:anim>
                                    <p:anim calcmode="lin" valueType="num">
                                      <p:cBhvr>
                                        <p:cTn id="9" dur="3000" fill="hold"/>
                                        <p:tgtEl>
                                          <p:spTgt spid="5">
                                            <p:bg/>
                                          </p:spTgt>
                                        </p:tgtEl>
                                        <p:attrNameLst>
                                          <p:attrName>style.rotation</p:attrName>
                                        </p:attrNameLst>
                                      </p:cBhvr>
                                      <p:tavLst>
                                        <p:tav tm="0">
                                          <p:val>
                                            <p:fltVal val="90"/>
                                          </p:val>
                                        </p:tav>
                                        <p:tav tm="100000">
                                          <p:val>
                                            <p:fltVal val="0"/>
                                          </p:val>
                                        </p:tav>
                                      </p:tavLst>
                                    </p:anim>
                                    <p:animEffect transition="in" filter="fade">
                                      <p:cBhvr>
                                        <p:cTn id="10" dur="3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3000"/>
                                        <p:tgtEl>
                                          <p:spTgt spid="5">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3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2" dur="3000"/>
                                        <p:tgtEl>
                                          <p:spTgt spid="5">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3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3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8" dur="3000"/>
                                        <p:tgtEl>
                                          <p:spTgt spid="5">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3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3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3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3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3000" b="-6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5168705" cy="946841"/>
          </a:xfrm>
          <a:solidFill>
            <a:schemeClr val="bg1"/>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1: Take a Knee</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956582" y="3671456"/>
            <a:ext cx="9235418" cy="2895600"/>
          </a:xfrm>
          <a:solidFill>
            <a:schemeClr val="bg1">
              <a:alpha val="80000"/>
            </a:schemeClr>
          </a:solidFill>
        </p:spPr>
        <p:txBody>
          <a:bodyPr>
            <a:normAutofit/>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Humble yourself before the Lord. </a:t>
            </a:r>
          </a:p>
          <a:p>
            <a:pPr>
              <a:lnSpc>
                <a:spcPct val="120000"/>
              </a:lnSpc>
            </a:pPr>
            <a:r>
              <a:rPr lang="en-US" sz="3200" b="1" dirty="0">
                <a:effectLst>
                  <a:outerShdw blurRad="38100" dist="38100" dir="2700000" algn="tl">
                    <a:srgbClr val="000000">
                      <a:alpha val="43137"/>
                    </a:srgbClr>
                  </a:outerShdw>
                </a:effectLst>
                <a:latin typeface="Arial Rounded MT Bold" panose="020F0704030504030204" pitchFamily="34" charset="0"/>
              </a:rPr>
              <a:t>Relinquish control of your life to God.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200" b="1" dirty="0">
                <a:effectLst>
                  <a:outerShdw blurRad="38100" dist="38100" dir="2700000" algn="tl">
                    <a:srgbClr val="000000">
                      <a:alpha val="43137"/>
                    </a:srgbClr>
                  </a:outerShdw>
                </a:effectLst>
                <a:latin typeface="Arial Rounded MT Bold" panose="020F0704030504030204" pitchFamily="34" charset="0"/>
              </a:rPr>
              <a:t>Literally, rank yourself under Him. </a:t>
            </a:r>
          </a:p>
          <a:p>
            <a:pPr>
              <a:lnSpc>
                <a:spcPct val="120000"/>
              </a:lnSpc>
            </a:pPr>
            <a:r>
              <a:rPr lang="en-US" sz="3200" b="1" dirty="0">
                <a:effectLst>
                  <a:outerShdw blurRad="38100" dist="38100" dir="2700000" algn="tl">
                    <a:srgbClr val="000000">
                      <a:alpha val="43137"/>
                    </a:srgbClr>
                  </a:outerShdw>
                </a:effectLst>
                <a:latin typeface="Arial Rounded MT Bold" panose="020F0704030504030204" pitchFamily="34" charset="0"/>
              </a:rPr>
              <a:t>Let God to be your Captain, and obey Him.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endParaRPr lang="en-US" dirty="0"/>
          </a:p>
        </p:txBody>
      </p:sp>
    </p:spTree>
    <p:extLst>
      <p:ext uri="{BB962C8B-B14F-4D97-AF65-F5344CB8AC3E}">
        <p14:creationId xmlns:p14="http://schemas.microsoft.com/office/powerpoint/2010/main" val="17375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5168705"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1: Take a Knee</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0" y="1219200"/>
            <a:ext cx="12192000" cy="5140036"/>
          </a:xfrm>
          <a:solidFill>
            <a:schemeClr val="bg1">
              <a:alpha val="80000"/>
            </a:schemeClr>
          </a:solidFill>
        </p:spPr>
        <p:txBody>
          <a:bodyPr>
            <a:normAutofit/>
          </a:bodyPr>
          <a:lstStyle/>
          <a:p>
            <a:pPr marL="0" indent="0">
              <a:lnSpc>
                <a:spcPct val="100000"/>
              </a:lnSpc>
              <a:spcBef>
                <a:spcPts val="1200"/>
              </a:spcBef>
              <a:buNone/>
            </a:pPr>
            <a:r>
              <a:rPr lang="en-US" sz="2400"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But he gives more grace. Therefore it says, ‘God opposes the proud but gives grace to the humble.’ Submit yourselves therefore to God” </a:t>
            </a:r>
            <a:r>
              <a:rPr lang="en-US" b="1" dirty="0">
                <a:effectLst>
                  <a:outerShdw blurRad="38100" dist="38100" dir="2700000" algn="tl">
                    <a:srgbClr val="000000">
                      <a:alpha val="43137"/>
                    </a:srgbClr>
                  </a:outerShdw>
                </a:effectLst>
                <a:latin typeface="Arial Rounded MT Bold" panose="020F0704030504030204" pitchFamily="34" charset="0"/>
              </a:rPr>
              <a:t>-6-7a</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Humility doesn’t come naturally to most of us. </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It’s the virtue which, if you think you have it, you probably don’t. </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D. L. Moody - </a:t>
            </a:r>
            <a:r>
              <a:rPr lang="en-US" i="1" dirty="0">
                <a:effectLst>
                  <a:outerShdw blurRad="38100" dist="38100" dir="2700000" algn="tl">
                    <a:srgbClr val="000000">
                      <a:alpha val="43137"/>
                    </a:srgbClr>
                  </a:outerShdw>
                </a:effectLst>
                <a:latin typeface="Arial Rounded MT Bold" panose="020F0704030504030204" pitchFamily="34" charset="0"/>
              </a:rPr>
              <a:t>“Lord, make me humble, but don’t let me know it.”</a:t>
            </a:r>
            <a:r>
              <a:rPr lang="en-US" b="1"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We can fight the Lord, or we can Surrender everything to His Control.</a:t>
            </a:r>
          </a:p>
          <a:p>
            <a:pPr marL="2743200" lvl="6" indent="0">
              <a:lnSpc>
                <a:spcPct val="100000"/>
              </a:lnSpc>
              <a:spcBef>
                <a:spcPts val="1200"/>
              </a:spcBef>
              <a:buNone/>
            </a:pPr>
            <a:br>
              <a:rPr lang="en-US" b="1" dirty="0">
                <a:effectLst>
                  <a:outerShdw blurRad="38100" dist="38100" dir="2700000" algn="tl">
                    <a:srgbClr val="000000">
                      <a:alpha val="43137"/>
                    </a:srgbClr>
                  </a:outerShdw>
                </a:effectLst>
                <a:latin typeface="Arial Rounded MT Bold" panose="020F0704030504030204" pitchFamily="34" charset="0"/>
              </a:rPr>
            </a:br>
            <a:r>
              <a:rPr lang="en-US" sz="2800" b="1" dirty="0">
                <a:effectLst>
                  <a:outerShdw blurRad="38100" dist="38100" dir="2700000" algn="tl">
                    <a:srgbClr val="000000">
                      <a:alpha val="43137"/>
                    </a:srgbClr>
                  </a:outerShdw>
                </a:effectLst>
                <a:latin typeface="Arial Rounded MT Bold" panose="020F0704030504030204" pitchFamily="34" charset="0"/>
              </a:rPr>
              <a:t>When We Fight, We Lose.</a:t>
            </a:r>
            <a:br>
              <a:rPr lang="en-US" sz="2800" b="1" dirty="0">
                <a:effectLst>
                  <a:outerShdw blurRad="38100" dist="38100" dir="2700000" algn="tl">
                    <a:srgbClr val="000000">
                      <a:alpha val="43137"/>
                    </a:srgbClr>
                  </a:outerShdw>
                </a:effectLst>
                <a:latin typeface="Arial Rounded MT Bold" panose="020F0704030504030204" pitchFamily="34" charset="0"/>
              </a:rPr>
            </a:br>
            <a:r>
              <a:rPr lang="en-US" sz="2800" b="1" dirty="0">
                <a:effectLst>
                  <a:outerShdw blurRad="38100" dist="38100" dir="2700000" algn="tl">
                    <a:srgbClr val="000000">
                      <a:alpha val="43137"/>
                    </a:srgbClr>
                  </a:outerShdw>
                </a:effectLst>
                <a:latin typeface="Arial Rounded MT Bold" panose="020F0704030504030204" pitchFamily="34" charset="0"/>
              </a:rPr>
              <a:t>When We Surrender In Faith, We Win.</a:t>
            </a:r>
            <a:endParaRPr lang="en-US" sz="100" dirty="0"/>
          </a:p>
        </p:txBody>
      </p:sp>
    </p:spTree>
    <p:extLst>
      <p:ext uri="{BB962C8B-B14F-4D97-AF65-F5344CB8AC3E}">
        <p14:creationId xmlns:p14="http://schemas.microsoft.com/office/powerpoint/2010/main" val="22994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Horizontal)">
                                      <p:cBhvr>
                                        <p:cTn id="11" dur="2000"/>
                                        <p:tgtEl>
                                          <p:spTgt spid="3">
                                            <p:bg/>
                                          </p:spTgt>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Horizont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Horizont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Horizontal)">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outHorizontal)">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outHorizontal)">
                                      <p:cBhvr>
                                        <p:cTn id="34" dur="2000"/>
                                        <p:tgtEl>
                                          <p:spTgt spid="3">
                                            <p:txEl>
                                              <p:pRg st="4" end="4"/>
                                            </p:txEl>
                                          </p:spTgt>
                                        </p:tgtEl>
                                      </p:cBhvr>
                                    </p:animEffect>
                                  </p:childTnLst>
                                </p:cTn>
                              </p:par>
                              <p:par>
                                <p:cTn id="35" presetID="16" presetClass="entr" presetSubtype="42"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outHorizontal)">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4731327" cy="94684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2: Fight Back</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1332854" y="2645044"/>
            <a:ext cx="8911526" cy="1756475"/>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Resist the devil and he will flee from you. </a:t>
            </a:r>
            <a:r>
              <a:rPr lang="en-US" b="1" dirty="0">
                <a:effectLst>
                  <a:outerShdw blurRad="38100" dist="38100" dir="2700000" algn="tl">
                    <a:srgbClr val="000000">
                      <a:alpha val="43137"/>
                    </a:srgbClr>
                  </a:outerShdw>
                </a:effectLst>
                <a:latin typeface="Arial Rounded MT Bold" panose="020F0704030504030204" pitchFamily="34" charset="0"/>
              </a:rPr>
              <a:t>-4:7</a:t>
            </a:r>
          </a:p>
          <a:p>
            <a:r>
              <a:rPr lang="en-US" b="1" dirty="0">
                <a:effectLst>
                  <a:outerShdw blurRad="38100" dist="38100" dir="2700000" algn="tl">
                    <a:srgbClr val="000000">
                      <a:alpha val="43137"/>
                    </a:srgbClr>
                  </a:outerShdw>
                </a:effectLst>
                <a:latin typeface="Arial Rounded MT Bold" panose="020F0704030504030204" pitchFamily="34" charset="0"/>
              </a:rPr>
              <a:t>You don’t have to let Satan ruin your life anymore. </a:t>
            </a:r>
          </a:p>
          <a:p>
            <a:r>
              <a:rPr lang="en-US" b="1" dirty="0">
                <a:effectLst>
                  <a:outerShdw blurRad="38100" dist="38100" dir="2700000" algn="tl">
                    <a:srgbClr val="000000">
                      <a:alpha val="43137"/>
                    </a:srgbClr>
                  </a:outerShdw>
                </a:effectLst>
                <a:latin typeface="Arial Rounded MT Bold" panose="020F0704030504030204" pitchFamily="34" charset="0"/>
              </a:rPr>
              <a:t>Just submit to God and resist the devil. </a:t>
            </a:r>
          </a:p>
          <a:p>
            <a:pPr marL="0" indent="0">
              <a:buNone/>
            </a:pPr>
            <a:endParaRPr lang="en-US" b="1" dirty="0"/>
          </a:p>
        </p:txBody>
      </p:sp>
    </p:spTree>
    <p:extLst>
      <p:ext uri="{BB962C8B-B14F-4D97-AF65-F5344CB8AC3E}">
        <p14:creationId xmlns:p14="http://schemas.microsoft.com/office/powerpoint/2010/main" val="8090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4731327" cy="94684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2: Fight Back</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265043" y="1219200"/>
            <a:ext cx="11714922" cy="5056909"/>
          </a:xfrm>
          <a:solidFill>
            <a:schemeClr val="bg1">
              <a:alpha val="70000"/>
            </a:schemeClr>
          </a:solidFill>
        </p:spPr>
        <p:txBody>
          <a:bodyPr>
            <a:normAutofit/>
          </a:bodyPr>
          <a:lstStyle/>
          <a:p>
            <a:pPr marL="0" indent="0">
              <a:lnSpc>
                <a:spcPct val="100000"/>
              </a:lnSpc>
              <a:spcBef>
                <a:spcPts val="1200"/>
              </a:spcBef>
              <a:buNone/>
            </a:pPr>
            <a:r>
              <a:rPr lang="en-US" i="1" dirty="0">
                <a:effectLst>
                  <a:outerShdw blurRad="38100" dist="38100" dir="2700000" algn="tl">
                    <a:srgbClr val="000000">
                      <a:alpha val="43137"/>
                    </a:srgbClr>
                  </a:outerShdw>
                </a:effectLst>
                <a:latin typeface="Arial Rounded MT Bold" panose="020F0704030504030204" pitchFamily="34" charset="0"/>
              </a:rPr>
              <a:t>“Resist the devil, and he will flee from you” </a:t>
            </a:r>
            <a:r>
              <a:rPr lang="en-US" dirty="0">
                <a:effectLst>
                  <a:outerShdw blurRad="38100" dist="38100" dir="2700000" algn="tl">
                    <a:srgbClr val="000000">
                      <a:alpha val="43137"/>
                    </a:srgbClr>
                  </a:outerShdw>
                </a:effectLst>
                <a:latin typeface="Arial Rounded MT Bold" panose="020F0704030504030204" pitchFamily="34" charset="0"/>
              </a:rPr>
              <a:t>-7b</a:t>
            </a:r>
          </a:p>
          <a:p>
            <a:pPr marL="0" indent="0">
              <a:lnSpc>
                <a:spcPct val="100000"/>
              </a:lnSpc>
              <a:spcBef>
                <a:spcPts val="120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This is both a Command and a Promise. </a:t>
            </a:r>
          </a:p>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We have no power in ourselves against the devil…</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…but he has no power to use against us when we fight with God’s power</a:t>
            </a:r>
            <a:r>
              <a:rPr lang="en-US" b="1" dirty="0">
                <a:effectLst>
                  <a:outerShdw blurRad="38100" dist="38100" dir="2700000" algn="tl">
                    <a:srgbClr val="000000">
                      <a:alpha val="43137"/>
                    </a:srgbClr>
                  </a:outerShdw>
                </a:effectLst>
                <a:latin typeface="Arial Rounded MT Bold" panose="020F0704030504030204" pitchFamily="34" charset="0"/>
              </a:rPr>
              <a:t>.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By ourselves, we can’t win; with God’s help, we can’t lose.</a:t>
            </a: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The word “resist” is a military term. It means you stand and fight.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You Never Run Away</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Satan isn’t equal to God, but he’s a lot smarter than you or me.</a:t>
            </a:r>
            <a:br>
              <a:rPr lang="en-US" sz="2400" dirty="0">
                <a:effectLst>
                  <a:outerShdw blurRad="38100" dist="38100" dir="2700000" algn="tl">
                    <a:srgbClr val="000000">
                      <a:alpha val="43137"/>
                    </a:srgbClr>
                  </a:outerShdw>
                </a:effectLst>
                <a:latin typeface="Arial Rounded MT Bold" panose="020F0704030504030204" pitchFamily="34" charset="0"/>
              </a:rPr>
            </a:br>
            <a:r>
              <a:rPr lang="en-US" sz="1600"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36650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2000"/>
                                        <p:tgtEl>
                                          <p:spTgt spid="3">
                                            <p:txEl>
                                              <p:pRg st="5" end="5"/>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6D47-28D2-42F9-9BD8-3E9C5DDF571E}"/>
              </a:ext>
            </a:extLst>
          </p:cNvPr>
          <p:cNvSpPr>
            <a:spLocks noGrp="1"/>
          </p:cNvSpPr>
          <p:nvPr>
            <p:ph type="title"/>
          </p:nvPr>
        </p:nvSpPr>
        <p:spPr>
          <a:xfrm>
            <a:off x="838200" y="100081"/>
            <a:ext cx="4415725" cy="94684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3: Draw Near</a:t>
            </a:r>
          </a:p>
        </p:txBody>
      </p:sp>
      <p:sp>
        <p:nvSpPr>
          <p:cNvPr id="3" name="Content Placeholder 2">
            <a:extLst>
              <a:ext uri="{FF2B5EF4-FFF2-40B4-BE49-F238E27FC236}">
                <a16:creationId xmlns:a16="http://schemas.microsoft.com/office/drawing/2014/main" id="{BF6E8530-11CD-40E9-B88C-CC1920F81FB5}"/>
              </a:ext>
            </a:extLst>
          </p:cNvPr>
          <p:cNvSpPr>
            <a:spLocks noGrp="1"/>
          </p:cNvSpPr>
          <p:nvPr>
            <p:ph idx="1"/>
          </p:nvPr>
        </p:nvSpPr>
        <p:spPr>
          <a:xfrm>
            <a:off x="659897" y="1946564"/>
            <a:ext cx="10832448" cy="2791691"/>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Draw near to God, and He will draw near to you.-4-8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Stop running away from God.</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 Instead, turn around and take just one step towards Him;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…for when you do</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…He will take a thousand steps towards you.</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406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20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2000"/>
                                        <p:tgtEl>
                                          <p:spTgt spid="3">
                                            <p:txEl>
                                              <p:pRg st="3" end="3"/>
                                            </p:txEl>
                                          </p:spTgt>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4023</TotalTime>
  <Words>1010</Words>
  <Application>Microsoft Office PowerPoint</Application>
  <PresentationFormat>Widescreen</PresentationFormat>
  <Paragraphs>230</Paragraphs>
  <Slides>31</Slides>
  <Notes>0</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Rounded MT Bold</vt:lpstr>
      <vt:lpstr>Baskerville Old Face</vt:lpstr>
      <vt:lpstr>Bodoni MT Poster Compressed</vt:lpstr>
      <vt:lpstr>Bradley Hand ITC</vt:lpstr>
      <vt:lpstr>Calibri</vt:lpstr>
      <vt:lpstr>Calibri Light</vt:lpstr>
      <vt:lpstr>Courier New</vt:lpstr>
      <vt:lpstr>inherit</vt:lpstr>
      <vt:lpstr>Office Theme</vt:lpstr>
      <vt:lpstr>PowerPoint Presentation</vt:lpstr>
      <vt:lpstr>New Years       Resignation pt 2 </vt:lpstr>
      <vt:lpstr>The Need For Control</vt:lpstr>
      <vt:lpstr>PowerPoint Presentation</vt:lpstr>
      <vt:lpstr># 1: Take a Knee</vt:lpstr>
      <vt:lpstr># 1: Take a Knee</vt:lpstr>
      <vt:lpstr># 2: Fight Back</vt:lpstr>
      <vt:lpstr># 2: Fight Back</vt:lpstr>
      <vt:lpstr># 3: Draw Near</vt:lpstr>
      <vt:lpstr># 3: Draw Near</vt:lpstr>
      <vt:lpstr># 4: Clean Up</vt:lpstr>
      <vt:lpstr># 4: Clean Up</vt:lpstr>
      <vt:lpstr># 5: Get Serious</vt:lpstr>
      <vt:lpstr>#6 Stay 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Dangers of Fear</vt:lpstr>
      <vt:lpstr>Dangers of Fear</vt:lpstr>
      <vt:lpstr>Dangers of Pride</vt:lpstr>
      <vt:lpstr>PowerPoint Presentation</vt:lpstr>
      <vt:lpstr>Dangers of Pride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123</cp:revision>
  <cp:lastPrinted>2018-01-21T04:02:23Z</cp:lastPrinted>
  <dcterms:created xsi:type="dcterms:W3CDTF">2018-01-17T22:40:04Z</dcterms:created>
  <dcterms:modified xsi:type="dcterms:W3CDTF">2018-01-28T05:20:27Z</dcterms:modified>
</cp:coreProperties>
</file>