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75" r:id="rId2"/>
    <p:sldId id="256" r:id="rId3"/>
    <p:sldId id="257" r:id="rId4"/>
    <p:sldId id="259" r:id="rId5"/>
    <p:sldId id="260" r:id="rId6"/>
    <p:sldId id="277" r:id="rId7"/>
    <p:sldId id="267" r:id="rId8"/>
    <p:sldId id="281" r:id="rId9"/>
    <p:sldId id="268" r:id="rId10"/>
    <p:sldId id="278" r:id="rId11"/>
    <p:sldId id="279" r:id="rId12"/>
    <p:sldId id="280" r:id="rId13"/>
    <p:sldId id="276" r:id="rId14"/>
    <p:sldId id="287" r:id="rId15"/>
    <p:sldId id="282" r:id="rId16"/>
    <p:sldId id="269" r:id="rId17"/>
    <p:sldId id="273" r:id="rId18"/>
    <p:sldId id="270" r:id="rId19"/>
    <p:sldId id="261" r:id="rId20"/>
    <p:sldId id="263" r:id="rId21"/>
    <p:sldId id="264" r:id="rId22"/>
    <p:sldId id="265" r:id="rId23"/>
    <p:sldId id="271" r:id="rId24"/>
    <p:sldId id="266" r:id="rId25"/>
    <p:sldId id="272" r:id="rId26"/>
    <p:sldId id="262" r:id="rId27"/>
    <p:sldId id="284" r:id="rId28"/>
    <p:sldId id="286" r:id="rId29"/>
    <p:sldId id="283" r:id="rId30"/>
    <p:sldId id="285" r:id="rId31"/>
    <p:sldId id="258"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4ED3D5-F153-4F7B-B2CF-39332D9141D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F516223C-9F8A-4539-9BBA-6B40C6C1B57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D082FB2-5C23-4FAD-A52D-92B6AF492691}" type="datetimeFigureOut">
              <a:rPr lang="en-US" smtClean="0"/>
              <a:t>1/13/2018</a:t>
            </a:fld>
            <a:endParaRPr lang="en-US"/>
          </a:p>
        </p:txBody>
      </p:sp>
      <p:sp>
        <p:nvSpPr>
          <p:cNvPr id="4" name="Footer Placeholder 3">
            <a:extLst>
              <a:ext uri="{FF2B5EF4-FFF2-40B4-BE49-F238E27FC236}">
                <a16:creationId xmlns:a16="http://schemas.microsoft.com/office/drawing/2014/main" id="{D05A65FB-687D-457B-B953-8E67584841C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61B1FB-DF70-4953-A11C-D4E721D56E8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410C4F0-D97F-4063-B964-D118E02723A1}" type="slidenum">
              <a:rPr lang="en-US" smtClean="0"/>
              <a:t>‹#›</a:t>
            </a:fld>
            <a:endParaRPr lang="en-US"/>
          </a:p>
        </p:txBody>
      </p:sp>
    </p:spTree>
    <p:extLst>
      <p:ext uri="{BB962C8B-B14F-4D97-AF65-F5344CB8AC3E}">
        <p14:creationId xmlns:p14="http://schemas.microsoft.com/office/powerpoint/2010/main" val="1928236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66F0-96BD-4B16-9E98-D50FBF6B2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B7337-F9ED-4158-8E08-4A3E3DED0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9EB5B-7653-460F-A652-5BEC23F32234}"/>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1C87626C-DBA8-4E9C-AAE3-58FB16E5D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53D75-4FE1-41A1-A1DA-BCC8D66898BE}"/>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183170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1DCB-2CF5-45E4-A1CA-EFBC93A590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7DD66-7C00-457F-B94F-3E3E1165E3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933DC-28AD-4C7A-B289-053C0D2A6665}"/>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C3120EB5-9751-470E-9DBA-7E12FDC89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C6D20-A654-418B-BAB6-4FA82546D55B}"/>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352789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754F4-B24C-4948-BA32-6036A4833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84CF9-1B31-4ECB-BB28-D97135712B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58183-04D7-4B35-ABE1-623C0ED6B5A5}"/>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E22C3A1A-A1D1-457C-916E-D47207E50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4E9AA-5F6B-4DBA-89C5-3BF722D25B6F}"/>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98984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F1FD-1AB8-4138-98C9-EB85575C6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4CD000-EB9F-4033-AAFC-B6EAABF259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18143-B5C8-4DF9-974A-D49DB7D4C6F2}"/>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B0D5F731-CE37-47F8-974F-D872CA3F7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CCC50-858F-4CBB-B15D-A370BE79E963}"/>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87558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4E1C-FBDC-45A0-B5AD-C17A5A898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FD31CD-6673-4C62-9E0F-087AFD0CB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FCB1F2-6337-4235-A970-B3FEEC830330}"/>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2D4427DF-4A30-48F1-9594-8B0E5B049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D6C40-F58E-49A9-B550-067F85A1CD27}"/>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344052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E9E1-FCDA-43E1-BE3B-2705CDBE1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BC7C4-7CFA-4D8F-9AD3-728E0540AC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EA381-9F20-4423-85F7-E0AD13AF81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981C0-3F73-4D6A-BD09-29ADF2457A9E}"/>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6" name="Footer Placeholder 5">
            <a:extLst>
              <a:ext uri="{FF2B5EF4-FFF2-40B4-BE49-F238E27FC236}">
                <a16:creationId xmlns:a16="http://schemas.microsoft.com/office/drawing/2014/main" id="{355F5B16-2FF6-4CFD-B0CD-3F85F71EE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59D34-2F9C-406F-8C06-9FD1D6435AEE}"/>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91220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B052-0284-4252-A8B7-9444202322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3CE73-D8F6-4EF8-BD7D-5849A1D48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E0DB09-0CDD-4DED-AEA6-30AE967893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0C43D-6CF2-40DA-BC65-7D80C59CE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6886BF-E4F6-440C-8E61-5008367660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B6051-A206-46FC-8209-44B1778546AA}"/>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8" name="Footer Placeholder 7">
            <a:extLst>
              <a:ext uri="{FF2B5EF4-FFF2-40B4-BE49-F238E27FC236}">
                <a16:creationId xmlns:a16="http://schemas.microsoft.com/office/drawing/2014/main" id="{C52E8EEE-3E64-43BA-91B1-5446B8E693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6AD0C6-CA90-49B7-8781-46C27A938939}"/>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129879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F483-F42F-4BDD-9906-9BBBDE6F1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CC736C-65A6-44A3-9A49-A54BAF7B3936}"/>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4" name="Footer Placeholder 3">
            <a:extLst>
              <a:ext uri="{FF2B5EF4-FFF2-40B4-BE49-F238E27FC236}">
                <a16:creationId xmlns:a16="http://schemas.microsoft.com/office/drawing/2014/main" id="{388AD32B-37B5-4093-BB28-AC3B801FA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E1E53-F48F-46F1-9B34-32F74C85F8FD}"/>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266516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794B5-7CAA-4BEA-A00D-51712E51E687}"/>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3" name="Footer Placeholder 2">
            <a:extLst>
              <a:ext uri="{FF2B5EF4-FFF2-40B4-BE49-F238E27FC236}">
                <a16:creationId xmlns:a16="http://schemas.microsoft.com/office/drawing/2014/main" id="{44E19EF4-1BBB-472B-93BF-CAB38B26D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8C80E8-7D79-4692-9BC1-C1D522780A6C}"/>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134608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8D66-B59B-4B84-AC48-EFFC2483C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CAA2A-03FD-4409-926D-7E280A87E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B2F36-7375-49B1-BCD3-BEE8AA19C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78CF6F-3CCB-408B-A6BA-F7FB6E51533D}"/>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6" name="Footer Placeholder 5">
            <a:extLst>
              <a:ext uri="{FF2B5EF4-FFF2-40B4-BE49-F238E27FC236}">
                <a16:creationId xmlns:a16="http://schemas.microsoft.com/office/drawing/2014/main" id="{09A2E3E3-6305-4612-9782-BC03A7820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B5AD1-2CED-423A-8CE4-5A2672F1EFC1}"/>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254766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CE97-A6C5-4D8A-9ACB-BA475FD5D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1EE6BC-0214-46EA-A165-4738A0857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60D797-092C-4035-8E85-A4E064E2D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675B8C-5CBB-4576-BF26-93FBF2F35EA7}"/>
              </a:ext>
            </a:extLst>
          </p:cNvPr>
          <p:cNvSpPr>
            <a:spLocks noGrp="1"/>
          </p:cNvSpPr>
          <p:nvPr>
            <p:ph type="dt" sz="half" idx="10"/>
          </p:nvPr>
        </p:nvSpPr>
        <p:spPr/>
        <p:txBody>
          <a:bodyPr/>
          <a:lstStyle/>
          <a:p>
            <a:fld id="{0F5AA0B0-F092-4618-A19C-F7A22DE80E4D}" type="datetimeFigureOut">
              <a:rPr lang="en-US" smtClean="0"/>
              <a:t>1/13/2018</a:t>
            </a:fld>
            <a:endParaRPr lang="en-US"/>
          </a:p>
        </p:txBody>
      </p:sp>
      <p:sp>
        <p:nvSpPr>
          <p:cNvPr id="6" name="Footer Placeholder 5">
            <a:extLst>
              <a:ext uri="{FF2B5EF4-FFF2-40B4-BE49-F238E27FC236}">
                <a16:creationId xmlns:a16="http://schemas.microsoft.com/office/drawing/2014/main" id="{ACAA5F30-30A9-4624-A8F9-A64BD7DE4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63580-75AD-4FFB-913B-A7DF930C7553}"/>
              </a:ext>
            </a:extLst>
          </p:cNvPr>
          <p:cNvSpPr>
            <a:spLocks noGrp="1"/>
          </p:cNvSpPr>
          <p:nvPr>
            <p:ph type="sldNum" sz="quarter" idx="12"/>
          </p:nvPr>
        </p:nvSpPr>
        <p:spPr/>
        <p:txBody>
          <a:bodyPr/>
          <a:lstStyle/>
          <a:p>
            <a:fld id="{50029C9A-E919-49E4-A9C9-BB9554A8F36B}" type="slidenum">
              <a:rPr lang="en-US" smtClean="0"/>
              <a:t>‹#›</a:t>
            </a:fld>
            <a:endParaRPr lang="en-US"/>
          </a:p>
        </p:txBody>
      </p:sp>
    </p:spTree>
    <p:extLst>
      <p:ext uri="{BB962C8B-B14F-4D97-AF65-F5344CB8AC3E}">
        <p14:creationId xmlns:p14="http://schemas.microsoft.com/office/powerpoint/2010/main" val="324282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BFB68-2830-4F32-A1A0-426C1D5BC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1454C-6694-4976-A211-B86911E94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D8714-9504-4F2A-ABB2-8F156873B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AA0B0-F092-4618-A19C-F7A22DE80E4D}" type="datetimeFigureOut">
              <a:rPr lang="en-US" smtClean="0"/>
              <a:t>1/13/2018</a:t>
            </a:fld>
            <a:endParaRPr lang="en-US"/>
          </a:p>
        </p:txBody>
      </p:sp>
      <p:sp>
        <p:nvSpPr>
          <p:cNvPr id="5" name="Footer Placeholder 4">
            <a:extLst>
              <a:ext uri="{FF2B5EF4-FFF2-40B4-BE49-F238E27FC236}">
                <a16:creationId xmlns:a16="http://schemas.microsoft.com/office/drawing/2014/main" id="{97DAB8DB-581A-49A1-95E8-D79D6693B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BB8453-72E5-49C9-B5BF-51E4DE837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9C9A-E919-49E4-A9C9-BB9554A8F36B}" type="slidenum">
              <a:rPr lang="en-US" smtClean="0"/>
              <a:t>‹#›</a:t>
            </a:fld>
            <a:endParaRPr lang="en-US"/>
          </a:p>
        </p:txBody>
      </p:sp>
    </p:spTree>
    <p:extLst>
      <p:ext uri="{BB962C8B-B14F-4D97-AF65-F5344CB8AC3E}">
        <p14:creationId xmlns:p14="http://schemas.microsoft.com/office/powerpoint/2010/main" val="347423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0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5897880" y="0"/>
            <a:ext cx="6294120"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#8</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rot="21058838">
            <a:off x="145774" y="1987842"/>
            <a:ext cx="11887200" cy="4030837"/>
          </a:xfrm>
          <a:solidFill>
            <a:schemeClr val="bg1"/>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 Not Withhold Good from those Who Deserve It (27-28)</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27 </a:t>
            </a:r>
            <a:r>
              <a:rPr lang="en-US" b="1" i="1" dirty="0">
                <a:effectLst>
                  <a:outerShdw blurRad="38100" dist="38100" dir="2700000" algn="tl">
                    <a:srgbClr val="000000">
                      <a:alpha val="43137"/>
                    </a:srgbClr>
                  </a:outerShdw>
                </a:effectLst>
                <a:latin typeface="Arial Rounded MT Bold" panose="020F0704030504030204" pitchFamily="34" charset="0"/>
              </a:rPr>
              <a:t>Do not withhold good from those who deserve it, when it is in your power to act. 28 Do not say to your neighbor, “Come back later; I’ll give it tomorrow” — when you now have it with you.</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Do Good to Others Whenever We Have Opportunity.</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Seize the Moment – Give to Others When They Need It.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Do Not Withhold Good…</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…Give It, And Give It Liberally And Immediately!</a:t>
            </a:r>
          </a:p>
          <a:p>
            <a:endParaRPr lang="en-US" dirty="0"/>
          </a:p>
        </p:txBody>
      </p:sp>
    </p:spTree>
    <p:extLst>
      <p:ext uri="{BB962C8B-B14F-4D97-AF65-F5344CB8AC3E}">
        <p14:creationId xmlns:p14="http://schemas.microsoft.com/office/powerpoint/2010/main" val="2957177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199" y="126585"/>
            <a:ext cx="6448865"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#9</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397712"/>
          </a:xfrm>
          <a:solidFill>
            <a:schemeClr val="bg1">
              <a:alpha val="80000"/>
            </a:schemeClr>
          </a:solidFill>
        </p:spPr>
        <p:txBody>
          <a:bodyPr>
            <a:normAutofit lnSpcReduction="10000"/>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 Not Plot Harm Against Your Neighbor (29-30)</a:t>
            </a:r>
          </a:p>
          <a:p>
            <a:pPr marL="0" indent="0">
              <a:lnSpc>
                <a:spcPct val="12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29 Do not plot harm against your neighbor, who lives trustfully near you. 30 Do not accuse a man for no reason — when he has done you no harm.</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Plotting Harm Against Others Should Never Be…</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…The Activity Of God’s People</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…It Is Never Justified</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The Golden Rule Should Be Our Compass/ Guide</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Resolve This Year To Treat Everyone With The Love Of Christ…</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…And To Treat Them As You Want To Be Treated.</a:t>
            </a:r>
          </a:p>
        </p:txBody>
      </p:sp>
    </p:spTree>
    <p:extLst>
      <p:ext uri="{BB962C8B-B14F-4D97-AF65-F5344CB8AC3E}">
        <p14:creationId xmlns:p14="http://schemas.microsoft.com/office/powerpoint/2010/main" val="114762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2582594" y="112517"/>
            <a:ext cx="6280052"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#10</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59842" y="1706472"/>
            <a:ext cx="11887200" cy="4939988"/>
          </a:xfrm>
          <a:solidFill>
            <a:schemeClr val="bg1">
              <a:alpha val="80000"/>
            </a:schemeClr>
          </a:solidFill>
        </p:spPr>
        <p:txBody>
          <a:bodyPr>
            <a:norm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Do Not Envy A Violent Man Or Choose Any Of His Ways (31–35)</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31 “Do not envy a violent man or choose any of his ways, 32 for the LORD detests a perverse man but takes the upright into his confidence. 33 The LORD's curse is on the house of the wicked, but he blesses the home of the righteous. 34 He mocks proud mockers but gives grace to the humble. 35 The wise inherit honor, but fools he holds up to shame.”</a:t>
            </a:r>
          </a:p>
          <a:p>
            <a:pPr marL="457200" lvl="1"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Let’s Keep This Simple…</a:t>
            </a:r>
          </a:p>
          <a:p>
            <a:pPr marL="3200400" lvl="7" indent="0">
              <a:lnSpc>
                <a:spcPct val="110000"/>
              </a:lnSpc>
              <a:buNone/>
            </a:pPr>
            <a:r>
              <a:rPr lang="en-US" sz="3400" b="1" dirty="0">
                <a:effectLst>
                  <a:outerShdw blurRad="38100" dist="38100" dir="2700000" algn="tl">
                    <a:srgbClr val="000000">
                      <a:alpha val="43137"/>
                    </a:srgbClr>
                  </a:outerShdw>
                </a:effectLst>
                <a:latin typeface="Arial Rounded MT Bold" panose="020F0704030504030204" pitchFamily="34" charset="0"/>
              </a:rPr>
              <a:t>        </a:t>
            </a:r>
            <a:r>
              <a:rPr lang="en-US" sz="4400" b="1" dirty="0">
                <a:effectLst>
                  <a:outerShdw blurRad="38100" dist="38100" dir="2700000" algn="tl">
                    <a:srgbClr val="000000">
                      <a:alpha val="43137"/>
                    </a:srgbClr>
                  </a:outerShdw>
                </a:effectLst>
                <a:latin typeface="Arial Rounded MT Bold" panose="020F0704030504030204" pitchFamily="34" charset="0"/>
              </a:rPr>
              <a:t>W </a:t>
            </a:r>
            <a:r>
              <a:rPr lang="en-US" sz="4400" b="1" dirty="0" err="1">
                <a:effectLst>
                  <a:outerShdw blurRad="38100" dist="38100" dir="2700000" algn="tl">
                    <a:srgbClr val="000000">
                      <a:alpha val="43137"/>
                    </a:srgbClr>
                  </a:outerShdw>
                </a:effectLst>
                <a:latin typeface="Arial Rounded MT Bold" panose="020F0704030504030204" pitchFamily="34" charset="0"/>
              </a:rPr>
              <a:t>W</a:t>
            </a:r>
            <a:r>
              <a:rPr lang="en-US" sz="4400" b="1" dirty="0">
                <a:effectLst>
                  <a:outerShdw blurRad="38100" dist="38100" dir="2700000" algn="tl">
                    <a:srgbClr val="000000">
                      <a:alpha val="43137"/>
                    </a:srgbClr>
                  </a:outerShdw>
                </a:effectLst>
                <a:latin typeface="Arial Rounded MT Bold" panose="020F0704030504030204" pitchFamily="34" charset="0"/>
              </a:rPr>
              <a:t> J 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705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par>
                          <p:cTn id="39" fill="hold">
                            <p:stCondLst>
                              <p:cond delay="1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62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7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2582594" y="112517"/>
            <a:ext cx="6280052"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Solution</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618922"/>
          </a:xfrm>
        </p:spPr>
        <p:txBody>
          <a:bodyPr>
            <a:normAutofit/>
          </a:bodyPr>
          <a:lstStyle/>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We have a lot to do…How do your resolutions marry up to what Solomon wanted??</a:t>
            </a: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They are steep. But there is loads of practical application from every one of those resolutions. See through your study of Proverbs 3 this week what practicality you can put to some of these resolutions</a:t>
            </a: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Blessing to you this year. May your mind and your heart be closely aligned to the will of God on your life and may you know his blessings for your obedience</a:t>
            </a:r>
          </a:p>
        </p:txBody>
      </p:sp>
    </p:spTree>
    <p:extLst>
      <p:ext uri="{BB962C8B-B14F-4D97-AF65-F5344CB8AC3E}">
        <p14:creationId xmlns:p14="http://schemas.microsoft.com/office/powerpoint/2010/main" val="173009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F41DA-7C9B-4312-BD6E-F2B36A7208E4}"/>
              </a:ext>
            </a:extLst>
          </p:cNvPr>
          <p:cNvSpPr txBox="1"/>
          <p:nvPr/>
        </p:nvSpPr>
        <p:spPr>
          <a:xfrm>
            <a:off x="4161183" y="2133600"/>
            <a:ext cx="398890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End of </a:t>
            </a:r>
            <a:r>
              <a:rPr lang="en-US" sz="2800">
                <a:effectLst>
                  <a:outerShdw blurRad="38100" dist="38100" dir="2700000" algn="tl">
                    <a:srgbClr val="000000">
                      <a:alpha val="43137"/>
                    </a:srgbClr>
                  </a:outerShdw>
                </a:effectLst>
                <a:latin typeface="Arial Rounded MT Bold" panose="020F0704030504030204" pitchFamily="34" charset="0"/>
              </a:rPr>
              <a:t>Part 1</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285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7E77E-1982-4633-9BFA-56C9AFEC6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96" y="164824"/>
            <a:ext cx="2731213" cy="2975941"/>
          </a:xfrm>
          <a:prstGeom prst="rect">
            <a:avLst/>
          </a:prstGeom>
        </p:spPr>
      </p:pic>
      <p:pic>
        <p:nvPicPr>
          <p:cNvPr id="5" name="Picture 4">
            <a:extLst>
              <a:ext uri="{FF2B5EF4-FFF2-40B4-BE49-F238E27FC236}">
                <a16:creationId xmlns:a16="http://schemas.microsoft.com/office/drawing/2014/main" id="{356A80EB-6FC9-4965-B65F-23227EED2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892" y="0"/>
            <a:ext cx="3543740" cy="3348111"/>
          </a:xfrm>
          <a:prstGeom prst="rect">
            <a:avLst/>
          </a:prstGeom>
        </p:spPr>
      </p:pic>
      <p:pic>
        <p:nvPicPr>
          <p:cNvPr id="7" name="Picture 6">
            <a:extLst>
              <a:ext uri="{FF2B5EF4-FFF2-40B4-BE49-F238E27FC236}">
                <a16:creationId xmlns:a16="http://schemas.microsoft.com/office/drawing/2014/main" id="{91076EE5-9B37-4E1B-B8A2-5853CFB74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809" y="164824"/>
            <a:ext cx="1826846" cy="2764008"/>
          </a:xfrm>
          <a:prstGeom prst="rect">
            <a:avLst/>
          </a:prstGeom>
        </p:spPr>
      </p:pic>
    </p:spTree>
    <p:extLst>
      <p:ext uri="{BB962C8B-B14F-4D97-AF65-F5344CB8AC3E}">
        <p14:creationId xmlns:p14="http://schemas.microsoft.com/office/powerpoint/2010/main" val="78705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1C427-5259-4DD9-B979-153677581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44" y="331663"/>
            <a:ext cx="2508206" cy="1235606"/>
          </a:xfrm>
          <a:prstGeom prst="rect">
            <a:avLst/>
          </a:prstGeom>
        </p:spPr>
      </p:pic>
      <p:pic>
        <p:nvPicPr>
          <p:cNvPr id="5" name="Picture 4">
            <a:extLst>
              <a:ext uri="{FF2B5EF4-FFF2-40B4-BE49-F238E27FC236}">
                <a16:creationId xmlns:a16="http://schemas.microsoft.com/office/drawing/2014/main" id="{5AA78337-1C5C-4CEE-BD05-85CEA8BB5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142" y="343286"/>
            <a:ext cx="3239572" cy="2018914"/>
          </a:xfrm>
          <a:prstGeom prst="rect">
            <a:avLst/>
          </a:prstGeom>
        </p:spPr>
      </p:pic>
      <p:pic>
        <p:nvPicPr>
          <p:cNvPr id="7" name="Picture 6">
            <a:extLst>
              <a:ext uri="{FF2B5EF4-FFF2-40B4-BE49-F238E27FC236}">
                <a16:creationId xmlns:a16="http://schemas.microsoft.com/office/drawing/2014/main" id="{C6514568-2CBA-4047-8F60-D1FF146EE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788" y="331663"/>
            <a:ext cx="2172811" cy="1235606"/>
          </a:xfrm>
          <a:prstGeom prst="rect">
            <a:avLst/>
          </a:prstGeom>
        </p:spPr>
      </p:pic>
      <p:pic>
        <p:nvPicPr>
          <p:cNvPr id="9" name="Picture 8">
            <a:extLst>
              <a:ext uri="{FF2B5EF4-FFF2-40B4-BE49-F238E27FC236}">
                <a16:creationId xmlns:a16="http://schemas.microsoft.com/office/drawing/2014/main" id="{25CF1268-A4BA-4750-A9F5-6B04C8B6B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 y="2056638"/>
            <a:ext cx="4023360" cy="2249424"/>
          </a:xfrm>
          <a:prstGeom prst="rect">
            <a:avLst/>
          </a:prstGeom>
        </p:spPr>
      </p:pic>
      <p:pic>
        <p:nvPicPr>
          <p:cNvPr id="11" name="Picture 10">
            <a:extLst>
              <a:ext uri="{FF2B5EF4-FFF2-40B4-BE49-F238E27FC236}">
                <a16:creationId xmlns:a16="http://schemas.microsoft.com/office/drawing/2014/main" id="{CC93A729-1DAA-46FE-9F4F-145B3C06D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655277"/>
            <a:ext cx="3200400" cy="1828800"/>
          </a:xfrm>
          <a:prstGeom prst="rect">
            <a:avLst/>
          </a:prstGeom>
        </p:spPr>
      </p:pic>
      <p:pic>
        <p:nvPicPr>
          <p:cNvPr id="12" name="Picture 11" descr="Getty_rm_photo_of_coach_blowing_whistle1">
            <a:extLst>
              <a:ext uri="{FF2B5EF4-FFF2-40B4-BE49-F238E27FC236}">
                <a16:creationId xmlns:a16="http://schemas.microsoft.com/office/drawing/2014/main" id="{8C7DE6FE-CE29-434A-9AEA-45DEEE86588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045526" y="4484077"/>
            <a:ext cx="3048000" cy="2066925"/>
          </a:xfrm>
          <a:prstGeom prst="rect">
            <a:avLst/>
          </a:prstGeom>
          <a:noFill/>
          <a:ln>
            <a:noFill/>
          </a:ln>
        </p:spPr>
      </p:pic>
    </p:spTree>
    <p:extLst>
      <p:ext uri="{BB962C8B-B14F-4D97-AF65-F5344CB8AC3E}">
        <p14:creationId xmlns:p14="http://schemas.microsoft.com/office/powerpoint/2010/main" val="319333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200" y="126585"/>
            <a:ext cx="6040902" cy="801067"/>
          </a:xfrm>
          <a:solidFill>
            <a:schemeClr val="bg1">
              <a:alpha val="80000"/>
            </a:schemeClr>
          </a:solidFill>
        </p:spPr>
        <p:txBody>
          <a:bodyPr>
            <a:normAutofit fontScale="9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Revolution (Attitude) #1</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618922"/>
          </a:xfrm>
          <a:solidFill>
            <a:schemeClr val="bg1">
              <a:alpha val="80000"/>
            </a:schemeClr>
          </a:solidFill>
        </p:spPr>
        <p:txBody>
          <a:bodyPr>
            <a:normAutofit/>
          </a:bodyPr>
          <a:lstStyle/>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Let Love and Faithfulness Never Leave You </a:t>
            </a:r>
            <a:r>
              <a:rPr lang="en-US" b="1" dirty="0">
                <a:effectLst>
                  <a:outerShdw blurRad="38100" dist="38100" dir="2700000" algn="tl">
                    <a:srgbClr val="000000">
                      <a:alpha val="43137"/>
                    </a:srgbClr>
                  </a:outerShdw>
                </a:effectLst>
                <a:latin typeface="Arial Rounded MT Bold" panose="020F0704030504030204" pitchFamily="34" charset="0"/>
              </a:rPr>
              <a:t>(3-4)</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3 Let love and faithfulness never leave you; bind them around your neck, write them on the tablet of your heart. 4 Then you will win </a:t>
            </a:r>
            <a:r>
              <a:rPr lang="en-US" i="1" dirty="0" err="1">
                <a:effectLst>
                  <a:outerShdw blurRad="38100" dist="38100" dir="2700000" algn="tl">
                    <a:srgbClr val="000000">
                      <a:alpha val="43137"/>
                    </a:srgbClr>
                  </a:outerShdw>
                </a:effectLst>
                <a:latin typeface="Arial Rounded MT Bold" panose="020F0704030504030204" pitchFamily="34" charset="0"/>
              </a:rPr>
              <a:t>favour</a:t>
            </a:r>
            <a:r>
              <a:rPr lang="en-US" i="1" dirty="0">
                <a:effectLst>
                  <a:outerShdw blurRad="38100" dist="38100" dir="2700000" algn="tl">
                    <a:srgbClr val="000000">
                      <a:alpha val="43137"/>
                    </a:srgbClr>
                  </a:outerShdw>
                </a:effectLst>
                <a:latin typeface="Arial Rounded MT Bold" panose="020F0704030504030204" pitchFamily="34" charset="0"/>
              </a:rPr>
              <a:t> and a good name in the sight of God and man.</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Love and Faithfulness - Let these 2 qualities be the guiding lights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These must be foundational to all we do.</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Definition of Love =more than a feelings/ </a:t>
            </a:r>
            <a:r>
              <a:rPr lang="en-US" b="1" dirty="0" err="1">
                <a:effectLst>
                  <a:outerShdw blurRad="38100" dist="38100" dir="2700000" algn="tl">
                    <a:srgbClr val="000000">
                      <a:alpha val="43137"/>
                    </a:srgbClr>
                  </a:outerShdw>
                </a:effectLst>
                <a:latin typeface="Arial Rounded MT Bold" panose="020F0704030504030204" pitchFamily="34" charset="0"/>
              </a:rPr>
              <a:t>chremisty</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man with nails in his hands</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Definition of Faithfulness</a:t>
            </a:r>
            <a:r>
              <a:rPr lang="en-US" dirty="0">
                <a:effectLst>
                  <a:outerShdw blurRad="38100" dist="38100" dir="2700000" algn="tl">
                    <a:srgbClr val="000000">
                      <a:alpha val="43137"/>
                    </a:srgbClr>
                  </a:outerShdw>
                </a:effectLst>
                <a:latin typeface="Arial Rounded MT Bold" panose="020F0704030504030204" pitchFamily="34" charset="0"/>
              </a:rPr>
              <a:t>= keeping faith; maintaining allegiance; constant; loyal, showing a strong sense of duty or responsibility; conscientious; reliable; [a faithful copy]</a:t>
            </a:r>
          </a:p>
          <a:p>
            <a:endParaRPr lang="en-US" dirty="0"/>
          </a:p>
        </p:txBody>
      </p:sp>
    </p:spTree>
    <p:extLst>
      <p:ext uri="{BB962C8B-B14F-4D97-AF65-F5344CB8AC3E}">
        <p14:creationId xmlns:p14="http://schemas.microsoft.com/office/powerpoint/2010/main" val="392337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C1B2-54EB-48EA-87E2-117952C48D7E}"/>
              </a:ext>
            </a:extLst>
          </p:cNvPr>
          <p:cNvSpPr>
            <a:spLocks noGrp="1"/>
          </p:cNvSpPr>
          <p:nvPr>
            <p:ph type="ctrTitle"/>
          </p:nvPr>
        </p:nvSpPr>
        <p:spPr>
          <a:xfrm>
            <a:off x="365759" y="253219"/>
            <a:ext cx="4332851" cy="1477109"/>
          </a:xfrm>
          <a:noFill/>
        </p:spPr>
        <p:txBody>
          <a:bodyPr>
            <a:normAutofit fontScale="90000"/>
          </a:bodyPr>
          <a:lstStyle/>
          <a:p>
            <a:pPr algn="l">
              <a:lnSpc>
                <a:spcPct val="100000"/>
              </a:lnSpc>
              <a:spcBef>
                <a:spcPts val="300"/>
              </a:spcBef>
            </a:pPr>
            <a:r>
              <a:rPr lang="en-US" b="1" dirty="0">
                <a:effectLst>
                  <a:outerShdw blurRad="38100" dist="38100" dir="2700000" algn="tl">
                    <a:srgbClr val="000000">
                      <a:alpha val="43137"/>
                    </a:srgbClr>
                  </a:outerShdw>
                </a:effectLst>
                <a:latin typeface="Arial Rounded MT Bold" panose="020F0704030504030204" pitchFamily="34" charset="0"/>
              </a:rPr>
              <a:t>2018</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Time for a…</a:t>
            </a:r>
          </a:p>
        </p:txBody>
      </p:sp>
      <p:sp>
        <p:nvSpPr>
          <p:cNvPr id="3" name="Subtitle 2">
            <a:extLst>
              <a:ext uri="{FF2B5EF4-FFF2-40B4-BE49-F238E27FC236}">
                <a16:creationId xmlns:a16="http://schemas.microsoft.com/office/drawing/2014/main" id="{4949DD1A-E172-4BCE-9F34-EA98EFC1AABB}"/>
              </a:ext>
            </a:extLst>
          </p:cNvPr>
          <p:cNvSpPr>
            <a:spLocks noGrp="1"/>
          </p:cNvSpPr>
          <p:nvPr>
            <p:ph type="subTitle" idx="1"/>
          </p:nvPr>
        </p:nvSpPr>
        <p:spPr>
          <a:xfrm>
            <a:off x="7835703" y="5557447"/>
            <a:ext cx="3784211" cy="632337"/>
          </a:xfrm>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Proverbs 3:1-32 </a:t>
            </a:r>
          </a:p>
        </p:txBody>
      </p:sp>
      <p:sp>
        <p:nvSpPr>
          <p:cNvPr id="4" name="TextBox 3">
            <a:extLst>
              <a:ext uri="{FF2B5EF4-FFF2-40B4-BE49-F238E27FC236}">
                <a16:creationId xmlns:a16="http://schemas.microsoft.com/office/drawing/2014/main" id="{832AD58F-DFB1-4E81-BE01-C54CC694A105}"/>
              </a:ext>
            </a:extLst>
          </p:cNvPr>
          <p:cNvSpPr txBox="1"/>
          <p:nvPr/>
        </p:nvSpPr>
        <p:spPr>
          <a:xfrm>
            <a:off x="8370277" y="22386"/>
            <a:ext cx="232116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B828358B-BDB2-4435-8C26-2D9FACE1D7FF}"/>
              </a:ext>
            </a:extLst>
          </p:cNvPr>
          <p:cNvSpPr txBox="1"/>
          <p:nvPr/>
        </p:nvSpPr>
        <p:spPr>
          <a:xfrm>
            <a:off x="365759" y="6246054"/>
            <a:ext cx="232116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Jan 14, 2018</a:t>
            </a:r>
          </a:p>
        </p:txBody>
      </p:sp>
      <p:sp>
        <p:nvSpPr>
          <p:cNvPr id="6" name="TextBox 5">
            <a:extLst>
              <a:ext uri="{FF2B5EF4-FFF2-40B4-BE49-F238E27FC236}">
                <a16:creationId xmlns:a16="http://schemas.microsoft.com/office/drawing/2014/main" id="{C76F9100-9EFA-45C6-80FD-56EC55502CB6}"/>
              </a:ext>
            </a:extLst>
          </p:cNvPr>
          <p:cNvSpPr txBox="1"/>
          <p:nvPr/>
        </p:nvSpPr>
        <p:spPr>
          <a:xfrm>
            <a:off x="4492487" y="5393635"/>
            <a:ext cx="82163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Pt 2</a:t>
            </a:r>
          </a:p>
        </p:txBody>
      </p:sp>
    </p:spTree>
    <p:extLst>
      <p:ext uri="{BB962C8B-B14F-4D97-AF65-F5344CB8AC3E}">
        <p14:creationId xmlns:p14="http://schemas.microsoft.com/office/powerpoint/2010/main" val="32098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4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3258836" y="0"/>
            <a:ext cx="6180585"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#2</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0003"/>
            <a:ext cx="11887200" cy="5492158"/>
          </a:xfrm>
          <a:solidFill>
            <a:schemeClr val="bg1">
              <a:alpha val="80000"/>
            </a:schemeClr>
          </a:solidFill>
        </p:spPr>
        <p:txBody>
          <a:bodyPr>
            <a:no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Trust In The Lord With All Of Your Heart. (5-6)</a:t>
            </a:r>
          </a:p>
          <a:p>
            <a:pPr>
              <a:lnSpc>
                <a:spcPct val="100000"/>
              </a:lnSpc>
              <a:spcBef>
                <a:spcPts val="0"/>
              </a:spcBef>
            </a:pPr>
            <a:r>
              <a:rPr lang="en-US" i="1" dirty="0">
                <a:effectLst>
                  <a:outerShdw blurRad="38100" dist="38100" dir="2700000" algn="tl">
                    <a:srgbClr val="000000">
                      <a:alpha val="43137"/>
                    </a:srgbClr>
                  </a:outerShdw>
                </a:effectLst>
                <a:latin typeface="Arial Rounded MT Bold" panose="020F0704030504030204" pitchFamily="34" charset="0"/>
              </a:rPr>
              <a:t>5 Trust in the LORD with all your heart and lean not on your own understanding; 6 in all your ways acknowledge him, and he will make your paths straight. [Or will direct your paths.]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Definitions of the Trust:</a:t>
            </a: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firm belief in or confidence in, integrity, reliability, justice, etc. of another person or thing; faith in or reliance on the person or thing </a:t>
            </a: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Trust in the LORD with all your </a:t>
            </a:r>
            <a:r>
              <a:rPr lang="en-US" b="1" dirty="0">
                <a:effectLst>
                  <a:outerShdw blurRad="38100" dist="38100" dir="2700000" algn="tl">
                    <a:srgbClr val="000000">
                      <a:alpha val="43137"/>
                    </a:srgbClr>
                  </a:outerShdw>
                </a:effectLst>
                <a:latin typeface="Arial Rounded MT Bold" panose="020F0704030504030204" pitchFamily="34" charset="0"/>
              </a:rPr>
              <a:t>heart</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will, emotions, intellect</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Definitions of the Acknowledge:</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to recognize the authority or claims of</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to verify receipt of (a letter, gift, favor, payment </a:t>
            </a:r>
          </a:p>
        </p:txBody>
      </p:sp>
    </p:spTree>
    <p:extLst>
      <p:ext uri="{BB962C8B-B14F-4D97-AF65-F5344CB8AC3E}">
        <p14:creationId xmlns:p14="http://schemas.microsoft.com/office/powerpoint/2010/main" val="582898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ppt_x</p:attrName>
                                        </p:attrNameLst>
                                      </p:cBhvr>
                                      <p:tavLst>
                                        <p:tav tm="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7"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5992837" y="0"/>
            <a:ext cx="6040137"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#3</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2566245"/>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Do Not Be Wise In Your Own Eyes (7-8)</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7 Do not be wise in your own eyes; fear the LORD and shun evil. 8 This will bring health to your body and nourishment to your bones.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Did you pray about your new years resolutions?</a:t>
            </a: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Did you ask God for guidance about what you are to work on?</a:t>
            </a:r>
          </a:p>
          <a:p>
            <a:endParaRPr lang="en-US" dirty="0"/>
          </a:p>
        </p:txBody>
      </p:sp>
    </p:spTree>
    <p:extLst>
      <p:ext uri="{BB962C8B-B14F-4D97-AF65-F5344CB8AC3E}">
        <p14:creationId xmlns:p14="http://schemas.microsoft.com/office/powerpoint/2010/main" val="416082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200" y="126585"/>
            <a:ext cx="6209714"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#4</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63703" y="2382273"/>
            <a:ext cx="11887200" cy="4305398"/>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Honor The Lord With Your Wealth </a:t>
            </a:r>
            <a:r>
              <a:rPr lang="en-US" dirty="0">
                <a:effectLst>
                  <a:outerShdw blurRad="38100" dist="38100" dir="2700000" algn="tl">
                    <a:srgbClr val="000000">
                      <a:alpha val="43137"/>
                    </a:srgbClr>
                  </a:outerShdw>
                </a:effectLst>
                <a:latin typeface="Arial Rounded MT Bold" panose="020F0704030504030204" pitchFamily="34" charset="0"/>
              </a:rPr>
              <a:t>(9-10)</a:t>
            </a:r>
          </a:p>
          <a:p>
            <a:r>
              <a:rPr lang="en-US" i="1" dirty="0">
                <a:effectLst>
                  <a:outerShdw blurRad="38100" dist="38100" dir="2700000" algn="tl">
                    <a:srgbClr val="000000">
                      <a:alpha val="43137"/>
                    </a:srgbClr>
                  </a:outerShdw>
                </a:effectLst>
                <a:latin typeface="Arial Rounded MT Bold" panose="020F0704030504030204" pitchFamily="34" charset="0"/>
              </a:rPr>
              <a:t>9 </a:t>
            </a:r>
            <a:r>
              <a:rPr lang="en-US" i="1" dirty="0" err="1">
                <a:effectLst>
                  <a:outerShdw blurRad="38100" dist="38100" dir="2700000" algn="tl">
                    <a:srgbClr val="000000">
                      <a:alpha val="43137"/>
                    </a:srgbClr>
                  </a:outerShdw>
                </a:effectLst>
                <a:latin typeface="Arial Rounded MT Bold" panose="020F0704030504030204" pitchFamily="34" charset="0"/>
              </a:rPr>
              <a:t>Honour</a:t>
            </a:r>
            <a:r>
              <a:rPr lang="en-US" i="1" dirty="0">
                <a:effectLst>
                  <a:outerShdw blurRad="38100" dist="38100" dir="2700000" algn="tl">
                    <a:srgbClr val="000000">
                      <a:alpha val="43137"/>
                    </a:srgbClr>
                  </a:outerShdw>
                </a:effectLst>
                <a:latin typeface="Arial Rounded MT Bold" panose="020F0704030504030204" pitchFamily="34" charset="0"/>
              </a:rPr>
              <a:t> the LORD with your wealth, with the </a:t>
            </a:r>
            <a:r>
              <a:rPr lang="en-US" i="1" dirty="0" err="1">
                <a:effectLst>
                  <a:outerShdw blurRad="38100" dist="38100" dir="2700000" algn="tl">
                    <a:srgbClr val="000000">
                      <a:alpha val="43137"/>
                    </a:srgbClr>
                  </a:outerShdw>
                </a:effectLst>
                <a:latin typeface="Arial Rounded MT Bold" panose="020F0704030504030204" pitchFamily="34" charset="0"/>
              </a:rPr>
              <a:t>firstfruits</a:t>
            </a:r>
            <a:r>
              <a:rPr lang="en-US" i="1" dirty="0">
                <a:effectLst>
                  <a:outerShdw blurRad="38100" dist="38100" dir="2700000" algn="tl">
                    <a:srgbClr val="000000">
                      <a:alpha val="43137"/>
                    </a:srgbClr>
                  </a:outerShdw>
                </a:effectLst>
                <a:latin typeface="Arial Rounded MT Bold" panose="020F0704030504030204" pitchFamily="34" charset="0"/>
              </a:rPr>
              <a:t> of all your crops; 10 then your barns will be filled to overflowing, and your vats will brim over with new wine.</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This Starts with Tithing</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Makes Several Declarations</a:t>
            </a:r>
          </a:p>
          <a:p>
            <a:pPr lvl="1"/>
            <a:r>
              <a:rPr lang="en-US" sz="2800" dirty="0">
                <a:effectLst>
                  <a:outerShdw blurRad="38100" dist="38100" dir="2700000" algn="tl">
                    <a:srgbClr val="000000">
                      <a:alpha val="43137"/>
                    </a:srgbClr>
                  </a:outerShdw>
                </a:effectLst>
                <a:latin typeface="Arial Rounded MT Bold" panose="020F0704030504030204" pitchFamily="34" charset="0"/>
              </a:rPr>
              <a:t>To God= </a:t>
            </a:r>
            <a:r>
              <a:rPr lang="en-US" sz="2800" i="1" dirty="0">
                <a:effectLst>
                  <a:outerShdw blurRad="38100" dist="38100" dir="2700000" algn="tl">
                    <a:srgbClr val="000000">
                      <a:alpha val="43137"/>
                    </a:srgbClr>
                  </a:outerShdw>
                </a:effectLst>
                <a:latin typeface="Arial Rounded MT Bold" panose="020F0704030504030204" pitchFamily="34" charset="0"/>
              </a:rPr>
              <a:t>I Trust You</a:t>
            </a:r>
          </a:p>
          <a:p>
            <a:pPr lvl="1"/>
            <a:r>
              <a:rPr lang="en-US" sz="2800" dirty="0">
                <a:effectLst>
                  <a:outerShdw blurRad="38100" dist="38100" dir="2700000" algn="tl">
                    <a:srgbClr val="000000">
                      <a:alpha val="43137"/>
                    </a:srgbClr>
                  </a:outerShdw>
                </a:effectLst>
                <a:latin typeface="Arial Rounded MT Bold" panose="020F0704030504030204" pitchFamily="34" charset="0"/>
              </a:rPr>
              <a:t>To Satan= </a:t>
            </a:r>
            <a:r>
              <a:rPr lang="en-US" sz="2800" i="1" dirty="0">
                <a:effectLst>
                  <a:outerShdw blurRad="38100" dist="38100" dir="2700000" algn="tl">
                    <a:srgbClr val="000000">
                      <a:alpha val="43137"/>
                    </a:srgbClr>
                  </a:outerShdw>
                </a:effectLst>
                <a:latin typeface="Arial Rounded MT Bold" panose="020F0704030504030204" pitchFamily="34" charset="0"/>
              </a:rPr>
              <a:t>I will Not live by Fear but Faith</a:t>
            </a:r>
          </a:p>
          <a:p>
            <a:pPr lvl="1"/>
            <a:r>
              <a:rPr lang="en-US" sz="2800" dirty="0">
                <a:effectLst>
                  <a:outerShdw blurRad="38100" dist="38100" dir="2700000" algn="tl">
                    <a:srgbClr val="000000">
                      <a:alpha val="43137"/>
                    </a:srgbClr>
                  </a:outerShdw>
                </a:effectLst>
                <a:latin typeface="Arial Rounded MT Bold" panose="020F0704030504030204" pitchFamily="34" charset="0"/>
              </a:rPr>
              <a:t>To Me= </a:t>
            </a:r>
            <a:r>
              <a:rPr lang="en-US" sz="2800" i="1" dirty="0">
                <a:effectLst>
                  <a:outerShdw blurRad="38100" dist="38100" dir="2700000" algn="tl">
                    <a:srgbClr val="000000">
                      <a:alpha val="43137"/>
                    </a:srgbClr>
                  </a:outerShdw>
                </a:effectLst>
                <a:latin typeface="Arial Rounded MT Bold" panose="020F0704030504030204" pitchFamily="34" charset="0"/>
              </a:rPr>
              <a:t>I Refuse To Depend On Me Alone </a:t>
            </a:r>
          </a:p>
          <a:p>
            <a:pPr marL="0" indent="0">
              <a:buNone/>
            </a:pPr>
            <a:endParaRPr lang="en-US" dirty="0"/>
          </a:p>
        </p:txBody>
      </p:sp>
    </p:spTree>
    <p:extLst>
      <p:ext uri="{BB962C8B-B14F-4D97-AF65-F5344CB8AC3E}">
        <p14:creationId xmlns:p14="http://schemas.microsoft.com/office/powerpoint/2010/main" val="37803878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3" end="3"/>
                                            </p:txEl>
                                          </p:spTgt>
                                        </p:tgtEl>
                                      </p:cBhvr>
                                    </p:animEffect>
                                  </p:childTnLst>
                                </p:cTn>
                              </p:par>
                            </p:childTnLst>
                          </p:cTn>
                        </p:par>
                        <p:par>
                          <p:cTn id="47" fill="hold">
                            <p:stCondLst>
                              <p:cond delay="2000"/>
                            </p:stCondLst>
                            <p:childTnLst>
                              <p:par>
                                <p:cTn id="48" presetID="31"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4" end="4"/>
                                            </p:txEl>
                                          </p:spTgt>
                                        </p:tgtEl>
                                      </p:cBhvr>
                                    </p:animEffect>
                                  </p:childTnLst>
                                </p:cTn>
                              </p:par>
                            </p:childTnLst>
                          </p:cTn>
                        </p:par>
                        <p:par>
                          <p:cTn id="54" fill="hold">
                            <p:stCondLst>
                              <p:cond delay="4000"/>
                            </p:stCondLst>
                            <p:childTnLst>
                              <p:par>
                                <p:cTn id="55" presetID="31" presetClass="entr" presetSubtype="0" fill="hold" grpId="0" nodeType="after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5" end="5"/>
                                            </p:txEl>
                                          </p:spTgt>
                                        </p:tgtEl>
                                      </p:cBhvr>
                                    </p:animEffect>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2863948" y="168788"/>
            <a:ext cx="5745480"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 #4</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5"/>
            <a:ext cx="11887200" cy="5919045"/>
          </a:xfrm>
        </p:spPr>
        <p:txBody>
          <a:bodyPr>
            <a:normAutofit fontScale="77500" lnSpcReduction="20000"/>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am a tither and a giver, the windows of heaven are open to me and God rebukes the devourer for my sake. I am blessed ﬁnancially and receive a blessing that I cannot contain. (Mal 3:10, </a:t>
            </a:r>
            <a:r>
              <a:rPr lang="en-US" b="1" dirty="0" err="1">
                <a:effectLst>
                  <a:outerShdw blurRad="38100" dist="38100" dir="2700000" algn="tl">
                    <a:srgbClr val="000000">
                      <a:alpha val="43137"/>
                    </a:srgbClr>
                  </a:outerShdw>
                </a:effectLst>
                <a:latin typeface="Arial Rounded MT Bold" panose="020F0704030504030204" pitchFamily="34" charset="0"/>
              </a:rPr>
              <a:t>Luk</a:t>
            </a:r>
            <a:r>
              <a:rPr lang="en-US" b="1" dirty="0">
                <a:effectLst>
                  <a:outerShdw blurRad="38100" dist="38100" dir="2700000" algn="tl">
                    <a:srgbClr val="000000">
                      <a:alpha val="43137"/>
                    </a:srgbClr>
                  </a:outerShdw>
                </a:effectLst>
                <a:latin typeface="Arial Rounded MT Bold" panose="020F0704030504030204" pitchFamily="34" charset="0"/>
              </a:rPr>
              <a:t> 6:38)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do not worry about lack, knowing God supplies all my needs richly and abundantly; therefore I am able to sow freely and liberally.(Phi 4:19)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choose to sow cheerfully, generously and bountifully, knowing I will reap bountifully. I have in abundance every </a:t>
            </a:r>
            <a:r>
              <a:rPr lang="en-US" b="1" dirty="0" err="1">
                <a:effectLst>
                  <a:outerShdw blurRad="38100" dist="38100" dir="2700000" algn="tl">
                    <a:srgbClr val="000000">
                      <a:alpha val="43137"/>
                    </a:srgbClr>
                  </a:outerShdw>
                </a:effectLst>
                <a:latin typeface="Arial Rounded MT Bold" panose="020F0704030504030204" pitchFamily="34" charset="0"/>
              </a:rPr>
              <a:t>favour</a:t>
            </a:r>
            <a:r>
              <a:rPr lang="en-US" b="1" dirty="0">
                <a:effectLst>
                  <a:outerShdw blurRad="38100" dist="38100" dir="2700000" algn="tl">
                    <a:srgbClr val="000000">
                      <a:alpha val="43137"/>
                    </a:srgbClr>
                  </a:outerShdw>
                </a:effectLst>
                <a:latin typeface="Arial Rounded MT Bold" panose="020F0704030504030204" pitchFamily="34" charset="0"/>
              </a:rPr>
              <a:t> and earthly blessing; All my needs are met and I abound in every good work (2 Cor 9:6-8, Pro 11:24-25).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obey Him, the Lord blesses everything I put my hand to. He grants me abundant prosperity. He makes me the head and not the tail, above and not beneath. The blessings of God are chasing me and overtaking me! (</a:t>
            </a:r>
            <a:r>
              <a:rPr lang="en-US" b="1" dirty="0" err="1">
                <a:effectLst>
                  <a:outerShdw blurRad="38100" dist="38100" dir="2700000" algn="tl">
                    <a:srgbClr val="000000">
                      <a:alpha val="43137"/>
                    </a:srgbClr>
                  </a:outerShdw>
                </a:effectLst>
                <a:latin typeface="Arial Rounded MT Bold" panose="020F0704030504030204" pitchFamily="34" charset="0"/>
              </a:rPr>
              <a:t>Deu</a:t>
            </a:r>
            <a:r>
              <a:rPr lang="en-US" b="1" dirty="0">
                <a:effectLst>
                  <a:outerShdw blurRad="38100" dist="38100" dir="2700000" algn="tl">
                    <a:srgbClr val="000000">
                      <a:alpha val="43137"/>
                    </a:srgbClr>
                  </a:outerShdw>
                </a:effectLst>
                <a:latin typeface="Arial Rounded MT Bold" panose="020F0704030504030204" pitchFamily="34" charset="0"/>
              </a:rPr>
              <a:t> 28:1-14).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God loves to see me prosper, I am believing Him for: jobs and better jobs, advancements, raises and bonuses, sales and commissions, God-ideas and strategies, debts paid off, expenses decrease, blessings and increases, ﬁnancial freedom and breakthroughs.(Phi 4:19, Psa 35:27, </a:t>
            </a:r>
            <a:r>
              <a:rPr lang="en-US" b="1" dirty="0" err="1">
                <a:effectLst>
                  <a:outerShdw blurRad="38100" dist="38100" dir="2700000" algn="tl">
                    <a:srgbClr val="000000">
                      <a:alpha val="43137"/>
                    </a:srgbClr>
                  </a:outerShdw>
                </a:effectLst>
                <a:latin typeface="Arial Rounded MT Bold" panose="020F0704030504030204" pitchFamily="34" charset="0"/>
              </a:rPr>
              <a:t>Deu</a:t>
            </a:r>
            <a:r>
              <a:rPr lang="en-US" b="1" dirty="0">
                <a:effectLst>
                  <a:outerShdw blurRad="38100" dist="38100" dir="2700000" algn="tl">
                    <a:srgbClr val="000000">
                      <a:alpha val="43137"/>
                    </a:srgbClr>
                  </a:outerShdw>
                </a:effectLst>
                <a:latin typeface="Arial Rounded MT Bold" panose="020F0704030504030204" pitchFamily="34" charset="0"/>
              </a:rPr>
              <a:t> 8:18, Psa 112:3, 2 Cor 8:9) DECLARATIONS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444128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6240193" y="154721"/>
            <a:ext cx="5618871"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 #5</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3611116"/>
          </a:xfrm>
          <a:solidFill>
            <a:schemeClr val="bg1">
              <a:alpha val="80000"/>
            </a:schemeClr>
          </a:solidFill>
        </p:spPr>
        <p:txBody>
          <a:bodyPr>
            <a:norm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 Not Despise The Lord’s Discipline V 11-12</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11 My son, do not despise the LORD’s discipline and do not resent his rebuke, 12 because the LORD disciplines those he loves, as a father the son he delights in.</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Will you make the changes that you are prompted to make? </a:t>
            </a: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Disciple is not always NEGATIVE</a:t>
            </a:r>
          </a:p>
          <a:p>
            <a:endParaRPr lang="en-US" dirty="0"/>
          </a:p>
        </p:txBody>
      </p:sp>
    </p:spTree>
    <p:extLst>
      <p:ext uri="{BB962C8B-B14F-4D97-AF65-F5344CB8AC3E}">
        <p14:creationId xmlns:p14="http://schemas.microsoft.com/office/powerpoint/2010/main" val="14825185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0" y="179290"/>
            <a:ext cx="12192000" cy="6436659"/>
          </a:xfrm>
          <a:solidFill>
            <a:schemeClr val="bg1">
              <a:alpha val="80000"/>
            </a:schemeClr>
          </a:solidFill>
        </p:spPr>
        <p:txBody>
          <a:bodyPr>
            <a:noAutofit/>
          </a:bodyPr>
          <a:lstStyle/>
          <a:p>
            <a:pPr marL="0" indent="0">
              <a:lnSpc>
                <a:spcPct val="120000"/>
              </a:lnSpc>
              <a:buNone/>
            </a:pPr>
            <a:r>
              <a:rPr lang="en-US" sz="32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latin typeface="Arial Rounded MT Bold" panose="020F0704030504030204" pitchFamily="34" charset="0"/>
              </a:rPr>
              <a:t>1 - Discipline is a sign of LOVE! –Heb 12:5b-6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If God didn't love you - he wouldn't bother. </a:t>
            </a:r>
            <a:r>
              <a:rPr lang="en-US" b="1" dirty="0">
                <a:effectLst>
                  <a:outerShdw blurRad="38100" dist="38100" dir="2700000" algn="tl">
                    <a:srgbClr val="000000">
                      <a:alpha val="43137"/>
                    </a:srgbClr>
                  </a:outerShdw>
                </a:effectLst>
                <a:latin typeface="Arial Rounded MT Bold" panose="020F0704030504030204" pitchFamily="34" charset="0"/>
              </a:rPr>
              <a:t>God loves us just the way we are.  But he loves us too much to let us stay that way.</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#2 - Discipline is a sign of FAITH! –Heb 12:10-11</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You discipline someone not just because you love them, but because you believe in what they can become.  </a:t>
            </a: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#3 - Discipline is a sign of RELATIONSHIP!  -Heb 12:7-8</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So be encouraged.  It means that He believes in you and that he is investing in the future harvest of greatness in your life. </a:t>
            </a:r>
          </a:p>
          <a:p>
            <a:pPr marL="0" indent="0">
              <a:lnSpc>
                <a:spcPct val="120000"/>
              </a:lnSpc>
              <a:buNone/>
            </a:pPr>
            <a:r>
              <a:rPr lang="en-US" b="1" i="1" dirty="0">
                <a:effectLst>
                  <a:outerShdw blurRad="38100" dist="38100" dir="2700000" algn="tl">
                    <a:srgbClr val="000000">
                      <a:alpha val="43137"/>
                    </a:srgbClr>
                  </a:outerShdw>
                </a:effectLst>
                <a:latin typeface="Arial Rounded MT Bold" panose="020F0704030504030204" pitchFamily="34" charset="0"/>
              </a:rPr>
              <a:t>Therefore, strengthen your feeble arms and weak knees. “Make level paths for your feet,” so that the lame may not be disabled, but rather healed.  </a:t>
            </a:r>
            <a:r>
              <a:rPr lang="en-US" b="1" dirty="0">
                <a:effectLst>
                  <a:outerShdw blurRad="38100" dist="38100" dir="2700000" algn="tl">
                    <a:srgbClr val="000000">
                      <a:alpha val="43137"/>
                    </a:srgbClr>
                  </a:outerShdw>
                </a:effectLst>
                <a:latin typeface="Arial Rounded MT Bold" panose="020F0704030504030204" pitchFamily="34" charset="0"/>
              </a:rPr>
              <a:t>Hebrews 12:12-13</a:t>
            </a:r>
            <a:endParaRPr lang="en-US" dirty="0">
              <a:latin typeface="Arial Rounded MT Bold" panose="020F0704030504030204" pitchFamily="34" charset="0"/>
            </a:endParaRPr>
          </a:p>
        </p:txBody>
      </p:sp>
    </p:spTree>
    <p:extLst>
      <p:ext uri="{BB962C8B-B14F-4D97-AF65-F5344CB8AC3E}">
        <p14:creationId xmlns:p14="http://schemas.microsoft.com/office/powerpoint/2010/main" val="850377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par>
                          <p:cTn id="47" fill="hold">
                            <p:stCondLst>
                              <p:cond delay="1000"/>
                            </p:stCondLst>
                            <p:childTnLst>
                              <p:par>
                                <p:cTn id="48" presetID="31"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200" y="126585"/>
            <a:ext cx="10515600" cy="801067"/>
          </a:xfrm>
        </p:spPr>
        <p:txBody>
          <a:bodyPr/>
          <a:lstStyle/>
          <a:p>
            <a:endParaRPr lang="en-US" dirty="0"/>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618922"/>
          </a:xfrm>
        </p:spPr>
        <p:txBody>
          <a:bodyPr/>
          <a:lstStyle/>
          <a:p>
            <a:endParaRPr lang="en-US" dirty="0"/>
          </a:p>
        </p:txBody>
      </p:sp>
    </p:spTree>
    <p:extLst>
      <p:ext uri="{BB962C8B-B14F-4D97-AF65-F5344CB8AC3E}">
        <p14:creationId xmlns:p14="http://schemas.microsoft.com/office/powerpoint/2010/main" val="239925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1FE62-B01B-4FE5-BBF2-002C34D89A65}"/>
              </a:ext>
            </a:extLst>
          </p:cNvPr>
          <p:cNvSpPr>
            <a:spLocks noGrp="1"/>
          </p:cNvSpPr>
          <p:nvPr>
            <p:ph idx="1"/>
          </p:nvPr>
        </p:nvSpPr>
        <p:spPr>
          <a:xfrm>
            <a:off x="145773" y="251790"/>
            <a:ext cx="11807687" cy="6440557"/>
          </a:xfrm>
        </p:spPr>
        <p:txBody>
          <a:bodyPr>
            <a:normAutofit fontScale="85000" lnSpcReduction="20000"/>
          </a:bodyPr>
          <a:lstStyle/>
          <a:p>
            <a:r>
              <a:rPr lang="en-US" dirty="0"/>
              <a:t>A. The person who is living the way we have described can live in safety and peace.</a:t>
            </a:r>
          </a:p>
          <a:p>
            <a:r>
              <a:rPr lang="en-US" dirty="0"/>
              <a:t>1. Verses 25-26 read: “Have no fear of sudden disaster or of the ruin that overtakes the wicked, for the Lord will be your confidence and will keep your foot from being snared.”</a:t>
            </a:r>
          </a:p>
          <a:p>
            <a:r>
              <a:rPr lang="en-US" dirty="0"/>
              <a:t>2. Our fear fades away because our confidence is in the Lord.</a:t>
            </a:r>
          </a:p>
          <a:p>
            <a:r>
              <a:rPr lang="en-US" dirty="0"/>
              <a:t>3. As we apply God’s wisdom and both fear and trust the Lord, then we need not fear the destruction that results from a life foolishly or wickedly lived.</a:t>
            </a:r>
          </a:p>
          <a:p>
            <a:r>
              <a:rPr lang="en-US" dirty="0"/>
              <a:t>4. Solomon suggests that we put fear aside and have confidence in the Lord.</a:t>
            </a:r>
          </a:p>
          <a:p>
            <a:r>
              <a:rPr lang="en-US" dirty="0"/>
              <a:t>Resolution #8: Do Not Withhold Good from Those Who Deserve It (vs. 27-28)</a:t>
            </a:r>
          </a:p>
          <a:p>
            <a:r>
              <a:rPr lang="en-US" dirty="0"/>
              <a:t>A. Let’s read verses 27 and 28: “Do not withhold good from those who deserve it, when it is in your power to act. Do not say to your neighbor, ‘Come back later; I’ll give it tomorrow’ when you now have it with you.”</a:t>
            </a:r>
          </a:p>
          <a:p>
            <a:r>
              <a:rPr lang="en-US" dirty="0"/>
              <a:t>1. The principle here teaches us to do good to others whenever we have opportunity.</a:t>
            </a:r>
          </a:p>
          <a:p>
            <a:r>
              <a:rPr lang="en-US" dirty="0"/>
              <a:t>2. We should not delay doing what we can to help someone to a future day, when they need it now.</a:t>
            </a:r>
          </a:p>
          <a:p>
            <a:r>
              <a:rPr lang="en-US" dirty="0"/>
              <a:t>3. In other words, seize the moment – give to others right then and there when they need it.</a:t>
            </a:r>
          </a:p>
          <a:p>
            <a:r>
              <a:rPr lang="en-US" dirty="0"/>
              <a:t>4. This certainly would include things like physical help, but can also include the giving of compliments, and encouragement.</a:t>
            </a:r>
          </a:p>
          <a:p>
            <a:r>
              <a:rPr lang="en-US" dirty="0"/>
              <a:t>5. Do not withhold good – give it, and give it liberally and immediately! Amen!</a:t>
            </a:r>
          </a:p>
          <a:p>
            <a:endParaRPr lang="en-US" dirty="0"/>
          </a:p>
        </p:txBody>
      </p:sp>
    </p:spTree>
    <p:extLst>
      <p:ext uri="{BB962C8B-B14F-4D97-AF65-F5344CB8AC3E}">
        <p14:creationId xmlns:p14="http://schemas.microsoft.com/office/powerpoint/2010/main" val="3337181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63FAB5-64DA-429D-8BB1-A933EE03EFF4}"/>
              </a:ext>
            </a:extLst>
          </p:cNvPr>
          <p:cNvSpPr>
            <a:spLocks noGrp="1"/>
          </p:cNvSpPr>
          <p:nvPr>
            <p:ph idx="1"/>
          </p:nvPr>
        </p:nvSpPr>
        <p:spPr>
          <a:xfrm>
            <a:off x="185529" y="106017"/>
            <a:ext cx="11781183" cy="6546574"/>
          </a:xfrm>
        </p:spPr>
        <p:txBody>
          <a:bodyPr/>
          <a:lstStyle/>
          <a:p>
            <a:r>
              <a:rPr lang="en-US" dirty="0"/>
              <a:t>A. Let’s read verses 27 and 28: “Do not withhold good from those who deserve it, when it is in your power to act. Do not say to your neighbor, ‘Come back later; I’ll give it tomorrow’ when you now have it with you.”</a:t>
            </a:r>
          </a:p>
          <a:p>
            <a:r>
              <a:rPr lang="en-US" dirty="0"/>
              <a:t>1. The principle here teaches us to do good to others whenever we have opportunity.</a:t>
            </a:r>
          </a:p>
          <a:p>
            <a:r>
              <a:rPr lang="en-US" dirty="0"/>
              <a:t>2. We should not delay doing what we can to help someone to a future day, when they need it now.</a:t>
            </a:r>
          </a:p>
          <a:p>
            <a:r>
              <a:rPr lang="en-US" dirty="0"/>
              <a:t>3. In other words, seize the moment – give to others right then and there when they need it.</a:t>
            </a:r>
          </a:p>
          <a:p>
            <a:r>
              <a:rPr lang="en-US" dirty="0"/>
              <a:t>4. This certainly would include things like physical help, but can also include the giving of compliments, and encouragement.</a:t>
            </a:r>
          </a:p>
          <a:p>
            <a:r>
              <a:rPr lang="en-US" dirty="0"/>
              <a:t>5. Do not withhold good – give it, and give it liberally and immediately! Amen!</a:t>
            </a:r>
          </a:p>
          <a:p>
            <a:endParaRPr lang="en-US" dirty="0"/>
          </a:p>
        </p:txBody>
      </p:sp>
    </p:spTree>
    <p:extLst>
      <p:ext uri="{BB962C8B-B14F-4D97-AF65-F5344CB8AC3E}">
        <p14:creationId xmlns:p14="http://schemas.microsoft.com/office/powerpoint/2010/main" val="96126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B9628-A6F9-4F58-ABD7-51D156C51056}"/>
              </a:ext>
            </a:extLst>
          </p:cNvPr>
          <p:cNvSpPr>
            <a:spLocks noGrp="1"/>
          </p:cNvSpPr>
          <p:nvPr>
            <p:ph idx="1"/>
          </p:nvPr>
        </p:nvSpPr>
        <p:spPr>
          <a:xfrm>
            <a:off x="-1" y="265043"/>
            <a:ext cx="11993217" cy="6387548"/>
          </a:xfrm>
        </p:spPr>
        <p:txBody>
          <a:bodyPr>
            <a:normAutofit fontScale="85000" lnSpcReduction="20000"/>
          </a:bodyPr>
          <a:lstStyle/>
          <a:p>
            <a:r>
              <a:rPr lang="en-US" dirty="0"/>
              <a:t>Look at verses 29-30: “Do not plot harm against your neighbor, who lives trustfully near you. Do not accuse a man for no reason – when he has done you no harm.”</a:t>
            </a:r>
          </a:p>
          <a:p>
            <a:r>
              <a:rPr lang="en-US" dirty="0"/>
              <a:t>1. Plotting harm against others should never be the activity of those who love the Lord.</a:t>
            </a:r>
          </a:p>
          <a:p>
            <a:r>
              <a:rPr lang="en-US" dirty="0"/>
              <a:t>2. The Golden Rule tells us to only do to others what we would want them to do to us.</a:t>
            </a:r>
          </a:p>
          <a:p>
            <a:r>
              <a:rPr lang="en-US" dirty="0"/>
              <a:t>3. I don’t think that any of us want others to harm us, do we? Certainly not.</a:t>
            </a:r>
          </a:p>
          <a:p>
            <a:r>
              <a:rPr lang="en-US" dirty="0"/>
              <a:t>4. Then why would a person plot harm against another, especially against someone who has done nothing to them?</a:t>
            </a:r>
          </a:p>
          <a:p>
            <a:r>
              <a:rPr lang="en-US" dirty="0"/>
              <a:t>5. Often Selfish reasons usually come into play.</a:t>
            </a:r>
          </a:p>
          <a:p>
            <a:r>
              <a:rPr lang="en-US" dirty="0"/>
              <a:t>a. Maybe that person has something you don’t – whether it be the respect of others or some valuable possession.</a:t>
            </a:r>
          </a:p>
          <a:p>
            <a:r>
              <a:rPr lang="en-US" dirty="0"/>
              <a:t>b. Maybe that person has a problem with someone who is your friend and you plot harm against them to stay on the good side of your friend.</a:t>
            </a:r>
          </a:p>
          <a:p>
            <a:r>
              <a:rPr lang="en-US" dirty="0"/>
              <a:t>6. Whatever the reason, deliberately hurting others is never justified before God.</a:t>
            </a:r>
          </a:p>
          <a:p>
            <a:r>
              <a:rPr lang="en-US" dirty="0"/>
              <a:t>7. The Bible teaches us that revenge is the Lord’s, we must never take revenge into our own hands.</a:t>
            </a:r>
          </a:p>
          <a:p>
            <a:r>
              <a:rPr lang="en-US" dirty="0"/>
              <a:t>8. The Bible tells us to love our enemies and pray for them.</a:t>
            </a:r>
          </a:p>
          <a:p>
            <a:r>
              <a:rPr lang="en-US" dirty="0"/>
              <a:t>9. Resolve this year to treat everyone with the love of Christ and to treat them as you want to be treated.</a:t>
            </a:r>
          </a:p>
        </p:txBody>
      </p:sp>
    </p:spTree>
    <p:extLst>
      <p:ext uri="{BB962C8B-B14F-4D97-AF65-F5344CB8AC3E}">
        <p14:creationId xmlns:p14="http://schemas.microsoft.com/office/powerpoint/2010/main" val="208418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3475382" y="126585"/>
            <a:ext cx="5787887"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What’s Gone Is Gone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618922"/>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Last year at this time, some of you were saying, </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year, things are going to be different! I’m going to change!”</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I’m going to… </a:t>
            </a: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be a better spouse.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with my family.</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reading my Bible. </a:t>
            </a: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praying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serving others.</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This is the year I get my ducks in a row!"</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Just By a Simple Show of Hands…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Who Has Stuck to Their New Years Resolutions?</a:t>
            </a:r>
          </a:p>
          <a:p>
            <a:pPr marL="0" indent="0">
              <a:buNone/>
            </a:pPr>
            <a:endParaRPr lang="en-US" dirty="0"/>
          </a:p>
          <a:p>
            <a:endParaRPr lang="en-US" dirty="0"/>
          </a:p>
        </p:txBody>
      </p:sp>
    </p:spTree>
    <p:extLst>
      <p:ext uri="{BB962C8B-B14F-4D97-AF65-F5344CB8AC3E}">
        <p14:creationId xmlns:p14="http://schemas.microsoft.com/office/powerpoint/2010/main" val="765366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par>
                          <p:cTn id="31" fill="hold">
                            <p:stCondLst>
                              <p:cond delay="120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2000"/>
                                        <p:tgtEl>
                                          <p:spTgt spid="3">
                                            <p:txEl>
                                              <p:pRg st="6" end="6"/>
                                            </p:txEl>
                                          </p:spTgt>
                                        </p:tgtEl>
                                      </p:cBhvr>
                                    </p:animEffect>
                                  </p:childTnLst>
                                </p:cTn>
                              </p:par>
                            </p:childTnLst>
                          </p:cTn>
                        </p:par>
                        <p:par>
                          <p:cTn id="35" fill="hold">
                            <p:stCondLst>
                              <p:cond delay="140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2000"/>
                                        <p:tgtEl>
                                          <p:spTgt spid="3">
                                            <p:txEl>
                                              <p:pRg st="7" end="7"/>
                                            </p:txEl>
                                          </p:spTgt>
                                        </p:tgtEl>
                                      </p:cBhvr>
                                    </p:animEffect>
                                  </p:childTnLst>
                                </p:cTn>
                              </p:par>
                            </p:childTnLst>
                          </p:cTn>
                        </p:par>
                        <p:par>
                          <p:cTn id="39" fill="hold">
                            <p:stCondLst>
                              <p:cond delay="16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2000"/>
                                        <p:tgtEl>
                                          <p:spTgt spid="3">
                                            <p:txEl>
                                              <p:pRg st="9" end="9"/>
                                            </p:txEl>
                                          </p:spTgt>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A443BE-2CC6-4709-BE60-0D64C6FDB44E}"/>
              </a:ext>
            </a:extLst>
          </p:cNvPr>
          <p:cNvSpPr>
            <a:spLocks noGrp="1"/>
          </p:cNvSpPr>
          <p:nvPr>
            <p:ph idx="1"/>
          </p:nvPr>
        </p:nvSpPr>
        <p:spPr>
          <a:xfrm>
            <a:off x="212035" y="172278"/>
            <a:ext cx="11807687" cy="6573079"/>
          </a:xfrm>
        </p:spPr>
        <p:txBody>
          <a:bodyPr>
            <a:normAutofit fontScale="92500" lnSpcReduction="10000"/>
          </a:bodyPr>
          <a:lstStyle/>
          <a:p>
            <a:r>
              <a:rPr lang="en-US" dirty="0"/>
              <a:t>A. Look at the final verses of this chapter: “Do not envy a violent man or choose any of his ways, 32 for the LORD detests a perverse man but takes the upright into his confidence. 33 The LORD's curse is on the house of the wicked, but he blesses the home of the righteous. 34 He mocks proud mockers but gives grace to the humble. 35 The wise inherit honor, but fools he holds up to shame.”</a:t>
            </a:r>
          </a:p>
          <a:p>
            <a:r>
              <a:rPr lang="en-US" dirty="0"/>
              <a:t>1. Truly, envy is something that rots the bones - It destroys us from the inside out.</a:t>
            </a:r>
          </a:p>
          <a:p>
            <a:r>
              <a:rPr lang="en-US" dirty="0"/>
              <a:t>2. We especially should not envy the wrong things or the wrong kind of people.</a:t>
            </a:r>
          </a:p>
          <a:p>
            <a:r>
              <a:rPr lang="en-US" dirty="0"/>
              <a:t>3. But sometimes it is so hard not to envy the wicked – it looks like they have it so easy.</a:t>
            </a:r>
          </a:p>
          <a:p>
            <a:r>
              <a:rPr lang="en-US" dirty="0"/>
              <a:t>a. They seem to be having so much fun, living their sinful, materialistic lifestyles.</a:t>
            </a:r>
          </a:p>
          <a:p>
            <a:r>
              <a:rPr lang="en-US" dirty="0"/>
              <a:t>b. They may be rich and famous, and look so glamorous and affluent, but we must not let any of that fool us.</a:t>
            </a:r>
          </a:p>
          <a:p>
            <a:r>
              <a:rPr lang="en-US" dirty="0"/>
              <a:t>4. None of that equals happiness and peace, and it certainly does not measure up to the blessings of righteousness.</a:t>
            </a:r>
          </a:p>
          <a:p>
            <a:r>
              <a:rPr lang="en-US" dirty="0"/>
              <a:t>5. In the end, God’s curse is on the house of the wicked, but he blesses the home of the righteous.</a:t>
            </a:r>
          </a:p>
          <a:p>
            <a:r>
              <a:rPr lang="en-US" dirty="0"/>
              <a:t>6. The wise inherit honor, but fools He holds up in shame.</a:t>
            </a:r>
          </a:p>
          <a:p>
            <a:endParaRPr lang="en-US" dirty="0"/>
          </a:p>
        </p:txBody>
      </p:sp>
    </p:spTree>
    <p:extLst>
      <p:ext uri="{BB962C8B-B14F-4D97-AF65-F5344CB8AC3E}">
        <p14:creationId xmlns:p14="http://schemas.microsoft.com/office/powerpoint/2010/main" val="2417924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200" y="126585"/>
            <a:ext cx="8173278"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Top Five New Year’s Resolutions</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6"/>
            <a:ext cx="11887200" cy="5618922"/>
          </a:xfrm>
        </p:spPr>
        <p:txBody>
          <a:bodyPr/>
          <a:lstStyle/>
          <a:p>
            <a:pPr marL="457200" lvl="1" indent="0">
              <a:lnSpc>
                <a:spcPct val="100000"/>
              </a:lnSpc>
              <a:buNone/>
            </a:pPr>
            <a:r>
              <a:rPr lang="en-US" sz="2800" b="1" dirty="0">
                <a:latin typeface="Arial Rounded MT Bold" panose="020F0704030504030204" pitchFamily="34" charset="0"/>
              </a:rPr>
              <a:t>#5- take up a new hobby.</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#4- make more money.</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#3- improve relationships.</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#2- stop smoking.</a:t>
            </a:r>
            <a:endParaRPr lang="en-US" sz="2800" dirty="0">
              <a:latin typeface="Arial Rounded MT Bold" panose="020F0704030504030204" pitchFamily="34" charset="0"/>
            </a:endParaRPr>
          </a:p>
          <a:p>
            <a:pPr lvl="1">
              <a:lnSpc>
                <a:spcPct val="100000"/>
              </a:lnSpc>
            </a:pPr>
            <a:r>
              <a:rPr lang="en-US" sz="2800" b="1" dirty="0">
                <a:latin typeface="Arial Rounded MT Bold" panose="020F0704030504030204" pitchFamily="34" charset="0"/>
              </a:rPr>
              <a:t>The most popular New Years resolution…</a:t>
            </a:r>
          </a:p>
          <a:p>
            <a:pPr marL="457200" lvl="1" indent="0">
              <a:lnSpc>
                <a:spcPct val="100000"/>
              </a:lnSpc>
              <a:buNone/>
            </a:pPr>
            <a:r>
              <a:rPr lang="en-US" sz="2800" b="1" dirty="0">
                <a:latin typeface="Arial Rounded MT Bold" panose="020F0704030504030204" pitchFamily="34" charset="0"/>
              </a:rPr>
              <a:t>            …you guessed it, </a:t>
            </a:r>
          </a:p>
          <a:p>
            <a:pPr marL="457200" lvl="1" indent="0">
              <a:lnSpc>
                <a:spcPct val="100000"/>
              </a:lnSpc>
              <a:buNone/>
            </a:pPr>
            <a:r>
              <a:rPr lang="en-US" sz="2800" b="1" dirty="0">
                <a:latin typeface="Arial Rounded MT Bold" panose="020F0704030504030204" pitchFamily="34" charset="0"/>
              </a:rPr>
              <a:t>#1- losing weight.</a:t>
            </a:r>
            <a:endParaRPr lang="en-US" sz="28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43401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02345" y="0"/>
            <a:ext cx="7437938" cy="3675529"/>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They Deal with Things to…</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Us Look Better and Live Longer</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Us Have More</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Help Us to Get Along with Everyone</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err="1">
                <a:effectLst>
                  <a:outerShdw blurRad="38100" dist="38100" dir="2700000" algn="tl">
                    <a:srgbClr val="000000">
                      <a:alpha val="43137"/>
                    </a:srgbClr>
                  </a:outerShdw>
                </a:effectLst>
                <a:latin typeface="Arial Rounded MT Bold" panose="020F0704030504030204" pitchFamily="34" charset="0"/>
              </a:rPr>
              <a:t>ie</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Longevity…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Prosperity…</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…Peace</a:t>
            </a:r>
          </a:p>
          <a:p>
            <a:pPr marL="0" indent="0">
              <a:buNone/>
            </a:pPr>
            <a:endParaRPr lang="en-US" dirty="0"/>
          </a:p>
        </p:txBody>
      </p:sp>
      <p:sp>
        <p:nvSpPr>
          <p:cNvPr id="2" name="TextBox 1">
            <a:extLst>
              <a:ext uri="{FF2B5EF4-FFF2-40B4-BE49-F238E27FC236}">
                <a16:creationId xmlns:a16="http://schemas.microsoft.com/office/drawing/2014/main" id="{60DD90F2-F4F6-4081-8E5D-67FCF93CFF82}"/>
              </a:ext>
            </a:extLst>
          </p:cNvPr>
          <p:cNvSpPr txBox="1"/>
          <p:nvPr/>
        </p:nvSpPr>
        <p:spPr>
          <a:xfrm>
            <a:off x="7779434" y="3472458"/>
            <a:ext cx="4149969" cy="2954655"/>
          </a:xfrm>
          <a:prstGeom prst="rect">
            <a:avLst/>
          </a:prstGeom>
          <a:solidFill>
            <a:schemeClr val="bg1">
              <a:alpha val="80000"/>
            </a:schemeClr>
          </a:solid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In Order to Effect… </a:t>
            </a:r>
          </a:p>
          <a:p>
            <a:r>
              <a:rPr lang="en-US" sz="2800" b="1" dirty="0">
                <a:effectLst>
                  <a:outerShdw blurRad="38100" dist="38100" dir="2700000" algn="tl">
                    <a:srgbClr val="000000">
                      <a:alpha val="43137"/>
                    </a:srgbClr>
                  </a:outerShdw>
                </a:effectLst>
                <a:latin typeface="Arial Rounded MT Bold" panose="020F0704030504030204" pitchFamily="34" charset="0"/>
              </a:rPr>
              <a:t>     …Our Lives</a:t>
            </a:r>
          </a:p>
          <a:p>
            <a:r>
              <a:rPr lang="en-US" sz="2800" b="1" dirty="0">
                <a:effectLst>
                  <a:outerShdw blurRad="38100" dist="38100" dir="2700000" algn="tl">
                    <a:srgbClr val="000000">
                      <a:alpha val="43137"/>
                    </a:srgbClr>
                  </a:outerShdw>
                </a:effectLst>
                <a:latin typeface="Arial Rounded MT Bold" panose="020F0704030504030204" pitchFamily="34" charset="0"/>
              </a:rPr>
              <a:t>We Must be Move From  </a:t>
            </a:r>
          </a:p>
          <a:p>
            <a:r>
              <a:rPr lang="en-US" sz="2800" b="1" dirty="0">
                <a:effectLst>
                  <a:outerShdw blurRad="38100" dist="38100" dir="2700000" algn="tl">
                    <a:srgbClr val="000000">
                      <a:alpha val="43137"/>
                    </a:srgbClr>
                  </a:outerShdw>
                </a:effectLst>
                <a:latin typeface="Arial Rounded MT Bold" panose="020F0704030504030204" pitchFamily="34" charset="0"/>
              </a:rPr>
              <a:t>Resolutions= Thoughts</a:t>
            </a:r>
          </a:p>
          <a:p>
            <a:r>
              <a:rPr lang="en-US" sz="2800" b="1" dirty="0">
                <a:effectLst>
                  <a:outerShdw blurRad="38100" dist="38100" dir="2700000" algn="tl">
                    <a:srgbClr val="000000">
                      <a:alpha val="43137"/>
                    </a:srgbClr>
                  </a:outerShdw>
                </a:effectLst>
                <a:latin typeface="Arial Rounded MT Bold" panose="020F0704030504030204" pitchFamily="34" charset="0"/>
              </a:rPr>
              <a:t>                To </a:t>
            </a:r>
          </a:p>
          <a:p>
            <a:r>
              <a:rPr lang="en-US" sz="2800" b="1" dirty="0">
                <a:effectLst>
                  <a:outerShdw blurRad="38100" dist="38100" dir="2700000" algn="tl">
                    <a:srgbClr val="000000">
                      <a:alpha val="43137"/>
                    </a:srgbClr>
                  </a:outerShdw>
                </a:effectLst>
                <a:latin typeface="Arial Rounded MT Bold" panose="020F0704030504030204" pitchFamily="34" charset="0"/>
              </a:rPr>
              <a:t>Revolution= Attitudes</a:t>
            </a:r>
          </a:p>
          <a:p>
            <a:endParaRPr lang="en-US" dirty="0"/>
          </a:p>
        </p:txBody>
      </p:sp>
    </p:spTree>
    <p:extLst>
      <p:ext uri="{BB962C8B-B14F-4D97-AF65-F5344CB8AC3E}">
        <p14:creationId xmlns:p14="http://schemas.microsoft.com/office/powerpoint/2010/main" val="1015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000"/>
                            </p:stCondLst>
                            <p:childTnLst>
                              <p:par>
                                <p:cTn id="39" presetID="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4000"/>
                            </p:stCondLst>
                            <p:childTnLst>
                              <p:par>
                                <p:cTn id="44" presetID="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6000"/>
                            </p:stCondLst>
                            <p:childTnLst>
                              <p:par>
                                <p:cTn id="49" presetID="2" presetClass="entr" presetSubtype="1"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000" fill="hold"/>
                                        <p:tgtEl>
                                          <p:spTgt spid="2"/>
                                        </p:tgtEl>
                                        <p:attrNameLst>
                                          <p:attrName>ppt_x</p:attrName>
                                        </p:attrNameLst>
                                      </p:cBhvr>
                                      <p:tavLst>
                                        <p:tav tm="0">
                                          <p:val>
                                            <p:strVal val="#ppt_x"/>
                                          </p:val>
                                        </p:tav>
                                        <p:tav tm="100000">
                                          <p:val>
                                            <p:strVal val="#ppt_x"/>
                                          </p:val>
                                        </p:tav>
                                      </p:tavLst>
                                    </p:anim>
                                    <p:anim calcmode="lin" valueType="num">
                                      <p:cBhvr additive="base">
                                        <p:cTn id="5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0" y="185530"/>
            <a:ext cx="11732455" cy="6672470"/>
          </a:xfrm>
        </p:spPr>
        <p:txBody>
          <a:bodyPr>
            <a:normAutofit fontScale="92500" lnSpcReduction="10000"/>
          </a:bodyPr>
          <a:lstStyle/>
          <a:p>
            <a:pPr marL="0" indent="0">
              <a:lnSpc>
                <a:spcPct val="100000"/>
              </a:lnSpc>
              <a:buNone/>
            </a:pPr>
            <a:r>
              <a:rPr lang="en-US" b="1"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My son, forget not my law; but let thine heart keep my commandments:</a:t>
            </a:r>
          </a:p>
          <a:p>
            <a:pPr marL="0" indent="0">
              <a:lnSpc>
                <a:spcPct val="100000"/>
              </a:lnSpc>
              <a:buNone/>
            </a:pPr>
            <a:r>
              <a:rPr lang="en-US" sz="3000" i="1" baseline="30000" dirty="0">
                <a:effectLst>
                  <a:outerShdw blurRad="38100" dist="38100" dir="2700000" algn="tl">
                    <a:srgbClr val="000000">
                      <a:alpha val="43137"/>
                    </a:srgbClr>
                  </a:outerShdw>
                </a:effectLst>
              </a:rPr>
              <a:t>2 </a:t>
            </a:r>
            <a:r>
              <a:rPr lang="en-US" sz="3000" i="1" dirty="0">
                <a:effectLst>
                  <a:outerShdw blurRad="38100" dist="38100" dir="2700000" algn="tl">
                    <a:srgbClr val="000000">
                      <a:alpha val="43137"/>
                    </a:srgbClr>
                  </a:outerShdw>
                </a:effectLst>
              </a:rPr>
              <a:t>For length of days, and long life, and peace, shall they add to thee.</a:t>
            </a:r>
          </a:p>
          <a:p>
            <a:pPr marL="0" indent="0">
              <a:lnSpc>
                <a:spcPct val="100000"/>
              </a:lnSpc>
              <a:buNone/>
            </a:pPr>
            <a:r>
              <a:rPr lang="en-US" sz="3000" i="1" baseline="30000" dirty="0">
                <a:effectLst>
                  <a:outerShdw blurRad="38100" dist="38100" dir="2700000" algn="tl">
                    <a:srgbClr val="000000">
                      <a:alpha val="43137"/>
                    </a:srgbClr>
                  </a:outerShdw>
                </a:effectLst>
              </a:rPr>
              <a:t>3 </a:t>
            </a:r>
            <a:r>
              <a:rPr lang="en-US" sz="3000" i="1" dirty="0">
                <a:effectLst>
                  <a:outerShdw blurRad="38100" dist="38100" dir="2700000" algn="tl">
                    <a:srgbClr val="000000">
                      <a:alpha val="43137"/>
                    </a:srgbClr>
                  </a:outerShdw>
                </a:effectLst>
              </a:rPr>
              <a:t>Let not mercy and truth forsake thee: bind them about thy neck; write them</a:t>
            </a:r>
          </a:p>
          <a:p>
            <a:pPr marL="0" indent="0">
              <a:lnSpc>
                <a:spcPct val="100000"/>
              </a:lnSpc>
              <a:buNone/>
            </a:pPr>
            <a:r>
              <a:rPr lang="en-US" sz="3000" i="1" dirty="0">
                <a:effectLst>
                  <a:outerShdw blurRad="38100" dist="38100" dir="2700000" algn="tl">
                    <a:srgbClr val="000000">
                      <a:alpha val="43137"/>
                    </a:srgbClr>
                  </a:outerShdw>
                </a:effectLst>
              </a:rPr>
              <a:t> upon the table of thine heart: </a:t>
            </a:r>
            <a:r>
              <a:rPr lang="en-US" sz="3000" i="1" baseline="30000" dirty="0">
                <a:effectLst>
                  <a:outerShdw blurRad="38100" dist="38100" dir="2700000" algn="tl">
                    <a:srgbClr val="000000">
                      <a:alpha val="43137"/>
                    </a:srgbClr>
                  </a:outerShdw>
                </a:effectLst>
              </a:rPr>
              <a:t>4 </a:t>
            </a:r>
            <a:r>
              <a:rPr lang="en-US" sz="3000" i="1" dirty="0">
                <a:effectLst>
                  <a:outerShdw blurRad="38100" dist="38100" dir="2700000" algn="tl">
                    <a:srgbClr val="000000">
                      <a:alpha val="43137"/>
                    </a:srgbClr>
                  </a:outerShdw>
                </a:effectLst>
              </a:rPr>
              <a:t>So shalt thou find </a:t>
            </a:r>
            <a:r>
              <a:rPr lang="en-US" sz="3000" i="1" dirty="0" err="1">
                <a:effectLst>
                  <a:outerShdw blurRad="38100" dist="38100" dir="2700000" algn="tl">
                    <a:srgbClr val="000000">
                      <a:alpha val="43137"/>
                    </a:srgbClr>
                  </a:outerShdw>
                </a:effectLst>
              </a:rPr>
              <a:t>favour</a:t>
            </a:r>
            <a:r>
              <a:rPr lang="en-US" sz="3000" i="1" dirty="0">
                <a:effectLst>
                  <a:outerShdw blurRad="38100" dist="38100" dir="2700000" algn="tl">
                    <a:srgbClr val="000000">
                      <a:alpha val="43137"/>
                    </a:srgbClr>
                  </a:outerShdw>
                </a:effectLst>
              </a:rPr>
              <a:t> and good</a:t>
            </a:r>
          </a:p>
          <a:p>
            <a:pPr marL="0" indent="0">
              <a:lnSpc>
                <a:spcPct val="100000"/>
              </a:lnSpc>
              <a:buNone/>
            </a:pPr>
            <a:r>
              <a:rPr lang="en-US" sz="3000" i="1" dirty="0">
                <a:effectLst>
                  <a:outerShdw blurRad="38100" dist="38100" dir="2700000" algn="tl">
                    <a:srgbClr val="000000">
                      <a:alpha val="43137"/>
                    </a:srgbClr>
                  </a:outerShdw>
                </a:effectLst>
              </a:rPr>
              <a:t> understanding in the sight of God and man. </a:t>
            </a:r>
            <a:r>
              <a:rPr lang="en-US" sz="3000" i="1" baseline="30000" dirty="0">
                <a:effectLst>
                  <a:outerShdw blurRad="38100" dist="38100" dir="2700000" algn="tl">
                    <a:srgbClr val="000000">
                      <a:alpha val="43137"/>
                    </a:srgbClr>
                  </a:outerShdw>
                </a:effectLst>
              </a:rPr>
              <a:t>5 </a:t>
            </a:r>
            <a:r>
              <a:rPr lang="en-US" sz="3000" i="1" dirty="0">
                <a:effectLst>
                  <a:outerShdw blurRad="38100" dist="38100" dir="2700000" algn="tl">
                    <a:srgbClr val="000000">
                      <a:alpha val="43137"/>
                    </a:srgbClr>
                  </a:outerShdw>
                </a:effectLst>
              </a:rPr>
              <a:t>Trust in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with all thine</a:t>
            </a:r>
          </a:p>
          <a:p>
            <a:pPr marL="0" indent="0">
              <a:lnSpc>
                <a:spcPct val="100000"/>
              </a:lnSpc>
              <a:buNone/>
            </a:pPr>
            <a:r>
              <a:rPr lang="en-US" sz="3000" i="1" dirty="0">
                <a:effectLst>
                  <a:outerShdw blurRad="38100" dist="38100" dir="2700000" algn="tl">
                    <a:srgbClr val="000000">
                      <a:alpha val="43137"/>
                    </a:srgbClr>
                  </a:outerShdw>
                </a:effectLst>
              </a:rPr>
              <a:t> heart; and lean not unto thine own understanding. </a:t>
            </a:r>
            <a:r>
              <a:rPr lang="en-US" sz="3000" i="1" baseline="30000" dirty="0">
                <a:effectLst>
                  <a:outerShdw blurRad="38100" dist="38100" dir="2700000" algn="tl">
                    <a:srgbClr val="000000">
                      <a:alpha val="43137"/>
                    </a:srgbClr>
                  </a:outerShdw>
                </a:effectLst>
              </a:rPr>
              <a:t>6 </a:t>
            </a:r>
            <a:r>
              <a:rPr lang="en-US" sz="3000" i="1" dirty="0">
                <a:effectLst>
                  <a:outerShdw blurRad="38100" dist="38100" dir="2700000" algn="tl">
                    <a:srgbClr val="000000">
                      <a:alpha val="43137"/>
                    </a:srgbClr>
                  </a:outerShdw>
                </a:effectLst>
              </a:rPr>
              <a:t>In all thy ways</a:t>
            </a:r>
          </a:p>
          <a:p>
            <a:pPr marL="0" indent="0">
              <a:lnSpc>
                <a:spcPct val="100000"/>
              </a:lnSpc>
              <a:buNone/>
            </a:pPr>
            <a:r>
              <a:rPr lang="en-US" sz="3000" i="1" dirty="0">
                <a:effectLst>
                  <a:outerShdw blurRad="38100" dist="38100" dir="2700000" algn="tl">
                    <a:srgbClr val="000000">
                      <a:alpha val="43137"/>
                    </a:srgbClr>
                  </a:outerShdw>
                </a:effectLst>
              </a:rPr>
              <a:t> acknowledge him, and he shall direct thy paths. </a:t>
            </a:r>
            <a:r>
              <a:rPr lang="en-US" sz="3000" i="1" baseline="30000" dirty="0">
                <a:effectLst>
                  <a:outerShdw blurRad="38100" dist="38100" dir="2700000" algn="tl">
                    <a:srgbClr val="000000">
                      <a:alpha val="43137"/>
                    </a:srgbClr>
                  </a:outerShdw>
                </a:effectLst>
              </a:rPr>
              <a:t>7 </a:t>
            </a:r>
            <a:r>
              <a:rPr lang="en-US" sz="3000" i="1" dirty="0">
                <a:effectLst>
                  <a:outerShdw blurRad="38100" dist="38100" dir="2700000" algn="tl">
                    <a:srgbClr val="000000">
                      <a:alpha val="43137"/>
                    </a:srgbClr>
                  </a:outerShdw>
                </a:effectLst>
              </a:rPr>
              <a:t>Be not wise in thine own</a:t>
            </a:r>
          </a:p>
          <a:p>
            <a:pPr marL="0" indent="0">
              <a:lnSpc>
                <a:spcPct val="100000"/>
              </a:lnSpc>
              <a:buNone/>
            </a:pPr>
            <a:r>
              <a:rPr lang="en-US" sz="3000" i="1" dirty="0">
                <a:effectLst>
                  <a:outerShdw blurRad="38100" dist="38100" dir="2700000" algn="tl">
                    <a:srgbClr val="000000">
                      <a:alpha val="43137"/>
                    </a:srgbClr>
                  </a:outerShdw>
                </a:effectLst>
              </a:rPr>
              <a:t>eyes: fear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and depart from evil. </a:t>
            </a:r>
            <a:r>
              <a:rPr lang="en-US" sz="3000" i="1" baseline="30000" dirty="0">
                <a:effectLst>
                  <a:outerShdw blurRad="38100" dist="38100" dir="2700000" algn="tl">
                    <a:srgbClr val="000000">
                      <a:alpha val="43137"/>
                    </a:srgbClr>
                  </a:outerShdw>
                </a:effectLst>
              </a:rPr>
              <a:t>8 </a:t>
            </a:r>
            <a:r>
              <a:rPr lang="en-US" sz="3000" i="1" dirty="0">
                <a:effectLst>
                  <a:outerShdw blurRad="38100" dist="38100" dir="2700000" algn="tl">
                    <a:srgbClr val="000000">
                      <a:alpha val="43137"/>
                    </a:srgbClr>
                  </a:outerShdw>
                </a:effectLst>
              </a:rPr>
              <a:t>It shall be health to thy navel, and</a:t>
            </a:r>
          </a:p>
          <a:p>
            <a:pPr marL="0" indent="0">
              <a:lnSpc>
                <a:spcPct val="100000"/>
              </a:lnSpc>
              <a:buNone/>
            </a:pPr>
            <a:r>
              <a:rPr lang="en-US" sz="3000" i="1" dirty="0">
                <a:effectLst>
                  <a:outerShdw blurRad="38100" dist="38100" dir="2700000" algn="tl">
                    <a:srgbClr val="000000">
                      <a:alpha val="43137"/>
                    </a:srgbClr>
                  </a:outerShdw>
                </a:effectLst>
              </a:rPr>
              <a:t>marrow to thy bones. </a:t>
            </a:r>
            <a:r>
              <a:rPr lang="en-US" sz="3000" i="1" baseline="30000" dirty="0">
                <a:effectLst>
                  <a:outerShdw blurRad="38100" dist="38100" dir="2700000" algn="tl">
                    <a:srgbClr val="000000">
                      <a:alpha val="43137"/>
                    </a:srgbClr>
                  </a:outerShdw>
                </a:effectLst>
              </a:rPr>
              <a:t>9 </a:t>
            </a:r>
            <a:r>
              <a:rPr lang="en-US" sz="3000" i="1" dirty="0" err="1">
                <a:effectLst>
                  <a:outerShdw blurRad="38100" dist="38100" dir="2700000" algn="tl">
                    <a:srgbClr val="000000">
                      <a:alpha val="43137"/>
                    </a:srgbClr>
                  </a:outerShdw>
                </a:effectLst>
              </a:rPr>
              <a:t>Honour</a:t>
            </a:r>
            <a:r>
              <a:rPr lang="en-US" sz="3000" i="1" dirty="0">
                <a:effectLst>
                  <a:outerShdw blurRad="38100" dist="38100" dir="2700000" algn="tl">
                    <a:srgbClr val="000000">
                      <a:alpha val="43137"/>
                    </a:srgbClr>
                  </a:outerShdw>
                </a:effectLst>
              </a:rPr>
              <a:t>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with thy substance, and with the</a:t>
            </a:r>
          </a:p>
          <a:p>
            <a:pPr marL="0" indent="0">
              <a:lnSpc>
                <a:spcPct val="100000"/>
              </a:lnSpc>
              <a:buNone/>
            </a:pPr>
            <a:r>
              <a:rPr lang="en-US" sz="3000" i="1" dirty="0" err="1">
                <a:effectLst>
                  <a:outerShdw blurRad="38100" dist="38100" dir="2700000" algn="tl">
                    <a:srgbClr val="000000">
                      <a:alpha val="43137"/>
                    </a:srgbClr>
                  </a:outerShdw>
                </a:effectLst>
              </a:rPr>
              <a:t>firstfruits</a:t>
            </a:r>
            <a:r>
              <a:rPr lang="en-US" sz="3000" i="1" dirty="0">
                <a:effectLst>
                  <a:outerShdw blurRad="38100" dist="38100" dir="2700000" algn="tl">
                    <a:srgbClr val="000000">
                      <a:alpha val="43137"/>
                    </a:srgbClr>
                  </a:outerShdw>
                </a:effectLst>
              </a:rPr>
              <a:t> of all thine increase: </a:t>
            </a:r>
            <a:r>
              <a:rPr lang="en-US" sz="3000" i="1" baseline="30000" dirty="0">
                <a:effectLst>
                  <a:outerShdw blurRad="38100" dist="38100" dir="2700000" algn="tl">
                    <a:srgbClr val="000000">
                      <a:alpha val="43137"/>
                    </a:srgbClr>
                  </a:outerShdw>
                </a:effectLst>
              </a:rPr>
              <a:t>10 </a:t>
            </a:r>
            <a:r>
              <a:rPr lang="en-US" sz="3000" i="1" dirty="0">
                <a:effectLst>
                  <a:outerShdw blurRad="38100" dist="38100" dir="2700000" algn="tl">
                    <a:srgbClr val="000000">
                      <a:alpha val="43137"/>
                    </a:srgbClr>
                  </a:outerShdw>
                </a:effectLst>
              </a:rPr>
              <a:t>So shall thy barns be filled with plenty, / thy</a:t>
            </a:r>
          </a:p>
          <a:p>
            <a:pPr marL="0" indent="0">
              <a:lnSpc>
                <a:spcPct val="100000"/>
              </a:lnSpc>
              <a:buNone/>
            </a:pPr>
            <a:r>
              <a:rPr lang="en-US" sz="3000" i="1" dirty="0">
                <a:effectLst>
                  <a:outerShdw blurRad="38100" dist="38100" dir="2700000" algn="tl">
                    <a:srgbClr val="000000">
                      <a:alpha val="43137"/>
                    </a:srgbClr>
                  </a:outerShdw>
                </a:effectLst>
              </a:rPr>
              <a:t>presses shall burst out with new wine. </a:t>
            </a:r>
            <a:r>
              <a:rPr lang="en-US" sz="3000" i="1" baseline="30000" dirty="0">
                <a:effectLst>
                  <a:outerShdw blurRad="38100" dist="38100" dir="2700000" algn="tl">
                    <a:srgbClr val="000000">
                      <a:alpha val="43137"/>
                    </a:srgbClr>
                  </a:outerShdw>
                </a:effectLst>
              </a:rPr>
              <a:t>11 </a:t>
            </a:r>
            <a:r>
              <a:rPr lang="en-US" sz="3000" i="1" dirty="0">
                <a:effectLst>
                  <a:outerShdw blurRad="38100" dist="38100" dir="2700000" algn="tl">
                    <a:srgbClr val="000000">
                      <a:alpha val="43137"/>
                    </a:srgbClr>
                  </a:outerShdw>
                </a:effectLst>
              </a:rPr>
              <a:t>My son, despise not the chastening of</a:t>
            </a:r>
          </a:p>
          <a:p>
            <a:pPr marL="0" indent="0">
              <a:lnSpc>
                <a:spcPct val="100000"/>
              </a:lnSpc>
              <a:buNone/>
            </a:pPr>
            <a:r>
              <a:rPr lang="en-US" sz="3000" i="1" dirty="0">
                <a:effectLst>
                  <a:outerShdw blurRad="38100" dist="38100" dir="2700000" algn="tl">
                    <a:srgbClr val="000000">
                      <a:alpha val="43137"/>
                    </a:srgbClr>
                  </a:outerShdw>
                </a:effectLst>
              </a:rPr>
              <a:t>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neither be weary of his correction: </a:t>
            </a:r>
            <a:r>
              <a:rPr lang="en-US" sz="3000" i="1" baseline="30000" dirty="0">
                <a:effectLst>
                  <a:outerShdw blurRad="38100" dist="38100" dir="2700000" algn="tl">
                    <a:srgbClr val="000000">
                      <a:alpha val="43137"/>
                    </a:srgbClr>
                  </a:outerShdw>
                </a:effectLst>
              </a:rPr>
              <a:t>12 </a:t>
            </a:r>
            <a:r>
              <a:rPr lang="en-US" sz="3000" i="1" dirty="0">
                <a:effectLst>
                  <a:outerShdw blurRad="38100" dist="38100" dir="2700000" algn="tl">
                    <a:srgbClr val="000000">
                      <a:alpha val="43137"/>
                    </a:srgbClr>
                  </a:outerShdw>
                </a:effectLst>
              </a:rPr>
              <a:t>For whom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loveth he</a:t>
            </a:r>
          </a:p>
          <a:p>
            <a:pPr marL="0" indent="0">
              <a:lnSpc>
                <a:spcPct val="100000"/>
              </a:lnSpc>
              <a:buNone/>
            </a:pP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correcteth</a:t>
            </a:r>
            <a:r>
              <a:rPr lang="en-US" sz="3000" i="1" dirty="0">
                <a:effectLst>
                  <a:outerShdw blurRad="38100" dist="38100" dir="2700000" algn="tl">
                    <a:srgbClr val="000000">
                      <a:alpha val="43137"/>
                    </a:srgbClr>
                  </a:outerShdw>
                </a:effectLst>
              </a:rPr>
              <a:t>; even as a father the son in whom he </a:t>
            </a:r>
            <a:r>
              <a:rPr lang="en-US" sz="3000" i="1" dirty="0" err="1">
                <a:effectLst>
                  <a:outerShdw blurRad="38100" dist="38100" dir="2700000" algn="tl">
                    <a:srgbClr val="000000">
                      <a:alpha val="43137"/>
                    </a:srgbClr>
                  </a:outerShdw>
                </a:effectLst>
              </a:rPr>
              <a:t>delighteth</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Prov 3:1-12</a:t>
            </a:r>
          </a:p>
          <a:p>
            <a:endParaRPr lang="en-US" dirty="0"/>
          </a:p>
        </p:txBody>
      </p:sp>
    </p:spTree>
    <p:extLst>
      <p:ext uri="{BB962C8B-B14F-4D97-AF65-F5344CB8AC3E}">
        <p14:creationId xmlns:p14="http://schemas.microsoft.com/office/powerpoint/2010/main" val="3720244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02BFA-6BEA-463D-B1B2-DD6AEE6E0919}"/>
              </a:ext>
            </a:extLst>
          </p:cNvPr>
          <p:cNvSpPr>
            <a:spLocks noGrp="1"/>
          </p:cNvSpPr>
          <p:nvPr>
            <p:ph idx="1"/>
          </p:nvPr>
        </p:nvSpPr>
        <p:spPr>
          <a:xfrm>
            <a:off x="1581496" y="296440"/>
            <a:ext cx="8730124" cy="6230969"/>
          </a:xfrm>
          <a:solidFill>
            <a:schemeClr val="bg1">
              <a:alpha val="80000"/>
            </a:schemeClr>
          </a:solidFill>
        </p:spPr>
        <p:txBody>
          <a:bodyPr/>
          <a:lstStyle/>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Revolution- Attitude #1- </a:t>
            </a:r>
          </a:p>
          <a:p>
            <a:pPr>
              <a:lnSpc>
                <a:spcPct val="100000"/>
              </a:lnSpc>
              <a:spcAft>
                <a:spcPts val="1200"/>
              </a:spcAft>
            </a:pPr>
            <a:r>
              <a:rPr lang="en-US" dirty="0">
                <a:effectLst>
                  <a:outerShdw blurRad="38100" dist="38100" dir="2700000" algn="tl">
                    <a:srgbClr val="000000">
                      <a:alpha val="43137"/>
                    </a:srgbClr>
                  </a:outerShdw>
                </a:effectLst>
                <a:latin typeface="Arial Rounded MT Bold" panose="020F0704030504030204" pitchFamily="34" charset="0"/>
              </a:rPr>
              <a:t>Let Love and Faithfulness Never Leave You (3-4)</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Revolution- Attitude #2-</a:t>
            </a:r>
          </a:p>
          <a:p>
            <a:pPr>
              <a:lnSpc>
                <a:spcPct val="100000"/>
              </a:lnSpc>
              <a:spcAft>
                <a:spcPts val="1200"/>
              </a:spcAft>
            </a:pPr>
            <a:r>
              <a:rPr lang="en-US" dirty="0">
                <a:effectLst>
                  <a:outerShdw blurRad="38100" dist="38100" dir="2700000" algn="tl">
                    <a:srgbClr val="000000">
                      <a:alpha val="43137"/>
                    </a:srgbClr>
                  </a:outerShdw>
                </a:effectLst>
                <a:latin typeface="Arial Rounded MT Bold" panose="020F0704030504030204" pitchFamily="34" charset="0"/>
              </a:rPr>
              <a:t>Trust In The Lord With All Of Your Heart. (5-6)</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Revolution- Attitude #3-</a:t>
            </a:r>
          </a:p>
          <a:p>
            <a:pPr>
              <a:lnSpc>
                <a:spcPct val="100000"/>
              </a:lnSpc>
              <a:spcAft>
                <a:spcPts val="1200"/>
              </a:spcAft>
            </a:pPr>
            <a:r>
              <a:rPr lang="en-US" dirty="0">
                <a:effectLst>
                  <a:outerShdw blurRad="38100" dist="38100" dir="2700000" algn="tl">
                    <a:srgbClr val="000000">
                      <a:alpha val="43137"/>
                    </a:srgbClr>
                  </a:outerShdw>
                </a:effectLst>
                <a:latin typeface="Arial Rounded MT Bold" panose="020F0704030504030204" pitchFamily="34" charset="0"/>
              </a:rPr>
              <a:t>Do Not Be Wise In Your Own Eyes (7-8)</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Revolution- Attitude #4-</a:t>
            </a:r>
          </a:p>
          <a:p>
            <a:pPr>
              <a:lnSpc>
                <a:spcPct val="100000"/>
              </a:lnSpc>
              <a:spcAft>
                <a:spcPts val="1200"/>
              </a:spcAft>
            </a:pPr>
            <a:r>
              <a:rPr lang="en-US" dirty="0">
                <a:effectLst>
                  <a:outerShdw blurRad="38100" dist="38100" dir="2700000" algn="tl">
                    <a:srgbClr val="000000">
                      <a:alpha val="43137"/>
                    </a:srgbClr>
                  </a:outerShdw>
                </a:effectLst>
                <a:latin typeface="Arial Rounded MT Bold" panose="020F0704030504030204" pitchFamily="34" charset="0"/>
              </a:rPr>
              <a:t>Honor The Lord With Your Wealth (9-10)</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Revolution- Attitude #5-</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Do Not Despise The Lord’s Discipline (11-12)</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4236800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2500"/>
                            </p:stCondLst>
                            <p:childTnLst>
                              <p:par>
                                <p:cTn id="16" presetID="16" presetClass="entr" presetSubtype="37"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2000"/>
                                        <p:tgtEl>
                                          <p:spTgt spid="3">
                                            <p:txEl>
                                              <p:pRg st="2" end="2"/>
                                            </p:txEl>
                                          </p:spTgt>
                                        </p:tgtEl>
                                      </p:cBhvr>
                                    </p:animEffect>
                                  </p:childTnLst>
                                </p:cTn>
                              </p:par>
                            </p:childTnLst>
                          </p:cTn>
                        </p:par>
                        <p:par>
                          <p:cTn id="19" fill="hold">
                            <p:stCondLst>
                              <p:cond delay="4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5000"/>
                            </p:stCondLst>
                            <p:childTnLst>
                              <p:par>
                                <p:cTn id="24" presetID="16" presetClass="entr" presetSubtype="37"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outVertical)">
                                      <p:cBhvr>
                                        <p:cTn id="26" dur="2000"/>
                                        <p:tgtEl>
                                          <p:spTgt spid="3">
                                            <p:txEl>
                                              <p:pRg st="4" end="4"/>
                                            </p:txEl>
                                          </p:spTgt>
                                        </p:tgtEl>
                                      </p:cBhvr>
                                    </p:animEffect>
                                  </p:childTnLst>
                                </p:cTn>
                              </p:par>
                            </p:childTnLst>
                          </p:cTn>
                        </p:par>
                        <p:par>
                          <p:cTn id="27" fill="hold">
                            <p:stCondLst>
                              <p:cond delay="7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7500"/>
                            </p:stCondLst>
                            <p:childTnLst>
                              <p:par>
                                <p:cTn id="32" presetID="16" presetClass="entr" presetSubtype="37"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outVertical)">
                                      <p:cBhvr>
                                        <p:cTn id="34" dur="2000"/>
                                        <p:tgtEl>
                                          <p:spTgt spid="3">
                                            <p:txEl>
                                              <p:pRg st="6" end="6"/>
                                            </p:txEl>
                                          </p:spTgt>
                                        </p:tgtEl>
                                      </p:cBhvr>
                                    </p:animEffect>
                                  </p:childTnLst>
                                </p:cTn>
                              </p:par>
                            </p:childTnLst>
                          </p:cTn>
                        </p:par>
                        <p:par>
                          <p:cTn id="35" fill="hold">
                            <p:stCondLst>
                              <p:cond delay="95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par>
                          <p:cTn id="39" fill="hold">
                            <p:stCondLst>
                              <p:cond delay="10000"/>
                            </p:stCondLst>
                            <p:childTnLst>
                              <p:par>
                                <p:cTn id="40" presetID="16" presetClass="entr" presetSubtype="37"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outVertical)">
                                      <p:cBhvr>
                                        <p:cTn id="42" dur="2000"/>
                                        <p:tgtEl>
                                          <p:spTgt spid="3">
                                            <p:txEl>
                                              <p:pRg st="8" end="8"/>
                                            </p:txEl>
                                          </p:spTgt>
                                        </p:tgtEl>
                                      </p:cBhvr>
                                    </p:animEffect>
                                  </p:childTnLst>
                                </p:cTn>
                              </p:par>
                            </p:childTnLst>
                          </p:cTn>
                        </p:par>
                        <p:par>
                          <p:cTn id="43" fill="hold">
                            <p:stCondLst>
                              <p:cond delay="12000"/>
                            </p:stCondLst>
                            <p:childTnLst>
                              <p:par>
                                <p:cTn id="44" presetID="16" presetClass="entr" presetSubtype="21"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199" y="20569"/>
            <a:ext cx="6167511"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#6</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0" y="967409"/>
            <a:ext cx="12192000" cy="5724939"/>
          </a:xfrm>
          <a:solidFill>
            <a:schemeClr val="bg1">
              <a:alpha val="80000"/>
            </a:schemeClr>
          </a:solidFill>
        </p:spPr>
        <p:txBody>
          <a:bodyPr>
            <a:normAutofit fontScale="62500" lnSpcReduction="20000"/>
          </a:bodyPr>
          <a:lstStyle/>
          <a:p>
            <a:pPr marL="0" indent="0">
              <a:lnSpc>
                <a:spcPct val="110000"/>
              </a:lnSpc>
              <a:buNone/>
            </a:pPr>
            <a:r>
              <a:rPr lang="en-US" sz="4500" b="1" dirty="0">
                <a:effectLst>
                  <a:outerShdw blurRad="38100" dist="38100" dir="2700000" algn="tl">
                    <a:srgbClr val="000000">
                      <a:alpha val="43137"/>
                    </a:srgbClr>
                  </a:outerShdw>
                </a:effectLst>
                <a:latin typeface="Arial Rounded MT Bold" panose="020F0704030504030204" pitchFamily="34" charset="0"/>
              </a:rPr>
              <a:t>Search Diligently For Wisdom And Find It (13-24)</a:t>
            </a:r>
            <a:endParaRPr lang="en-US" sz="4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800" i="1" dirty="0">
                <a:effectLst>
                  <a:outerShdw blurRad="38100" dist="38100" dir="2700000" algn="tl">
                    <a:srgbClr val="000000">
                      <a:alpha val="43137"/>
                    </a:srgbClr>
                  </a:outerShdw>
                </a:effectLst>
                <a:latin typeface="Arial Rounded MT Bold" panose="020F0704030504030204" pitchFamily="34" charset="0"/>
              </a:rPr>
              <a:t>13 Blessed is the man who finds wisdom, the man who gains understanding, 14 for she is more profitable than silver / yields better returns than gold. 15 She is more precious than rubies; nothing you desire can compare with her. 16 Long life is in her right hand; in her left hand are riches /</a:t>
            </a:r>
            <a:r>
              <a:rPr lang="en-US" sz="3800" i="1" dirty="0" err="1">
                <a:effectLst>
                  <a:outerShdw blurRad="38100" dist="38100" dir="2700000" algn="tl">
                    <a:srgbClr val="000000">
                      <a:alpha val="43137"/>
                    </a:srgbClr>
                  </a:outerShdw>
                </a:effectLst>
                <a:latin typeface="Arial Rounded MT Bold" panose="020F0704030504030204" pitchFamily="34" charset="0"/>
              </a:rPr>
              <a:t>honour</a:t>
            </a:r>
            <a:r>
              <a:rPr lang="en-US" sz="3800" i="1" dirty="0">
                <a:effectLst>
                  <a:outerShdw blurRad="38100" dist="38100" dir="2700000" algn="tl">
                    <a:srgbClr val="000000">
                      <a:alpha val="43137"/>
                    </a:srgbClr>
                  </a:outerShdw>
                </a:effectLst>
                <a:latin typeface="Arial Rounded MT Bold" panose="020F0704030504030204" pitchFamily="34" charset="0"/>
              </a:rPr>
              <a:t>. 17 Her ways are pleasant ways, /all her paths are peace. 18 She is a tree of life to those who embrace her; those who lay hold of her will be blessed. 19 By wisdom the LORD laid the earth’s foundations, by understanding he set the heavens in place; 20 by his knowledge the deeps were divided, /the clouds let drop the dew. 21 My son, preserve sound judgment / discernment, do not let them out of your sight; 22 they will be life for you, an ornament to grace your neck. 23 Then you will go on your way in safety, /your foot will not stumble; 24 when you lie down, you will not be afraid; when you lie down, your sleep will be sweet</a:t>
            </a:r>
            <a:r>
              <a:rPr lang="en-US" sz="3800" dirty="0">
                <a:effectLst>
                  <a:outerShdw blurRad="38100" dist="38100" dir="2700000" algn="tl">
                    <a:srgbClr val="000000">
                      <a:alpha val="43137"/>
                    </a:srgbClr>
                  </a:outerShdw>
                </a:effectLst>
                <a:latin typeface="Arial Rounded MT Bold" panose="020F0704030504030204" pitchFamily="34" charset="0"/>
              </a:rPr>
              <a:t>.</a:t>
            </a:r>
          </a:p>
          <a:p>
            <a:pPr>
              <a:lnSpc>
                <a:spcPct val="110000"/>
              </a:lnSpc>
            </a:pPr>
            <a:r>
              <a:rPr lang="en-US" sz="4500" b="1" dirty="0">
                <a:effectLst>
                  <a:outerShdw blurRad="38100" dist="38100" dir="2700000" algn="tl">
                    <a:srgbClr val="000000">
                      <a:alpha val="43137"/>
                    </a:srgbClr>
                  </a:outerShdw>
                </a:effectLst>
                <a:latin typeface="Arial Rounded MT Bold" panose="020F0704030504030204" pitchFamily="34" charset="0"/>
              </a:rPr>
              <a:t>There is No Stopping – We Must Find It!!!!!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508531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5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500"/>
                                        <p:tgtEl>
                                          <p:spTgt spid="3">
                                            <p:txEl>
                                              <p:pRg st="0" end="0"/>
                                            </p:txEl>
                                          </p:spTgt>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outVertical)">
                                      <p:cBhvr>
                                        <p:cTn id="18" dur="500"/>
                                        <p:tgtEl>
                                          <p:spTgt spid="3">
                                            <p:txEl>
                                              <p:pRg st="1" end="1"/>
                                            </p:txEl>
                                          </p:spTgt>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out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838199" y="33821"/>
            <a:ext cx="6167511"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#6</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834888"/>
            <a:ext cx="11887200" cy="58574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Search Diligently For Wisdom And Find It (13-24)</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There is No Stopping – We must find it!!!!!</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Wisdom Has Two Groups Of Characteristics.</a:t>
            </a:r>
            <a:endParaRPr lang="en-US" dirty="0">
              <a:effectLst>
                <a:outerShdw blurRad="38100" dist="38100" dir="2700000" algn="tl">
                  <a:srgbClr val="000000">
                    <a:alpha val="43137"/>
                  </a:srgbClr>
                </a:outerShdw>
              </a:effectLst>
              <a:latin typeface="Arial Rounded MT Bold" panose="020F0704030504030204" pitchFamily="34" charset="0"/>
            </a:endParaRPr>
          </a:p>
          <a:p>
            <a:pPr lvl="5">
              <a:lnSpc>
                <a:spcPct val="110000"/>
              </a:lnSpc>
              <a:spcBef>
                <a:spcPts val="6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Information</a:t>
            </a:r>
            <a:endParaRPr lang="en-US" sz="2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(13-20) </a:t>
            </a:r>
            <a:r>
              <a:rPr lang="en-US" i="1" dirty="0">
                <a:effectLst>
                  <a:outerShdw blurRad="38100" dist="38100" dir="2700000" algn="tl">
                    <a:srgbClr val="000000">
                      <a:alpha val="43137"/>
                    </a:srgbClr>
                  </a:outerShdw>
                </a:effectLst>
                <a:latin typeface="Arial Rounded MT Bold" panose="020F0704030504030204" pitchFamily="34" charset="0"/>
              </a:rPr>
              <a:t>talks about those characteristics of wisdom which deal with knowledge, learning, information, intelligence, data, facts, intellect, and experience.</a:t>
            </a:r>
          </a:p>
          <a:p>
            <a:pPr lvl="5">
              <a:lnSpc>
                <a:spcPct val="11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Know-How</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(21-24) </a:t>
            </a:r>
            <a:r>
              <a:rPr lang="en-US" i="1" dirty="0">
                <a:effectLst>
                  <a:outerShdw blurRad="38100" dist="38100" dir="2700000" algn="tl">
                    <a:srgbClr val="000000">
                      <a:alpha val="43137"/>
                    </a:srgbClr>
                  </a:outerShdw>
                </a:effectLst>
                <a:latin typeface="Arial Rounded MT Bold" panose="020F0704030504030204" pitchFamily="34" charset="0"/>
              </a:rPr>
              <a:t>talks about those characteristics of wisdom which deal with perception, discernment, judgement, reason, insight, prudence, discretion, and just plain old’ common sense.</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984637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2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2751406" y="0"/>
            <a:ext cx="6012766"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#7</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rot="617894">
            <a:off x="107356" y="1499768"/>
            <a:ext cx="11887200" cy="3347065"/>
          </a:xfrm>
          <a:solidFill>
            <a:schemeClr val="bg1"/>
          </a:solidFill>
        </p:spPr>
        <p:txBody>
          <a:bodyPr>
            <a:normAutofit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Have No Fear (25-26)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i="1" dirty="0">
                <a:effectLst>
                  <a:outerShdw blurRad="38100" dist="38100" dir="2700000" algn="tl">
                    <a:srgbClr val="000000">
                      <a:alpha val="43137"/>
                    </a:srgbClr>
                  </a:outerShdw>
                </a:effectLst>
                <a:latin typeface="Arial Rounded MT Bold" panose="020F0704030504030204" pitchFamily="34" charset="0"/>
              </a:rPr>
              <a:t>25 Have no fear of sudden disaster or of the ruin that overtakes the wicked, 26 for the LORD will be your confidence and will keep your foot from being snared.</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Do You Live in Fear – Depression Anxiety? –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Our Fear Fades Away Because…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…Our Confidence Is In the Lord</a:t>
            </a:r>
          </a:p>
          <a:p>
            <a:endParaRPr lang="en-US" dirty="0"/>
          </a:p>
        </p:txBody>
      </p:sp>
    </p:spTree>
    <p:extLst>
      <p:ext uri="{BB962C8B-B14F-4D97-AF65-F5344CB8AC3E}">
        <p14:creationId xmlns:p14="http://schemas.microsoft.com/office/powerpoint/2010/main" val="34486075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8228</TotalTime>
  <Words>2823</Words>
  <Application>Microsoft Office PowerPoint</Application>
  <PresentationFormat>Widescreen</PresentationFormat>
  <Paragraphs>194</Paragraphs>
  <Slides>31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Rounded MT Bold</vt:lpstr>
      <vt:lpstr>Calibri</vt:lpstr>
      <vt:lpstr>Calibri Light</vt:lpstr>
      <vt:lpstr>Courier New</vt:lpstr>
      <vt:lpstr>Office Theme</vt:lpstr>
      <vt:lpstr>PowerPoint Presentation</vt:lpstr>
      <vt:lpstr>2018 Time for a…</vt:lpstr>
      <vt:lpstr>What’s Gone Is Gone</vt:lpstr>
      <vt:lpstr>PowerPoint Presentation</vt:lpstr>
      <vt:lpstr>PowerPoint Presentation</vt:lpstr>
      <vt:lpstr>PowerPoint Presentation</vt:lpstr>
      <vt:lpstr>Revolution (Attitude) #6</vt:lpstr>
      <vt:lpstr>Revolution (Attitude) #6</vt:lpstr>
      <vt:lpstr>Revolution (Attitude) #7</vt:lpstr>
      <vt:lpstr>Revolution (Attitude) #8</vt:lpstr>
      <vt:lpstr>Revolution (Attitude) #9</vt:lpstr>
      <vt:lpstr>Revolution (Attitude) #10</vt:lpstr>
      <vt:lpstr>PowerPoint Presentation</vt:lpstr>
      <vt:lpstr>PowerPoint Presentation</vt:lpstr>
      <vt:lpstr>Revolution Solution</vt:lpstr>
      <vt:lpstr>PowerPoint Presentation</vt:lpstr>
      <vt:lpstr>PowerPoint Presentation</vt:lpstr>
      <vt:lpstr>PowerPoint Presentation</vt:lpstr>
      <vt:lpstr>Revolution (Attitude) #1</vt:lpstr>
      <vt:lpstr>Revolution (Attitude) #2</vt:lpstr>
      <vt:lpstr>Revolution (Attitude) #3</vt:lpstr>
      <vt:lpstr>Revolution (Attitude) #4</vt:lpstr>
      <vt:lpstr>Revolution (Att) #4</vt:lpstr>
      <vt:lpstr>Revolution (Att) #5</vt:lpstr>
      <vt:lpstr>PowerPoint Presentation</vt:lpstr>
      <vt:lpstr>PowerPoint Presentation</vt:lpstr>
      <vt:lpstr>PowerPoint Presentation</vt:lpstr>
      <vt:lpstr>PowerPoint Presentation</vt:lpstr>
      <vt:lpstr>PowerPoint Presentation</vt:lpstr>
      <vt:lpstr>PowerPoint Presentation</vt:lpstr>
      <vt:lpstr>Top Five New Year’s Resolutions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148</cp:revision>
  <cp:lastPrinted>2017-12-30T16:19:15Z</cp:lastPrinted>
  <dcterms:created xsi:type="dcterms:W3CDTF">2017-12-28T00:42:26Z</dcterms:created>
  <dcterms:modified xsi:type="dcterms:W3CDTF">2018-01-14T02:37:30Z</dcterms:modified>
</cp:coreProperties>
</file>