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1" r:id="rId2"/>
    <p:sldId id="472" r:id="rId3"/>
    <p:sldId id="256" r:id="rId4"/>
    <p:sldId id="257" r:id="rId5"/>
    <p:sldId id="464" r:id="rId6"/>
    <p:sldId id="259" r:id="rId7"/>
    <p:sldId id="469" r:id="rId8"/>
    <p:sldId id="260" r:id="rId9"/>
    <p:sldId id="262" r:id="rId10"/>
    <p:sldId id="263" r:id="rId11"/>
    <p:sldId id="264" r:id="rId12"/>
    <p:sldId id="465" r:id="rId13"/>
    <p:sldId id="473" r:id="rId14"/>
    <p:sldId id="477" r:id="rId15"/>
    <p:sldId id="466" r:id="rId16"/>
    <p:sldId id="467" r:id="rId17"/>
    <p:sldId id="476" r:id="rId18"/>
    <p:sldId id="474" r:id="rId19"/>
    <p:sldId id="456" r:id="rId20"/>
    <p:sldId id="475" r:id="rId21"/>
    <p:sldId id="470" r:id="rId22"/>
    <p:sldId id="265" r:id="rId23"/>
    <p:sldId id="468" r:id="rId24"/>
    <p:sldId id="258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C5A8-642F-4099-ACCA-80FEB519F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AB6D1-71B4-47FB-AB15-0F427488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BE467-4829-4C5F-B878-11268EEA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A9C48-D34A-4725-98D5-5887D864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DFCA3-C6D5-4DE4-97F4-2B9B3882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3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806F-BE3C-4A46-8972-5A9B0868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BACE3-0DA4-41A4-9F3F-AA40B0D61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1EF31-1E8E-4695-91C2-ED6F361F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773C0-60A5-4A1F-865A-5BD60F81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AF64-A0A4-4D4A-8515-C72E8B26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4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1F057-7176-4CC6-B265-162A8747B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CEC20-2996-45C6-B9A3-404B508C1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F6465-6F52-4F70-8A48-258C2BEA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090FA-94C3-4D19-878A-CCA1BEF4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1020B-4819-4224-8A75-833A1ED7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2E5C-255F-4EEA-B6BD-372E758B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5C21-FC1E-4C17-AAB9-8FD3E9804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A708-DF2B-4018-9A39-50BF92D65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078E1-EA65-4084-B3ED-0C2B6A84E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EF86-1EEA-44BE-B8CD-04AA4141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4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1EC7-1D43-4BB8-AA9F-1BF3FB40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5C1CF-7555-4FFB-955C-BB1A86DBA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36E76-7BDC-4C4F-A4DC-1D19BF79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6935C-9529-4DCE-86D5-73E7B7D4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4853-F77D-4DCF-A715-4CE15648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31A3-548A-452A-BAAB-6C93B5BB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4C3D2-A161-47D0-B3E8-861548299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2E59A-5A58-4E1E-8935-E4800E4F4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8B0B2-A8A8-4A40-84DF-323DA186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8CBF-2703-466E-B635-AC049AE5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292A9-0C7D-4B86-8872-198D7843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C87C-9931-44A7-B2C8-FF1923FE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E7F8E-E561-40B8-AAC9-3A9A92EEB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3658-6ADD-4B5F-8EC0-CC6B8B03E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A79F3-FA05-45D8-BFB2-C424EB62C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332AF-54A2-4E72-B012-57FDE0DDB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6D2671-BE9C-44CD-8800-BA658773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0BFBA-B4E5-434F-9603-766BA9D0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BDAFF-36F7-4FBA-9B39-1EAFD47F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9C05-E41F-466C-A985-2EAD579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98A2C-7CE4-4B94-BE0B-590FBD88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CF44B-D4CC-418B-B7B4-F518BDDC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BD8E8-C2EF-4BD6-A853-4872C41C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3B70A-304A-48F6-977B-1C733256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2308E-8C76-44E6-9454-46D5A45D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2B5A0-E523-422B-9E8F-769C7823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E0D4-072B-42B6-9C56-45C0FCEA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3CD21-C0A3-4CD9-9A30-F9A67C058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1F92C-793E-4443-B9BB-D49EA1A68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3B0D2-AB5B-494C-B015-7861333B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02551-49C0-42DC-B2D2-8DB76AB9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E82D0-9F76-4003-8EFD-595BAFE0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23B-2978-45B7-894F-C5093210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B9346-D103-4AFA-8012-9E01E7BD9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3AD12-A0FE-477D-9C33-D62A70A79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B46CE-0DFC-46D4-8DB5-2C5671AB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A308B-8FA4-496E-81AF-699BD002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94A40-C3F3-428D-B15A-6BD821C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4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949E4-7B16-4AB6-B7BF-CB49FD25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10197-7605-4D7E-8F41-AD556A62B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1ADD-0D50-466C-BB4E-C5134A5B0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B49F-EAAE-4B37-95DA-ED00596C574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A9BA1-D8FC-4B90-AEAC-76A062C25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E2A07-FE3C-40C1-BD37-5D46CC74C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6BF14-D561-4952-93BC-4D71BE38B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2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958816B9-F6CC-4E50-826B-BB11FC701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5237B62-B451-4875-A2E6-1F87305DC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64138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archaeologist was digging in the Negev Desert in Israel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came upon a tomb containing a mummy.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examining it, he called the curator of a prestigious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natural-history museum.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"I've just discovered the 3,000 year-old mummy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man who died of heart failure!"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excited scientist exclaimed.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curator replied, "Bring him in. We'll check it out."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week later, the amazed curator called the archaeologist.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"You were right about the mummy's age and cause of death.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in the world did you know?"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"Easy. There was a piece of paper in his hand that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said, '10,000 Shekels on Goliath'."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37FB5-CD29-4A4A-88E1-06B018B58E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41286" y="377872"/>
            <a:ext cx="6709428" cy="5313362"/>
          </a:xfrm>
          <a:solidFill>
            <a:srgbClr val="FFFFFF">
              <a:alpha val="89000"/>
            </a:srgbClr>
          </a:solidFill>
        </p:spPr>
        <p:txBody>
          <a:bodyPr/>
          <a:lstStyle/>
          <a:p>
            <a:pPr marL="514350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Aggressive</a:t>
            </a:r>
          </a:p>
          <a:p>
            <a:pPr marL="514350" indent="-514350" algn="l" eaLnBrk="1" hangingPunct="1">
              <a:lnSpc>
                <a:spcPct val="105000"/>
              </a:lnSpc>
              <a:spcBef>
                <a:spcPct val="1500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Suppressive</a:t>
            </a: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Secondary</a:t>
            </a: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</a:p>
          <a:p>
            <a:pPr lvl="2" algn="l"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Keep you down</a:t>
            </a:r>
          </a:p>
          <a:p>
            <a:pPr lvl="2" algn="l"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Prevent forward momentum</a:t>
            </a:r>
          </a:p>
          <a:p>
            <a:pPr marL="914400" lvl="1" indent="-45720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</a:p>
          <a:p>
            <a:pPr marL="971550" lvl="1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7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Assyria… </a:t>
            </a:r>
          </a:p>
          <a:p>
            <a:pPr marL="0" indent="0" algn="l" eaLnBrk="1" hangingPunct="1">
              <a:lnSpc>
                <a:spcPct val="75000"/>
              </a:lnSpc>
              <a:spcBef>
                <a:spcPct val="15000"/>
              </a:spcBef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…held Israel Captive</a:t>
            </a:r>
          </a:p>
          <a:p>
            <a:pPr marL="914400" lvl="1" indent="-457200" algn="l" eaLnBrk="1" hangingPunct="1">
              <a:lnSpc>
                <a:spcPct val="95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Babylon…</a:t>
            </a:r>
          </a:p>
          <a:p>
            <a:pPr marL="0" indent="0" algn="l" eaLnBrk="1" hangingPunct="1">
              <a:lnSpc>
                <a:spcPct val="85000"/>
              </a:lnSpc>
              <a:spcBef>
                <a:spcPct val="15000"/>
              </a:spcBef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…held Judah Captive</a:t>
            </a:r>
          </a:p>
          <a:p>
            <a:pPr marL="971550" lvl="1" indent="-514350" algn="l" eaLnBrk="1" hangingPunct="1">
              <a:lnSpc>
                <a:spcPct val="9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052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10AC-711A-4742-B2A0-0BC60CCD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0715" y="208136"/>
            <a:ext cx="7856979" cy="4883817"/>
          </a:xfr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/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Came a Time When…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…God Said Enough is Enough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Still Had…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…Their Part To Play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Believe That …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Plan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Way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had a Better Power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9" y="2053641"/>
            <a:ext cx="3950652" cy="276009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Breakthrough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144713-51A7-4652-BEAF-1858AC1E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0574" y="801866"/>
            <a:ext cx="5742838" cy="5545146"/>
          </a:xfrm>
        </p:spPr>
        <p:txBody>
          <a:bodyPr anchor="ctr">
            <a:noAutofit/>
          </a:bodyPr>
          <a:lstStyle/>
          <a:p>
            <a:pPr marL="533400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Sent: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Ezra to Build the Temple</a:t>
            </a:r>
          </a:p>
          <a:p>
            <a:pPr lvl="2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Starts W- a Relationship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Nehemiah to Build The Wall</a:t>
            </a:r>
          </a:p>
          <a:p>
            <a:pPr lvl="2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Protect the Relationship</a:t>
            </a:r>
          </a:p>
          <a:p>
            <a:pPr marL="990600" lvl="1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533400" indent="-533400" eaLnBrk="1" hangingPunct="1">
              <a:lnSpc>
                <a:spcPct val="100000"/>
              </a:lnSpc>
              <a:spcBef>
                <a:spcPct val="15000"/>
              </a:spcBef>
              <a:buFont typeface="Tempus Sans ITC" panose="04020404030D07020202" pitchFamily="82" charset="0"/>
              <a:buNone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Began To: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Grip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Momentum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Lose Captives</a:t>
            </a:r>
          </a:p>
        </p:txBody>
      </p:sp>
    </p:spTree>
    <p:extLst>
      <p:ext uri="{BB962C8B-B14F-4D97-AF65-F5344CB8AC3E}">
        <p14:creationId xmlns:p14="http://schemas.microsoft.com/office/powerpoint/2010/main" val="7710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>
            <a:extLst>
              <a:ext uri="{FF2B5EF4-FFF2-40B4-BE49-F238E27FC236}">
                <a16:creationId xmlns:a16="http://schemas.microsoft.com/office/drawing/2014/main" id="{5E22E423-49F8-4529-8610-88C2C086F4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7565" y="457200"/>
            <a:ext cx="9182533" cy="685800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Weapons of Mass Distraction</a:t>
            </a: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id="{DCEF0B1D-A481-4AC1-BFBB-25CCD0A3AF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70516" y="2249659"/>
            <a:ext cx="6459415" cy="3025726"/>
          </a:xfrm>
          <a:solidFill>
            <a:srgbClr val="FFFFFF">
              <a:alpha val="90195"/>
            </a:srgb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lvl="1" algn="l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Means are the Same… </a:t>
            </a:r>
          </a:p>
          <a:p>
            <a:pPr lvl="1" algn="l" eaLnBrk="1" hangingPunct="1">
              <a:lnSpc>
                <a:spcPct val="15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…Methods =</a:t>
            </a:r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“Tactics”</a:t>
            </a:r>
          </a:p>
          <a:p>
            <a:pPr lvl="1" algn="l" eaLnBrk="1" hangingPunct="1">
              <a:lnSpc>
                <a:spcPct val="15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…Are Different</a:t>
            </a:r>
            <a:endParaRPr lang="en-US" alt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animBg="1"/>
      <p:bldP spid="27443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>
            <a:extLst>
              <a:ext uri="{FF2B5EF4-FFF2-40B4-BE49-F238E27FC236}">
                <a16:creationId xmlns:a16="http://schemas.microsoft.com/office/drawing/2014/main" id="{5E22E423-49F8-4529-8610-88C2C086F4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21339862">
            <a:off x="397565" y="457200"/>
            <a:ext cx="9182533" cy="685800"/>
          </a:xfrm>
          <a:solidFill>
            <a:srgbClr val="FFFFFF">
              <a:alpha val="70000"/>
            </a:srgbClr>
          </a:solidFill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Weapons of Mass Distraction</a:t>
            </a: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id="{DCEF0B1D-A481-4AC1-BFBB-25CCD0A3AF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375024">
            <a:off x="3129679" y="1865732"/>
            <a:ext cx="7103380" cy="3387514"/>
          </a:xfrm>
          <a:solidFill>
            <a:srgbClr val="FFFFFF">
              <a:alpha val="90195"/>
            </a:srgbClr>
          </a:solidFill>
        </p:spPr>
        <p:txBody>
          <a:bodyPr/>
          <a:lstStyle/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Ridicule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(4:1-6)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Intimidation - </a:t>
            </a:r>
            <a:r>
              <a:rPr lang="en-US" alt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plots of war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(4:7-9)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Discouragement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(4:10)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Fear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(4:11-12)</a:t>
            </a:r>
          </a:p>
          <a:p>
            <a:pPr marL="457200" indent="-457200" algn="l" eaLnBrk="1" hangingPunct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Selfishness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(5:1-8)</a:t>
            </a:r>
          </a:p>
        </p:txBody>
      </p:sp>
    </p:spTree>
    <p:extLst>
      <p:ext uri="{BB962C8B-B14F-4D97-AF65-F5344CB8AC3E}">
        <p14:creationId xmlns:p14="http://schemas.microsoft.com/office/powerpoint/2010/main" val="59305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4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4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4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animBg="1"/>
      <p:bldP spid="27443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1457CA-FF4F-4D17-AAA4-ECFE0E2DD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86" y="1474469"/>
            <a:ext cx="5947740" cy="339289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Couldn’t Stop Relationship(temple)…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…So He Tried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to Hinder the    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…Relationship(wall)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51AE6-2C7A-4EED-BE3E-5808DEF0BF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5830" y="2303192"/>
            <a:ext cx="5782558" cy="4241043"/>
          </a:xfrm>
        </p:spPr>
        <p:txBody>
          <a:bodyPr anchor="ctr"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Wanted God’s People at a Place of:</a:t>
            </a:r>
          </a:p>
          <a:p>
            <a:pPr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Vulnerability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 at Will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Instability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Apparent was Unapparent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Irritability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  <a:buSzPct val="85000"/>
              <a:buFont typeface="Courier New" panose="02070309020205020404" pitchFamily="49" charset="0"/>
              <a:buChar char="o"/>
            </a:pPr>
            <a:r>
              <a:rPr lang="en-US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Attitudes Effected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1CC7C-0CF3-48FD-A09B-0D64EE039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2" y="0"/>
            <a:ext cx="5936566" cy="6221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70B06B-791F-40B0-B6D3-19C22509C00A}"/>
              </a:ext>
            </a:extLst>
          </p:cNvPr>
          <p:cNvSpPr txBox="1"/>
          <p:nvPr/>
        </p:nvSpPr>
        <p:spPr>
          <a:xfrm>
            <a:off x="1298360" y="5725561"/>
            <a:ext cx="10212317" cy="774379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Wall Construction Did Not Stop!!</a:t>
            </a:r>
          </a:p>
        </p:txBody>
      </p:sp>
    </p:spTree>
    <p:extLst>
      <p:ext uri="{BB962C8B-B14F-4D97-AF65-F5344CB8AC3E}">
        <p14:creationId xmlns:p14="http://schemas.microsoft.com/office/powerpoint/2010/main" val="141021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90"/>
            <a:ext cx="10515600" cy="10263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10AC-711A-4742-B2A0-0BC60CCD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391478"/>
            <a:ext cx="11622157" cy="53134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7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5344E-171E-4F4D-866E-B03E55FA5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7" y="123411"/>
            <a:ext cx="3494433" cy="2257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6C4A8-989F-4B67-A610-41202EEE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95" y="123411"/>
            <a:ext cx="3179300" cy="2257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5A31C-A770-43B2-A703-0E4FF614E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60" y="254757"/>
            <a:ext cx="3810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9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Rectangle 3">
            <a:extLst>
              <a:ext uri="{FF2B5EF4-FFF2-40B4-BE49-F238E27FC236}">
                <a16:creationId xmlns:a16="http://schemas.microsoft.com/office/drawing/2014/main" id="{78083499-37A3-4FA8-AE81-AA2C3FDE88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8957" y="457200"/>
            <a:ext cx="8875643" cy="685800"/>
          </a:xfrm>
          <a:solidFill>
            <a:srgbClr val="FFFFFF">
              <a:alpha val="7000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Weapon’s of Mass Distraction</a:t>
            </a:r>
          </a:p>
        </p:txBody>
      </p:sp>
      <p:sp>
        <p:nvSpPr>
          <p:cNvPr id="273412" name="Rectangle 4">
            <a:extLst>
              <a:ext uri="{FF2B5EF4-FFF2-40B4-BE49-F238E27FC236}">
                <a16:creationId xmlns:a16="http://schemas.microsoft.com/office/drawing/2014/main" id="{68046060-FC9A-4EF1-BDED-5F459696E2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1295400"/>
            <a:ext cx="8229600" cy="3962400"/>
          </a:xfrm>
          <a:solidFill>
            <a:srgbClr val="FFFFFF">
              <a:alpha val="90195"/>
            </a:srgbClr>
          </a:solidFill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altLang="en-US" b="1"/>
              <a:t>The Enemy got desperate…</a:t>
            </a:r>
          </a:p>
          <a:p>
            <a:pPr algn="l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altLang="en-US" b="1"/>
              <a:t>      …stepped up the attack</a:t>
            </a:r>
          </a:p>
          <a:p>
            <a:pPr algn="l" eaLnBrk="1" hangingPunct="1">
              <a:lnSpc>
                <a:spcPct val="110000"/>
              </a:lnSpc>
              <a:buFont typeface="Tempus Sans ITC" panose="04020404030D07020202" pitchFamily="82" charset="0"/>
              <a:buAutoNum type="arabicPeriod" startAt="6"/>
            </a:pPr>
            <a:r>
              <a:rPr lang="en-US" altLang="en-US" sz="2800" b="1"/>
              <a:t> Compromise</a:t>
            </a:r>
            <a:r>
              <a:rPr lang="en-US" altLang="en-US" sz="2800"/>
              <a:t> (6:1-4)</a:t>
            </a:r>
          </a:p>
          <a:p>
            <a:pPr algn="l" eaLnBrk="1" hangingPunct="1">
              <a:lnSpc>
                <a:spcPct val="110000"/>
              </a:lnSpc>
              <a:buFont typeface="Tempus Sans ITC" panose="04020404030D07020202" pitchFamily="82" charset="0"/>
              <a:buAutoNum type="arabicPeriod" startAt="6"/>
            </a:pPr>
            <a:r>
              <a:rPr lang="en-US" altLang="en-US" sz="2800" b="1"/>
              <a:t> Slander</a:t>
            </a:r>
            <a:r>
              <a:rPr lang="en-US" altLang="en-US" sz="2800"/>
              <a:t> (6:5-9)</a:t>
            </a:r>
          </a:p>
          <a:p>
            <a:pPr algn="l" eaLnBrk="1" hangingPunct="1">
              <a:lnSpc>
                <a:spcPct val="110000"/>
              </a:lnSpc>
              <a:buFont typeface="Tempus Sans ITC" panose="04020404030D07020202" pitchFamily="82" charset="0"/>
              <a:buAutoNum type="arabicPeriod" startAt="6"/>
            </a:pPr>
            <a:r>
              <a:rPr lang="en-US" altLang="en-US" sz="2800" b="1"/>
              <a:t> Threats</a:t>
            </a:r>
            <a:r>
              <a:rPr lang="en-US" altLang="en-US" sz="2800"/>
              <a:t> (6:10-14)</a:t>
            </a:r>
          </a:p>
          <a:p>
            <a:pPr algn="l" eaLnBrk="1" hangingPunct="1">
              <a:lnSpc>
                <a:spcPct val="110000"/>
              </a:lnSpc>
              <a:buFont typeface="Tempus Sans ITC" panose="04020404030D07020202" pitchFamily="82" charset="0"/>
              <a:buAutoNum type="arabicPeriod" startAt="6"/>
            </a:pPr>
            <a:r>
              <a:rPr lang="en-US" altLang="en-US" sz="2800" b="1"/>
              <a:t> Intrigue</a:t>
            </a:r>
            <a:r>
              <a:rPr lang="en-US" altLang="en-US" sz="2800"/>
              <a:t> (6:17-19)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3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3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3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3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3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3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>
            <a:extLst>
              <a:ext uri="{FF2B5EF4-FFF2-40B4-BE49-F238E27FC236}">
                <a16:creationId xmlns:a16="http://schemas.microsoft.com/office/drawing/2014/main" id="{B3CE1B3A-17E8-49EF-B4BF-26326D67EB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0" y="457200"/>
            <a:ext cx="8077200" cy="685800"/>
          </a:xfrm>
          <a:solidFill>
            <a:srgbClr val="FFFFFF">
              <a:alpha val="7000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How to “Stay on The Wall”</a:t>
            </a:r>
          </a:p>
        </p:txBody>
      </p:sp>
      <p:sp>
        <p:nvSpPr>
          <p:cNvPr id="252932" name="Rectangle 4">
            <a:extLst>
              <a:ext uri="{FF2B5EF4-FFF2-40B4-BE49-F238E27FC236}">
                <a16:creationId xmlns:a16="http://schemas.microsoft.com/office/drawing/2014/main" id="{AAE08090-3B13-4FE0-A565-6E2E4CE32E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1371600"/>
            <a:ext cx="8229600" cy="4267200"/>
          </a:xfrm>
          <a:solidFill>
            <a:srgbClr val="FFFFFF">
              <a:alpha val="74901"/>
            </a:srgb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en-US" b="1"/>
              <a:t>1</a:t>
            </a:r>
            <a:r>
              <a:rPr lang="en-US" altLang="en-US" b="1" baseline="30000"/>
              <a:t>st</a:t>
            </a:r>
            <a:r>
              <a:rPr lang="en-US" altLang="en-US" b="1"/>
              <a:t> - Perception </a:t>
            </a:r>
            <a:r>
              <a:rPr lang="en-US" altLang="en-US" sz="2800" b="1"/>
              <a:t>(v 3)</a:t>
            </a:r>
            <a:endParaRPr lang="en-US" altLang="en-US" b="1"/>
          </a:p>
          <a:p>
            <a:pPr marL="742950" lvl="1" indent="-285750" algn="l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en-US" sz="2800"/>
              <a:t>  He kept working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800" i="1"/>
              <a:t>	…do the Right Thing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b="1"/>
              <a:t>2</a:t>
            </a:r>
            <a:r>
              <a:rPr lang="en-US" altLang="en-US" b="1" baseline="30000"/>
              <a:t>nd</a:t>
            </a:r>
            <a:r>
              <a:rPr lang="en-US" altLang="en-US" b="1"/>
              <a:t> - Purpose </a:t>
            </a:r>
            <a:r>
              <a:rPr lang="en-US" altLang="en-US" sz="2800" b="1"/>
              <a:t>(v 3)</a:t>
            </a:r>
            <a:endParaRPr lang="en-US" altLang="en-US" b="1"/>
          </a:p>
          <a:p>
            <a:pPr marL="742950" lvl="1" indent="-285750" algn="l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i="1"/>
              <a:t>  “great work…”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800" i="1"/>
              <a:t>	…for the Right Reason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b="1"/>
              <a:t>3</a:t>
            </a:r>
            <a:r>
              <a:rPr lang="en-US" altLang="en-US" b="1" baseline="30000"/>
              <a:t>rd</a:t>
            </a:r>
            <a:r>
              <a:rPr lang="en-US" altLang="en-US" b="1"/>
              <a:t> - Prioritize </a:t>
            </a:r>
            <a:r>
              <a:rPr lang="en-US" altLang="en-US" sz="2800" b="1"/>
              <a:t>(v 3)</a:t>
            </a:r>
            <a:endParaRPr lang="en-US" altLang="en-US" b="1"/>
          </a:p>
          <a:p>
            <a:pPr marL="742950" lvl="1" indent="-285750" algn="l">
              <a:lnSpc>
                <a:spcPct val="8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i="1"/>
              <a:t>  “…can’t come down”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800" i="1"/>
              <a:t>           …in the right 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29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2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2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2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2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2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2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2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2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2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77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>
            <a:extLst>
              <a:ext uri="{FF2B5EF4-FFF2-40B4-BE49-F238E27FC236}">
                <a16:creationId xmlns:a16="http://schemas.microsoft.com/office/drawing/2014/main" id="{3B3B3D9A-DB65-45EE-917D-57700F404A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0" y="457200"/>
            <a:ext cx="8077200" cy="685800"/>
          </a:xfrm>
          <a:solidFill>
            <a:srgbClr val="FFFFFF">
              <a:alpha val="7000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How to “Stay on The Wall”</a:t>
            </a:r>
          </a:p>
        </p:txBody>
      </p: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6D7AECD1-7778-4B1B-A950-1E6716F0726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1371600"/>
            <a:ext cx="8229600" cy="3657600"/>
          </a:xfrm>
          <a:solidFill>
            <a:srgbClr val="FFFFFF">
              <a:alpha val="74901"/>
            </a:srgbClr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en-US" b="1"/>
              <a:t>4</a:t>
            </a:r>
            <a:r>
              <a:rPr lang="en-US" altLang="en-US" b="1" baseline="30000"/>
              <a:t>th</a:t>
            </a:r>
            <a:r>
              <a:rPr lang="en-US" altLang="en-US" b="1"/>
              <a:t> - Persistence  </a:t>
            </a:r>
            <a:r>
              <a:rPr lang="en-US" altLang="en-US" sz="2800" b="1"/>
              <a:t>(v 4-5)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800" i="1"/>
              <a:t>         …with the Right Resolve</a:t>
            </a:r>
            <a:endParaRPr lang="en-US" altLang="en-US"/>
          </a:p>
          <a:p>
            <a:pPr algn="l" eaLnBrk="1" hangingPunct="1">
              <a:spcBef>
                <a:spcPct val="15000"/>
              </a:spcBef>
            </a:pPr>
            <a:r>
              <a:rPr lang="en-US" altLang="en-US" b="1"/>
              <a:t>5</a:t>
            </a:r>
            <a:r>
              <a:rPr lang="en-US" altLang="en-US" b="1" baseline="30000"/>
              <a:t>th</a:t>
            </a:r>
            <a:r>
              <a:rPr lang="en-US" altLang="en-US" b="1"/>
              <a:t> - Powerful Connection </a:t>
            </a:r>
            <a:r>
              <a:rPr lang="en-US" altLang="en-US" sz="2800" b="1"/>
              <a:t>(v 9)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800" i="1"/>
              <a:t>          …through the Right Power</a:t>
            </a:r>
            <a:endParaRPr lang="en-US" altLang="en-US"/>
          </a:p>
          <a:p>
            <a:pPr algn="l" eaLnBrk="1" hangingPunct="1"/>
            <a:r>
              <a:rPr lang="en-US" altLang="en-US" b="1"/>
              <a:t>6</a:t>
            </a:r>
            <a:r>
              <a:rPr lang="en-US" altLang="en-US" b="1" baseline="30000"/>
              <a:t>th</a:t>
            </a:r>
            <a:r>
              <a:rPr lang="en-US" altLang="en-US" b="1"/>
              <a:t> - Patience </a:t>
            </a:r>
            <a:r>
              <a:rPr lang="en-US" altLang="en-US" sz="2800" b="1"/>
              <a:t>(v 14-15)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2800" i="1"/>
              <a:t>          …in the Right Season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13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13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38BB0-E388-4F5C-A1AF-585F225FC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3"/>
          <a:stretch/>
        </p:blipFill>
        <p:spPr>
          <a:xfrm>
            <a:off x="172879" y="0"/>
            <a:ext cx="3656172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FD8FE-2687-4D7B-96D4-4F02FE1C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3164"/>
          <a:stretch/>
        </p:blipFill>
        <p:spPr>
          <a:xfrm>
            <a:off x="4419600" y="0"/>
            <a:ext cx="333375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CCA21-840D-46FE-A1D8-E2B2847E9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"/>
          <a:stretch/>
        </p:blipFill>
        <p:spPr>
          <a:xfrm>
            <a:off x="7960658" y="1"/>
            <a:ext cx="4231341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16393-7BDA-4C0D-BE7F-C852DAF74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28"/>
            <a:ext cx="5109882" cy="3182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87C82-1DAF-4E70-AAD4-10364F72B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82" y="3998259"/>
            <a:ext cx="1944624" cy="18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006AE-E9F8-4C5B-B73D-8E5464127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819400" cy="2828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91DE2-4C1F-4D07-8824-059BB8B4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13" y="549966"/>
            <a:ext cx="32004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11B21-E5A3-4B48-832B-8217B4A5C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36" y="549966"/>
            <a:ext cx="2935458" cy="2117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94E6A-D345-42AF-8276-33283A265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6" y="3876676"/>
            <a:ext cx="3200401" cy="1907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FB99E-C618-472A-A3AD-A074169F6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89" y="3625969"/>
            <a:ext cx="3048000" cy="2157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F73FE5-4DF8-48AA-852B-9AF111B7C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40" y="3625969"/>
            <a:ext cx="2618554" cy="24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4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3D8E9-F5B4-43AF-B19D-873A3792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0"/>
            <a:ext cx="410260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7EA0A-18CE-4E52-A364-222DE70FA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3700" r="15375"/>
          <a:stretch/>
        </p:blipFill>
        <p:spPr>
          <a:xfrm>
            <a:off x="4549024" y="0"/>
            <a:ext cx="4102606" cy="2889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3EE33-BDFB-45C4-AC68-E1D8006A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3001913"/>
            <a:ext cx="4102606" cy="364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CF52F-68E6-4CDE-A29E-07A8712DF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2"/>
          <a:stretch/>
        </p:blipFill>
        <p:spPr>
          <a:xfrm>
            <a:off x="4940339" y="3001913"/>
            <a:ext cx="3319976" cy="364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940F8-DBD1-4BD9-89A6-B5EEB1537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44" y="1081110"/>
            <a:ext cx="749300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FB7C1-BC4A-49C2-BDA8-38F1A87C51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4"/>
          <a:stretch/>
        </p:blipFill>
        <p:spPr>
          <a:xfrm>
            <a:off x="2349500" y="1866900"/>
            <a:ext cx="580976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54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>
            <a:extLst>
              <a:ext uri="{FF2B5EF4-FFF2-40B4-BE49-F238E27FC236}">
                <a16:creationId xmlns:a16="http://schemas.microsoft.com/office/drawing/2014/main" id="{15B0E351-2D8F-4F4E-8B75-617766AA23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Living in a Similar Time: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Walls Down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Temple and Homes Exposed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Under Attack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had Been Taken Captive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Many Lives Trying to Rebuild</a:t>
            </a:r>
          </a:p>
          <a:p>
            <a:pPr marL="457200" indent="-457200"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Raising Up a People 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8A5AF-25AE-4F99-ADD2-ACF522EA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A691CBC-9A7B-4CB2-9FE0-DF8DF2CB6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43427" y="1750826"/>
            <a:ext cx="8305146" cy="3861080"/>
          </a:xfrm>
          <a:solidFill>
            <a:srgbClr val="FFFFFF">
              <a:alpha val="74901"/>
            </a:srgb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Attacks the Anointing Because It: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Breaks the Yoke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-Isa 10:27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Freedom</a:t>
            </a:r>
          </a:p>
          <a:p>
            <a:pPr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Moves Beyond Flesh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</a:t>
            </a:r>
            <a:r>
              <a:rPr lang="en-US" alt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Zech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4:6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Power</a:t>
            </a:r>
          </a:p>
          <a:p>
            <a:pPr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Makes a Way Where is No Way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-Isa 59:19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buFont typeface="Wingdings" panose="05000000000000000000" pitchFamily="2" charset="2"/>
              <a:buChar char="Ø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Uncommon Preparation</a:t>
            </a:r>
          </a:p>
        </p:txBody>
      </p:sp>
    </p:spTree>
    <p:extLst>
      <p:ext uri="{BB962C8B-B14F-4D97-AF65-F5344CB8AC3E}">
        <p14:creationId xmlns:p14="http://schemas.microsoft.com/office/powerpoint/2010/main" val="673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EE6A-4B34-44C2-A046-57EBD5802B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D8B56-91D4-4E81-92EF-2CBDE892C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DDA9C92-6CCF-4CB5-8AD5-0D9BC1962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001" y="2463332"/>
            <a:ext cx="6670081" cy="1138705"/>
          </a:xfrm>
          <a:prstGeom prst="rect">
            <a:avLst/>
          </a:prstGeom>
          <a:solidFill>
            <a:schemeClr val="bg1">
              <a:alpha val="72000"/>
            </a:schemeClr>
          </a:solidFill>
          <a:ln w="15875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</p:spPr>
        <p:txBody>
          <a:bodyPr anchor="ctr" anchorCtr="1"/>
          <a:lstStyle/>
          <a:p>
            <a:pPr algn="ctr">
              <a:spcBef>
                <a:spcPct val="20000"/>
              </a:spcBef>
              <a:defRPr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Weapons of Mass Distraction pt2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8E424F-9851-47A8-BD74-AC1DB41A63BF}"/>
              </a:ext>
            </a:extLst>
          </p:cNvPr>
          <p:cNvSpPr txBox="1">
            <a:spLocks noChangeArrowheads="1"/>
          </p:cNvSpPr>
          <p:nvPr/>
        </p:nvSpPr>
        <p:spPr>
          <a:xfrm>
            <a:off x="4152899" y="1697598"/>
            <a:ext cx="3886200" cy="609600"/>
          </a:xfrm>
          <a:prstGeom prst="rect">
            <a:avLst/>
          </a:prstGeom>
          <a:solidFill>
            <a:srgbClr val="FFFFFF">
              <a:alpha val="72000"/>
            </a:srgbClr>
          </a:solidFill>
          <a:ln>
            <a:solidFill>
              <a:srgbClr val="0000FF"/>
            </a:solidFill>
          </a:ln>
          <a:effectLst>
            <a:softEdge rad="508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Stay On the Wall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24C2C36-4BC8-4AC0-90AC-B2A6A8EE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906" y="5735637"/>
            <a:ext cx="3200400" cy="5847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solidFill>
              <a:srgbClr val="00CCFF"/>
            </a:solidFill>
            <a:miter lim="800000"/>
            <a:headEnd/>
            <a:tailEnd/>
          </a:ln>
          <a:effectLst>
            <a:softEdge rad="50800"/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Nehemiah 6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2318DAB-6F43-48BA-BD98-9E03A3F87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352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07C7CE5-EF61-42F7-9C56-0DF3881E8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082" y="0"/>
            <a:ext cx="2563906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508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26, 2018</a:t>
            </a:r>
          </a:p>
        </p:txBody>
      </p:sp>
    </p:spTree>
    <p:extLst>
      <p:ext uri="{BB962C8B-B14F-4D97-AF65-F5344CB8AC3E}">
        <p14:creationId xmlns:p14="http://schemas.microsoft.com/office/powerpoint/2010/main" val="11815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2CEB8-A3C9-4D9B-939B-7731880C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9390551-EADB-476D-BB4D-04A38EA708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Tough Days in Jerusalem: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Walls Down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Temple and Homes Exposed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Under Attack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had Been Taken Captive</a:t>
            </a:r>
          </a:p>
          <a:p>
            <a:pPr eaLnBrk="1" hangingPunct="1">
              <a:buFontTx/>
              <a:buChar char="•"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Many  to Rebuild</a:t>
            </a:r>
          </a:p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Raised Up a Man!!</a:t>
            </a:r>
          </a:p>
          <a:p>
            <a:pPr marL="0" indent="0" eaLnBrk="1" hangingPunct="1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Today 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Raising Up a People 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4910F-0B40-4B01-AFF8-E5B827B8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4"/>
          <a:stretch/>
        </p:blipFill>
        <p:spPr>
          <a:xfrm>
            <a:off x="183075" y="320040"/>
            <a:ext cx="4471216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>
            <a:extLst>
              <a:ext uri="{FF2B5EF4-FFF2-40B4-BE49-F238E27FC236}">
                <a16:creationId xmlns:a16="http://schemas.microsoft.com/office/drawing/2014/main" id="{9896CE55-E416-48F4-AC2E-76A5E379BA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1845491">
            <a:off x="1613636" y="1420902"/>
            <a:ext cx="5870917" cy="762000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Attacks</a:t>
            </a:r>
          </a:p>
        </p:txBody>
      </p:sp>
      <p:sp>
        <p:nvSpPr>
          <p:cNvPr id="267268" name="Rectangle 4">
            <a:extLst>
              <a:ext uri="{FF2B5EF4-FFF2-40B4-BE49-F238E27FC236}">
                <a16:creationId xmlns:a16="http://schemas.microsoft.com/office/drawing/2014/main" id="{DB29F0A4-3262-47CB-A003-B134196CC3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 rot="20794590">
            <a:off x="4028729" y="3550172"/>
            <a:ext cx="7978726" cy="2460674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Whenever God Begins to Move…</a:t>
            </a:r>
          </a:p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…Whenever His Anointing Is Present</a:t>
            </a:r>
          </a:p>
          <a:p>
            <a:pPr algn="l"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Begins to Counter-Move</a:t>
            </a:r>
          </a:p>
          <a:p>
            <a:pPr algn="l" eaLnBrk="1" hangingPunct="1">
              <a:lnSpc>
                <a:spcPct val="100000"/>
              </a:lnSpc>
              <a:spcBef>
                <a:spcPct val="15000"/>
              </a:spcBef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…His 3-Point Attack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7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7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/>
      <p:bldP spid="267268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730B4DF-5571-4D40-BC53-783B43846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13" y="1392237"/>
            <a:ext cx="11622087" cy="4769412"/>
          </a:xfrm>
          <a:solidFill>
            <a:srgbClr val="FFFFFF">
              <a:alpha val="74901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 algn="l" eaLnBrk="1" hangingPunct="1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</a:p>
          <a:p>
            <a:pPr marL="0" indent="0" algn="l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Praise</a:t>
            </a:r>
          </a:p>
          <a:p>
            <a:pPr lvl="1" algn="l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Attitude</a:t>
            </a:r>
          </a:p>
          <a:p>
            <a:pPr lvl="1" algn="l" eaLnBrk="1" hangingPunct="1">
              <a:lnSpc>
                <a:spcPct val="120000"/>
              </a:lnSpc>
              <a:spcBef>
                <a:spcPts val="3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God’s… 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Presence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Power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Provision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Peace</a:t>
            </a:r>
          </a:p>
          <a:p>
            <a:pPr marL="457200" lvl="1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“But You are holy, enthroned on the praises of Israel” -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 22:3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07A320A-0C4F-4014-A5E4-02E6EF731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194452" cy="1027113"/>
          </a:xfrm>
          <a:solidFill>
            <a:srgbClr val="FFFFFF">
              <a:alpha val="7000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</a:p>
        </p:txBody>
      </p:sp>
    </p:spTree>
    <p:extLst>
      <p:ext uri="{BB962C8B-B14F-4D97-AF65-F5344CB8AC3E}">
        <p14:creationId xmlns:p14="http://schemas.microsoft.com/office/powerpoint/2010/main" val="316786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730B4DF-5571-4D40-BC53-783B43846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13" y="1392238"/>
            <a:ext cx="11622087" cy="398162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marL="0" indent="0" algn="l" eaLnBrk="1" hangingPunct="1">
              <a:lnSpc>
                <a:spcPct val="100000"/>
              </a:lnSpc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</a:p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#2- Commitment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Availability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 Potential</a:t>
            </a:r>
            <a:endParaRPr lang="en-US" altLang="en-US" sz="2800" i="1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is No Limits to the Man / Woman Who Just Wont Quit…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...But Commits Their Way to the Lord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         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Mighty Army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07A320A-0C4F-4014-A5E4-02E6EF731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1408" y="152400"/>
            <a:ext cx="7064968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</a:p>
        </p:txBody>
      </p:sp>
    </p:spTree>
    <p:extLst>
      <p:ext uri="{BB962C8B-B14F-4D97-AF65-F5344CB8AC3E}">
        <p14:creationId xmlns:p14="http://schemas.microsoft.com/office/powerpoint/2010/main" val="3246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4B4EEA1-3F98-4AD8-B327-0A854CC861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114" y="1392238"/>
            <a:ext cx="5203358" cy="2337080"/>
          </a:xfrm>
          <a:solidFill>
            <a:srgbClr val="FFFFFF">
              <a:alpha val="74901"/>
            </a:srgbClr>
          </a:solidFill>
          <a:effectLst>
            <a:softEdge rad="50800"/>
          </a:effectLst>
        </p:spPr>
        <p:txBody>
          <a:bodyPr/>
          <a:lstStyle/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Attacks at Point of …</a:t>
            </a:r>
          </a:p>
          <a:p>
            <a:pPr marL="0" indent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#3 Anointing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Has to Do with Ability</a:t>
            </a:r>
          </a:p>
          <a:p>
            <a:pPr lvl="1" algn="l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Invites God’s Power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7DD042-A9B7-4627-BEAA-B8ED2A63F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5788" y="152400"/>
            <a:ext cx="7102386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Anatomy of Satanic Attacks</a:t>
            </a:r>
          </a:p>
        </p:txBody>
      </p:sp>
    </p:spTree>
    <p:extLst>
      <p:ext uri="{BB962C8B-B14F-4D97-AF65-F5344CB8AC3E}">
        <p14:creationId xmlns:p14="http://schemas.microsoft.com/office/powerpoint/2010/main" val="26262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5D2A2E-6998-4D04-BFDF-8AC715339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8573" y="152400"/>
            <a:ext cx="4820673" cy="1027113"/>
          </a:xfrm>
          <a:solidFill>
            <a:srgbClr val="FFFFFF">
              <a:alpha val="70000"/>
            </a:srgbClr>
          </a:solidFill>
          <a:effectLst>
            <a:softEdge rad="50800"/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Types of Attacks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2DA0FE9-3F83-418F-9A91-930312285C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709" y="1392238"/>
            <a:ext cx="6924581" cy="5313362"/>
          </a:xfrm>
          <a:solidFill>
            <a:srgbClr val="FFFFFF">
              <a:alpha val="80000"/>
            </a:srgbClr>
          </a:solidFill>
          <a:effectLst>
            <a:softEdge rad="50800"/>
          </a:effectLst>
        </p:spPr>
        <p:txBody>
          <a:bodyPr/>
          <a:lstStyle/>
          <a:p>
            <a:pPr marL="514350" indent="-514350" algn="l" eaLnBrk="1" hangingPunct="1">
              <a:lnSpc>
                <a:spcPct val="100000"/>
              </a:lnSpc>
              <a:spcBef>
                <a:spcPct val="0"/>
              </a:spcBef>
              <a:buFont typeface="Tempus Sans ITC" panose="04020404030D07020202" pitchFamily="82" charset="0"/>
              <a:buAutoNum type="arabicPeriod"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Aggressive</a:t>
            </a: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Primary</a:t>
            </a: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Purpose: </a:t>
            </a:r>
          </a:p>
          <a:p>
            <a:pPr lvl="3"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Get you down</a:t>
            </a:r>
          </a:p>
          <a:p>
            <a:pPr lvl="3" algn="l"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Stop forward momentum</a:t>
            </a:r>
          </a:p>
          <a:p>
            <a:pPr marL="914400" lvl="1" indent="-457200" algn="l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Plural; multi-faceted</a:t>
            </a:r>
          </a:p>
          <a:p>
            <a:pPr marL="971550" lvl="1" indent="-514350" algn="l" eaLnBrk="1" hangingPunct="1">
              <a:lnSpc>
                <a:spcPct val="100000"/>
              </a:lnSpc>
              <a:spcBef>
                <a:spcPct val="0"/>
              </a:spcBef>
              <a:buFont typeface="Tempus Sans ITC" panose="04020404030D07020202" pitchFamily="82" charset="0"/>
              <a:buAutoNum type="alphaUcPeriod"/>
            </a:pP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914400" lvl="1" indent="-457200" algn="l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Assyria…</a:t>
            </a:r>
          </a:p>
          <a:p>
            <a:pPr marL="0" indent="0" algn="l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…attacked Israel</a:t>
            </a:r>
          </a:p>
          <a:p>
            <a:pPr marL="971550" lvl="1" indent="-514350" algn="l" eaLnBrk="1" hangingPunct="1">
              <a:lnSpc>
                <a:spcPct val="100000"/>
              </a:lnSpc>
              <a:spcBef>
                <a:spcPct val="15000"/>
              </a:spcBef>
              <a:buFont typeface="Courier New" panose="02070309020205020404" pitchFamily="49" charset="0"/>
              <a:buChar char="o"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Babylon 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l" eaLnBrk="1" hangingPunct="1">
              <a:lnSpc>
                <a:spcPct val="100000"/>
              </a:lnSpc>
              <a:spcBef>
                <a:spcPct val="15000"/>
              </a:spcBef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…attacked Judah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105000"/>
              </a:lnSpc>
              <a:spcBef>
                <a:spcPct val="15000"/>
              </a:spcBef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231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693</Words>
  <Application>Microsoft Office PowerPoint</Application>
  <PresentationFormat>Widescreen</PresentationFormat>
  <Paragraphs>155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Courier New</vt:lpstr>
      <vt:lpstr>Tempus Sans ITC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Satan Attacks</vt:lpstr>
      <vt:lpstr>Anatomy of Satanic Attacks</vt:lpstr>
      <vt:lpstr>Anatomy of Satanic Attacks</vt:lpstr>
      <vt:lpstr>Anatomy of Satanic Attacks</vt:lpstr>
      <vt:lpstr>2 Types of Attacks</vt:lpstr>
      <vt:lpstr>PowerPoint Presentation</vt:lpstr>
      <vt:lpstr>PowerPoint Presentation</vt:lpstr>
      <vt:lpstr>Breakthrough</vt:lpstr>
      <vt:lpstr>Weapons of Mass Distraction</vt:lpstr>
      <vt:lpstr>Weapons of Mass Distraction</vt:lpstr>
      <vt:lpstr>Satan Couldn’t Stop Relationship(temple)…      …So He Tried   to Hinder the         …Relationship(wall)</vt:lpstr>
      <vt:lpstr>PowerPoint Presentation</vt:lpstr>
      <vt:lpstr>PowerPoint Presentation</vt:lpstr>
      <vt:lpstr>Weapon’s of Mass Distraction</vt:lpstr>
      <vt:lpstr>How to “Stay on The Wall”</vt:lpstr>
      <vt:lpstr>How to “Stay on The Wall”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David Linton</cp:lastModifiedBy>
  <cp:revision>78</cp:revision>
  <dcterms:created xsi:type="dcterms:W3CDTF">2018-08-25T14:16:39Z</dcterms:created>
  <dcterms:modified xsi:type="dcterms:W3CDTF">2018-09-02T11:44:38Z</dcterms:modified>
</cp:coreProperties>
</file>