
<file path=[Content_Types].xml><?xml version="1.0" encoding="utf-8"?>
<Types xmlns="http://schemas.openxmlformats.org/package/2006/content-types">
  <Default Extension="jpeg" ContentType="image/jpe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7"/>
  </p:handoutMasterIdLst>
  <p:sldIdLst>
    <p:sldId id="280" r:id="rId3"/>
    <p:sldId id="264" r:id="rId4"/>
    <p:sldId id="256" r:id="rId5"/>
    <p:sldId id="270" r:id="rId6"/>
    <p:sldId id="274" r:id="rId7"/>
    <p:sldId id="275" r:id="rId8"/>
    <p:sldId id="276" r:id="rId9"/>
    <p:sldId id="258" r:id="rId10"/>
    <p:sldId id="279" r:id="rId11"/>
    <p:sldId id="278" r:id="rId12"/>
    <p:sldId id="277" r:id="rId13"/>
    <p:sldId id="259" r:id="rId14"/>
    <p:sldId id="267" r:id="rId15"/>
    <p:sldId id="268" r:id="rId16"/>
    <p:sldId id="260" r:id="rId17"/>
    <p:sldId id="262" r:id="rId18"/>
    <p:sldId id="263" r:id="rId19"/>
    <p:sldId id="269" r:id="rId20"/>
    <p:sldId id="266" r:id="rId21"/>
    <p:sldId id="272" r:id="rId22"/>
    <p:sldId id="261" r:id="rId23"/>
    <p:sldId id="273" r:id="rId24"/>
    <p:sldId id="257" r:id="rId25"/>
    <p:sldId id="27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inton" initials="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8T09:37:32.983"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B64C82-002C-415D-8EEF-8E6B8508A005}" type="datetimeFigureOut">
              <a:rPr lang="en-US" smtClean="0"/>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60999A-235D-4A3C-B2AB-A22142352E80}" type="slidenum">
              <a:rPr lang="en-US" smtClean="0"/>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A798178-1BD4-41B6-8ADB-2EF79093B7A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798178-1BD4-41B6-8ADB-2EF79093B7A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798178-1BD4-41B6-8ADB-2EF79093B7A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A798178-1BD4-41B6-8ADB-2EF79093B7A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A798178-1BD4-41B6-8ADB-2EF79093B7A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A798178-1BD4-41B6-8ADB-2EF79093B7A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A798178-1BD4-41B6-8ADB-2EF79093B7A6}"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A798178-1BD4-41B6-8ADB-2EF79093B7A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98178-1BD4-41B6-8ADB-2EF79093B7A6}"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798178-1BD4-41B6-8ADB-2EF79093B7A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A798178-1BD4-41B6-8ADB-2EF79093B7A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6C700-D7E6-4A33-A936-16910A5B8E12}"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98178-1BD4-41B6-8ADB-2EF79093B7A6}"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6C700-D7E6-4A33-A936-16910A5B8E12}"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9.jpeg"/><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15.jpeg"/><Relationship Id="rId4" Type="http://schemas.openxmlformats.org/officeDocument/2006/relationships/image" Target="../media/image13.png"/><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bmp"/></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bm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bmp"/><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7809"/>
            <a:ext cx="10515600" cy="6255026"/>
          </a:xfrm>
        </p:spPr>
        <p:txBody>
          <a:bodyPr/>
          <a:lstStyle/>
          <a:p>
            <a:pPr marL="0" indent="0">
              <a:lnSpc>
                <a:spcPct val="100000"/>
              </a:lnSpc>
              <a:buNone/>
            </a:pPr>
            <a:r>
              <a:rPr lang="en-US" sz="3200" b="1" dirty="0">
                <a:effectLst>
                  <a:outerShdw blurRad="38100" dist="38100" dir="2700000" algn="tl">
                    <a:srgbClr val="000000">
                      <a:alpha val="43137"/>
                    </a:srgbClr>
                  </a:outerShdw>
                </a:effectLst>
              </a:rPr>
              <a:t>The Santa Claus at the mall was very surprised when a young lady about twenty years old walked up and sat on his lap.</a:t>
            </a:r>
            <a:endParaRPr lang="en-US" sz="3200" b="1" dirty="0">
              <a:effectLst>
                <a:outerShdw blurRad="38100" dist="38100" dir="2700000" algn="tl">
                  <a:srgbClr val="000000">
                    <a:alpha val="43137"/>
                  </a:srgbClr>
                </a:outerShdw>
              </a:effectLst>
            </a:endParaRPr>
          </a:p>
          <a:p>
            <a:pPr marL="0" indent="0">
              <a:lnSpc>
                <a:spcPct val="100000"/>
              </a:lnSpc>
              <a:buNone/>
            </a:pPr>
            <a:r>
              <a:rPr lang="en-US" sz="3200" b="1" dirty="0">
                <a:effectLst>
                  <a:outerShdw blurRad="38100" dist="38100" dir="2700000" algn="tl">
                    <a:srgbClr val="000000">
                      <a:alpha val="43137"/>
                    </a:srgbClr>
                  </a:outerShdw>
                </a:effectLst>
              </a:rPr>
              <a:t>Santa doesn't usually take requests from adults, but she smiled very nicely at him, so he said, "OK, you can ask for something but it has to be for someone other than yourself. What do you want for Christmas?"</a:t>
            </a:r>
            <a:endParaRPr lang="en-US" sz="3200" b="1" dirty="0">
              <a:effectLst>
                <a:outerShdw blurRad="38100" dist="38100" dir="2700000" algn="tl">
                  <a:srgbClr val="000000">
                    <a:alpha val="43137"/>
                  </a:srgbClr>
                </a:outerShdw>
              </a:effectLst>
            </a:endParaRPr>
          </a:p>
          <a:p>
            <a:pPr marL="0" indent="0">
              <a:lnSpc>
                <a:spcPct val="100000"/>
              </a:lnSpc>
              <a:buNone/>
            </a:pPr>
            <a:r>
              <a:rPr lang="en-US" sz="3200" b="1" dirty="0">
                <a:effectLst>
                  <a:outerShdw blurRad="38100" dist="38100" dir="2700000" algn="tl">
                    <a:srgbClr val="000000">
                      <a:alpha val="43137"/>
                    </a:srgbClr>
                  </a:outerShdw>
                </a:effectLst>
              </a:rPr>
              <a:t>"Something for my mother," said the young lady.</a:t>
            </a:r>
            <a:endParaRPr lang="en-US" sz="3200" b="1" dirty="0">
              <a:effectLst>
                <a:outerShdw blurRad="38100" dist="38100" dir="2700000" algn="tl">
                  <a:srgbClr val="000000">
                    <a:alpha val="43137"/>
                  </a:srgbClr>
                </a:outerShdw>
              </a:effectLst>
            </a:endParaRPr>
          </a:p>
          <a:p>
            <a:pPr marL="0" indent="0">
              <a:lnSpc>
                <a:spcPct val="100000"/>
              </a:lnSpc>
              <a:buNone/>
            </a:pPr>
            <a:r>
              <a:rPr lang="en-US" sz="3200" b="1" dirty="0">
                <a:effectLst>
                  <a:outerShdw blurRad="38100" dist="38100" dir="2700000" algn="tl">
                    <a:srgbClr val="000000">
                      <a:alpha val="43137"/>
                    </a:srgbClr>
                  </a:outerShdw>
                </a:effectLst>
              </a:rPr>
              <a:t>"Something for your mother? Well, that's very thoughtful of you," smiled Santa. "What do you want me to bring her? "</a:t>
            </a:r>
            <a:endParaRPr lang="en-US" sz="3200" b="1" dirty="0">
              <a:effectLst>
                <a:outerShdw blurRad="38100" dist="38100" dir="2700000" algn="tl">
                  <a:srgbClr val="000000">
                    <a:alpha val="43137"/>
                  </a:srgbClr>
                </a:outerShdw>
              </a:effectLst>
            </a:endParaRPr>
          </a:p>
          <a:p>
            <a:pPr marL="0" indent="0">
              <a:lnSpc>
                <a:spcPct val="100000"/>
              </a:lnSpc>
              <a:buNone/>
            </a:pPr>
            <a:r>
              <a:rPr lang="en-US" sz="3200" b="1" dirty="0">
                <a:effectLst>
                  <a:outerShdw blurRad="38100" dist="38100" dir="2700000" algn="tl">
                    <a:srgbClr val="000000">
                      <a:alpha val="43137"/>
                    </a:srgbClr>
                  </a:outerShdw>
                </a:effectLst>
              </a:rPr>
              <a:t>Without blinking she replied, "A son-in-law!"</a:t>
            </a:r>
            <a:endParaRPr lang="en-US" sz="3200" b="1" dirty="0">
              <a:effectLst>
                <a:outerShdw blurRad="38100" dist="38100" dir="2700000" algn="tl">
                  <a:srgbClr val="000000">
                    <a:alpha val="43137"/>
                  </a:srgbClr>
                </a:outerShdw>
              </a:effectLs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Personal</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2500" y="528637"/>
            <a:ext cx="3905250" cy="41005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345" y="140677"/>
            <a:ext cx="6827655" cy="55848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lstStyle/>
          <a:p>
            <a:r>
              <a:rPr lang="en-US" b="1" dirty="0">
                <a:effectLst>
                  <a:outerShdw blurRad="38100" dist="38100" dir="2700000" algn="tl">
                    <a:srgbClr val="000000">
                      <a:alpha val="43137"/>
                    </a:srgbClr>
                  </a:outerShdw>
                </a:effectLst>
                <a:latin typeface="Agency FB" panose="020B0503020202020204" pitchFamily="34" charset="0"/>
              </a:rPr>
              <a:t>2</a:t>
            </a:r>
            <a:r>
              <a:rPr lang="en-US" b="1" baseline="30000" dirty="0">
                <a:effectLst>
                  <a:outerShdw blurRad="38100" dist="38100" dir="2700000" algn="tl">
                    <a:srgbClr val="000000">
                      <a:alpha val="43137"/>
                    </a:srgbClr>
                  </a:outerShdw>
                </a:effectLst>
                <a:latin typeface="Agency FB" panose="020B0503020202020204" pitchFamily="34" charset="0"/>
              </a:rPr>
              <a:t>nd</a:t>
            </a:r>
            <a:r>
              <a:rPr lang="en-US" b="1" dirty="0">
                <a:effectLst>
                  <a:outerShdw blurRad="38100" dist="38100" dir="2700000" algn="tl">
                    <a:srgbClr val="000000">
                      <a:alpha val="43137"/>
                    </a:srgbClr>
                  </a:outerShdw>
                </a:effectLst>
                <a:latin typeface="Agency FB" panose="020B0503020202020204" pitchFamily="34" charset="0"/>
              </a:rPr>
              <a:t>- He FOCUSED On What was Left Not What was Lost</a:t>
            </a:r>
            <a:endParaRPr lang="en-US" dirty="0"/>
          </a:p>
        </p:txBody>
      </p:sp>
      <p:sp>
        <p:nvSpPr>
          <p:cNvPr id="3" name="Content Placeholder 2"/>
          <p:cNvSpPr>
            <a:spLocks noGrp="1"/>
          </p:cNvSpPr>
          <p:nvPr>
            <p:ph idx="1"/>
          </p:nvPr>
        </p:nvSpPr>
        <p:spPr>
          <a:xfrm>
            <a:off x="244699" y="1068946"/>
            <a:ext cx="11784169" cy="2360054"/>
          </a:xfrm>
          <a:solidFill>
            <a:schemeClr val="bg1">
              <a:alpha val="80000"/>
            </a:schemeClr>
          </a:solidFill>
        </p:spPr>
        <p:txBody>
          <a:bodyPr>
            <a:normAutofit lnSpcReduction="10000"/>
          </a:bodyPr>
          <a:lstStyle/>
          <a:p>
            <a:pPr marL="0" indent="0">
              <a:lnSpc>
                <a:spcPct val="100000"/>
              </a:lnSpc>
              <a:buNone/>
            </a:pPr>
            <a:r>
              <a:rPr lang="en-US" sz="3200" i="1" dirty="0">
                <a:effectLst>
                  <a:outerShdw blurRad="38100" dist="38100" dir="2700000" algn="tl">
                    <a:srgbClr val="000000">
                      <a:alpha val="43137"/>
                    </a:srgbClr>
                  </a:outerShdw>
                </a:effectLst>
                <a:latin typeface="Agency FB" panose="020B0503020202020204" pitchFamily="34" charset="0"/>
              </a:rPr>
              <a:t>Then David comforted Bathsheba his wife, and went in to her and lay with her. So she bore a son, and he called his name Solomon - </a:t>
            </a:r>
            <a:r>
              <a:rPr lang="en-US" sz="3200" b="1" dirty="0">
                <a:effectLst>
                  <a:outerShdw blurRad="38100" dist="38100" dir="2700000" algn="tl">
                    <a:srgbClr val="000000">
                      <a:alpha val="43137"/>
                    </a:srgbClr>
                  </a:outerShdw>
                </a:effectLst>
                <a:latin typeface="Agency FB" panose="020B0503020202020204" pitchFamily="34" charset="0"/>
              </a:rPr>
              <a:t>2 Samuel 12:24 (NKJV)</a:t>
            </a:r>
            <a:endParaRPr lang="en-US" sz="3200" b="1" dirty="0">
              <a:effectLst>
                <a:outerShdw blurRad="38100" dist="38100" dir="2700000" algn="tl">
                  <a:srgbClr val="000000">
                    <a:alpha val="43137"/>
                  </a:srgbClr>
                </a:outerShdw>
              </a:effectLst>
              <a:latin typeface="Agency FB" panose="020B0503020202020204" pitchFamily="34" charset="0"/>
            </a:endParaRPr>
          </a:p>
          <a:p>
            <a:pPr>
              <a:lnSpc>
                <a:spcPct val="100000"/>
              </a:lnSpc>
            </a:pPr>
            <a:r>
              <a:rPr lang="en-US" sz="3600" b="1" dirty="0">
                <a:effectLst>
                  <a:outerShdw blurRad="38100" dist="38100" dir="2700000" algn="tl">
                    <a:srgbClr val="000000">
                      <a:alpha val="43137"/>
                    </a:srgbClr>
                  </a:outerShdw>
                </a:effectLst>
                <a:latin typeface="Agency FB" panose="020B0503020202020204" pitchFamily="34" charset="0"/>
              </a:rPr>
              <a:t>It’s OK to Look Back to Yesterday…</a:t>
            </a:r>
            <a:endParaRPr lang="en-US" sz="3600" b="1" dirty="0">
              <a:effectLst>
                <a:outerShdw blurRad="38100" dist="38100" dir="2700000" algn="tl">
                  <a:srgbClr val="000000">
                    <a:alpha val="43137"/>
                  </a:srgbClr>
                </a:outerShdw>
              </a:effectLst>
              <a:latin typeface="Agency FB" panose="020B0503020202020204" pitchFamily="34" charset="0"/>
            </a:endParaRPr>
          </a:p>
          <a:p>
            <a:pPr>
              <a:lnSpc>
                <a:spcPct val="100000"/>
              </a:lnSpc>
              <a:spcBef>
                <a:spcPts val="600"/>
              </a:spcBef>
            </a:pPr>
            <a:r>
              <a:rPr lang="en-US" sz="3600" b="1" dirty="0">
                <a:effectLst>
                  <a:outerShdw blurRad="38100" dist="38100" dir="2700000" algn="tl">
                    <a:srgbClr val="000000">
                      <a:alpha val="43137"/>
                    </a:srgbClr>
                  </a:outerShdw>
                </a:effectLst>
                <a:latin typeface="Agency FB" panose="020B0503020202020204" pitchFamily="34" charset="0"/>
              </a:rPr>
              <a:t>But Not Dwell  “On It” or “In It”</a:t>
            </a:r>
            <a:endParaRPr lang="en-US" sz="3600" b="1" dirty="0">
              <a:effectLst>
                <a:outerShdw blurRad="38100" dist="38100" dir="2700000" algn="tl">
                  <a:srgbClr val="000000">
                    <a:alpha val="43137"/>
                  </a:srgbClr>
                </a:outerShdw>
              </a:effectLst>
              <a:latin typeface="Agency FB" panose="020B0503020202020204" pitchFamily="34" charset="0"/>
            </a:endParaRPr>
          </a:p>
        </p:txBody>
      </p:sp>
      <p:pic>
        <p:nvPicPr>
          <p:cNvPr id="4" name="Picture 2" descr="https://teenageconcussion.files.wordpress.com/2011/11/fixing_a_broken_heart__by_nonnetta.jpg?w=459&amp;h=398"/>
          <p:cNvPicPr>
            <a:picLocks noChangeAspect="1" noChangeArrowheads="1"/>
          </p:cNvPicPr>
          <p:nvPr/>
        </p:nvPicPr>
        <p:blipFill rotWithShape="1">
          <a:blip r:embed="rId2">
            <a:extLst>
              <a:ext uri="{28A0092B-C50C-407E-A947-70E740481C1C}">
                <a14:useLocalDpi xmlns:a14="http://schemas.microsoft.com/office/drawing/2010/main" val="0"/>
              </a:ext>
            </a:extLst>
          </a:blip>
          <a:srcRect l="10626" t="5086" r="9543" b="6363"/>
          <a:stretch>
            <a:fillRect/>
          </a:stretch>
        </p:blipFill>
        <p:spPr bwMode="auto">
          <a:xfrm>
            <a:off x="8088923" y="3429000"/>
            <a:ext cx="3593206"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Vertical)">
                                      <p:cBhvr>
                                        <p:cTn id="17" dur="2000"/>
                                        <p:tgtEl>
                                          <p:spTgt spid="3">
                                            <p:txEl>
                                              <p:pRg st="1" end="1"/>
                                            </p:txEl>
                                          </p:spTgt>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gency FB" panose="020B0503020202020204" pitchFamily="34" charset="0"/>
              </a:rPr>
              <a:t>2</a:t>
            </a:r>
            <a:r>
              <a:rPr lang="en-US" b="1" baseline="30000" dirty="0">
                <a:effectLst>
                  <a:outerShdw blurRad="38100" dist="38100" dir="2700000" algn="tl">
                    <a:srgbClr val="000000">
                      <a:alpha val="43137"/>
                    </a:srgbClr>
                  </a:outerShdw>
                </a:effectLst>
                <a:latin typeface="Agency FB" panose="020B0503020202020204" pitchFamily="34" charset="0"/>
              </a:rPr>
              <a:t>nd</a:t>
            </a:r>
            <a:r>
              <a:rPr lang="en-US" b="1" dirty="0">
                <a:effectLst>
                  <a:outerShdw blurRad="38100" dist="38100" dir="2700000" algn="tl">
                    <a:srgbClr val="000000">
                      <a:alpha val="43137"/>
                    </a:srgbClr>
                  </a:outerShdw>
                </a:effectLst>
                <a:latin typeface="Agency FB" panose="020B0503020202020204" pitchFamily="34" charset="0"/>
              </a:rPr>
              <a:t>- He FOCUSED On What was Left Not What was Lost</a:t>
            </a:r>
            <a:endParaRPr lang="en-US" dirty="0"/>
          </a:p>
        </p:txBody>
      </p:sp>
      <p:sp>
        <p:nvSpPr>
          <p:cNvPr id="3" name="Content Placeholder 2"/>
          <p:cNvSpPr>
            <a:spLocks noGrp="1"/>
          </p:cNvSpPr>
          <p:nvPr>
            <p:ph idx="1"/>
          </p:nvPr>
        </p:nvSpPr>
        <p:spPr>
          <a:xfrm>
            <a:off x="244699" y="1068946"/>
            <a:ext cx="11784169" cy="5789054"/>
          </a:xfrm>
          <a:solidFill>
            <a:schemeClr val="bg1">
              <a:alpha val="80000"/>
            </a:schemeClr>
          </a:solidFill>
        </p:spPr>
        <p:txBody>
          <a:bodyPr>
            <a:normAutofit/>
          </a:bodyPr>
          <a:lstStyle/>
          <a:p>
            <a:pPr marL="0" indent="0">
              <a:lnSpc>
                <a:spcPct val="100000"/>
              </a:lnSpc>
              <a:buNone/>
            </a:pPr>
            <a:r>
              <a:rPr lang="en-US" sz="3200" i="1" dirty="0">
                <a:effectLst>
                  <a:outerShdw blurRad="38100" dist="38100" dir="2700000" algn="tl">
                    <a:srgbClr val="000000">
                      <a:alpha val="43137"/>
                    </a:srgbClr>
                  </a:outerShdw>
                </a:effectLst>
                <a:latin typeface="Agency FB" panose="020B0503020202020204" pitchFamily="34" charset="0"/>
              </a:rPr>
              <a:t>Then David comforted Bathsheba his wife, and went in to her and lay with her. So she bore a son, and he called his name Solomon - </a:t>
            </a:r>
            <a:r>
              <a:rPr lang="en-US" sz="3200" b="1" dirty="0">
                <a:effectLst>
                  <a:outerShdw blurRad="38100" dist="38100" dir="2700000" algn="tl">
                    <a:srgbClr val="000000">
                      <a:alpha val="43137"/>
                    </a:srgbClr>
                  </a:outerShdw>
                </a:effectLst>
                <a:latin typeface="Agency FB" panose="020B0503020202020204" pitchFamily="34" charset="0"/>
              </a:rPr>
              <a:t>2 Samuel 12:24 (NKJV)</a:t>
            </a:r>
            <a:endParaRPr lang="en-US" sz="32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3600" b="1" dirty="0">
                <a:effectLst>
                  <a:outerShdw blurRad="38100" dist="38100" dir="2700000" algn="tl">
                    <a:srgbClr val="000000">
                      <a:alpha val="43137"/>
                    </a:srgbClr>
                  </a:outerShdw>
                </a:effectLst>
                <a:latin typeface="Agency FB" panose="020B0503020202020204" pitchFamily="34" charset="0"/>
              </a:rPr>
              <a:t>Mis-Directed Focus Brings…</a:t>
            </a:r>
            <a:endParaRPr lang="en-US" sz="36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Pain</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Questions </a:t>
            </a:r>
            <a:r>
              <a:rPr lang="en-US" sz="3200" i="1" dirty="0">
                <a:effectLst>
                  <a:outerShdw blurRad="38100" dist="38100" dir="2700000" algn="tl">
                    <a:srgbClr val="000000">
                      <a:alpha val="43137"/>
                    </a:srgbClr>
                  </a:outerShdw>
                </a:effectLst>
                <a:latin typeface="Agency FB" panose="020B0503020202020204" pitchFamily="34" charset="0"/>
              </a:rPr>
              <a:t>“Why…?”</a:t>
            </a:r>
            <a:endParaRPr lang="en-US" sz="3200" i="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Pull</a:t>
            </a:r>
            <a:endParaRPr lang="en-US" sz="32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3600" b="1" dirty="0">
                <a:effectLst>
                  <a:outerShdw blurRad="38100" dist="38100" dir="2700000" algn="tl">
                    <a:srgbClr val="000000">
                      <a:alpha val="43137"/>
                    </a:srgbClr>
                  </a:outerShdw>
                </a:effectLst>
                <a:latin typeface="Agency FB" panose="020B0503020202020204" pitchFamily="34" charset="0"/>
              </a:rPr>
              <a:t>Re-Directed Focus Brings…</a:t>
            </a:r>
            <a:endParaRPr lang="en-US" sz="36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Healing</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Answers </a:t>
            </a:r>
            <a:r>
              <a:rPr lang="en-US" sz="3200" i="1" dirty="0">
                <a:effectLst>
                  <a:outerShdw blurRad="38100" dist="38100" dir="2700000" algn="tl">
                    <a:srgbClr val="000000">
                      <a:alpha val="43137"/>
                    </a:srgbClr>
                  </a:outerShdw>
                </a:effectLst>
                <a:latin typeface="Agency FB" panose="020B0503020202020204" pitchFamily="34" charset="0"/>
              </a:rPr>
              <a:t>“Why Not…!”</a:t>
            </a:r>
            <a:endParaRPr lang="en-US" sz="3200" i="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Push</a:t>
            </a:r>
            <a:endParaRPr lang="en-US" sz="3200" b="1" dirty="0">
              <a:effectLst>
                <a:outerShdw blurRad="38100" dist="38100" dir="2700000" algn="tl">
                  <a:srgbClr val="000000">
                    <a:alpha val="43137"/>
                  </a:srgbClr>
                </a:outerShdw>
              </a:effectLst>
              <a:latin typeface="Agency FB" panose="020B0503020202020204" pitchFamily="34" charset="0"/>
            </a:endParaRPr>
          </a:p>
        </p:txBody>
      </p:sp>
      <p:pic>
        <p:nvPicPr>
          <p:cNvPr id="4" name="Picture 2" descr="https://teenageconcussion.files.wordpress.com/2011/11/fixing_a_broken_heart__by_nonnetta.jpg?w=459&amp;h=398"/>
          <p:cNvPicPr>
            <a:picLocks noChangeAspect="1" noChangeArrowheads="1"/>
          </p:cNvPicPr>
          <p:nvPr/>
        </p:nvPicPr>
        <p:blipFill rotWithShape="1">
          <a:blip r:embed="rId2">
            <a:extLst>
              <a:ext uri="{28A0092B-C50C-407E-A947-70E740481C1C}">
                <a14:useLocalDpi xmlns:a14="http://schemas.microsoft.com/office/drawing/2010/main" val="0"/>
              </a:ext>
            </a:extLst>
          </a:blip>
          <a:srcRect l="10626" t="5086" r="9543" b="6363"/>
          <a:stretch>
            <a:fillRect/>
          </a:stretch>
        </p:blipFill>
        <p:spPr bwMode="auto">
          <a:xfrm>
            <a:off x="8229600" y="2820473"/>
            <a:ext cx="3593206" cy="4037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2" presetClass="entr" presetSubtype="2"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1"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 presetClass="entr" presetSubtype="3"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2" presetClass="entr" presetSubtype="8"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a:effectLst>
            <a:softEdge rad="50800"/>
          </a:effectLst>
        </p:spPr>
        <p:txBody>
          <a:bodyPr/>
          <a:lstStyle/>
          <a:p>
            <a:r>
              <a:rPr lang="en-US" b="1" dirty="0">
                <a:effectLst>
                  <a:outerShdw blurRad="38100" dist="38100" dir="2700000" algn="tl">
                    <a:srgbClr val="000000">
                      <a:alpha val="43137"/>
                    </a:srgbClr>
                  </a:outerShdw>
                </a:effectLst>
                <a:latin typeface="Agency FB" panose="020B0503020202020204" pitchFamily="34" charset="0"/>
              </a:rPr>
              <a:t>2</a:t>
            </a:r>
            <a:r>
              <a:rPr lang="en-US" b="1" baseline="30000" dirty="0">
                <a:effectLst>
                  <a:outerShdw blurRad="38100" dist="38100" dir="2700000" algn="tl">
                    <a:srgbClr val="000000">
                      <a:alpha val="43137"/>
                    </a:srgbClr>
                  </a:outerShdw>
                </a:effectLst>
                <a:latin typeface="Agency FB" panose="020B0503020202020204" pitchFamily="34" charset="0"/>
              </a:rPr>
              <a:t>nd</a:t>
            </a:r>
            <a:r>
              <a:rPr lang="en-US" b="1" dirty="0">
                <a:effectLst>
                  <a:outerShdw blurRad="38100" dist="38100" dir="2700000" algn="tl">
                    <a:srgbClr val="000000">
                      <a:alpha val="43137"/>
                    </a:srgbClr>
                  </a:outerShdw>
                </a:effectLst>
                <a:latin typeface="Agency FB" panose="020B0503020202020204" pitchFamily="34" charset="0"/>
              </a:rPr>
              <a:t>- He FOCUSED On What was Left Not What was Lost</a:t>
            </a:r>
            <a:endParaRPr lang="en-US" dirty="0"/>
          </a:p>
        </p:txBody>
      </p:sp>
      <p:sp>
        <p:nvSpPr>
          <p:cNvPr id="3" name="Content Placeholder 2"/>
          <p:cNvSpPr>
            <a:spLocks noGrp="1"/>
          </p:cNvSpPr>
          <p:nvPr>
            <p:ph idx="1"/>
          </p:nvPr>
        </p:nvSpPr>
        <p:spPr>
          <a:xfrm>
            <a:off x="244699" y="1068946"/>
            <a:ext cx="11784169" cy="5036432"/>
          </a:xfrm>
          <a:solidFill>
            <a:schemeClr val="bg1">
              <a:alpha val="80000"/>
            </a:schemeClr>
          </a:solidFill>
          <a:effectLst>
            <a:softEdge rad="50800"/>
          </a:effectLst>
        </p:spPr>
        <p:txBody>
          <a:bodyPr>
            <a:normAutofit/>
          </a:bodyPr>
          <a:lstStyle/>
          <a:p>
            <a:pPr marL="0" indent="0">
              <a:lnSpc>
                <a:spcPct val="100000"/>
              </a:lnSpc>
              <a:buNone/>
            </a:pPr>
            <a:r>
              <a:rPr lang="en-US" sz="3200" i="1" dirty="0">
                <a:effectLst>
                  <a:outerShdw blurRad="38100" dist="38100" dir="2700000" algn="tl">
                    <a:srgbClr val="000000">
                      <a:alpha val="43137"/>
                    </a:srgbClr>
                  </a:outerShdw>
                </a:effectLst>
                <a:latin typeface="Agency FB" panose="020B0503020202020204" pitchFamily="34" charset="0"/>
              </a:rPr>
              <a:t>Then David comforted Bathsheba his wife, and went in to her and lay with her. So she bore a son, and he called his name Solomon - </a:t>
            </a:r>
            <a:r>
              <a:rPr lang="en-US" sz="3200" b="1" dirty="0">
                <a:effectLst>
                  <a:outerShdw blurRad="38100" dist="38100" dir="2700000" algn="tl">
                    <a:srgbClr val="000000">
                      <a:alpha val="43137"/>
                    </a:srgbClr>
                  </a:outerShdw>
                </a:effectLst>
                <a:latin typeface="Agency FB" panose="020B0503020202020204" pitchFamily="34" charset="0"/>
              </a:rPr>
              <a:t>2 Samuel 12:24 (NKJV)</a:t>
            </a:r>
            <a:endParaRPr lang="en-US" sz="3200" b="1" dirty="0">
              <a:effectLst>
                <a:outerShdw blurRad="38100" dist="38100" dir="2700000" algn="tl">
                  <a:srgbClr val="000000">
                    <a:alpha val="43137"/>
                  </a:srgbClr>
                </a:outerShdw>
              </a:effectLst>
              <a:latin typeface="Agency FB" panose="020B0503020202020204" pitchFamily="34" charset="0"/>
            </a:endParaRPr>
          </a:p>
          <a:p>
            <a:pPr>
              <a:lnSpc>
                <a:spcPct val="100000"/>
              </a:lnSpc>
            </a:pPr>
            <a:r>
              <a:rPr lang="en-US" sz="3600" b="1" dirty="0">
                <a:effectLst>
                  <a:outerShdw blurRad="38100" dist="38100" dir="2700000" algn="tl">
                    <a:srgbClr val="000000">
                      <a:alpha val="43137"/>
                    </a:srgbClr>
                  </a:outerShdw>
                </a:effectLst>
                <a:latin typeface="Agency FB" panose="020B0503020202020204" pitchFamily="34" charset="0"/>
              </a:rPr>
              <a:t>It’s </a:t>
            </a:r>
            <a:r>
              <a:rPr lang="en-US" sz="4000" b="1" dirty="0">
                <a:effectLst>
                  <a:outerShdw blurRad="38100" dist="38100" dir="2700000" algn="tl">
                    <a:srgbClr val="000000">
                      <a:alpha val="43137"/>
                    </a:srgbClr>
                  </a:outerShdw>
                </a:effectLst>
                <a:latin typeface="Agency FB" panose="020B0503020202020204" pitchFamily="34" charset="0"/>
              </a:rPr>
              <a:t>OK to Look Back to Yesterday…</a:t>
            </a:r>
            <a:endParaRPr lang="en-US" sz="4000" b="1" dirty="0">
              <a:effectLst>
                <a:outerShdw blurRad="38100" dist="38100" dir="2700000" algn="tl">
                  <a:srgbClr val="000000">
                    <a:alpha val="43137"/>
                  </a:srgbClr>
                </a:outerShdw>
              </a:effectLst>
              <a:latin typeface="Agency FB" panose="020B0503020202020204" pitchFamily="34" charset="0"/>
            </a:endParaRPr>
          </a:p>
          <a:p>
            <a:pPr>
              <a:lnSpc>
                <a:spcPct val="100000"/>
              </a:lnSpc>
              <a:spcBef>
                <a:spcPts val="600"/>
              </a:spcBef>
            </a:pPr>
            <a:r>
              <a:rPr lang="en-US" sz="4000" b="1" dirty="0">
                <a:effectLst>
                  <a:outerShdw blurRad="38100" dist="38100" dir="2700000" algn="tl">
                    <a:srgbClr val="000000">
                      <a:alpha val="43137"/>
                    </a:srgbClr>
                  </a:outerShdw>
                </a:effectLst>
                <a:latin typeface="Agency FB" panose="020B0503020202020204" pitchFamily="34" charset="0"/>
              </a:rPr>
              <a:t>But Not Dwell  “On It” or “In It”</a:t>
            </a:r>
            <a:endParaRPr lang="en-US" sz="4000" b="1" dirty="0">
              <a:effectLst>
                <a:outerShdw blurRad="38100" dist="38100" dir="2700000" algn="tl">
                  <a:srgbClr val="000000">
                    <a:alpha val="43137"/>
                  </a:srgbClr>
                </a:outerShdw>
              </a:effectLst>
              <a:latin typeface="Agency FB" panose="020B0503020202020204" pitchFamily="34" charset="0"/>
            </a:endParaRPr>
          </a:p>
          <a:p>
            <a:pPr lvl="1">
              <a:lnSpc>
                <a:spcPct val="100000"/>
              </a:lnSpc>
              <a:buFont typeface="Courier New" panose="02070309020205020404" pitchFamily="49" charset="0"/>
              <a:buChar char="o"/>
            </a:pPr>
            <a:r>
              <a:rPr lang="en-US" sz="3600" b="1" dirty="0">
                <a:effectLst>
                  <a:outerShdw blurRad="38100" dist="38100" dir="2700000" algn="tl">
                    <a:srgbClr val="000000">
                      <a:alpha val="43137"/>
                    </a:srgbClr>
                  </a:outerShdw>
                </a:effectLst>
                <a:latin typeface="Agency FB" panose="020B0503020202020204" pitchFamily="34" charset="0"/>
              </a:rPr>
              <a:t>The Baby was Gone…</a:t>
            </a:r>
            <a:endParaRPr lang="en-US" sz="36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spcBef>
                <a:spcPts val="0"/>
              </a:spcBef>
              <a:buNone/>
            </a:pPr>
            <a:r>
              <a:rPr lang="en-US" sz="4000" b="1" dirty="0">
                <a:effectLst>
                  <a:outerShdw blurRad="38100" dist="38100" dir="2700000" algn="tl">
                    <a:srgbClr val="000000">
                      <a:alpha val="43137"/>
                    </a:srgbClr>
                  </a:outerShdw>
                </a:effectLst>
                <a:latin typeface="Agency FB" panose="020B0503020202020204" pitchFamily="34" charset="0"/>
              </a:rPr>
              <a:t>          </a:t>
            </a:r>
            <a:r>
              <a:rPr lang="en-US" sz="4000" i="1" dirty="0">
                <a:effectLst>
                  <a:outerShdw blurRad="38100" dist="38100" dir="2700000" algn="tl">
                    <a:srgbClr val="000000">
                      <a:alpha val="43137"/>
                    </a:srgbClr>
                  </a:outerShdw>
                </a:effectLst>
                <a:latin typeface="Agency FB" panose="020B0503020202020204" pitchFamily="34" charset="0"/>
              </a:rPr>
              <a:t>“He can’t come to me but I can Go to Him”</a:t>
            </a:r>
            <a:endParaRPr lang="en-US" sz="4000" i="1" dirty="0">
              <a:effectLst>
                <a:outerShdw blurRad="38100" dist="38100" dir="2700000" algn="tl">
                  <a:srgbClr val="000000">
                    <a:alpha val="43137"/>
                  </a:srgbClr>
                </a:outerShdw>
              </a:effectLst>
              <a:latin typeface="Agency FB" panose="020B0503020202020204" pitchFamily="34" charset="0"/>
            </a:endParaRPr>
          </a:p>
          <a:p>
            <a:pPr lvl="1">
              <a:lnSpc>
                <a:spcPct val="100000"/>
              </a:lnSpc>
              <a:buFont typeface="Courier New" panose="02070309020205020404" pitchFamily="49" charset="0"/>
              <a:buChar char="o"/>
            </a:pPr>
            <a:r>
              <a:rPr lang="en-US" sz="3600" b="1" dirty="0">
                <a:effectLst>
                  <a:outerShdw blurRad="38100" dist="38100" dir="2700000" algn="tl">
                    <a:srgbClr val="000000">
                      <a:alpha val="43137"/>
                    </a:srgbClr>
                  </a:outerShdw>
                </a:effectLst>
                <a:latin typeface="Agency FB" panose="020B0503020202020204" pitchFamily="34" charset="0"/>
              </a:rPr>
              <a:t> Bathsheba was Still There</a:t>
            </a:r>
            <a:endParaRPr lang="en-US" sz="3600" b="1" dirty="0">
              <a:effectLst>
                <a:outerShdw blurRad="38100" dist="38100" dir="2700000" algn="tl">
                  <a:srgbClr val="000000">
                    <a:alpha val="43137"/>
                  </a:srgbClr>
                </a:outerShdw>
              </a:effectLst>
              <a:latin typeface="Agency FB" panose="020B0503020202020204" pitchFamily="34" charset="0"/>
            </a:endParaRPr>
          </a:p>
          <a:p>
            <a:pPr lvl="2">
              <a:lnSpc>
                <a:spcPct val="100000"/>
              </a:lnSpc>
              <a:spcBef>
                <a:spcPts val="0"/>
              </a:spcBef>
            </a:pPr>
            <a:r>
              <a:rPr lang="en-US" sz="3200" b="1" dirty="0">
                <a:effectLst>
                  <a:outerShdw blurRad="38100" dist="38100" dir="2700000" algn="tl">
                    <a:srgbClr val="000000">
                      <a:alpha val="43137"/>
                    </a:srgbClr>
                  </a:outerShdw>
                </a:effectLst>
                <a:latin typeface="Agency FB" panose="020B0503020202020204" pitchFamily="34" charset="0"/>
              </a:rPr>
              <a:t>Reality CHECK</a:t>
            </a:r>
            <a:endParaRPr lang="en-US" sz="3200" b="1" dirty="0">
              <a:effectLst>
                <a:outerShdw blurRad="38100" dist="38100" dir="2700000" algn="tl">
                  <a:srgbClr val="000000">
                    <a:alpha val="43137"/>
                  </a:srgbClr>
                </a:outerShdw>
              </a:effectLst>
              <a:latin typeface="Agency FB" panose="020B0503020202020204" pitchFamily="34" charset="0"/>
            </a:endParaRPr>
          </a:p>
        </p:txBody>
      </p:sp>
      <p:pic>
        <p:nvPicPr>
          <p:cNvPr id="4" name="Picture 2" descr="https://teenageconcussion.files.wordpress.com/2011/11/fixing_a_broken_heart__by_nonnetta.jpg?w=459&amp;h=398"/>
          <p:cNvPicPr>
            <a:picLocks noChangeAspect="1" noChangeArrowheads="1"/>
          </p:cNvPicPr>
          <p:nvPr/>
        </p:nvPicPr>
        <p:blipFill rotWithShape="1">
          <a:blip r:embed="rId2">
            <a:extLst>
              <a:ext uri="{28A0092B-C50C-407E-A947-70E740481C1C}">
                <a14:useLocalDpi xmlns:a14="http://schemas.microsoft.com/office/drawing/2010/main" val="0"/>
              </a:ext>
            </a:extLst>
          </a:blip>
          <a:srcRect l="10626" t="5086" r="9543" b="6363"/>
          <a:stretch>
            <a:fillRect/>
          </a:stretch>
        </p:blipFill>
        <p:spPr bwMode="auto">
          <a:xfrm>
            <a:off x="8229600" y="2820473"/>
            <a:ext cx="3593206" cy="4037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618" t="5312" r="3101" b="7304"/>
          <a:stretch>
            <a:fillRect/>
          </a:stretch>
        </p:blipFill>
        <p:spPr>
          <a:xfrm>
            <a:off x="8229600" y="2820473"/>
            <a:ext cx="3962400" cy="4037527"/>
          </a:xfrm>
          <a:prstGeom prst="rect">
            <a:avLst/>
          </a:prstGeom>
          <a:effectLst>
            <a:softEdge rad="508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2000"/>
                                        <p:tgtEl>
                                          <p:spTgt spid="3">
                                            <p:txEl>
                                              <p:pRg st="3" end="3"/>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2000"/>
                                        <p:tgtEl>
                                          <p:spTgt spid="3">
                                            <p:txEl>
                                              <p:pRg st="5" end="5"/>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5257800" cy="819732"/>
          </a:xfrm>
          <a:solidFill>
            <a:schemeClr val="accent5">
              <a:lumMod val="20000"/>
              <a:lumOff val="80000"/>
              <a:alpha val="80000"/>
            </a:schemeClr>
          </a:solidFill>
          <a:effectLst>
            <a:softEdge rad="50800"/>
          </a:effectLst>
        </p:spPr>
        <p:txBody>
          <a:bodyPr>
            <a:normAutofit/>
          </a:bodyPr>
          <a:lstStyle/>
          <a:p>
            <a:r>
              <a:rPr lang="en-US" sz="4800" b="1" dirty="0">
                <a:effectLst>
                  <a:outerShdw blurRad="38100" dist="38100" dir="2700000" algn="tl">
                    <a:srgbClr val="000000">
                      <a:alpha val="43137"/>
                    </a:srgbClr>
                  </a:outerShdw>
                </a:effectLst>
                <a:latin typeface="Agency FB" panose="020B0503020202020204" pitchFamily="34" charset="0"/>
              </a:rPr>
              <a:t>3</a:t>
            </a:r>
            <a:r>
              <a:rPr lang="en-US" sz="4800" b="1" baseline="30000" dirty="0">
                <a:effectLst>
                  <a:outerShdw blurRad="38100" dist="38100" dir="2700000" algn="tl">
                    <a:srgbClr val="000000">
                      <a:alpha val="43137"/>
                    </a:srgbClr>
                  </a:outerShdw>
                </a:effectLst>
                <a:latin typeface="Agency FB" panose="020B0503020202020204" pitchFamily="34" charset="0"/>
              </a:rPr>
              <a:t>rd</a:t>
            </a:r>
            <a:r>
              <a:rPr lang="en-US" sz="4800" b="1" dirty="0">
                <a:effectLst>
                  <a:outerShdw blurRad="38100" dist="38100" dir="2700000" algn="tl">
                    <a:srgbClr val="000000">
                      <a:alpha val="43137"/>
                    </a:srgbClr>
                  </a:outerShdw>
                </a:effectLst>
                <a:latin typeface="Agency FB" panose="020B0503020202020204" pitchFamily="34" charset="0"/>
              </a:rPr>
              <a:t>- He TURNED to God </a:t>
            </a:r>
            <a:endParaRPr lang="en-US" sz="4800" dirty="0">
              <a:effectLst>
                <a:outerShdw blurRad="38100" dist="38100" dir="2700000" algn="tl">
                  <a:srgbClr val="000000">
                    <a:alpha val="43137"/>
                  </a:srgbClr>
                </a:outerShdw>
              </a:effectLst>
              <a:latin typeface="Agency FB" panose="020B0503020202020204" pitchFamily="34" charset="0"/>
            </a:endParaRPr>
          </a:p>
        </p:txBody>
      </p:sp>
      <p:sp>
        <p:nvSpPr>
          <p:cNvPr id="3" name="Content Placeholder 2"/>
          <p:cNvSpPr>
            <a:spLocks noGrp="1"/>
          </p:cNvSpPr>
          <p:nvPr>
            <p:ph idx="1"/>
          </p:nvPr>
        </p:nvSpPr>
        <p:spPr>
          <a:xfrm>
            <a:off x="244699" y="1068946"/>
            <a:ext cx="11784169" cy="5331854"/>
          </a:xfrm>
          <a:solidFill>
            <a:schemeClr val="accent5">
              <a:lumMod val="20000"/>
              <a:lumOff val="80000"/>
              <a:alpha val="80000"/>
            </a:schemeClr>
          </a:solidFill>
          <a:effectLst>
            <a:softEdge rad="50800"/>
          </a:effectLst>
        </p:spPr>
        <p:txBody>
          <a:bodyPr>
            <a:normAutofit/>
          </a:bodyPr>
          <a:lstStyle/>
          <a:p>
            <a:pPr marL="0" indent="0">
              <a:lnSpc>
                <a:spcPct val="100000"/>
              </a:lnSpc>
              <a:buNone/>
            </a:pPr>
            <a:r>
              <a:rPr lang="en-US" sz="3200" i="1" dirty="0">
                <a:effectLst>
                  <a:outerShdw blurRad="38100" dist="38100" dir="2700000" algn="tl">
                    <a:srgbClr val="000000">
                      <a:alpha val="43137"/>
                    </a:srgbClr>
                  </a:outerShdw>
                </a:effectLst>
                <a:latin typeface="Agency FB" panose="020B0503020202020204" pitchFamily="34" charset="0"/>
              </a:rPr>
              <a:t>Then David arose from the earth, and washed, and anointed himself, and changed his apparel, and came into the house of the LORD, and worshipped: then he came to his own house; and when he required, they set bread before him, and he did eat.  </a:t>
            </a:r>
            <a:r>
              <a:rPr lang="en-US" sz="3200" b="1" dirty="0">
                <a:effectLst>
                  <a:outerShdw blurRad="38100" dist="38100" dir="2700000" algn="tl">
                    <a:srgbClr val="000000">
                      <a:alpha val="43137"/>
                    </a:srgbClr>
                  </a:outerShdw>
                </a:effectLst>
                <a:latin typeface="Agency FB" panose="020B0503020202020204" pitchFamily="34" charset="0"/>
              </a:rPr>
              <a:t>-II Sam 12:20 </a:t>
            </a:r>
            <a:endParaRPr lang="en-US" sz="3200"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spcBef>
                <a:spcPts val="600"/>
              </a:spcBef>
              <a:buNone/>
            </a:pPr>
            <a:r>
              <a:rPr lang="en-US" sz="3600" b="1" dirty="0">
                <a:effectLst>
                  <a:outerShdw blurRad="38100" dist="38100" dir="2700000" algn="tl">
                    <a:srgbClr val="000000">
                      <a:alpha val="43137"/>
                    </a:srgbClr>
                  </a:outerShdw>
                </a:effectLst>
                <a:latin typeface="Agency FB" panose="020B0503020202020204" pitchFamily="34" charset="0"/>
              </a:rPr>
              <a:t>He…</a:t>
            </a:r>
            <a:endParaRPr lang="en-US" sz="3600" b="1" dirty="0">
              <a:effectLst>
                <a:outerShdw blurRad="38100" dist="38100" dir="2700000" algn="tl">
                  <a:srgbClr val="000000">
                    <a:alpha val="43137"/>
                  </a:srgbClr>
                </a:outerShdw>
              </a:effectLst>
              <a:latin typeface="Agency FB" panose="020B0503020202020204" pitchFamily="34" charset="0"/>
            </a:endParaRPr>
          </a:p>
          <a:p>
            <a:pPr>
              <a:lnSpc>
                <a:spcPct val="100000"/>
              </a:lnSpc>
              <a:spcBef>
                <a:spcPts val="0"/>
              </a:spcBef>
            </a:pPr>
            <a:r>
              <a:rPr lang="en-US" sz="3200" b="1" u="sng" dirty="0">
                <a:effectLst>
                  <a:outerShdw blurRad="38100" dist="38100" dir="2700000" algn="tl">
                    <a:srgbClr val="000000">
                      <a:alpha val="43137"/>
                    </a:srgbClr>
                  </a:outerShdw>
                </a:effectLst>
                <a:latin typeface="Agency FB" panose="020B0503020202020204" pitchFamily="34" charset="0"/>
              </a:rPr>
              <a:t>Got Up</a:t>
            </a:r>
            <a:r>
              <a:rPr lang="en-US" sz="3200" b="1" dirty="0">
                <a:effectLst>
                  <a:outerShdw blurRad="38100" dist="38100" dir="2700000" algn="tl">
                    <a:srgbClr val="000000">
                      <a:alpha val="43137"/>
                    </a:srgbClr>
                  </a:outerShdw>
                </a:effectLst>
                <a:latin typeface="Agency FB" panose="020B0503020202020204" pitchFamily="34" charset="0"/>
              </a:rPr>
              <a:t> -</a:t>
            </a:r>
            <a:r>
              <a:rPr lang="en-US" sz="3200" i="1" dirty="0">
                <a:effectLst>
                  <a:outerShdw blurRad="38100" dist="38100" dir="2700000" algn="tl">
                    <a:srgbClr val="000000">
                      <a:alpha val="43137"/>
                    </a:srgbClr>
                  </a:outerShdw>
                </a:effectLst>
                <a:latin typeface="Agency FB" panose="020B0503020202020204" pitchFamily="34" charset="0"/>
              </a:rPr>
              <a:t>from where he was</a:t>
            </a:r>
            <a:endParaRPr lang="en-US" sz="3200" i="1" dirty="0">
              <a:effectLst>
                <a:outerShdw blurRad="38100" dist="38100" dir="2700000" algn="tl">
                  <a:srgbClr val="000000">
                    <a:alpha val="43137"/>
                  </a:srgbClr>
                </a:outerShdw>
              </a:effectLst>
              <a:latin typeface="Agency FB" panose="020B0503020202020204" pitchFamily="34" charset="0"/>
            </a:endParaRPr>
          </a:p>
          <a:p>
            <a:pPr>
              <a:lnSpc>
                <a:spcPct val="100000"/>
              </a:lnSpc>
            </a:pPr>
            <a:r>
              <a:rPr lang="en-US" sz="3200" b="1" u="sng" dirty="0">
                <a:effectLst>
                  <a:outerShdw blurRad="38100" dist="38100" dir="2700000" algn="tl">
                    <a:srgbClr val="000000">
                      <a:alpha val="43137"/>
                    </a:srgbClr>
                  </a:outerShdw>
                </a:effectLst>
                <a:latin typeface="Agency FB" panose="020B0503020202020204" pitchFamily="34" charset="0"/>
              </a:rPr>
              <a:t>Cleansed Himself</a:t>
            </a:r>
            <a:r>
              <a:rPr lang="en-US" sz="3200" b="1" dirty="0">
                <a:effectLst>
                  <a:outerShdw blurRad="38100" dist="38100" dir="2700000" algn="tl">
                    <a:srgbClr val="000000">
                      <a:alpha val="43137"/>
                    </a:srgbClr>
                  </a:outerShdw>
                </a:effectLst>
                <a:latin typeface="Agency FB" panose="020B0503020202020204" pitchFamily="34" charset="0"/>
              </a:rPr>
              <a:t>- </a:t>
            </a:r>
            <a:r>
              <a:rPr lang="en-US" sz="3200" i="1" dirty="0">
                <a:effectLst>
                  <a:outerShdw blurRad="38100" dist="38100" dir="2700000" algn="tl">
                    <a:srgbClr val="000000">
                      <a:alpha val="43137"/>
                    </a:srgbClr>
                  </a:outerShdw>
                </a:effectLst>
                <a:latin typeface="Agency FB" panose="020B0503020202020204" pitchFamily="34" charset="0"/>
              </a:rPr>
              <a:t>physically and spiritually</a:t>
            </a:r>
            <a:endParaRPr lang="en-US" sz="3200" i="1" dirty="0">
              <a:effectLst>
                <a:outerShdw blurRad="38100" dist="38100" dir="2700000" algn="tl">
                  <a:srgbClr val="000000">
                    <a:alpha val="43137"/>
                  </a:srgbClr>
                </a:outerShdw>
              </a:effectLst>
              <a:latin typeface="Agency FB" panose="020B0503020202020204" pitchFamily="34" charset="0"/>
            </a:endParaRPr>
          </a:p>
          <a:p>
            <a:pPr>
              <a:lnSpc>
                <a:spcPct val="100000"/>
              </a:lnSpc>
            </a:pPr>
            <a:r>
              <a:rPr lang="en-US" sz="3200" b="1" u="sng" dirty="0">
                <a:effectLst>
                  <a:outerShdw blurRad="38100" dist="38100" dir="2700000" algn="tl">
                    <a:srgbClr val="000000">
                      <a:alpha val="43137"/>
                    </a:srgbClr>
                  </a:outerShdw>
                </a:effectLst>
                <a:latin typeface="Agency FB" panose="020B0503020202020204" pitchFamily="34" charset="0"/>
              </a:rPr>
              <a:t>Put On</a:t>
            </a:r>
            <a:r>
              <a:rPr lang="en-US" sz="3200" b="1" dirty="0">
                <a:effectLst>
                  <a:outerShdw blurRad="38100" dist="38100" dir="2700000" algn="tl">
                    <a:srgbClr val="000000">
                      <a:alpha val="43137"/>
                    </a:srgbClr>
                  </a:outerShdw>
                </a:effectLst>
                <a:latin typeface="Agency FB" panose="020B0503020202020204" pitchFamily="34" charset="0"/>
              </a:rPr>
              <a:t> Clean Clothes –</a:t>
            </a:r>
            <a:r>
              <a:rPr lang="en-US" sz="3200" i="1" dirty="0">
                <a:effectLst>
                  <a:outerShdw blurRad="38100" dist="38100" dir="2700000" algn="tl">
                    <a:srgbClr val="000000">
                      <a:alpha val="43137"/>
                    </a:srgbClr>
                  </a:outerShdw>
                </a:effectLst>
                <a:latin typeface="Agency FB" panose="020B0503020202020204" pitchFamily="34" charset="0"/>
              </a:rPr>
              <a:t>changed his attitude</a:t>
            </a:r>
            <a:endParaRPr lang="en-US" sz="3200" i="1" dirty="0">
              <a:effectLst>
                <a:outerShdw blurRad="38100" dist="38100" dir="2700000" algn="tl">
                  <a:srgbClr val="000000">
                    <a:alpha val="43137"/>
                  </a:srgbClr>
                </a:outerShdw>
              </a:effectLst>
              <a:latin typeface="Agency FB" panose="020B0503020202020204" pitchFamily="34" charset="0"/>
            </a:endParaRPr>
          </a:p>
          <a:p>
            <a:pPr>
              <a:lnSpc>
                <a:spcPct val="100000"/>
              </a:lnSpc>
            </a:pPr>
            <a:r>
              <a:rPr lang="en-US" sz="3200" b="1" u="sng" dirty="0">
                <a:effectLst>
                  <a:outerShdw blurRad="38100" dist="38100" dir="2700000" algn="tl">
                    <a:srgbClr val="000000">
                      <a:alpha val="43137"/>
                    </a:srgbClr>
                  </a:outerShdw>
                </a:effectLst>
                <a:latin typeface="Agency FB" panose="020B0503020202020204" pitchFamily="34" charset="0"/>
              </a:rPr>
              <a:t>Went to Church</a:t>
            </a:r>
            <a:r>
              <a:rPr lang="en-US" sz="3200" b="1" dirty="0">
                <a:effectLst>
                  <a:outerShdw blurRad="38100" dist="38100" dir="2700000" algn="tl">
                    <a:srgbClr val="000000">
                      <a:alpha val="43137"/>
                    </a:srgbClr>
                  </a:outerShdw>
                </a:effectLst>
                <a:latin typeface="Agency FB" panose="020B0503020202020204" pitchFamily="34" charset="0"/>
              </a:rPr>
              <a:t> –</a:t>
            </a:r>
            <a:r>
              <a:rPr lang="en-US" sz="3200" i="1" dirty="0">
                <a:effectLst>
                  <a:outerShdw blurRad="38100" dist="38100" dir="2700000" algn="tl">
                    <a:srgbClr val="000000">
                      <a:alpha val="43137"/>
                    </a:srgbClr>
                  </a:outerShdw>
                </a:effectLst>
                <a:latin typeface="Agency FB" panose="020B0503020202020204" pitchFamily="34" charset="0"/>
              </a:rPr>
              <a:t>went to hear from God Again</a:t>
            </a:r>
            <a:r>
              <a:rPr lang="en-US" sz="3200" dirty="0">
                <a:effectLst>
                  <a:outerShdw blurRad="38100" dist="38100" dir="2700000" algn="tl">
                    <a:srgbClr val="000000">
                      <a:alpha val="43137"/>
                    </a:srgbClr>
                  </a:outerShdw>
                </a:effectLst>
                <a:latin typeface="Agency FB" panose="020B0503020202020204" pitchFamily="34" charset="0"/>
              </a:rPr>
              <a:t> </a:t>
            </a:r>
            <a:endParaRPr lang="en-US" sz="3200" dirty="0">
              <a:effectLst>
                <a:outerShdw blurRad="38100" dist="38100" dir="2700000" algn="tl">
                  <a:srgbClr val="000000">
                    <a:alpha val="43137"/>
                  </a:srgbClr>
                </a:outerShdw>
              </a:effectLst>
              <a:latin typeface="Agency FB" panose="020B0503020202020204" pitchFamily="34" charset="0"/>
            </a:endParaRPr>
          </a:p>
          <a:p>
            <a:pPr>
              <a:lnSpc>
                <a:spcPct val="100000"/>
              </a:lnSpc>
            </a:pPr>
            <a:r>
              <a:rPr lang="en-US" sz="3200" b="1" u="sng" dirty="0">
                <a:effectLst>
                  <a:outerShdw blurRad="38100" dist="38100" dir="2700000" algn="tl">
                    <a:srgbClr val="000000">
                      <a:alpha val="43137"/>
                    </a:srgbClr>
                  </a:outerShdw>
                </a:effectLst>
                <a:latin typeface="Agency FB" panose="020B0503020202020204" pitchFamily="34" charset="0"/>
              </a:rPr>
              <a:t>Worshipped His God</a:t>
            </a:r>
            <a:r>
              <a:rPr lang="en-US" sz="3200" b="1" dirty="0">
                <a:effectLst>
                  <a:outerShdw blurRad="38100" dist="38100" dir="2700000" algn="tl">
                    <a:srgbClr val="000000">
                      <a:alpha val="43137"/>
                    </a:srgbClr>
                  </a:outerShdw>
                </a:effectLst>
                <a:latin typeface="Agency FB" panose="020B0503020202020204" pitchFamily="34" charset="0"/>
              </a:rPr>
              <a:t> </a:t>
            </a:r>
            <a:r>
              <a:rPr lang="en-US" sz="3200" i="1" dirty="0">
                <a:effectLst>
                  <a:outerShdw blurRad="38100" dist="38100" dir="2700000" algn="tl">
                    <a:srgbClr val="000000">
                      <a:alpha val="43137"/>
                    </a:srgbClr>
                  </a:outerShdw>
                </a:effectLst>
                <a:latin typeface="Agency FB" panose="020B0503020202020204" pitchFamily="34" charset="0"/>
              </a:rPr>
              <a:t>in whom he had learn to trust </a:t>
            </a:r>
            <a:endParaRPr lang="en-US" sz="3200" i="1" dirty="0">
              <a:effectLst>
                <a:outerShdw blurRad="38100" dist="38100" dir="2700000" algn="tl">
                  <a:srgbClr val="000000">
                    <a:alpha val="43137"/>
                  </a:srgbClr>
                </a:outerShdw>
              </a:effectLst>
              <a:latin typeface="Agency FB" panose="020B05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9448" y="2846231"/>
            <a:ext cx="3889420" cy="3894978"/>
          </a:xfrm>
          <a:prstGeom prst="rect">
            <a:avLst/>
          </a:prstGeom>
          <a:effectLst>
            <a:softEdge rad="508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Horizontal)">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Horizontal)">
                                      <p:cBhvr>
                                        <p:cTn id="12" dur="2000"/>
                                        <p:tgtEl>
                                          <p:spTgt spid="3">
                                            <p:txEl>
                                              <p:pRg st="0" end="0"/>
                                            </p:txEl>
                                          </p:spTgt>
                                        </p:tgtEl>
                                      </p:cBhvr>
                                    </p:animEffect>
                                  </p:childTnLst>
                                </p:cTn>
                              </p:par>
                            </p:childTnLst>
                          </p:cTn>
                        </p:par>
                        <p:par>
                          <p:cTn id="13" fill="hold">
                            <p:stCondLst>
                              <p:cond delay="2000"/>
                            </p:stCondLst>
                            <p:childTnLst>
                              <p:par>
                                <p:cTn id="14" presetID="16" presetClass="entr" presetSubtype="42"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outHorizontal)">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outHorizontal)">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outVertical)">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outVertical)">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normAutofit/>
          </a:bodyPr>
          <a:lstStyle/>
          <a:p>
            <a:r>
              <a:rPr lang="en-US" b="1" dirty="0">
                <a:effectLst>
                  <a:outerShdw blurRad="38100" dist="38100" dir="2700000" algn="tl">
                    <a:srgbClr val="000000">
                      <a:alpha val="43137"/>
                    </a:srgbClr>
                  </a:outerShdw>
                </a:effectLst>
                <a:latin typeface="Agency FB" panose="020B0503020202020204" pitchFamily="34" charset="0"/>
              </a:rPr>
              <a:t>        </a:t>
            </a:r>
            <a:r>
              <a:rPr lang="en-US" b="1" u="sng" dirty="0">
                <a:effectLst>
                  <a:outerShdw blurRad="38100" dist="38100" dir="2700000" algn="tl">
                    <a:srgbClr val="000000">
                      <a:alpha val="43137"/>
                    </a:srgbClr>
                  </a:outerShdw>
                </a:effectLst>
                <a:latin typeface="Agency FB" panose="020B0503020202020204" pitchFamily="34" charset="0"/>
              </a:rPr>
              <a:t>Comforted</a:t>
            </a:r>
            <a:r>
              <a:rPr lang="en-US" b="1" dirty="0">
                <a:effectLst>
                  <a:outerShdw blurRad="38100" dist="38100" dir="2700000" algn="tl">
                    <a:srgbClr val="000000">
                      <a:alpha val="43137"/>
                    </a:srgbClr>
                  </a:outerShdw>
                </a:effectLst>
                <a:latin typeface="Agency FB" panose="020B0503020202020204" pitchFamily="34" charset="0"/>
              </a:rPr>
              <a:t> (</a:t>
            </a:r>
            <a:r>
              <a:rPr lang="en-US" i="1" dirty="0">
                <a:effectLst>
                  <a:outerShdw blurRad="38100" dist="38100" dir="2700000" algn="tl">
                    <a:srgbClr val="000000">
                      <a:alpha val="43137"/>
                    </a:srgbClr>
                  </a:outerShdw>
                </a:effectLst>
                <a:latin typeface="Agency FB" panose="020B0503020202020204" pitchFamily="34" charset="0"/>
              </a:rPr>
              <a:t>to console - to breathe strongly</a:t>
            </a:r>
            <a:r>
              <a:rPr lang="en-US" b="1" dirty="0">
                <a:effectLst>
                  <a:outerShdw blurRad="38100" dist="38100" dir="2700000" algn="tl">
                    <a:srgbClr val="000000">
                      <a:alpha val="43137"/>
                    </a:srgbClr>
                  </a:outerShdw>
                </a:effectLst>
                <a:latin typeface="Agency FB" panose="020B0503020202020204" pitchFamily="34" charset="0"/>
              </a:rPr>
              <a:t>) 24</a:t>
            </a:r>
            <a:endParaRPr lang="en-US" dirty="0"/>
          </a:p>
        </p:txBody>
      </p:sp>
      <p:sp>
        <p:nvSpPr>
          <p:cNvPr id="3" name="Content Placeholder 2"/>
          <p:cNvSpPr>
            <a:spLocks noGrp="1"/>
          </p:cNvSpPr>
          <p:nvPr>
            <p:ph idx="1"/>
          </p:nvPr>
        </p:nvSpPr>
        <p:spPr>
          <a:xfrm>
            <a:off x="244699" y="1068946"/>
            <a:ext cx="11784169" cy="5789054"/>
          </a:xfrm>
          <a:solidFill>
            <a:schemeClr val="bg1"/>
          </a:solidFill>
        </p:spPr>
        <p:txBody>
          <a:bodyPr>
            <a:normAutofit fontScale="92500" lnSpcReduction="10000"/>
          </a:bodyPr>
          <a:lstStyle/>
          <a:p>
            <a:pPr marL="0" indent="0">
              <a:lnSpc>
                <a:spcPct val="100000"/>
              </a:lnSpc>
              <a:buNone/>
            </a:pPr>
            <a:r>
              <a:rPr lang="en-US" sz="3200" b="1" u="sng" dirty="0">
                <a:effectLst>
                  <a:outerShdw blurRad="38100" dist="38100" dir="2700000" algn="tl">
                    <a:srgbClr val="000000">
                      <a:alpha val="43137"/>
                    </a:srgbClr>
                  </a:outerShdw>
                </a:effectLst>
                <a:latin typeface="Agency FB" panose="020B0503020202020204" pitchFamily="34" charset="0"/>
              </a:rPr>
              <a:t>Comforted</a:t>
            </a:r>
            <a:r>
              <a:rPr lang="en-US" sz="3200" b="1" dirty="0">
                <a:effectLst>
                  <a:outerShdw blurRad="38100" dist="38100" dir="2700000" algn="tl">
                    <a:srgbClr val="000000">
                      <a:alpha val="43137"/>
                    </a:srgbClr>
                  </a:outerShdw>
                </a:effectLst>
                <a:latin typeface="Agency FB" panose="020B0503020202020204" pitchFamily="34" charset="0"/>
              </a:rPr>
              <a:t> (</a:t>
            </a:r>
            <a:r>
              <a:rPr lang="en-US" sz="3200" i="1" dirty="0">
                <a:effectLst>
                  <a:outerShdw blurRad="38100" dist="38100" dir="2700000" algn="tl">
                    <a:srgbClr val="000000">
                      <a:alpha val="43137"/>
                    </a:srgbClr>
                  </a:outerShdw>
                </a:effectLst>
                <a:latin typeface="Agency FB" panose="020B0503020202020204" pitchFamily="34" charset="0"/>
              </a:rPr>
              <a:t>to console - to breathe strongly</a:t>
            </a:r>
            <a:r>
              <a:rPr lang="en-US" sz="3200" b="1" dirty="0">
                <a:effectLst>
                  <a:outerShdw blurRad="38100" dist="38100" dir="2700000" algn="tl">
                    <a:srgbClr val="000000">
                      <a:alpha val="43137"/>
                    </a:srgbClr>
                  </a:outerShdw>
                </a:effectLst>
                <a:latin typeface="Agency FB" panose="020B0503020202020204" pitchFamily="34" charset="0"/>
              </a:rPr>
              <a:t>)</a:t>
            </a:r>
            <a:endParaRPr lang="en-US" sz="3200" dirty="0">
              <a:effectLst>
                <a:outerShdw blurRad="38100" dist="38100" dir="2700000" algn="tl">
                  <a:srgbClr val="000000">
                    <a:alpha val="43137"/>
                  </a:srgbClr>
                </a:outerShdw>
              </a:effectLst>
              <a:latin typeface="Agency FB" panose="020B0503020202020204" pitchFamily="34" charset="0"/>
            </a:endParaRPr>
          </a:p>
          <a:p>
            <a:pPr lvl="1">
              <a:lnSpc>
                <a:spcPct val="100000"/>
              </a:lnSpc>
            </a:pPr>
            <a:r>
              <a:rPr lang="en-US" sz="3200" dirty="0">
                <a:effectLst>
                  <a:outerShdw blurRad="38100" dist="38100" dir="2700000" algn="tl">
                    <a:srgbClr val="000000">
                      <a:alpha val="43137"/>
                    </a:srgbClr>
                  </a:outerShdw>
                </a:effectLst>
                <a:latin typeface="Agency FB" panose="020B0503020202020204" pitchFamily="34" charset="0"/>
              </a:rPr>
              <a:t>David was a </a:t>
            </a:r>
            <a:r>
              <a:rPr lang="en-US" sz="3200" b="1" dirty="0">
                <a:effectLst>
                  <a:outerShdw blurRad="38100" dist="38100" dir="2700000" algn="tl">
                    <a:srgbClr val="000000">
                      <a:alpha val="43137"/>
                    </a:srgbClr>
                  </a:outerShdw>
                </a:effectLst>
                <a:latin typeface="Agency FB" panose="020B0503020202020204" pitchFamily="34" charset="0"/>
              </a:rPr>
              <a:t>type of Christ - </a:t>
            </a:r>
            <a:r>
              <a:rPr lang="en-US" sz="3200" dirty="0">
                <a:effectLst>
                  <a:outerShdw blurRad="38100" dist="38100" dir="2700000" algn="tl">
                    <a:srgbClr val="000000">
                      <a:alpha val="43137"/>
                    </a:srgbClr>
                  </a:outerShdw>
                </a:effectLst>
                <a:latin typeface="Agency FB" panose="020B0503020202020204" pitchFamily="34" charset="0"/>
              </a:rPr>
              <a:t>the</a:t>
            </a:r>
            <a:r>
              <a:rPr lang="en-US" sz="3200" b="1" dirty="0">
                <a:effectLst>
                  <a:outerShdw blurRad="38100" dist="38100" dir="2700000" algn="tl">
                    <a:srgbClr val="000000">
                      <a:alpha val="43137"/>
                    </a:srgbClr>
                  </a:outerShdw>
                </a:effectLst>
                <a:latin typeface="Agency FB" panose="020B0503020202020204" pitchFamily="34" charset="0"/>
              </a:rPr>
              <a:t> Anointed One = </a:t>
            </a:r>
            <a:r>
              <a:rPr lang="en-US" sz="3200" b="1" u="sng" dirty="0">
                <a:effectLst>
                  <a:outerShdw blurRad="38100" dist="38100" dir="2700000" algn="tl">
                    <a:srgbClr val="000000">
                      <a:alpha val="43137"/>
                    </a:srgbClr>
                  </a:outerShdw>
                </a:effectLst>
                <a:latin typeface="Agency FB" panose="020B0503020202020204" pitchFamily="34" charset="0"/>
              </a:rPr>
              <a:t>HG Comfort</a:t>
            </a:r>
            <a:endParaRPr lang="en-US" sz="3200" b="1" u="sng" dirty="0">
              <a:effectLst>
                <a:outerShdw blurRad="38100" dist="38100" dir="2700000" algn="tl">
                  <a:srgbClr val="000000">
                    <a:alpha val="43137"/>
                  </a:srgbClr>
                </a:outerShdw>
              </a:effectLst>
              <a:latin typeface="Agency FB" panose="020B0503020202020204" pitchFamily="34" charset="0"/>
            </a:endParaRPr>
          </a:p>
          <a:p>
            <a:pPr lvl="1"/>
            <a:r>
              <a:rPr lang="en-US" sz="2800" b="1" dirty="0">
                <a:effectLst>
                  <a:outerShdw blurRad="38100" dist="38100" dir="2700000" algn="tl">
                    <a:srgbClr val="000000">
                      <a:alpha val="43137"/>
                    </a:srgbClr>
                  </a:outerShdw>
                </a:effectLst>
              </a:rPr>
              <a:t>2 Cor 1:4-NLT </a:t>
            </a:r>
            <a:r>
              <a:rPr lang="en-US" sz="2800" b="1" dirty="0"/>
              <a:t>-</a:t>
            </a:r>
            <a:r>
              <a:rPr lang="en-US" sz="2800" dirty="0"/>
              <a:t> </a:t>
            </a:r>
            <a:r>
              <a:rPr lang="en-US" sz="2800" i="1" dirty="0">
                <a:effectLst>
                  <a:outerShdw blurRad="38100" dist="38100" dir="2700000" algn="tl">
                    <a:srgbClr val="000000">
                      <a:alpha val="43137"/>
                    </a:srgbClr>
                  </a:outerShdw>
                </a:effectLst>
              </a:rPr>
              <a:t>He comforts us in all our troubles so that we can comfort others. When they are troubled, we will be able to give them the same comfort God has given us.</a:t>
            </a:r>
            <a:endParaRPr lang="en-US" i="1" dirty="0">
              <a:effectLst>
                <a:outerShdw blurRad="38100" dist="38100" dir="2700000" algn="tl">
                  <a:srgbClr val="000000">
                    <a:alpha val="43137"/>
                  </a:srgbClr>
                </a:outerShdw>
              </a:effectLst>
            </a:endParaRPr>
          </a:p>
          <a:p>
            <a:pPr marL="0" indent="0">
              <a:lnSpc>
                <a:spcPct val="100000"/>
              </a:lnSpc>
              <a:spcBef>
                <a:spcPts val="1800"/>
              </a:spcBef>
              <a:buNone/>
            </a:pPr>
            <a:r>
              <a:rPr lang="en-US" sz="3200" b="1" u="sng" dirty="0">
                <a:effectLst>
                  <a:outerShdw blurRad="38100" dist="38100" dir="2700000" algn="tl">
                    <a:srgbClr val="000000">
                      <a:alpha val="43137"/>
                    </a:srgbClr>
                  </a:outerShdw>
                </a:effectLst>
                <a:latin typeface="Agency FB" panose="020B0503020202020204" pitchFamily="34" charset="0"/>
              </a:rPr>
              <a:t>Conceived</a:t>
            </a:r>
            <a:r>
              <a:rPr lang="en-US" sz="3200" b="1" dirty="0">
                <a:effectLst>
                  <a:outerShdw blurRad="38100" dist="38100" dir="2700000" algn="tl">
                    <a:srgbClr val="000000">
                      <a:alpha val="43137"/>
                    </a:srgbClr>
                  </a:outerShdw>
                </a:effectLst>
                <a:latin typeface="Agency FB" panose="020B0503020202020204" pitchFamily="34" charset="0"/>
              </a:rPr>
              <a:t> - Solomon born </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00000"/>
              </a:lnSpc>
            </a:pPr>
            <a:r>
              <a:rPr lang="en-US" sz="3200" b="1" u="sng" dirty="0">
                <a:effectLst>
                  <a:outerShdw blurRad="38100" dist="38100" dir="2700000" algn="tl">
                    <a:srgbClr val="000000">
                      <a:alpha val="43137"/>
                    </a:srgbClr>
                  </a:outerShdw>
                </a:effectLst>
                <a:latin typeface="Agency FB" panose="020B0503020202020204" pitchFamily="34" charset="0"/>
              </a:rPr>
              <a:t>Solomon</a:t>
            </a:r>
            <a:r>
              <a:rPr lang="en-US" sz="3200" b="1" dirty="0">
                <a:effectLst>
                  <a:outerShdw blurRad="38100" dist="38100" dir="2700000" algn="tl">
                    <a:srgbClr val="000000">
                      <a:alpha val="43137"/>
                    </a:srgbClr>
                  </a:outerShdw>
                </a:effectLst>
                <a:latin typeface="Agency FB" panose="020B0503020202020204" pitchFamily="34" charset="0"/>
              </a:rPr>
              <a:t> (</a:t>
            </a:r>
            <a:r>
              <a:rPr lang="en-US" sz="3200" b="1" i="1" dirty="0">
                <a:effectLst>
                  <a:outerShdw blurRad="38100" dist="38100" dir="2700000" algn="tl">
                    <a:srgbClr val="000000">
                      <a:alpha val="43137"/>
                    </a:srgbClr>
                  </a:outerShdw>
                </a:effectLst>
                <a:latin typeface="Agency FB" panose="020B0503020202020204" pitchFamily="34" charset="0"/>
              </a:rPr>
              <a:t>shelo-mo </a:t>
            </a:r>
            <a:r>
              <a:rPr lang="en-US" sz="3200" i="1" dirty="0">
                <a:effectLst>
                  <a:outerShdw blurRad="38100" dist="38100" dir="2700000" algn="tl">
                    <a:srgbClr val="000000">
                      <a:alpha val="43137"/>
                    </a:srgbClr>
                  </a:outerShdw>
                </a:effectLst>
                <a:latin typeface="Agency FB" panose="020B0503020202020204" pitchFamily="34" charset="0"/>
              </a:rPr>
              <a:t>-peaceful -fr. </a:t>
            </a:r>
            <a:r>
              <a:rPr lang="en-US" sz="3200" b="1" i="1" dirty="0">
                <a:effectLst>
                  <a:outerShdw blurRad="38100" dist="38100" dir="2700000" algn="tl">
                    <a:srgbClr val="000000">
                      <a:alpha val="43137"/>
                    </a:srgbClr>
                  </a:outerShdw>
                </a:effectLst>
                <a:latin typeface="Agency FB" panose="020B0503020202020204" pitchFamily="34" charset="0"/>
              </a:rPr>
              <a:t>Shalom</a:t>
            </a:r>
            <a:r>
              <a:rPr lang="en-US" sz="3200" i="1" dirty="0">
                <a:effectLst>
                  <a:outerShdw blurRad="38100" dist="38100" dir="2700000" algn="tl">
                    <a:srgbClr val="000000">
                      <a:alpha val="43137"/>
                    </a:srgbClr>
                  </a:outerShdw>
                </a:effectLst>
                <a:latin typeface="Agency FB" panose="020B0503020202020204" pitchFamily="34" charset="0"/>
              </a:rPr>
              <a:t>…</a:t>
            </a:r>
            <a:endParaRPr lang="en-US" sz="3200" i="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spcBef>
                <a:spcPts val="0"/>
              </a:spcBef>
              <a:buNone/>
            </a:pPr>
            <a:r>
              <a:rPr lang="en-US" sz="3200" i="1" dirty="0">
                <a:effectLst>
                  <a:outerShdw blurRad="38100" dist="38100" dir="2700000" algn="tl">
                    <a:srgbClr val="000000">
                      <a:alpha val="43137"/>
                    </a:srgbClr>
                  </a:outerShdw>
                </a:effectLst>
                <a:latin typeface="Agency FB" panose="020B0503020202020204" pitchFamily="34" charset="0"/>
              </a:rPr>
              <a:t>                                     …peace, Safety, well, happy, prosper</a:t>
            </a:r>
            <a:r>
              <a:rPr lang="en-US" sz="3200" b="1" dirty="0">
                <a:effectLst>
                  <a:outerShdw blurRad="38100" dist="38100" dir="2700000" algn="tl">
                    <a:srgbClr val="000000">
                      <a:alpha val="43137"/>
                    </a:srgbClr>
                  </a:outerShdw>
                </a:effectLst>
                <a:latin typeface="Agency FB" panose="020B0503020202020204" pitchFamily="34" charset="0"/>
              </a:rPr>
              <a:t>)</a:t>
            </a:r>
            <a:endParaRPr lang="en-US" sz="32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gency FB" panose="020B0503020202020204" pitchFamily="34" charset="0"/>
              </a:rPr>
              <a:t>                                           </a:t>
            </a:r>
            <a:r>
              <a:rPr lang="en-US" sz="4400" b="1" dirty="0">
                <a:effectLst>
                  <a:outerShdw blurRad="38100" dist="38100" dir="2700000" algn="tl">
                    <a:srgbClr val="000000">
                      <a:alpha val="43137"/>
                    </a:srgbClr>
                  </a:outerShdw>
                </a:effectLst>
                <a:latin typeface="Agency FB" panose="020B0503020202020204" pitchFamily="34" charset="0"/>
              </a:rPr>
              <a:t>…..It Will Rain Again - </a:t>
            </a:r>
            <a:endParaRPr lang="en-US" sz="4400"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4000" b="1" dirty="0">
                <a:effectLst>
                  <a:outerShdw blurRad="38100" dist="38100" dir="2700000" algn="tl">
                    <a:srgbClr val="000000">
                      <a:alpha val="43137"/>
                    </a:srgbClr>
                  </a:outerShdw>
                </a:effectLst>
                <a:latin typeface="Agency FB" panose="020B0503020202020204" pitchFamily="34" charset="0"/>
              </a:rPr>
              <a:t>          God Has Not Forgotten You! </a:t>
            </a:r>
            <a:endParaRPr lang="en-US" sz="40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4000" b="1" dirty="0">
                <a:effectLst>
                  <a:outerShdw blurRad="38100" dist="38100" dir="2700000" algn="tl">
                    <a:srgbClr val="000000">
                      <a:alpha val="43137"/>
                    </a:srgbClr>
                  </a:outerShdw>
                </a:effectLst>
                <a:latin typeface="Agency FB" panose="020B0503020202020204" pitchFamily="34" charset="0"/>
              </a:rPr>
              <a:t>                                 He Is At Work Even Now! </a:t>
            </a:r>
            <a:endParaRPr lang="en-US" sz="4000" dirty="0">
              <a:effectLst>
                <a:outerShdw blurRad="38100" dist="38100" dir="2700000" algn="tl">
                  <a:srgbClr val="000000">
                    <a:alpha val="43137"/>
                  </a:srgbClr>
                </a:outerShdw>
              </a:effectLst>
              <a:latin typeface="Agency FB" panose="020B0503020202020204" pitchFamily="34" charset="0"/>
            </a:endParaRPr>
          </a:p>
          <a:p>
            <a:endParaRPr lang="en-US" dirty="0"/>
          </a:p>
        </p:txBody>
      </p:sp>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26958" r="26307" b="5008"/>
          <a:stretch>
            <a:fillRect/>
          </a:stretch>
        </p:blipFill>
        <p:spPr>
          <a:xfrm>
            <a:off x="9697791" y="3810295"/>
            <a:ext cx="2249510" cy="2940157"/>
          </a:xfrm>
          <a:prstGeom prst="rect">
            <a:avLst/>
          </a:prstGeom>
          <a:effectLst>
            <a:softEdge rad="50800"/>
          </a:effectLst>
        </p:spPr>
      </p:pic>
    </p:spTree>
  </p:cSld>
  <p:clrMapOvr>
    <a:masterClrMapping/>
  </p:clrMapOvr>
  <mc:AlternateContent xmlns:mc="http://schemas.openxmlformats.org/markup-compatibility/2006">
    <mc:Choice xmlns:p14="http://schemas.microsoft.com/office/powerpoint/2010/main" Requires="p14">
      <p:transition spd="slow" p14:dur="17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par>
                                <p:cTn id="41" presetID="47"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6" presetClass="entr" presetSubtype="16"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ircle(in)">
                                      <p:cBhvr>
                                        <p:cTn id="49" dur="2000"/>
                                        <p:tgtEl>
                                          <p:spTgt spid="3">
                                            <p:txEl>
                                              <p:pRg st="7" end="7"/>
                                            </p:txEl>
                                          </p:spTgt>
                                        </p:tgtEl>
                                      </p:cBhvr>
                                    </p:animEffect>
                                  </p:childTnLst>
                                </p:cTn>
                              </p:par>
                            </p:childTnLst>
                          </p:cTn>
                        </p:par>
                        <p:par>
                          <p:cTn id="50" fill="hold">
                            <p:stCondLst>
                              <p:cond delay="4000"/>
                            </p:stCondLst>
                            <p:childTnLst>
                              <p:par>
                                <p:cTn id="51" presetID="6" presetClass="entr" presetSubtype="16"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ircle(in)">
                                      <p:cBhvr>
                                        <p:cTn id="5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normAutofit/>
          </a:bodyPr>
          <a:lstStyle/>
          <a:p>
            <a:r>
              <a:rPr lang="en-US" sz="4800" b="1" dirty="0">
                <a:effectLst>
                  <a:outerShdw blurRad="38100" dist="38100" dir="2700000" algn="tl">
                    <a:srgbClr val="000000">
                      <a:alpha val="43137"/>
                    </a:srgbClr>
                  </a:outerShdw>
                </a:effectLst>
                <a:latin typeface="Agency FB" panose="020B0503020202020204" pitchFamily="34" charset="0"/>
              </a:rPr>
              <a:t>Let God Breathe…</a:t>
            </a:r>
            <a:endParaRPr lang="en-US" sz="4800" b="1" dirty="0">
              <a:effectLst>
                <a:outerShdw blurRad="38100" dist="38100" dir="2700000" algn="tl">
                  <a:srgbClr val="000000">
                    <a:alpha val="43137"/>
                  </a:srgbClr>
                </a:outerShdw>
              </a:effectLst>
              <a:latin typeface="Agency FB" panose="020B0503020202020204" pitchFamily="34" charset="0"/>
            </a:endParaRPr>
          </a:p>
        </p:txBody>
      </p:sp>
      <p:sp>
        <p:nvSpPr>
          <p:cNvPr id="5" name="Content Placeholder 4"/>
          <p:cNvSpPr>
            <a:spLocks noGrp="1"/>
          </p:cNvSpPr>
          <p:nvPr>
            <p:ph idx="1"/>
          </p:nvPr>
        </p:nvSpPr>
        <p:spPr>
          <a:xfrm>
            <a:off x="203815" y="1288465"/>
            <a:ext cx="7959145" cy="5499295"/>
          </a:xfrm>
        </p:spPr>
        <p:txBody>
          <a:bodyPr>
            <a:noAutofit/>
          </a:bodyPr>
          <a:lstStyle/>
          <a:p>
            <a:r>
              <a:rPr lang="en-US" sz="4000" b="1" dirty="0">
                <a:effectLst>
                  <a:outerShdw blurRad="38100" dist="38100" dir="2700000" algn="tl">
                    <a:srgbClr val="000000">
                      <a:alpha val="43137"/>
                    </a:srgbClr>
                  </a:outerShdw>
                </a:effectLst>
                <a:latin typeface="Agency FB" panose="020B0503020202020204" pitchFamily="34" charset="0"/>
              </a:rPr>
              <a:t>Hope </a:t>
            </a:r>
            <a:endParaRPr lang="en-US" sz="4000" b="1" dirty="0">
              <a:effectLst>
                <a:outerShdw blurRad="38100" dist="38100" dir="2700000" algn="tl">
                  <a:srgbClr val="000000">
                    <a:alpha val="43137"/>
                  </a:srgbClr>
                </a:outerShdw>
              </a:effectLst>
              <a:latin typeface="Agency FB" panose="020B0503020202020204" pitchFamily="34" charset="0"/>
            </a:endParaRPr>
          </a:p>
          <a:p>
            <a:r>
              <a:rPr lang="en-US" sz="4000" b="1" dirty="0">
                <a:effectLst>
                  <a:outerShdw blurRad="38100" dist="38100" dir="2700000" algn="tl">
                    <a:srgbClr val="000000">
                      <a:alpha val="43137"/>
                    </a:srgbClr>
                  </a:outerShdw>
                </a:effectLst>
                <a:latin typeface="Agency FB" panose="020B0503020202020204" pitchFamily="34" charset="0"/>
              </a:rPr>
              <a:t>Healing</a:t>
            </a:r>
            <a:endParaRPr lang="en-US" sz="4000" b="1" dirty="0">
              <a:effectLst>
                <a:outerShdw blurRad="38100" dist="38100" dir="2700000" algn="tl">
                  <a:srgbClr val="000000">
                    <a:alpha val="43137"/>
                  </a:srgbClr>
                </a:outerShdw>
              </a:effectLst>
              <a:latin typeface="Agency FB" panose="020B0503020202020204" pitchFamily="34" charset="0"/>
            </a:endParaRPr>
          </a:p>
          <a:p>
            <a:r>
              <a:rPr lang="en-US" sz="4000" b="1" dirty="0">
                <a:effectLst>
                  <a:outerShdw blurRad="38100" dist="38100" dir="2700000" algn="tl">
                    <a:srgbClr val="000000">
                      <a:alpha val="43137"/>
                    </a:srgbClr>
                  </a:outerShdw>
                </a:effectLst>
                <a:latin typeface="Agency FB" panose="020B0503020202020204" pitchFamily="34" charset="0"/>
              </a:rPr>
              <a:t>Happiness</a:t>
            </a:r>
            <a:endParaRPr lang="en-US" sz="4000" b="1"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spcBef>
                <a:spcPts val="0"/>
              </a:spcBef>
              <a:buNone/>
            </a:pPr>
            <a:endParaRPr lang="en-US" sz="2000" b="1" dirty="0"/>
          </a:p>
          <a:p>
            <a:pPr marL="0" indent="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Isaiah 9:6</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6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For unto us a child is born, unto us a son is given: and the government shall be upon his shoulder:  and his name shall be called Wonderful, Counsellor, The mighty God, The everlasting Father…</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…The </a:t>
            </a:r>
            <a:r>
              <a:rPr lang="en-US" b="1" i="1" dirty="0">
                <a:effectLst>
                  <a:outerShdw blurRad="38100" dist="38100" dir="2700000" algn="tl">
                    <a:srgbClr val="000000">
                      <a:alpha val="43137"/>
                    </a:srgbClr>
                  </a:outerShdw>
                </a:effectLst>
                <a:latin typeface="Arial Rounded MT Bold" panose="020F0704030504030204" pitchFamily="34" charset="0"/>
              </a:rPr>
              <a:t>Prince of Peace</a:t>
            </a:r>
            <a:r>
              <a:rPr lang="en-US" i="1" dirty="0">
                <a:effectLst>
                  <a:outerShdw blurRad="38100" dist="38100" dir="2700000" algn="tl">
                    <a:srgbClr val="000000">
                      <a:alpha val="43137"/>
                    </a:srgbClr>
                  </a:outerShdw>
                </a:effectLst>
                <a:latin typeface="Arial Rounded MT Bold" panose="020F0704030504030204" pitchFamily="34" charset="0"/>
              </a:rPr>
              <a:t>. </a:t>
            </a:r>
            <a:br>
              <a:rPr lang="en-US" i="1" dirty="0">
                <a:effectLst>
                  <a:outerShdw blurRad="38100" dist="38100" dir="2700000" algn="tl">
                    <a:srgbClr val="000000">
                      <a:alpha val="43137"/>
                    </a:srgbClr>
                  </a:outerShdw>
                </a:effectLst>
                <a:latin typeface="Arial Rounded MT Bold" panose="020F0704030504030204" pitchFamily="34" charset="0"/>
              </a:rPr>
            </a:br>
            <a:endParaRPr lang="en-US" i="1" dirty="0">
              <a:effectLst>
                <a:outerShdw blurRad="38100" dist="38100" dir="2700000" algn="tl">
                  <a:srgbClr val="000000">
                    <a:alpha val="43137"/>
                  </a:srgbClr>
                </a:outerShdw>
              </a:effectLst>
              <a:latin typeface="Arial Rounded MT Bold" panose="020F070403050403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00108" y="651164"/>
            <a:ext cx="4570049" cy="6497781"/>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732" y="651164"/>
            <a:ext cx="4114800" cy="577541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2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2000"/>
                                        <p:tgtEl>
                                          <p:spTgt spid="5">
                                            <p:txEl>
                                              <p:pRg st="0" end="0"/>
                                            </p:txEl>
                                          </p:spTgt>
                                        </p:tgtEl>
                                      </p:cBhvr>
                                    </p:animEffect>
                                  </p:childTnLst>
                                </p:cTn>
                              </p:par>
                            </p:childTnLst>
                          </p:cTn>
                        </p:par>
                        <p:par>
                          <p:cTn id="8" fill="hold">
                            <p:stCondLst>
                              <p:cond delay="2000"/>
                            </p:stCondLst>
                            <p:childTnLst>
                              <p:par>
                                <p:cTn id="9" presetID="16" presetClass="entr" presetSubtype="37" fill="hold" grpId="0" nodeType="afterEffect">
                                  <p:stCondLst>
                                    <p:cond delay="1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outVertical)">
                                      <p:cBhvr>
                                        <p:cTn id="11" dur="2000"/>
                                        <p:tgtEl>
                                          <p:spTgt spid="5">
                                            <p:txEl>
                                              <p:pRg st="1" end="1"/>
                                            </p:txEl>
                                          </p:spTgt>
                                        </p:tgtEl>
                                      </p:cBhvr>
                                    </p:animEffect>
                                  </p:childTnLst>
                                </p:cTn>
                              </p:par>
                            </p:childTnLst>
                          </p:cTn>
                        </p:par>
                        <p:par>
                          <p:cTn id="12" fill="hold">
                            <p:stCondLst>
                              <p:cond delay="5500"/>
                            </p:stCondLst>
                            <p:childTnLst>
                              <p:par>
                                <p:cTn id="13" presetID="16" presetClass="entr" presetSubtype="21" fill="hold" grpId="0" nodeType="afterEffect">
                                  <p:stCondLst>
                                    <p:cond delay="1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outVertical)">
                                      <p:cBhvr>
                                        <p:cTn id="20" dur="20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arn(outVertical)">
                                      <p:cBhvr>
                                        <p:cTn id="25" dur="2000"/>
                                        <p:tgtEl>
                                          <p:spTgt spid="5">
                                            <p:txEl>
                                              <p:pRg st="5" end="5"/>
                                            </p:txEl>
                                          </p:spTgt>
                                        </p:tgtEl>
                                      </p:cBhvr>
                                    </p:animEffect>
                                  </p:childTnLst>
                                </p:cTn>
                              </p:par>
                            </p:childTnLst>
                          </p:cTn>
                        </p:par>
                        <p:par>
                          <p:cTn id="26" fill="hold">
                            <p:stCondLst>
                              <p:cond delay="2000"/>
                            </p:stCondLst>
                            <p:childTnLst>
                              <p:par>
                                <p:cTn id="27" presetID="16" presetClass="entr" presetSubtype="2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lstStyle/>
          <a:p>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6062" y="103910"/>
            <a:ext cx="3048000" cy="2374392"/>
          </a:xfrm>
          <a:prstGeom prst="rect">
            <a:avLst/>
          </a:prstGeom>
        </p:spPr>
      </p:pic>
      <p:pic>
        <p:nvPicPr>
          <p:cNvPr id="1026" name="Picture 2" descr="https://teenageconcussion.files.wordpress.com/2011/11/fixing_a_broken_heart__by_nonnetta.jpg?w=459&amp;h=398"/>
          <p:cNvPicPr>
            <a:picLocks noChangeAspect="1" noChangeArrowheads="1"/>
          </p:cNvPicPr>
          <p:nvPr/>
        </p:nvPicPr>
        <p:blipFill rotWithShape="1">
          <a:blip r:embed="rId2">
            <a:extLst>
              <a:ext uri="{28A0092B-C50C-407E-A947-70E740481C1C}">
                <a14:useLocalDpi xmlns:a14="http://schemas.microsoft.com/office/drawing/2010/main" val="0"/>
              </a:ext>
            </a:extLst>
          </a:blip>
          <a:srcRect l="10626" t="5086" r="9543" b="6363"/>
          <a:stretch>
            <a:fillRect/>
          </a:stretch>
        </p:blipFill>
        <p:spPr bwMode="auto">
          <a:xfrm>
            <a:off x="3580326" y="142547"/>
            <a:ext cx="3490176" cy="23357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46" r="5910"/>
          <a:stretch>
            <a:fillRect/>
          </a:stretch>
        </p:blipFill>
        <p:spPr>
          <a:xfrm>
            <a:off x="420710" y="2676139"/>
            <a:ext cx="5666704" cy="10163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0969" y="269382"/>
            <a:ext cx="2799008" cy="322167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5130" r="14171"/>
          <a:stretch>
            <a:fillRect/>
          </a:stretch>
        </p:blipFill>
        <p:spPr>
          <a:xfrm>
            <a:off x="7778838" y="3561442"/>
            <a:ext cx="3309871" cy="3121152"/>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6958" r="26307" b="5008"/>
          <a:stretch>
            <a:fillRect/>
          </a:stretch>
        </p:blipFill>
        <p:spPr>
          <a:xfrm>
            <a:off x="618185" y="3692463"/>
            <a:ext cx="4005330" cy="29401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fractur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722991"/>
            <a:ext cx="6096000" cy="1477328"/>
          </a:xfrm>
          <a:prstGeom prst="rect">
            <a:avLst/>
          </a:prstGeom>
        </p:spPr>
        <p:txBody>
          <a:bodyPr>
            <a:spAutoFit/>
          </a:bodyPr>
          <a:lstStyle/>
          <a:p>
            <a:r>
              <a:rPr lang="en-US" b="1" dirty="0"/>
              <a:t>Psalm 28:7 (KJV) </a:t>
            </a:r>
            <a:br>
              <a:rPr lang="en-US" dirty="0"/>
            </a:br>
            <a:r>
              <a:rPr lang="en-US" baseline="30000" dirty="0"/>
              <a:t>7 </a:t>
            </a:r>
            <a:r>
              <a:rPr lang="en-US" dirty="0"/>
              <a:t> The </a:t>
            </a:r>
            <a:r>
              <a:rPr lang="en-US" cap="small" dirty="0"/>
              <a:t>LORD</a:t>
            </a:r>
            <a:r>
              <a:rPr lang="en-US" dirty="0"/>
              <a:t> </a:t>
            </a:r>
            <a:r>
              <a:rPr lang="en-US" i="1" dirty="0"/>
              <a:t>is</a:t>
            </a:r>
            <a:r>
              <a:rPr lang="en-US" dirty="0"/>
              <a:t> my strength and my shield; my heart trusted in him, and I am helped: therefore my heart greatly rejoiceth; and with my song will I praise him. </a:t>
            </a:r>
            <a:br>
              <a:rPr lang="en-US" dirty="0"/>
            </a:br>
            <a:endParaRPr lang="en-US" dirty="0"/>
          </a:p>
        </p:txBody>
      </p:sp>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15130" r="14171"/>
          <a:stretch>
            <a:fillRect/>
          </a:stretch>
        </p:blipFill>
        <p:spPr>
          <a:xfrm>
            <a:off x="7522477" y="2242"/>
            <a:ext cx="4013720" cy="2576002"/>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2744835"/>
            <a:ext cx="2568087" cy="4029075"/>
          </a:xfrm>
          <a:prstGeom prst="rect">
            <a:avLst/>
          </a:prstGeom>
        </p:spPr>
      </p:pic>
      <p:sp>
        <p:nvSpPr>
          <p:cNvPr id="5" name="Rectangle 4"/>
          <p:cNvSpPr/>
          <p:nvPr/>
        </p:nvSpPr>
        <p:spPr>
          <a:xfrm>
            <a:off x="3048000" y="2808478"/>
            <a:ext cx="6096000" cy="1241045"/>
          </a:xfrm>
          <a:prstGeom prst="rect">
            <a:avLst/>
          </a:prstGeom>
        </p:spPr>
        <p:txBody>
          <a:bodyPr>
            <a:spAutoFit/>
          </a:bodyPr>
          <a:lstStyle/>
          <a:p>
            <a:pPr>
              <a:lnSpc>
                <a:spcPct val="110000"/>
              </a:lnSpc>
            </a:pPr>
            <a:r>
              <a:rPr lang="en-US" b="1" dirty="0">
                <a:effectLst>
                  <a:outerShdw blurRad="38100" dist="38100" dir="2700000" algn="tl">
                    <a:srgbClr val="000000">
                      <a:alpha val="43137"/>
                    </a:srgbClr>
                  </a:outerShdw>
                </a:effectLst>
                <a:latin typeface="Agency FB" panose="020B0503020202020204" pitchFamily="34" charset="0"/>
              </a:rPr>
              <a:t>How Did David Deal With His Grief</a:t>
            </a:r>
            <a:endParaRPr lang="en-US" b="1" dirty="0">
              <a:effectLst>
                <a:outerShdw blurRad="38100" dist="38100" dir="2700000" algn="tl">
                  <a:srgbClr val="000000">
                    <a:alpha val="43137"/>
                  </a:srgbClr>
                </a:outerShdw>
              </a:effectLst>
              <a:latin typeface="Agency FB" panose="020B0503020202020204" pitchFamily="34" charset="0"/>
            </a:endParaRPr>
          </a:p>
          <a:p>
            <a:pPr>
              <a:lnSpc>
                <a:spcPct val="110000"/>
              </a:lnSpc>
            </a:pPr>
            <a:r>
              <a:rPr lang="en-US" b="1" dirty="0">
                <a:effectLst>
                  <a:outerShdw blurRad="38100" dist="38100" dir="2700000" algn="tl">
                    <a:srgbClr val="000000">
                      <a:alpha val="43137"/>
                    </a:srgbClr>
                  </a:outerShdw>
                </a:effectLst>
                <a:latin typeface="Agency FB" panose="020B0503020202020204" pitchFamily="34" charset="0"/>
              </a:rPr>
              <a:t>        …After His Loss? </a:t>
            </a:r>
            <a:endParaRPr lang="en-US" b="1" dirty="0">
              <a:effectLst>
                <a:outerShdw blurRad="38100" dist="38100" dir="2700000" algn="tl">
                  <a:srgbClr val="000000">
                    <a:alpha val="43137"/>
                  </a:srgbClr>
                </a:outerShdw>
              </a:effectLst>
              <a:latin typeface="Agency FB" panose="020B0503020202020204" pitchFamily="34" charset="0"/>
            </a:endParaRPr>
          </a:p>
          <a:p>
            <a:pPr>
              <a:lnSpc>
                <a:spcPct val="110000"/>
              </a:lnSpc>
              <a:spcBef>
                <a:spcPts val="1800"/>
              </a:spcBef>
            </a:pPr>
            <a:r>
              <a:rPr lang="en-US" sz="1600" b="1" dirty="0">
                <a:effectLst>
                  <a:outerShdw blurRad="38100" dist="38100" dir="2700000" algn="tl">
                    <a:srgbClr val="000000">
                      <a:alpha val="43137"/>
                    </a:srgbClr>
                  </a:outerShdw>
                </a:effectLst>
                <a:latin typeface="Agency FB" panose="020B0503020202020204" pitchFamily="34" charset="0"/>
              </a:rPr>
              <a:t>     </a:t>
            </a:r>
            <a:r>
              <a:rPr lang="en-US" sz="2000" b="1" dirty="0">
                <a:effectLst>
                  <a:outerShdw blurRad="38100" dist="38100" dir="2700000" algn="tl">
                    <a:srgbClr val="000000">
                      <a:alpha val="43137"/>
                    </a:srgbClr>
                  </a:outerShdw>
                </a:effectLst>
                <a:latin typeface="Agency FB" panose="020B0503020202020204" pitchFamily="34" charset="0"/>
              </a:rPr>
              <a:t>He Did Three Things</a:t>
            </a:r>
            <a:endParaRPr lang="en-US" sz="2000" dirty="0">
              <a:effectLst>
                <a:outerShdw blurRad="38100" dist="38100" dir="2700000" algn="tl">
                  <a:srgbClr val="000000">
                    <a:alpha val="43137"/>
                  </a:srgbClr>
                </a:outerShdw>
              </a:effectLst>
              <a:latin typeface="Agency FB" panose="020B0503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477" y="2954214"/>
            <a:ext cx="4564748" cy="39037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lstStyle/>
          <a:p>
            <a:endParaRPr lang="en-US" dirty="0"/>
          </a:p>
        </p:txBody>
      </p:sp>
      <p:sp>
        <p:nvSpPr>
          <p:cNvPr id="3" name="Content Placeholder 2"/>
          <p:cNvSpPr>
            <a:spLocks noGrp="1"/>
          </p:cNvSpPr>
          <p:nvPr>
            <p:ph idx="1"/>
          </p:nvPr>
        </p:nvSpPr>
        <p:spPr>
          <a:xfrm>
            <a:off x="244699" y="1068946"/>
            <a:ext cx="11784169" cy="5789054"/>
          </a:xfrm>
        </p:spPr>
        <p:txBody>
          <a:bodyPr>
            <a:normAutofit fontScale="92500" lnSpcReduction="10000"/>
          </a:bodyPr>
          <a:lstStyle/>
          <a:p>
            <a:pPr marL="0" indent="0">
              <a:buNone/>
            </a:pPr>
            <a:r>
              <a:rPr lang="en-US" b="1" dirty="0"/>
              <a:t>In </a:t>
            </a:r>
            <a:r>
              <a:rPr lang="en-US" b="1" u="sng" dirty="0"/>
              <a:t>II Sam 12</a:t>
            </a:r>
            <a:r>
              <a:rPr lang="en-US" b="1" dirty="0"/>
              <a:t> we see king David was grieving like many of us today, because he lost someone he loved. He grieved, he cried, his heart was broken. He did what I suggest we all do today: </a:t>
            </a:r>
            <a:endParaRPr lang="en-US" b="1" dirty="0"/>
          </a:p>
          <a:p>
            <a:r>
              <a:rPr lang="en-US" b="1" dirty="0"/>
              <a:t>He </a:t>
            </a:r>
            <a:r>
              <a:rPr lang="en-US" b="1" u="sng" dirty="0"/>
              <a:t>got up</a:t>
            </a:r>
            <a:r>
              <a:rPr lang="en-US" b="1" dirty="0"/>
              <a:t> -</a:t>
            </a:r>
            <a:r>
              <a:rPr lang="en-US" b="1" i="1" dirty="0"/>
              <a:t>from where he was</a:t>
            </a:r>
            <a:endParaRPr lang="en-US" b="1" i="1" dirty="0"/>
          </a:p>
          <a:p>
            <a:r>
              <a:rPr lang="en-US" b="1" dirty="0"/>
              <a:t>He </a:t>
            </a:r>
            <a:r>
              <a:rPr lang="en-US" b="1" u="sng" dirty="0"/>
              <a:t>cleansed himself</a:t>
            </a:r>
            <a:r>
              <a:rPr lang="en-US" b="1" dirty="0"/>
              <a:t>- </a:t>
            </a:r>
            <a:r>
              <a:rPr lang="en-US" b="1" i="1" dirty="0"/>
              <a:t>physically and spiritually</a:t>
            </a:r>
            <a:endParaRPr lang="en-US" b="1" i="1" dirty="0"/>
          </a:p>
          <a:p>
            <a:r>
              <a:rPr lang="en-US" b="1" dirty="0"/>
              <a:t>He </a:t>
            </a:r>
            <a:r>
              <a:rPr lang="en-US" b="1" u="sng" dirty="0"/>
              <a:t>put on</a:t>
            </a:r>
            <a:r>
              <a:rPr lang="en-US" b="1" dirty="0"/>
              <a:t> clean clothes –</a:t>
            </a:r>
            <a:r>
              <a:rPr lang="en-US" b="1" i="1" dirty="0"/>
              <a:t>changed his attitude</a:t>
            </a:r>
            <a:endParaRPr lang="en-US" b="1" i="1" dirty="0"/>
          </a:p>
          <a:p>
            <a:r>
              <a:rPr lang="en-US" b="1" dirty="0"/>
              <a:t>Then he </a:t>
            </a:r>
            <a:r>
              <a:rPr lang="en-US" b="1" u="sng" dirty="0"/>
              <a:t>went to church</a:t>
            </a:r>
            <a:r>
              <a:rPr lang="en-US" b="1" dirty="0"/>
              <a:t> –</a:t>
            </a:r>
            <a:r>
              <a:rPr lang="en-US" b="1" i="1" dirty="0"/>
              <a:t>went to hear from God Again</a:t>
            </a:r>
            <a:r>
              <a:rPr lang="en-US" b="1" dirty="0"/>
              <a:t> +Fellowship w- His People</a:t>
            </a:r>
            <a:endParaRPr lang="en-US" b="1" dirty="0"/>
          </a:p>
          <a:p>
            <a:r>
              <a:rPr lang="en-US" b="1" dirty="0"/>
              <a:t>He </a:t>
            </a:r>
            <a:r>
              <a:rPr lang="en-US" b="1" u="sng" dirty="0"/>
              <a:t>worshipped his God</a:t>
            </a:r>
            <a:r>
              <a:rPr lang="en-US" b="1" dirty="0"/>
              <a:t> in whom he had learn to trust through out all his years. </a:t>
            </a:r>
            <a:br>
              <a:rPr lang="en-US" b="1" dirty="0"/>
            </a:br>
            <a:br>
              <a:rPr lang="en-US" b="1" dirty="0"/>
            </a:br>
            <a:r>
              <a:rPr lang="en-US" b="1" dirty="0"/>
              <a:t>David said, </a:t>
            </a:r>
            <a:r>
              <a:rPr lang="en-US" b="1" i="1" dirty="0"/>
              <a:t>"I know that my son can not come back to be with me here, But One day I will go to be with him." </a:t>
            </a:r>
            <a:br>
              <a:rPr lang="en-US" b="1" dirty="0"/>
            </a:br>
            <a:br>
              <a:rPr lang="en-US" b="1" dirty="0"/>
            </a:br>
            <a:r>
              <a:rPr lang="en-US" b="1" dirty="0"/>
              <a:t>He knew that God, one day would work it all things</a:t>
            </a:r>
            <a:endParaRPr lang="en-US" dirty="0"/>
          </a:p>
          <a:p>
            <a:br>
              <a:rPr lang="en-US" dirty="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l="19178" t="15269" r="29156" b="8916"/>
          <a:stretch>
            <a:fillRect/>
          </a:stretch>
        </p:blipFill>
        <p:spPr>
          <a:xfrm>
            <a:off x="3255606" y="136414"/>
            <a:ext cx="2216727" cy="2466109"/>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8" y="0"/>
            <a:ext cx="2718427" cy="26025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825" y="136414"/>
            <a:ext cx="2087725" cy="2602523"/>
          </a:xfrm>
          <a:prstGeom prst="rect">
            <a:avLst/>
          </a:prstGeom>
          <a:blipFill>
            <a:blip r:embed="rId4"/>
            <a:stretch>
              <a:fillRect/>
            </a:stretch>
          </a:blipFill>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618" t="5312" r="3101" b="7304"/>
          <a:stretch>
            <a:fillRect/>
          </a:stretch>
        </p:blipFill>
        <p:spPr>
          <a:xfrm>
            <a:off x="0" y="2841673"/>
            <a:ext cx="2477819" cy="3940963"/>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021" t="5206" r="4335"/>
          <a:stretch>
            <a:fillRect/>
          </a:stretch>
        </p:blipFill>
        <p:spPr>
          <a:xfrm>
            <a:off x="2743201" y="3082829"/>
            <a:ext cx="2954215" cy="363875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1779" y="3091251"/>
            <a:ext cx="2477819" cy="360997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21213" y="0"/>
            <a:ext cx="3623896"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3000"/>
                                        <p:tgtEl>
                                          <p:spTgt spid="5"/>
                                        </p:tgtEl>
                                      </p:cBhvr>
                                    </p:animEffect>
                                  </p:childTnLst>
                                </p:cTn>
                              </p:par>
                            </p:childTnLst>
                          </p:cTn>
                        </p:par>
                        <p:par>
                          <p:cTn id="17" fill="hold">
                            <p:stCondLst>
                              <p:cond delay="3000"/>
                            </p:stCondLst>
                            <p:childTnLst>
                              <p:par>
                                <p:cTn id="18" presetID="28"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5000" fill="hold"/>
                                        <p:tgtEl>
                                          <p:spTgt spid="6"/>
                                        </p:tgtEl>
                                        <p:attrNameLst>
                                          <p:attrName>ppt_x</p:attrName>
                                        </p:attrNameLst>
                                      </p:cBhvr>
                                      <p:tavLst>
                                        <p:tav tm="0">
                                          <p:val>
                                            <p:strVal val="#ppt_x"/>
                                          </p:val>
                                        </p:tav>
                                        <p:tav tm="100000">
                                          <p:val>
                                            <p:strVal val="#ppt_x"/>
                                          </p:val>
                                        </p:tav>
                                      </p:tavLst>
                                    </p:anim>
                                    <p:anim calcmode="lin" valueType="num">
                                      <p:cBhvr>
                                        <p:cTn id="21" dur="15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normAutofit/>
          </a:bodyPr>
          <a:lstStyle/>
          <a:p>
            <a:endParaRPr lang="en-US" sz="4800" dirty="0">
              <a:latin typeface="Agency FB" panose="020B0503020202020204" pitchFamily="34" charset="0"/>
            </a:endParaRPr>
          </a:p>
        </p:txBody>
      </p:sp>
      <p:sp>
        <p:nvSpPr>
          <p:cNvPr id="3" name="Content Placeholder 2"/>
          <p:cNvSpPr>
            <a:spLocks noGrp="1"/>
          </p:cNvSpPr>
          <p:nvPr>
            <p:ph idx="1"/>
          </p:nvPr>
        </p:nvSpPr>
        <p:spPr>
          <a:xfrm>
            <a:off x="244699" y="1068946"/>
            <a:ext cx="11784169" cy="5789054"/>
          </a:xfrm>
        </p:spPr>
        <p:txBody>
          <a:bodyPr>
            <a:normAutofit/>
          </a:bodyPr>
          <a:lstStyle/>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gency FB" panose="020B0503020202020204" pitchFamily="34" charset="0"/>
              </a:rPr>
              <a:t>Neh 8:10, </a:t>
            </a:r>
            <a:r>
              <a:rPr lang="en-US" sz="3200" i="1" dirty="0">
                <a:effectLst>
                  <a:outerShdw blurRad="38100" dist="38100" dir="2700000" algn="tl">
                    <a:srgbClr val="000000">
                      <a:alpha val="43137"/>
                    </a:srgbClr>
                  </a:outerShdw>
                </a:effectLst>
                <a:latin typeface="Agency FB" panose="020B0503020202020204" pitchFamily="34" charset="0"/>
              </a:rPr>
              <a:t>“Joy of the Lord is My Strength..”</a:t>
            </a:r>
            <a:endParaRPr lang="en-US" sz="3200" i="1"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spcBef>
                <a:spcPts val="0"/>
              </a:spcBef>
              <a:buNone/>
            </a:pPr>
            <a:r>
              <a:rPr lang="en-US" sz="3200" b="1" dirty="0">
                <a:effectLst>
                  <a:outerShdw blurRad="38100" dist="38100" dir="2700000" algn="tl">
                    <a:srgbClr val="000000">
                      <a:alpha val="43137"/>
                    </a:srgbClr>
                  </a:outerShdw>
                </a:effectLst>
                <a:latin typeface="Agency FB" panose="020B0503020202020204" pitchFamily="34" charset="0"/>
              </a:rPr>
              <a:t>Serving God Should Never be Seen as..</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1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gency FB" panose="020B0503020202020204" pitchFamily="34" charset="0"/>
              </a:rPr>
              <a:t>Hassle</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1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gency FB" panose="020B0503020202020204" pitchFamily="34" charset="0"/>
              </a:rPr>
              <a:t>Burden</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gency FB" panose="020B0503020202020204" pitchFamily="34" charset="0"/>
              </a:rPr>
              <a:t>Pain</a:t>
            </a:r>
            <a:endParaRPr lang="en-US" sz="32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3600" b="1" dirty="0">
                <a:effectLst>
                  <a:outerShdw blurRad="38100" dist="38100" dir="2700000" algn="tl">
                    <a:srgbClr val="000000">
                      <a:alpha val="43137"/>
                    </a:srgbClr>
                  </a:outerShdw>
                </a:effectLst>
                <a:latin typeface="Agency FB" panose="020B0503020202020204" pitchFamily="34" charset="0"/>
              </a:rPr>
              <a:t>Serving God Should Be Seen as…</a:t>
            </a:r>
            <a:endParaRPr lang="en-US" sz="36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gency FB" panose="020B0503020202020204" pitchFamily="34" charset="0"/>
              </a:rPr>
              <a:t>Power </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gency FB" panose="020B0503020202020204" pitchFamily="34" charset="0"/>
              </a:rPr>
              <a:t>Relief</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Agency FB" panose="020B0503020202020204" pitchFamily="34" charset="0"/>
              </a:rPr>
              <a:t>Joy</a:t>
            </a:r>
            <a:endParaRPr lang="en-US" sz="3200" b="1" dirty="0">
              <a:effectLst>
                <a:outerShdw blurRad="38100" dist="38100" dir="2700000" algn="tl">
                  <a:srgbClr val="000000">
                    <a:alpha val="43137"/>
                  </a:srgbClr>
                </a:outerShdw>
              </a:effectLst>
              <a:latin typeface="Agency FB" panose="020B0503020202020204" pitchFamily="34" charset="0"/>
            </a:endParaRPr>
          </a:p>
          <a:p>
            <a:pPr marL="0" indent="0">
              <a:lnSpc>
                <a:spcPct val="100000"/>
              </a:lnSpc>
              <a:buNone/>
            </a:pPr>
            <a:r>
              <a:rPr lang="en-US" sz="3600" b="1" dirty="0">
                <a:effectLst>
                  <a:outerShdw blurRad="38100" dist="38100" dir="2700000" algn="tl">
                    <a:srgbClr val="000000">
                      <a:alpha val="43137"/>
                    </a:srgbClr>
                  </a:outerShdw>
                </a:effectLst>
                <a:latin typeface="Agency FB" panose="020B0503020202020204" pitchFamily="34" charset="0"/>
              </a:rPr>
              <a:t>I Pet 1:8,</a:t>
            </a:r>
            <a:r>
              <a:rPr lang="en-US" sz="3600" i="1" dirty="0">
                <a:effectLst>
                  <a:outerShdw blurRad="38100" dist="38100" dir="2700000" algn="tl">
                    <a:srgbClr val="000000">
                      <a:alpha val="43137"/>
                    </a:srgbClr>
                  </a:outerShdw>
                </a:effectLst>
                <a:latin typeface="Agency FB" panose="020B0503020202020204" pitchFamily="34" charset="0"/>
              </a:rPr>
              <a:t>“Joy Unspeakable / Full of Glory”</a:t>
            </a:r>
            <a:endParaRPr lang="en-US" sz="3600" i="1" dirty="0">
              <a:effectLst>
                <a:outerShdw blurRad="38100" dist="38100" dir="2700000" algn="tl">
                  <a:srgbClr val="000000">
                    <a:alpha val="43137"/>
                  </a:srgbClr>
                </a:outerShdw>
              </a:effectLst>
              <a:latin typeface="Agency FB" panose="020B0503020202020204" pitchFamily="34" charset="0"/>
            </a:endParaRPr>
          </a:p>
          <a:p>
            <a:pPr marL="0" indent="0">
              <a:buNone/>
            </a:pPr>
            <a:endParaRPr lang="en-US" sz="3600" dirty="0">
              <a:effectLst>
                <a:outerShdw blurRad="38100" dist="38100" dir="2700000" algn="tl">
                  <a:srgbClr val="000000">
                    <a:alpha val="43137"/>
                  </a:srgbClr>
                </a:outerShdw>
              </a:effectLst>
              <a:latin typeface="Agency FB" panose="020B0503020202020204" pitchFamily="34" charset="0"/>
            </a:endParaRPr>
          </a:p>
          <a:p>
            <a:pPr marL="457200" lvl="1" indent="0">
              <a:buNone/>
            </a:pPr>
            <a:endParaRPr lang="en-US" sz="3200" dirty="0">
              <a:effectLst>
                <a:outerShdw blurRad="38100" dist="38100" dir="2700000" algn="tl">
                  <a:srgbClr val="000000">
                    <a:alpha val="43137"/>
                  </a:srgbClr>
                </a:outerShdw>
              </a:effectLst>
              <a:latin typeface="Agency FB" panose="020B0503020202020204" pitchFamily="34" charset="0"/>
            </a:endParaRPr>
          </a:p>
        </p:txBody>
      </p:sp>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l="19178" t="15269" r="29156" b="8916"/>
          <a:stretch>
            <a:fillRect/>
          </a:stretch>
        </p:blipFill>
        <p:spPr>
          <a:xfrm>
            <a:off x="6927273" y="1496292"/>
            <a:ext cx="5015345" cy="493221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7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3000"/>
                                        <p:tgtEl>
                                          <p:spTgt spid="3">
                                            <p:txEl>
                                              <p:pRg st="1" end="1"/>
                                            </p:txEl>
                                          </p:spTgt>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3000"/>
                                        <p:tgtEl>
                                          <p:spTgt spid="3">
                                            <p:txEl>
                                              <p:pRg st="2" end="2"/>
                                            </p:txEl>
                                          </p:spTgt>
                                        </p:tgtEl>
                                      </p:cBhvr>
                                    </p:animEffect>
                                  </p:childTnLst>
                                </p:cTn>
                              </p:par>
                            </p:childTnLst>
                          </p:cTn>
                        </p:par>
                        <p:par>
                          <p:cTn id="16" fill="hold">
                            <p:stCondLst>
                              <p:cond delay="9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3000"/>
                                        <p:tgtEl>
                                          <p:spTgt spid="3">
                                            <p:txEl>
                                              <p:pRg st="3" end="3"/>
                                            </p:txEl>
                                          </p:spTgt>
                                        </p:tgtEl>
                                      </p:cBhvr>
                                    </p:animEffect>
                                  </p:childTnLst>
                                </p:cTn>
                              </p:par>
                            </p:childTnLst>
                          </p:cTn>
                        </p:par>
                        <p:par>
                          <p:cTn id="20" fill="hold">
                            <p:stCondLst>
                              <p:cond delay="1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3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3000"/>
                                        <p:tgtEl>
                                          <p:spTgt spid="3">
                                            <p:txEl>
                                              <p:pRg st="5" end="5"/>
                                            </p:tx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3000"/>
                                        <p:tgtEl>
                                          <p:spTgt spid="3">
                                            <p:txEl>
                                              <p:pRg st="6" end="6"/>
                                            </p:txEl>
                                          </p:spTgt>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3000"/>
                                        <p:tgtEl>
                                          <p:spTgt spid="3">
                                            <p:txEl>
                                              <p:pRg st="7" end="7"/>
                                            </p:txEl>
                                          </p:spTgt>
                                        </p:tgtEl>
                                      </p:cBhvr>
                                    </p:animEffect>
                                  </p:childTnLst>
                                </p:cTn>
                              </p:par>
                            </p:childTnLst>
                          </p:cTn>
                        </p:par>
                        <p:par>
                          <p:cTn id="37" fill="hold">
                            <p:stCondLst>
                              <p:cond delay="9000"/>
                            </p:stCondLst>
                            <p:childTnLst>
                              <p:par>
                                <p:cTn id="38" presetID="22" presetClass="entr" presetSubtype="8"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3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87926" y="722991"/>
            <a:ext cx="10610999" cy="2554545"/>
          </a:xfrm>
          <a:prstGeom prst="rect">
            <a:avLst/>
          </a:prstGeom>
        </p:spPr>
        <p:txBody>
          <a:bodyPr wrap="square">
            <a:spAutoFit/>
          </a:bodyPr>
          <a:lstStyle/>
          <a:p>
            <a:r>
              <a:rPr lang="en-US" sz="3200" b="1" dirty="0">
                <a:effectLst>
                  <a:outerShdw blurRad="38100" dist="38100" dir="2700000" algn="tl">
                    <a:srgbClr val="000000">
                      <a:alpha val="43137"/>
                    </a:srgbClr>
                  </a:outerShdw>
                </a:effectLst>
              </a:rPr>
              <a:t>Psalm 28:7 (KJV) </a:t>
            </a:r>
            <a:br>
              <a:rPr lang="en-US" sz="3200" dirty="0">
                <a:effectLst>
                  <a:outerShdw blurRad="38100" dist="38100" dir="2700000" algn="tl">
                    <a:srgbClr val="000000">
                      <a:alpha val="43137"/>
                    </a:srgbClr>
                  </a:outerShdw>
                </a:effectLst>
              </a:rPr>
            </a:br>
            <a:r>
              <a:rPr lang="en-US" sz="3200" baseline="30000" dirty="0">
                <a:effectLst>
                  <a:outerShdw blurRad="38100" dist="38100" dir="2700000" algn="tl">
                    <a:srgbClr val="000000">
                      <a:alpha val="43137"/>
                    </a:srgbClr>
                  </a:outerShdw>
                </a:effectLst>
              </a:rPr>
              <a:t>7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The </a:t>
            </a:r>
            <a:r>
              <a:rPr lang="en-US" sz="3200" i="1" cap="small" dirty="0">
                <a:effectLst>
                  <a:outerShdw blurRad="38100" dist="38100" dir="2700000" algn="tl">
                    <a:srgbClr val="000000">
                      <a:alpha val="43137"/>
                    </a:srgbClr>
                  </a:outerShdw>
                </a:effectLst>
              </a:rPr>
              <a:t>LORD</a:t>
            </a:r>
            <a:r>
              <a:rPr lang="en-US" sz="3200" i="1" dirty="0">
                <a:effectLst>
                  <a:outerShdw blurRad="38100" dist="38100" dir="2700000" algn="tl">
                    <a:srgbClr val="000000">
                      <a:alpha val="43137"/>
                    </a:srgbClr>
                  </a:outerShdw>
                </a:effectLst>
              </a:rPr>
              <a:t> is my strength and my shield; my heart trusted in him, and I am helped: therefore my heart greatly </a:t>
            </a:r>
            <a:r>
              <a:rPr lang="en-US" sz="3200" i="1" dirty="0" err="1">
                <a:effectLst>
                  <a:outerShdw blurRad="38100" dist="38100" dir="2700000" algn="tl">
                    <a:srgbClr val="000000">
                      <a:alpha val="43137"/>
                    </a:srgbClr>
                  </a:outerShdw>
                </a:effectLst>
              </a:rPr>
              <a:t>rejoiceth</a:t>
            </a:r>
            <a:r>
              <a:rPr lang="en-US" sz="3200" i="1" dirty="0">
                <a:effectLst>
                  <a:outerShdw blurRad="38100" dist="38100" dir="2700000" algn="tl">
                    <a:srgbClr val="000000">
                      <a:alpha val="43137"/>
                    </a:srgbClr>
                  </a:outerShdw>
                </a:effectLst>
              </a:rPr>
              <a:t>; and with my song will I praise him. </a:t>
            </a:r>
            <a:br>
              <a:rPr lang="en-US" sz="3200" i="1" dirty="0">
                <a:effectLst>
                  <a:outerShdw blurRad="38100" dist="38100" dir="2700000" algn="tl">
                    <a:srgbClr val="000000">
                      <a:alpha val="43137"/>
                    </a:srgbClr>
                  </a:outerShdw>
                </a:effectLst>
              </a:rPr>
            </a:br>
            <a:endParaRPr lang="en-US" sz="3200" i="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29691" y="2873829"/>
            <a:ext cx="7772400" cy="398417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12" y="2080757"/>
            <a:ext cx="6662867" cy="2883979"/>
          </a:xfrm>
        </p:spPr>
        <p:txBody>
          <a:bodyPr>
            <a:noAutofit/>
          </a:bodyPr>
          <a:lstStyle/>
          <a:p>
            <a:pPr algn="l"/>
            <a:r>
              <a:rPr lang="en-US" b="1" dirty="0">
                <a:effectLst>
                  <a:outerShdw blurRad="38100" dist="38100" dir="2700000" algn="tl">
                    <a:srgbClr val="000000">
                      <a:alpha val="43137"/>
                    </a:srgbClr>
                  </a:outerShdw>
                </a:effectLst>
                <a:latin typeface="Agency FB" panose="020B0503020202020204" pitchFamily="34" charset="0"/>
              </a:rPr>
              <a:t>When Your Broken Heart     </a:t>
            </a:r>
            <a:br>
              <a:rPr lang="en-US" b="1" dirty="0">
                <a:effectLst>
                  <a:outerShdw blurRad="38100" dist="38100" dir="2700000" algn="tl">
                    <a:srgbClr val="000000">
                      <a:alpha val="43137"/>
                    </a:srgbClr>
                  </a:outerShdw>
                </a:effectLst>
                <a:latin typeface="Agency FB" panose="020B0503020202020204" pitchFamily="34" charset="0"/>
              </a:rPr>
            </a:br>
            <a:r>
              <a:rPr lang="en-US" b="1" dirty="0">
                <a:effectLst>
                  <a:outerShdw blurRad="38100" dist="38100" dir="2700000" algn="tl">
                    <a:srgbClr val="000000">
                      <a:alpha val="43137"/>
                    </a:srgbClr>
                  </a:outerShdw>
                </a:effectLst>
                <a:latin typeface="Agency FB" panose="020B0503020202020204" pitchFamily="34" charset="0"/>
              </a:rPr>
              <a:t>  …Overshadows Your    </a:t>
            </a:r>
            <a:br>
              <a:rPr lang="en-US" b="1" dirty="0">
                <a:effectLst>
                  <a:outerShdw blurRad="38100" dist="38100" dir="2700000" algn="tl">
                    <a:srgbClr val="000000">
                      <a:alpha val="43137"/>
                    </a:srgbClr>
                  </a:outerShdw>
                </a:effectLst>
                <a:latin typeface="Agency FB" panose="020B0503020202020204" pitchFamily="34" charset="0"/>
              </a:rPr>
            </a:br>
            <a:r>
              <a:rPr lang="en-US" b="1" dirty="0">
                <a:effectLst>
                  <a:outerShdw blurRad="38100" dist="38100" dir="2700000" algn="tl">
                    <a:srgbClr val="000000">
                      <a:alpha val="43137"/>
                    </a:srgbClr>
                  </a:outerShdw>
                </a:effectLst>
                <a:latin typeface="Agency FB" panose="020B0503020202020204" pitchFamily="34" charset="0"/>
              </a:rPr>
              <a:t>     …Joyful Heart </a:t>
            </a:r>
            <a:endParaRPr lang="en-US" b="1" dirty="0">
              <a:effectLst>
                <a:outerShdw blurRad="38100" dist="38100" dir="2700000" algn="tl">
                  <a:srgbClr val="000000">
                    <a:alpha val="43137"/>
                  </a:srgbClr>
                </a:outerShdw>
              </a:effectLst>
              <a:latin typeface="Agency FB" panose="020B0503020202020204" pitchFamily="34" charset="0"/>
            </a:endParaRPr>
          </a:p>
        </p:txBody>
      </p:sp>
      <p:sp>
        <p:nvSpPr>
          <p:cNvPr id="3" name="Subtitle 2"/>
          <p:cNvSpPr>
            <a:spLocks noGrp="1"/>
          </p:cNvSpPr>
          <p:nvPr>
            <p:ph type="subTitle" idx="1"/>
          </p:nvPr>
        </p:nvSpPr>
        <p:spPr>
          <a:xfrm>
            <a:off x="5557162" y="5269838"/>
            <a:ext cx="3541691" cy="596475"/>
          </a:xfrm>
        </p:spPr>
        <p:txBody>
          <a:bodyPr>
            <a:norm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II Samuel 12:22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531495" y="5180810"/>
            <a:ext cx="4659243"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rPr>
              <a:t>Dealing with Loss –pt1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58314" y="-19498"/>
            <a:ext cx="4751086" cy="6246592"/>
          </a:xfrm>
          <a:prstGeom prst="rect">
            <a:avLst/>
          </a:prstGeom>
        </p:spPr>
      </p:pic>
      <p:sp>
        <p:nvSpPr>
          <p:cNvPr id="5" name="TextBox 4"/>
          <p:cNvSpPr txBox="1"/>
          <p:nvPr/>
        </p:nvSpPr>
        <p:spPr>
          <a:xfrm>
            <a:off x="969354" y="6399638"/>
            <a:ext cx="1842867"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Church </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7733570" y="6399638"/>
            <a:ext cx="250771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December 9, 2018  </a:t>
            </a:r>
            <a:endParaRPr lang="en-US" sz="2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1250"/>
                                        <p:tgtEl>
                                          <p:spTgt spid="4"/>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819732"/>
          </a:xfrm>
        </p:spPr>
        <p:txBody>
          <a:bodyPr>
            <a:noAutofit/>
          </a:bodyPr>
          <a:lstStyle/>
          <a:p>
            <a:pPr marL="457200" lvl="1" indent="0">
              <a:buNone/>
            </a:pPr>
            <a:r>
              <a:rPr lang="en-US" sz="5400" b="1" dirty="0">
                <a:solidFill>
                  <a:schemeClr val="bg1"/>
                </a:solidFill>
                <a:effectLst>
                  <a:outerShdw blurRad="38100" dist="38100" dir="2700000" algn="tl">
                    <a:srgbClr val="000000">
                      <a:alpha val="43137"/>
                    </a:srgbClr>
                  </a:outerShdw>
                </a:effectLst>
                <a:latin typeface="Agency FB" panose="020B0503020202020204" pitchFamily="34" charset="0"/>
              </a:rPr>
              <a:t>Christmas is a Season of…</a:t>
            </a:r>
            <a:endParaRPr lang="en-US" sz="40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
        <p:nvSpPr>
          <p:cNvPr id="3" name="Content Placeholder 2"/>
          <p:cNvSpPr>
            <a:spLocks noGrp="1"/>
          </p:cNvSpPr>
          <p:nvPr>
            <p:ph idx="1"/>
          </p:nvPr>
        </p:nvSpPr>
        <p:spPr>
          <a:xfrm>
            <a:off x="7389485" y="4051496"/>
            <a:ext cx="6240507" cy="1269700"/>
          </a:xfrm>
        </p:spPr>
        <p:txBody>
          <a:bodyPr>
            <a:normAutofit/>
          </a:bodyPr>
          <a:lstStyle/>
          <a:p>
            <a:pPr marL="0" indent="0">
              <a:buNone/>
            </a:pPr>
            <a:r>
              <a:rPr lang="en-US" sz="5400" b="1" dirty="0">
                <a:solidFill>
                  <a:schemeClr val="bg1"/>
                </a:solidFill>
                <a:effectLst>
                  <a:outerShdw blurRad="38100" dist="38100" dir="2700000" algn="tl">
                    <a:srgbClr val="000000">
                      <a:alpha val="43137"/>
                    </a:srgbClr>
                  </a:outerShdw>
                </a:effectLst>
                <a:latin typeface="Agency FB" panose="020B0503020202020204" pitchFamily="34" charset="0"/>
              </a:rPr>
              <a:t>But Not For Some…</a:t>
            </a:r>
            <a:endParaRPr lang="en-US" sz="44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8525" y="230505"/>
            <a:ext cx="8308975" cy="1333500"/>
          </a:xfrm>
          <a:solidFill>
            <a:schemeClr val="accent5">
              <a:lumMod val="20000"/>
              <a:lumOff val="80000"/>
              <a:alpha val="80000"/>
            </a:schemeClr>
          </a:solidFill>
          <a:effectLst>
            <a:softEdge rad="38100"/>
          </a:effectLst>
        </p:spPr>
        <p:txBody>
          <a:bodyPr>
            <a:noAutofit/>
          </a:bodyPr>
          <a:lstStyle/>
          <a:p>
            <a:pPr marL="457200" lvl="1" indent="0" algn="l">
              <a:buNone/>
            </a:pPr>
            <a:r>
              <a:rPr lang="en-US" sz="4800" b="1" dirty="0">
                <a:effectLst>
                  <a:outerShdw blurRad="38100" dist="38100" dir="2700000" algn="tl">
                    <a:srgbClr val="000000">
                      <a:alpha val="43137"/>
                    </a:srgbClr>
                  </a:outerShdw>
                </a:effectLst>
                <a:latin typeface="Agency FB" panose="020B0503020202020204" pitchFamily="34" charset="0"/>
              </a:rPr>
              <a:t>We All Experienced Loss This Season </a:t>
            </a:r>
            <a:endParaRPr lang="en-US" sz="3600" b="1" dirty="0">
              <a:effectLst>
                <a:outerShdw blurRad="38100" dist="38100" dir="2700000" algn="tl">
                  <a:srgbClr val="000000">
                    <a:alpha val="43137"/>
                  </a:srgbClr>
                </a:outerShdw>
              </a:effectLst>
              <a:latin typeface="Agency FB" panose="020B0503020202020204" pitchFamily="34" charset="0"/>
            </a:endParaRPr>
          </a:p>
        </p:txBody>
      </p:sp>
      <p:sp>
        <p:nvSpPr>
          <p:cNvPr id="3" name="Content Placeholder 2"/>
          <p:cNvSpPr>
            <a:spLocks noGrp="1"/>
          </p:cNvSpPr>
          <p:nvPr>
            <p:ph idx="1"/>
          </p:nvPr>
        </p:nvSpPr>
        <p:spPr>
          <a:xfrm>
            <a:off x="0" y="1826524"/>
            <a:ext cx="5950634" cy="3955298"/>
          </a:xfrm>
          <a:solidFill>
            <a:schemeClr val="accent5">
              <a:lumMod val="20000"/>
              <a:lumOff val="80000"/>
              <a:alpha val="80000"/>
            </a:schemeClr>
          </a:solidFill>
          <a:effectLst>
            <a:softEdge rad="38100"/>
          </a:effectLst>
        </p:spPr>
        <p:txBody>
          <a:bodyPr>
            <a:normAutofit/>
          </a:bodyPr>
          <a:lstStyle/>
          <a:p>
            <a:pPr marL="0" indent="0">
              <a:lnSpc>
                <a:spcPct val="110000"/>
              </a:lnSpc>
              <a:buNone/>
            </a:pPr>
            <a:r>
              <a:rPr lang="en-US" sz="3200" b="1" dirty="0">
                <a:effectLst>
                  <a:outerShdw blurRad="38100" dist="38100" dir="2700000" algn="tl">
                    <a:srgbClr val="000000">
                      <a:alpha val="43137"/>
                    </a:srgbClr>
                  </a:outerShdw>
                </a:effectLst>
                <a:latin typeface="Agency FB" panose="020B0503020202020204" pitchFamily="34" charset="0"/>
              </a:rPr>
              <a:t>Many Have Been Hurt..</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10000"/>
              </a:lnSpc>
            </a:pPr>
            <a:r>
              <a:rPr lang="en-US" sz="3200" b="1" dirty="0">
                <a:effectLst>
                  <a:outerShdw blurRad="38100" dist="38100" dir="2700000" algn="tl">
                    <a:srgbClr val="000000">
                      <a:alpha val="43137"/>
                    </a:srgbClr>
                  </a:outerShdw>
                </a:effectLst>
                <a:latin typeface="Agency FB" panose="020B0503020202020204" pitchFamily="34" charset="0"/>
              </a:rPr>
              <a:t>Circumstances…Losses…   </a:t>
            </a:r>
            <a:endParaRPr lang="en-US" sz="3200" b="1" dirty="0">
              <a:effectLst>
                <a:outerShdw blurRad="38100" dist="38100" dir="2700000" algn="tl">
                  <a:srgbClr val="000000">
                    <a:alpha val="43137"/>
                  </a:srgbClr>
                </a:outerShdw>
              </a:effectLst>
              <a:latin typeface="Agency FB" panose="020B0503020202020204" pitchFamily="34" charset="0"/>
            </a:endParaRPr>
          </a:p>
          <a:p>
            <a:pPr lvl="1">
              <a:lnSpc>
                <a:spcPct val="110000"/>
              </a:lnSpc>
            </a:pPr>
            <a:r>
              <a:rPr lang="en-US" sz="3200" b="1" dirty="0">
                <a:effectLst>
                  <a:outerShdw blurRad="38100" dist="38100" dir="2700000" algn="tl">
                    <a:srgbClr val="000000">
                      <a:alpha val="43137"/>
                    </a:srgbClr>
                  </a:outerShdw>
                </a:effectLst>
                <a:latin typeface="Agency FB" panose="020B0503020202020204" pitchFamily="34" charset="0"/>
              </a:rPr>
              <a:t>Overshadowed….</a:t>
            </a:r>
            <a:endParaRPr lang="en-US" sz="3200" b="1" dirty="0">
              <a:effectLst>
                <a:outerShdw blurRad="38100" dist="38100" dir="2700000" algn="tl">
                  <a:srgbClr val="000000">
                    <a:alpha val="43137"/>
                  </a:srgbClr>
                </a:outerShdw>
              </a:effectLst>
              <a:latin typeface="Agency FB" panose="020B0503020202020204" pitchFamily="34" charset="0"/>
            </a:endParaRPr>
          </a:p>
          <a:p>
            <a:pPr marL="457200" lvl="1" indent="0">
              <a:lnSpc>
                <a:spcPct val="110000"/>
              </a:lnSpc>
              <a:buNone/>
            </a:pPr>
            <a:r>
              <a:rPr lang="en-US" sz="3200" b="1" dirty="0">
                <a:effectLst>
                  <a:outerShdw blurRad="38100" dist="38100" dir="2700000" algn="tl">
                    <a:srgbClr val="000000">
                      <a:alpha val="43137"/>
                    </a:srgbClr>
                  </a:outerShdw>
                </a:effectLst>
                <a:latin typeface="Agency FB" panose="020B0503020202020204" pitchFamily="34" charset="0"/>
              </a:rPr>
              <a:t>       …Crowded Out The Joy </a:t>
            </a:r>
            <a:endParaRPr lang="en-US" sz="3200" b="1"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buNone/>
            </a:pPr>
            <a:r>
              <a:rPr lang="en-US" sz="3600" b="1" dirty="0">
                <a:effectLst>
                  <a:outerShdw blurRad="38100" dist="38100" dir="2700000" algn="tl">
                    <a:srgbClr val="000000">
                      <a:alpha val="43137"/>
                    </a:srgbClr>
                  </a:outerShdw>
                </a:effectLst>
                <a:latin typeface="Agency FB" panose="020B0503020202020204" pitchFamily="34" charset="0"/>
              </a:rPr>
              <a:t>We Look at the Manger </a:t>
            </a:r>
            <a:r>
              <a:rPr lang="en-US" sz="3600" dirty="0">
                <a:effectLst>
                  <a:outerShdw blurRad="38100" dist="38100" dir="2700000" algn="tl">
                    <a:srgbClr val="000000">
                      <a:alpha val="43137"/>
                    </a:srgbClr>
                  </a:outerShdw>
                </a:effectLst>
                <a:latin typeface="Agency FB" panose="020B0503020202020204" pitchFamily="34" charset="0"/>
              </a:rPr>
              <a:t>(Life)</a:t>
            </a:r>
            <a:endParaRPr lang="en-US" sz="3600"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buNone/>
            </a:pPr>
            <a:r>
              <a:rPr lang="en-US" sz="3600" b="1" dirty="0">
                <a:effectLst>
                  <a:outerShdw blurRad="38100" dist="38100" dir="2700000" algn="tl">
                    <a:srgbClr val="000000">
                      <a:alpha val="43137"/>
                    </a:srgbClr>
                  </a:outerShdw>
                </a:effectLst>
                <a:latin typeface="Agency FB" panose="020B0503020202020204" pitchFamily="34" charset="0"/>
              </a:rPr>
              <a:t>   and All We See is a Coffin </a:t>
            </a:r>
            <a:r>
              <a:rPr lang="en-US" sz="3600" dirty="0">
                <a:effectLst>
                  <a:outerShdw blurRad="38100" dist="38100" dir="2700000" algn="tl">
                    <a:srgbClr val="000000">
                      <a:alpha val="43137"/>
                    </a:srgbClr>
                  </a:outerShdw>
                </a:effectLst>
                <a:latin typeface="Agency FB" panose="020B0503020202020204" pitchFamily="34" charset="0"/>
              </a:rPr>
              <a:t>(Death) </a:t>
            </a:r>
            <a:endParaRPr lang="en-US" sz="3600" dirty="0">
              <a:effectLst>
                <a:outerShdw blurRad="38100" dist="38100" dir="2700000" algn="tl">
                  <a:srgbClr val="000000">
                    <a:alpha val="43137"/>
                  </a:srgbClr>
                </a:outerShdw>
              </a:effectLst>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3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3000"/>
                                        <p:tgtEl>
                                          <p:spTgt spid="3">
                                            <p:txEl>
                                              <p:pRg st="0" end="0"/>
                                            </p:txEl>
                                          </p:spTgt>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3000"/>
                                        <p:tgtEl>
                                          <p:spTgt spid="3">
                                            <p:txEl>
                                              <p:pRg st="1" end="1"/>
                                            </p:txEl>
                                          </p:spTgt>
                                        </p:tgtEl>
                                      </p:cBhvr>
                                    </p:animEffect>
                                  </p:childTnLst>
                                </p:cTn>
                              </p:par>
                            </p:childTnLst>
                          </p:cTn>
                        </p:par>
                        <p:par>
                          <p:cTn id="15" fill="hold">
                            <p:stCondLst>
                              <p:cond delay="6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3000"/>
                                        <p:tgtEl>
                                          <p:spTgt spid="3">
                                            <p:txEl>
                                              <p:pRg st="2" end="2"/>
                                            </p:txEl>
                                          </p:spTgt>
                                        </p:tgtEl>
                                      </p:cBhvr>
                                    </p:animEffect>
                                  </p:childTnLst>
                                </p:cTn>
                              </p:par>
                            </p:childTnLst>
                          </p:cTn>
                        </p:par>
                        <p:par>
                          <p:cTn id="19" fill="hold">
                            <p:stCondLst>
                              <p:cond delay="9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3000"/>
                                        <p:tgtEl>
                                          <p:spTgt spid="3">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55"/>
            <a:ext cx="8826500" cy="1022350"/>
          </a:xfrm>
          <a:solidFill>
            <a:schemeClr val="bg1">
              <a:alpha val="80000"/>
            </a:schemeClr>
          </a:solidFill>
          <a:effectLst>
            <a:softEdge rad="50800"/>
          </a:effectLst>
        </p:spPr>
        <p:txBody>
          <a:bodyPr>
            <a:norm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rPr>
              <a:t>Seasons of Loss Come to All</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407963" y="1831365"/>
            <a:ext cx="9762979" cy="4661510"/>
          </a:xfrm>
          <a:solidFill>
            <a:schemeClr val="bg1">
              <a:alpha val="80000"/>
            </a:schemeClr>
          </a:solidFill>
          <a:effectLst>
            <a:softEdge rad="50800"/>
          </a:effectLst>
        </p:spPr>
        <p:txBody>
          <a:bodyPr>
            <a:noAutofit/>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There is the…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Hit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Hurt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Healing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How Much You Have Invested in the Hit…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…Determines How Hard the Process Will Be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…to Heal the Hurt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par>
                          <p:cTn id="18" fill="hold">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par>
                          <p:cTn id="22" fill="hold">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par>
                          <p:cTn id="31" fill="hold">
                            <p:stCondLst>
                              <p:cond delay="2000"/>
                            </p:stCondLst>
                            <p:childTnLst>
                              <p:par>
                                <p:cTn id="32" presetID="6" presetClass="entr" presetSubtype="16"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par>
                          <p:cTn id="35" fill="hold">
                            <p:stCondLst>
                              <p:cond delay="4000"/>
                            </p:stCondLst>
                            <p:childTnLst>
                              <p:par>
                                <p:cTn id="36" presetID="6" presetClass="entr" presetSubtype="16"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455" y="4811150"/>
            <a:ext cx="7194452" cy="2046849"/>
          </a:xfrm>
          <a:solidFill>
            <a:schemeClr val="bg1">
              <a:alpha val="80000"/>
            </a:schemeClr>
          </a:solidFill>
          <a:effectLst>
            <a:softEdge rad="50800"/>
          </a:effectLst>
        </p:spPr>
        <p:txBody>
          <a:bodyPr>
            <a:normAutofit lnSpcReduction="10000"/>
          </a:bodyPr>
          <a:lstStyle/>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How Did David Deal With His Grief</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…After His Loss?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…He Did Three Things</a:t>
            </a:r>
            <a:endParaRPr lang="en-US" sz="32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
            <a:ext cx="9585960" cy="1392555"/>
          </a:xfrm>
        </p:spPr>
        <p:txBody>
          <a:bodyPr>
            <a:normAutofit fontScale="90000"/>
          </a:bodyPr>
          <a:lstStyle/>
          <a:p>
            <a:r>
              <a:rPr lang="en-US" sz="4800" b="1" dirty="0">
                <a:effectLst>
                  <a:outerShdw blurRad="38100" dist="38100" dir="2700000" algn="tl">
                    <a:srgbClr val="000000">
                      <a:alpha val="43137"/>
                    </a:srgbClr>
                  </a:outerShdw>
                </a:effectLst>
                <a:latin typeface="Agency FB" panose="020B0503020202020204" pitchFamily="34" charset="0"/>
              </a:rPr>
              <a:t>1</a:t>
            </a:r>
            <a:r>
              <a:rPr lang="en-US" sz="4800" b="1" baseline="30000" dirty="0">
                <a:effectLst>
                  <a:outerShdw blurRad="38100" dist="38100" dir="2700000" algn="tl">
                    <a:srgbClr val="000000">
                      <a:alpha val="43137"/>
                    </a:srgbClr>
                  </a:outerShdw>
                </a:effectLst>
                <a:latin typeface="Agency FB" panose="020B0503020202020204" pitchFamily="34" charset="0"/>
              </a:rPr>
              <a:t>st</a:t>
            </a:r>
            <a:r>
              <a:rPr lang="en-US" sz="4800" b="1" dirty="0">
                <a:effectLst>
                  <a:outerShdw blurRad="38100" dist="38100" dir="2700000" algn="tl">
                    <a:srgbClr val="000000">
                      <a:alpha val="43137"/>
                    </a:srgbClr>
                  </a:outerShdw>
                </a:effectLst>
                <a:latin typeface="Agency FB" panose="020B0503020202020204" pitchFamily="34" charset="0"/>
              </a:rPr>
              <a:t>- He ACCEPTED What He Could Not Change</a:t>
            </a:r>
            <a:endParaRPr lang="en-US" sz="4800" dirty="0">
              <a:effectLst>
                <a:outerShdw blurRad="38100" dist="38100" dir="2700000" algn="tl">
                  <a:srgbClr val="000000">
                    <a:alpha val="43137"/>
                  </a:srgbClr>
                </a:outerShdw>
              </a:effectLst>
              <a:latin typeface="Agency FB" panose="020B0503020202020204" pitchFamily="34" charset="0"/>
            </a:endParaRPr>
          </a:p>
        </p:txBody>
      </p:sp>
      <p:sp>
        <p:nvSpPr>
          <p:cNvPr id="3" name="Content Placeholder 2"/>
          <p:cNvSpPr>
            <a:spLocks noGrp="1"/>
          </p:cNvSpPr>
          <p:nvPr>
            <p:ph idx="1"/>
          </p:nvPr>
        </p:nvSpPr>
        <p:spPr>
          <a:xfrm>
            <a:off x="244699" y="927280"/>
            <a:ext cx="11347079" cy="5417249"/>
          </a:xfrm>
          <a:solidFill>
            <a:schemeClr val="bg1">
              <a:alpha val="80000"/>
            </a:schemeClr>
          </a:solidFill>
        </p:spPr>
        <p:txBody>
          <a:bodyPr>
            <a:normAutofit fontScale="92500" lnSpcReduction="20000"/>
          </a:bodyPr>
          <a:lstStyle/>
          <a:p>
            <a:pPr marL="0" indent="0">
              <a:lnSpc>
                <a:spcPct val="100000"/>
              </a:lnSpc>
              <a:buNone/>
            </a:pPr>
            <a:r>
              <a:rPr lang="en-US" sz="3200" b="1" dirty="0">
                <a:effectLst>
                  <a:outerShdw blurRad="38100" dist="38100" dir="2700000" algn="tl">
                    <a:srgbClr val="000000">
                      <a:alpha val="43137"/>
                    </a:srgbClr>
                  </a:outerShdw>
                </a:effectLst>
                <a:latin typeface="Agency FB" panose="020B0503020202020204" pitchFamily="34" charset="0"/>
              </a:rPr>
              <a:t>22</a:t>
            </a:r>
            <a:r>
              <a:rPr lang="en-US" sz="3200" dirty="0">
                <a:effectLst>
                  <a:outerShdw blurRad="38100" dist="38100" dir="2700000" algn="tl">
                    <a:srgbClr val="000000">
                      <a:alpha val="43137"/>
                    </a:srgbClr>
                  </a:outerShdw>
                </a:effectLst>
                <a:latin typeface="Agency FB" panose="020B0503020202020204" pitchFamily="34" charset="0"/>
              </a:rPr>
              <a:t> </a:t>
            </a:r>
            <a:r>
              <a:rPr lang="en-US" sz="3200" i="1" dirty="0">
                <a:effectLst>
                  <a:outerShdw blurRad="38100" dist="38100" dir="2700000" algn="tl">
                    <a:srgbClr val="000000">
                      <a:alpha val="43137"/>
                    </a:srgbClr>
                  </a:outerShdw>
                </a:effectLst>
                <a:latin typeface="Agency FB" panose="020B0503020202020204" pitchFamily="34" charset="0"/>
              </a:rPr>
              <a:t>And he said, "While the child was alive, I fasted and wept; for I said, ’Who can tell whether the Lord will be gracious to me, that the child may live?’ 23 But now he is dead; why should I fast? Can I bring him back again? I shall go to him, but he shall not return to me." -</a:t>
            </a:r>
            <a:r>
              <a:rPr lang="en-US" sz="3200" b="1" dirty="0">
                <a:effectLst>
                  <a:outerShdw blurRad="38100" dist="38100" dir="2700000" algn="tl">
                    <a:srgbClr val="000000">
                      <a:alpha val="43137"/>
                    </a:srgbClr>
                  </a:outerShdw>
                </a:effectLst>
                <a:latin typeface="Agency FB" panose="020B0503020202020204" pitchFamily="34" charset="0"/>
              </a:rPr>
              <a:t>2 Samuel 12:22-23 (NKJV)</a:t>
            </a:r>
            <a:endParaRPr lang="en-US" sz="3200" b="1" dirty="0">
              <a:effectLst>
                <a:outerShdw blurRad="38100" dist="38100" dir="2700000" algn="tl">
                  <a:srgbClr val="000000">
                    <a:alpha val="43137"/>
                  </a:srgbClr>
                </a:outerShdw>
              </a:effectLst>
              <a:latin typeface="Agency FB" panose="020B0503020202020204" pitchFamily="34" charset="0"/>
            </a:endParaRPr>
          </a:p>
          <a:p>
            <a:pPr>
              <a:lnSpc>
                <a:spcPct val="110000"/>
              </a:lnSpc>
              <a:spcBef>
                <a:spcPts val="1200"/>
              </a:spcBef>
            </a:pPr>
            <a:r>
              <a:rPr lang="en-US" sz="3500" b="1" dirty="0">
                <a:effectLst>
                  <a:outerShdw blurRad="38100" dist="38100" dir="2700000" algn="tl">
                    <a:srgbClr val="000000">
                      <a:alpha val="43137"/>
                    </a:srgbClr>
                  </a:outerShdw>
                </a:effectLst>
                <a:latin typeface="Agency FB" panose="020B0503020202020204" pitchFamily="34" charset="0"/>
              </a:rPr>
              <a:t>Many are STUCK in Pain…</a:t>
            </a:r>
            <a:endParaRPr lang="en-US" sz="3500" b="1"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spcBef>
                <a:spcPts val="0"/>
              </a:spcBef>
              <a:buNone/>
            </a:pPr>
            <a:r>
              <a:rPr lang="en-US" sz="3500" b="1" dirty="0">
                <a:effectLst>
                  <a:outerShdw blurRad="38100" dist="38100" dir="2700000" algn="tl">
                    <a:srgbClr val="000000">
                      <a:alpha val="43137"/>
                    </a:srgbClr>
                  </a:outerShdw>
                </a:effectLst>
                <a:latin typeface="Agency FB" panose="020B0503020202020204" pitchFamily="34" charset="0"/>
              </a:rPr>
              <a:t>                       …Pull of Past</a:t>
            </a:r>
            <a:endParaRPr lang="en-US" sz="3500" b="1"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spcBef>
                <a:spcPts val="0"/>
              </a:spcBef>
              <a:buNone/>
            </a:pPr>
            <a:r>
              <a:rPr lang="en-US" sz="3500" b="1" dirty="0">
                <a:effectLst>
                  <a:outerShdw blurRad="38100" dist="38100" dir="2700000" algn="tl">
                    <a:srgbClr val="000000">
                      <a:alpha val="43137"/>
                    </a:srgbClr>
                  </a:outerShdw>
                </a:effectLst>
                <a:latin typeface="Agency FB" panose="020B0503020202020204" pitchFamily="34" charset="0"/>
              </a:rPr>
              <a:t>                           …Paralyzed by Present</a:t>
            </a:r>
            <a:endParaRPr lang="en-US" sz="3500" b="1" dirty="0">
              <a:effectLst>
                <a:outerShdw blurRad="38100" dist="38100" dir="2700000" algn="tl">
                  <a:srgbClr val="000000">
                    <a:alpha val="43137"/>
                  </a:srgbClr>
                </a:outerShdw>
              </a:effectLst>
              <a:latin typeface="Agency FB" panose="020B0503020202020204" pitchFamily="34" charset="0"/>
            </a:endParaRPr>
          </a:p>
          <a:p>
            <a:pPr>
              <a:lnSpc>
                <a:spcPct val="110000"/>
              </a:lnSpc>
              <a:spcBef>
                <a:spcPts val="0"/>
              </a:spcBef>
            </a:pPr>
            <a:r>
              <a:rPr lang="en-US" sz="3500" b="1" dirty="0">
                <a:effectLst>
                  <a:outerShdw blurRad="38100" dist="38100" dir="2700000" algn="tl">
                    <a:srgbClr val="000000">
                      <a:alpha val="43137"/>
                    </a:srgbClr>
                  </a:outerShdw>
                </a:effectLst>
                <a:latin typeface="Agency FB" panose="020B0503020202020204" pitchFamily="34" charset="0"/>
              </a:rPr>
              <a:t>Robs Your </a:t>
            </a:r>
            <a:endParaRPr lang="en-US" sz="3500" b="1" dirty="0">
              <a:effectLst>
                <a:outerShdw blurRad="38100" dist="38100" dir="2700000" algn="tl">
                  <a:srgbClr val="000000">
                    <a:alpha val="43137"/>
                  </a:srgbClr>
                </a:outerShdw>
              </a:effectLst>
              <a:latin typeface="Agency FB" panose="020B0503020202020204" pitchFamily="34" charset="0"/>
            </a:endParaRPr>
          </a:p>
          <a:p>
            <a:pPr lvl="1">
              <a:lnSpc>
                <a:spcPct val="110000"/>
              </a:lnSpc>
              <a:spcBef>
                <a:spcPts val="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Agency FB" panose="020B0503020202020204" pitchFamily="34" charset="0"/>
              </a:rPr>
              <a:t>Peace</a:t>
            </a:r>
            <a:endParaRPr lang="en-US" sz="3500" b="1" dirty="0">
              <a:effectLst>
                <a:outerShdw blurRad="38100" dist="38100" dir="2700000" algn="tl">
                  <a:srgbClr val="000000">
                    <a:alpha val="43137"/>
                  </a:srgbClr>
                </a:outerShdw>
              </a:effectLst>
              <a:latin typeface="Agency FB" panose="020B0503020202020204" pitchFamily="34" charset="0"/>
            </a:endParaRPr>
          </a:p>
          <a:p>
            <a:pPr lvl="1">
              <a:lnSpc>
                <a:spcPct val="110000"/>
              </a:lnSpc>
              <a:spcBef>
                <a:spcPts val="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Agency FB" panose="020B0503020202020204" pitchFamily="34" charset="0"/>
              </a:rPr>
              <a:t>Power</a:t>
            </a:r>
            <a:endParaRPr lang="en-US" sz="3500" b="1" dirty="0">
              <a:effectLst>
                <a:outerShdw blurRad="38100" dist="38100" dir="2700000" algn="tl">
                  <a:srgbClr val="000000">
                    <a:alpha val="43137"/>
                  </a:srgbClr>
                </a:outerShdw>
              </a:effectLst>
              <a:latin typeface="Agency FB" panose="020B0503020202020204" pitchFamily="34" charset="0"/>
            </a:endParaRPr>
          </a:p>
          <a:p>
            <a:pPr>
              <a:lnSpc>
                <a:spcPct val="110000"/>
              </a:lnSpc>
            </a:pPr>
            <a:r>
              <a:rPr lang="en-US" sz="3500" b="1" dirty="0">
                <a:effectLst>
                  <a:outerShdw blurRad="38100" dist="38100" dir="2700000" algn="tl">
                    <a:srgbClr val="000000">
                      <a:alpha val="43137"/>
                    </a:srgbClr>
                  </a:outerShdw>
                </a:effectLst>
                <a:latin typeface="Agency FB" panose="020B0503020202020204" pitchFamily="34" charset="0"/>
              </a:rPr>
              <a:t>Amazing the Freedom…</a:t>
            </a:r>
            <a:endParaRPr lang="en-US" sz="3500" b="1" dirty="0">
              <a:effectLst>
                <a:outerShdw blurRad="38100" dist="38100" dir="2700000" algn="tl">
                  <a:srgbClr val="000000">
                    <a:alpha val="43137"/>
                  </a:srgbClr>
                </a:outerShdw>
              </a:effectLst>
              <a:latin typeface="Agency FB" panose="020B0503020202020204" pitchFamily="34" charset="0"/>
            </a:endParaRPr>
          </a:p>
          <a:p>
            <a:pPr marL="0" indent="0">
              <a:lnSpc>
                <a:spcPct val="110000"/>
              </a:lnSpc>
              <a:spcBef>
                <a:spcPts val="0"/>
              </a:spcBef>
              <a:buNone/>
            </a:pPr>
            <a:r>
              <a:rPr lang="en-US" sz="3500" b="1" dirty="0">
                <a:effectLst>
                  <a:outerShdw blurRad="38100" dist="38100" dir="2700000" algn="tl">
                    <a:srgbClr val="000000">
                      <a:alpha val="43137"/>
                    </a:srgbClr>
                  </a:outerShdw>
                </a:effectLst>
                <a:latin typeface="Agency FB" panose="020B0503020202020204" pitchFamily="34" charset="0"/>
              </a:rPr>
              <a:t>           …When We Accept This</a:t>
            </a:r>
            <a:endParaRPr lang="en-US" sz="3200" b="1" dirty="0">
              <a:effectLst>
                <a:outerShdw blurRad="38100" dist="38100" dir="2700000" algn="tl">
                  <a:srgbClr val="000000">
                    <a:alpha val="43137"/>
                  </a:srgbClr>
                </a:outerShdw>
              </a:effectLst>
              <a:latin typeface="Agency FB" panose="020B0503020202020204" pitchFamily="34" charset="0"/>
            </a:endParaRPr>
          </a:p>
        </p:txBody>
      </p:sp>
      <p:pic>
        <p:nvPicPr>
          <p:cNvPr id="4" name="Picture 2" descr="https://teenageconcussion.files.wordpress.com/2011/11/fixing_a_broken_heart__by_nonnetta.jpg?w=459&amp;h=398"/>
          <p:cNvPicPr>
            <a:picLocks noChangeAspect="1" noChangeArrowheads="1"/>
          </p:cNvPicPr>
          <p:nvPr/>
        </p:nvPicPr>
        <p:blipFill rotWithShape="1">
          <a:blip r:embed="rId2">
            <a:extLst>
              <a:ext uri="{28A0092B-C50C-407E-A947-70E740481C1C}">
                <a14:useLocalDpi xmlns:a14="http://schemas.microsoft.com/office/drawing/2010/main" val="0"/>
              </a:ext>
            </a:extLst>
          </a:blip>
          <a:srcRect l="10626" t="5086" r="9543" b="6363"/>
          <a:stretch>
            <a:fillRect/>
          </a:stretch>
        </p:blipFill>
        <p:spPr bwMode="auto">
          <a:xfrm>
            <a:off x="9439422" y="2712925"/>
            <a:ext cx="2752578" cy="4037527"/>
          </a:xfrm>
          <a:prstGeom prst="rect">
            <a:avLst/>
          </a:prstGeom>
          <a:blipFill>
            <a:blip r:embed="rId1"/>
            <a:stretch>
              <a:fillRect/>
            </a:stretch>
          </a:blipFill>
          <a:effectLst>
            <a:softEdge rad="38100"/>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ircle(in)">
                                      <p:cBhvr>
                                        <p:cTn id="45" dur="2000"/>
                                        <p:tgtEl>
                                          <p:spTgt spid="3">
                                            <p:txEl>
                                              <p:pRg st="7" end="7"/>
                                            </p:txEl>
                                          </p:spTgt>
                                        </p:tgtEl>
                                      </p:cBhvr>
                                    </p:animEffect>
                                  </p:childTnLst>
                                </p:cTn>
                              </p:par>
                            </p:childTnLst>
                          </p:cTn>
                        </p:par>
                        <p:par>
                          <p:cTn id="46" fill="hold">
                            <p:stCondLst>
                              <p:cond delay="2000"/>
                            </p:stCondLst>
                            <p:childTnLst>
                              <p:par>
                                <p:cTn id="47" presetID="6"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940" b="3846"/>
          <a:stretch>
            <a:fillRect/>
          </a:stretch>
        </p:blipFill>
        <p:spPr>
          <a:xfrm>
            <a:off x="104629" y="2345786"/>
            <a:ext cx="5156688" cy="4512213"/>
          </a:xfrm>
          <a:prstGeom prst="rect">
            <a:avLst/>
          </a:prstGeom>
          <a:blipFill>
            <a:blip r:embed="rId3"/>
            <a:stretch>
              <a:fillRect/>
            </a:stretch>
          </a:blipFill>
          <a:effectLst>
            <a:softEdge rad="38100"/>
          </a:effectLst>
        </p:spPr>
      </p:pic>
    </p:spTree>
  </p:cSld>
  <p:clrMapOvr>
    <a:masterClrMapping/>
  </p:clrMapOvr>
  <mc:AlternateContent xmlns:mc="http://schemas.openxmlformats.org/markup-compatibility/2006">
    <mc:Choice xmlns:p14="http://schemas.microsoft.com/office/powerpoint/2010/main" Requires="p14">
      <p:transition spd="slow" p14:dur="225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5285</Words>
  <Application>WPS Presentation</Application>
  <PresentationFormat>Widescreen</PresentationFormat>
  <Paragraphs>148</Paragraphs>
  <Slides>24</Slides>
  <Notes>0</Notes>
  <HiddenSlides>2</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SimSun</vt:lpstr>
      <vt:lpstr>Wingdings</vt:lpstr>
      <vt:lpstr>Agency FB</vt:lpstr>
      <vt:lpstr>Arial Rounded MT Bold</vt:lpstr>
      <vt:lpstr>Courier New</vt:lpstr>
      <vt:lpstr>Calibri</vt:lpstr>
      <vt:lpstr>Microsoft YaHei</vt:lpstr>
      <vt:lpstr/>
      <vt:lpstr>Arial Unicode MS</vt:lpstr>
      <vt:lpstr>Calibri Light</vt:lpstr>
      <vt:lpstr>Yu Gothic UI</vt:lpstr>
      <vt:lpstr>Office Theme</vt:lpstr>
      <vt:lpstr>PowerPoint 演示文稿</vt:lpstr>
      <vt:lpstr>PowerPoint 演示文稿</vt:lpstr>
      <vt:lpstr>When Your Broken Heart        …Overshadows Your          …Joyful Heart </vt:lpstr>
      <vt:lpstr>Christmas is a Season of…</vt:lpstr>
      <vt:lpstr>We All Experienced Loss This Season </vt:lpstr>
      <vt:lpstr>Seasons of Loss Come to All</vt:lpstr>
      <vt:lpstr>PowerPoint 演示文稿</vt:lpstr>
      <vt:lpstr>1st- He ACCEPTED What He Could Not Change</vt:lpstr>
      <vt:lpstr>PowerPoint 演示文稿</vt:lpstr>
      <vt:lpstr>PowerPoint 演示文稿</vt:lpstr>
      <vt:lpstr>PowerPoint 演示文稿</vt:lpstr>
      <vt:lpstr>2nd- He FOCUSED On What was Left Not What was Lost</vt:lpstr>
      <vt:lpstr>2nd- He FOCUSED On What was Left Not What was Lost</vt:lpstr>
      <vt:lpstr>2nd- He FOCUSED On What was Left Not What was Lost</vt:lpstr>
      <vt:lpstr>3rd- He TURNED to God </vt:lpstr>
      <vt:lpstr>        Comforted (to console - to breathe strongly) 24</vt:lpstr>
      <vt:lpstr>Let God Breathe…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dc:title>
  <dc:creator>David Linton</dc:creator>
  <cp:lastModifiedBy>edwar</cp:lastModifiedBy>
  <cp:revision>205</cp:revision>
  <cp:lastPrinted>2017-07-16T14:32:00Z</cp:lastPrinted>
  <dcterms:created xsi:type="dcterms:W3CDTF">2015-12-12T19:30:00Z</dcterms:created>
  <dcterms:modified xsi:type="dcterms:W3CDTF">2018-12-10T03:47:27Z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