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7" r:id="rId3"/>
    <p:sldId id="256" r:id="rId4"/>
    <p:sldId id="273" r:id="rId5"/>
    <p:sldId id="265" r:id="rId6"/>
    <p:sldId id="266" r:id="rId7"/>
    <p:sldId id="272" r:id="rId8"/>
    <p:sldId id="257" r:id="rId9"/>
    <p:sldId id="271" r:id="rId10"/>
    <p:sldId id="276" r:id="rId11"/>
    <p:sldId id="279" r:id="rId12"/>
    <p:sldId id="278" r:id="rId13"/>
    <p:sldId id="270" r:id="rId14"/>
    <p:sldId id="258" r:id="rId15"/>
    <p:sldId id="259" r:id="rId16"/>
    <p:sldId id="269" r:id="rId17"/>
    <p:sldId id="260" r:id="rId18"/>
    <p:sldId id="261" r:id="rId19"/>
    <p:sldId id="262" r:id="rId20"/>
    <p:sldId id="263" r:id="rId21"/>
    <p:sldId id="267" r:id="rId22"/>
    <p:sldId id="264" r:id="rId23"/>
    <p:sldId id="274" r:id="rId24"/>
    <p:sldId id="275" r:id="rId25"/>
    <p:sldId id="268"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0" d="100"/>
          <a:sy n="70"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1616-5334-47BD-9A12-D2123290E3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95F664-422C-485E-B606-D2CA7F103C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2C728D-5E35-4A6B-86EC-CEC465388FB4}"/>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26F513A4-762B-4764-9840-B18C5E0086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ADDDE9-DB10-47F6-B18D-2E46898CBE4D}"/>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2718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DE11-E1A8-4B4A-9700-3F54268F0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B50E9B-1CEC-43D9-BEDF-5242B2ACFB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11CAF-CA63-40AF-A26A-44C53032F433}"/>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FFD68B61-5D3B-4817-AF2C-0448C97F50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64CCB0-E340-4D25-997D-ED7D20EBD7FE}"/>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409954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58DB6-73D3-4FB3-974B-90B9D6450B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F6F78A-0E4C-4DC3-A420-904BD6FC88C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B49D8-326F-4EC2-9FCC-69A234CDAD73}"/>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8BF6A1C5-E534-4E47-AE8D-77895EBF1A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A60AFD-7292-4273-9B87-772EAB13C879}"/>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61884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2BCD-242E-4146-AABD-08CC2FC14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7AC4E-A00C-4202-B960-9558521CB55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79568-BF0C-4FAB-98E8-0423E5DC2C59}"/>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667C2760-D5AC-4939-A900-81FB8998D0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EC61E4-9F40-4585-A7B1-FB25C818F3B6}"/>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163459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8E9D-17BE-486E-9ECB-39896E53E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13F564-72D5-4F09-9682-783E6187A2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293AEBC-4656-4865-A15F-F8E3F3C03744}"/>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500106EA-D078-4F89-BFD7-3151FF8B2E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0458343-3610-4A70-A4AB-7EA172CAB27E}"/>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3483614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3623C-2E71-41D9-9EC6-9801A5FA6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CDD01-F94C-4CEF-A2D5-071EB5D069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ED0F97-ADC1-478D-90EB-8868CB90DA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69F170-1EFA-4D18-A3EF-1E2E33B2EF97}"/>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6" name="Footer Placeholder 5">
            <a:extLst>
              <a:ext uri="{FF2B5EF4-FFF2-40B4-BE49-F238E27FC236}">
                <a16:creationId xmlns:a16="http://schemas.microsoft.com/office/drawing/2014/main" id="{D3000FEA-B754-4C8D-B083-14E2BCB0C0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A07001-1BE3-426D-BFB6-C473EEBB1B59}"/>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38240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64692-45D1-4B9C-9B3D-D4EB27AA7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83836B-1149-47EE-954A-BAEEC6CFDA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57C769-100A-43BE-ADD4-CCA2992FD5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D78EC-A49B-4E53-B3FF-6946C2A91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6E8E97-775C-4E28-82BD-3A0ED8CC2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F37119-B286-44A8-B44B-575AB053A1EC}"/>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8" name="Footer Placeholder 7">
            <a:extLst>
              <a:ext uri="{FF2B5EF4-FFF2-40B4-BE49-F238E27FC236}">
                <a16:creationId xmlns:a16="http://schemas.microsoft.com/office/drawing/2014/main" id="{CBA444FD-72EB-40A3-95E2-05759966B91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FAC1F5-3892-4905-9EEB-6EF9D41B443B}"/>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782515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DB18-E9C1-491E-B0E1-E8D33731E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0EC7D-AE1D-43DE-832D-6D295A522306}"/>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4" name="Footer Placeholder 3">
            <a:extLst>
              <a:ext uri="{FF2B5EF4-FFF2-40B4-BE49-F238E27FC236}">
                <a16:creationId xmlns:a16="http://schemas.microsoft.com/office/drawing/2014/main" id="{1F3C3B0D-4978-4EDD-8A99-6A8BD68B65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31EF237-E601-4BA5-8B9C-A083D327691C}"/>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3734086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2AAD55-C210-429F-BA45-F03C5475C2E5}"/>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3" name="Footer Placeholder 2">
            <a:extLst>
              <a:ext uri="{FF2B5EF4-FFF2-40B4-BE49-F238E27FC236}">
                <a16:creationId xmlns:a16="http://schemas.microsoft.com/office/drawing/2014/main" id="{06830251-977C-4EBF-BCF2-054917992A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91BF328-CE4A-4182-A7B7-B083CAD18542}"/>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52777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293F-C1A9-4FD7-8F61-4FA158323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E45A52-DEAD-497F-B33F-5716507CC2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BC65CB-778A-4537-83B7-D4EB8C3477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8EFAD1-8523-43FE-9405-4BABDEF762F9}"/>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6" name="Footer Placeholder 5">
            <a:extLst>
              <a:ext uri="{FF2B5EF4-FFF2-40B4-BE49-F238E27FC236}">
                <a16:creationId xmlns:a16="http://schemas.microsoft.com/office/drawing/2014/main" id="{5DEC2717-8A9A-41E3-8E1A-E545C19E9F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39BAC5-FD7E-472A-A0FC-DEC8B5DB119B}"/>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3605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65204-D851-4B21-9C87-33CC48E26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A9827F-686E-42C4-B53E-AA01C263F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E8AF5-98BD-483D-B379-2E63980B3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2B4D1B-9A01-41BD-94E5-427B7093072B}"/>
              </a:ext>
            </a:extLst>
          </p:cNvPr>
          <p:cNvSpPr>
            <a:spLocks noGrp="1"/>
          </p:cNvSpPr>
          <p:nvPr>
            <p:ph type="dt" sz="half" idx="10"/>
          </p:nvPr>
        </p:nvSpPr>
        <p:spPr/>
        <p:txBody>
          <a:bodyPr/>
          <a:lstStyle/>
          <a:p>
            <a:fld id="{D6B72E4C-2840-4CDC-ADE9-336E9172D938}" type="datetimeFigureOut">
              <a:rPr lang="en-US" smtClean="0"/>
              <a:t>1/19/2019</a:t>
            </a:fld>
            <a:endParaRPr lang="en-US" dirty="0"/>
          </a:p>
        </p:txBody>
      </p:sp>
      <p:sp>
        <p:nvSpPr>
          <p:cNvPr id="6" name="Footer Placeholder 5">
            <a:extLst>
              <a:ext uri="{FF2B5EF4-FFF2-40B4-BE49-F238E27FC236}">
                <a16:creationId xmlns:a16="http://schemas.microsoft.com/office/drawing/2014/main" id="{83FA9E84-2171-49A8-A4DF-C8E2DDF84C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427247-C469-4E8F-895E-6203343CAD48}"/>
              </a:ext>
            </a:extLst>
          </p:cNvPr>
          <p:cNvSpPr>
            <a:spLocks noGrp="1"/>
          </p:cNvSpPr>
          <p:nvPr>
            <p:ph type="sldNum" sz="quarter" idx="12"/>
          </p:nvPr>
        </p:nvSpPr>
        <p:spPr/>
        <p:txBody>
          <a:bodyPr/>
          <a:lstStyle/>
          <a:p>
            <a:fld id="{17B4233E-B3B4-4889-A163-67748B7EC9F1}" type="slidenum">
              <a:rPr lang="en-US" smtClean="0"/>
              <a:t>‹#›</a:t>
            </a:fld>
            <a:endParaRPr lang="en-US" dirty="0"/>
          </a:p>
        </p:txBody>
      </p:sp>
    </p:spTree>
    <p:extLst>
      <p:ext uri="{BB962C8B-B14F-4D97-AF65-F5344CB8AC3E}">
        <p14:creationId xmlns:p14="http://schemas.microsoft.com/office/powerpoint/2010/main" val="77241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4AEA9-86DB-452F-A72C-6782F5FD63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5C86B9-A816-4069-9984-59381213D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D9AA5-888E-415E-BA21-722AC7396F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72E4C-2840-4CDC-ADE9-336E9172D938}" type="datetimeFigureOut">
              <a:rPr lang="en-US" smtClean="0"/>
              <a:t>1/19/2019</a:t>
            </a:fld>
            <a:endParaRPr lang="en-US" dirty="0"/>
          </a:p>
        </p:txBody>
      </p:sp>
      <p:sp>
        <p:nvSpPr>
          <p:cNvPr id="5" name="Footer Placeholder 4">
            <a:extLst>
              <a:ext uri="{FF2B5EF4-FFF2-40B4-BE49-F238E27FC236}">
                <a16:creationId xmlns:a16="http://schemas.microsoft.com/office/drawing/2014/main" id="{C6A7014F-F297-4921-8B8C-57D7922BBD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33374BA-0096-491C-91AE-751BBE4F49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4233E-B3B4-4889-A163-67748B7EC9F1}" type="slidenum">
              <a:rPr lang="en-US" smtClean="0"/>
              <a:t>‹#›</a:t>
            </a:fld>
            <a:endParaRPr lang="en-US" dirty="0"/>
          </a:p>
        </p:txBody>
      </p:sp>
    </p:spTree>
    <p:extLst>
      <p:ext uri="{BB962C8B-B14F-4D97-AF65-F5344CB8AC3E}">
        <p14:creationId xmlns:p14="http://schemas.microsoft.com/office/powerpoint/2010/main" val="388316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jpg"/><Relationship Id="rId10" Type="http://schemas.openxmlformats.org/officeDocument/2006/relationships/image" Target="../media/image18.jpg"/><Relationship Id="rId4" Type="http://schemas.openxmlformats.org/officeDocument/2006/relationships/image" Target="../media/image12.jpg"/><Relationship Id="rId9"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F4B27-F75A-414B-8BC3-282D31E92E01}"/>
              </a:ext>
            </a:extLst>
          </p:cNvPr>
          <p:cNvSpPr>
            <a:spLocks noGrp="1"/>
          </p:cNvSpPr>
          <p:nvPr>
            <p:ph idx="1"/>
          </p:nvPr>
        </p:nvSpPr>
        <p:spPr>
          <a:xfrm>
            <a:off x="232012" y="0"/>
            <a:ext cx="11791666" cy="6858000"/>
          </a:xfrm>
        </p:spPr>
        <p:txBody>
          <a:bodyPr>
            <a:noAutofit/>
          </a:bodyPr>
          <a:lstStyle/>
          <a:p>
            <a:pPr>
              <a:lnSpc>
                <a:spcPct val="100000"/>
              </a:lnSpc>
              <a:spcBef>
                <a:spcPts val="300"/>
              </a:spcBef>
            </a:pPr>
            <a:r>
              <a:rPr lang="en-US" sz="2300" b="1" dirty="0">
                <a:effectLst>
                  <a:outerShdw blurRad="38100" dist="38100" dir="2700000" algn="tl">
                    <a:srgbClr val="000000">
                      <a:alpha val="43137"/>
                    </a:srgbClr>
                  </a:outerShdw>
                </a:effectLst>
              </a:rPr>
              <a:t>The Pillsbury Doughboy died yesterday of a yeast infection and complications from repeated pokes in the belly.</a:t>
            </a:r>
          </a:p>
          <a:p>
            <a:pPr>
              <a:lnSpc>
                <a:spcPct val="100000"/>
              </a:lnSpc>
              <a:spcBef>
                <a:spcPts val="300"/>
              </a:spcBef>
            </a:pPr>
            <a:r>
              <a:rPr lang="en-US" sz="2300" b="1" dirty="0">
                <a:effectLst>
                  <a:outerShdw blurRad="38100" dist="38100" dir="2700000" algn="tl">
                    <a:srgbClr val="000000">
                      <a:alpha val="43137"/>
                    </a:srgbClr>
                  </a:outerShdw>
                </a:effectLst>
              </a:rPr>
              <a:t>He was 71.</a:t>
            </a:r>
          </a:p>
          <a:p>
            <a:pPr>
              <a:lnSpc>
                <a:spcPct val="100000"/>
              </a:lnSpc>
              <a:spcBef>
                <a:spcPts val="300"/>
              </a:spcBef>
            </a:pPr>
            <a:r>
              <a:rPr lang="en-US" sz="2300" b="1" dirty="0">
                <a:effectLst>
                  <a:outerShdw blurRad="38100" dist="38100" dir="2700000" algn="tl">
                    <a:srgbClr val="000000">
                      <a:alpha val="43137"/>
                    </a:srgbClr>
                  </a:outerShdw>
                </a:effectLst>
              </a:rPr>
              <a:t>Doughboy was buried in a lightly greased coffin.</a:t>
            </a:r>
          </a:p>
          <a:p>
            <a:pPr>
              <a:lnSpc>
                <a:spcPct val="100000"/>
              </a:lnSpc>
              <a:spcBef>
                <a:spcPts val="300"/>
              </a:spcBef>
            </a:pPr>
            <a:r>
              <a:rPr lang="en-US" sz="2300" b="1" dirty="0">
                <a:effectLst>
                  <a:outerShdw blurRad="38100" dist="38100" dir="2700000" algn="tl">
                    <a:srgbClr val="000000">
                      <a:alpha val="43137"/>
                    </a:srgbClr>
                  </a:outerShdw>
                </a:effectLst>
              </a:rPr>
              <a:t>Dozens of celebrities turned out to pay their respects, including Mrs. Butterworth, Hungry Jack, the California Raisins, Betty Crocker, the Hostess Twinkies and Captain Crunch.</a:t>
            </a:r>
          </a:p>
          <a:p>
            <a:pPr>
              <a:lnSpc>
                <a:spcPct val="100000"/>
              </a:lnSpc>
              <a:spcBef>
                <a:spcPts val="300"/>
              </a:spcBef>
            </a:pPr>
            <a:r>
              <a:rPr lang="en-US" sz="2300" b="1" dirty="0">
                <a:effectLst>
                  <a:outerShdw blurRad="38100" dist="38100" dir="2700000" algn="tl">
                    <a:srgbClr val="000000">
                      <a:alpha val="43137"/>
                    </a:srgbClr>
                  </a:outerShdw>
                </a:effectLst>
              </a:rPr>
              <a:t>The grave site was piled high with flours.</a:t>
            </a:r>
          </a:p>
          <a:p>
            <a:pPr>
              <a:lnSpc>
                <a:spcPct val="100000"/>
              </a:lnSpc>
              <a:spcBef>
                <a:spcPts val="300"/>
              </a:spcBef>
            </a:pPr>
            <a:r>
              <a:rPr lang="en-US" sz="2300" b="1" dirty="0">
                <a:effectLst>
                  <a:outerShdw blurRad="38100" dist="38100" dir="2700000" algn="tl">
                    <a:srgbClr val="000000">
                      <a:alpha val="43137"/>
                    </a:srgbClr>
                  </a:outerShdw>
                </a:effectLst>
              </a:rPr>
              <a:t>Aunt Jemima delivered the eulogy and lovingly described Doughboy as a man who never knew how much he was kneaded.</a:t>
            </a:r>
          </a:p>
          <a:p>
            <a:pPr>
              <a:lnSpc>
                <a:spcPct val="100000"/>
              </a:lnSpc>
              <a:spcBef>
                <a:spcPts val="300"/>
              </a:spcBef>
            </a:pPr>
            <a:r>
              <a:rPr lang="en-US" sz="2300" b="1" dirty="0">
                <a:effectLst>
                  <a:outerShdw blurRad="38100" dist="38100" dir="2700000" algn="tl">
                    <a:srgbClr val="000000">
                      <a:alpha val="43137"/>
                    </a:srgbClr>
                  </a:outerShdw>
                </a:effectLst>
              </a:rPr>
              <a:t>Doughboy rose quickly in show business, but his later life was filled with turnovers. He was not considered a very smart cookie, wasting much of his dough on half-baked schemes.</a:t>
            </a:r>
          </a:p>
          <a:p>
            <a:pPr>
              <a:lnSpc>
                <a:spcPct val="100000"/>
              </a:lnSpc>
              <a:spcBef>
                <a:spcPts val="300"/>
              </a:spcBef>
            </a:pPr>
            <a:r>
              <a:rPr lang="en-US" sz="2300" b="1" dirty="0">
                <a:effectLst>
                  <a:outerShdw blurRad="38100" dist="38100" dir="2700000" algn="tl">
                    <a:srgbClr val="000000">
                      <a:alpha val="43137"/>
                    </a:srgbClr>
                  </a:outerShdw>
                </a:effectLst>
              </a:rPr>
              <a:t>Despite being a little flaky at times, he still, as a crusty old man, was considered a roll model for millions.</a:t>
            </a:r>
          </a:p>
          <a:p>
            <a:pPr>
              <a:lnSpc>
                <a:spcPct val="100000"/>
              </a:lnSpc>
              <a:spcBef>
                <a:spcPts val="300"/>
              </a:spcBef>
            </a:pPr>
            <a:r>
              <a:rPr lang="en-US" sz="2300" b="1" dirty="0">
                <a:effectLst>
                  <a:outerShdw blurRad="38100" dist="38100" dir="2700000" algn="tl">
                    <a:srgbClr val="000000">
                      <a:alpha val="43137"/>
                    </a:srgbClr>
                  </a:outerShdw>
                </a:effectLst>
              </a:rPr>
              <a:t>Doughboy is survived by his wife, Play Dough; two children John Dough and Jane Dough; plus they had one in the oven.</a:t>
            </a:r>
          </a:p>
          <a:p>
            <a:pPr>
              <a:lnSpc>
                <a:spcPct val="120000"/>
              </a:lnSpc>
              <a:spcBef>
                <a:spcPts val="300"/>
              </a:spcBef>
            </a:pPr>
            <a:r>
              <a:rPr lang="en-US" sz="2300" b="1" dirty="0">
                <a:effectLst>
                  <a:outerShdw blurRad="38100" dist="38100" dir="2700000" algn="tl">
                    <a:srgbClr val="000000">
                      <a:alpha val="43137"/>
                    </a:srgbClr>
                  </a:outerShdw>
                </a:effectLst>
              </a:rPr>
              <a:t>He is also survived by his elderly father Pop Tart.</a:t>
            </a:r>
          </a:p>
          <a:p>
            <a:pPr>
              <a:lnSpc>
                <a:spcPct val="120000"/>
              </a:lnSpc>
            </a:pPr>
            <a:r>
              <a:rPr lang="en-US" sz="2300" b="1" dirty="0">
                <a:effectLst>
                  <a:outerShdw blurRad="38100" dist="38100" dir="2700000" algn="tl">
                    <a:srgbClr val="000000">
                      <a:alpha val="43137"/>
                    </a:srgbClr>
                  </a:outerShdw>
                </a:effectLst>
              </a:rPr>
              <a:t>The funeral was held at 3:50 for about 20 minutes.</a:t>
            </a:r>
            <a:endParaRPr lang="en-US" sz="2300" dirty="0"/>
          </a:p>
        </p:txBody>
      </p:sp>
    </p:spTree>
    <p:extLst>
      <p:ext uri="{BB962C8B-B14F-4D97-AF65-F5344CB8AC3E}">
        <p14:creationId xmlns:p14="http://schemas.microsoft.com/office/powerpoint/2010/main" val="2565387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2B9EC-A382-4074-86A3-8D5EAC318DC2}"/>
              </a:ext>
            </a:extLst>
          </p:cNvPr>
          <p:cNvSpPr>
            <a:spLocks noGrp="1"/>
          </p:cNvSpPr>
          <p:nvPr>
            <p:ph idx="1"/>
          </p:nvPr>
        </p:nvSpPr>
        <p:spPr>
          <a:xfrm>
            <a:off x="943428" y="464457"/>
            <a:ext cx="9971315" cy="5820229"/>
          </a:xfrm>
          <a:solidFill>
            <a:schemeClr val="bg1">
              <a:alpha val="94000"/>
            </a:schemeClr>
          </a:solidFill>
        </p:spPr>
        <p:txBody>
          <a:bodyPr>
            <a:normAutofit lnSpcReduction="10000"/>
          </a:bodyPr>
          <a:lstStyle/>
          <a:p>
            <a:pPr marL="0" indent="0" algn="ctr">
              <a:lnSpc>
                <a:spcPct val="11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Begin with a Healthy Fear (Awe) of God</a:t>
            </a:r>
            <a:r>
              <a:rPr lang="en-US" sz="3200" dirty="0">
                <a:effectLst>
                  <a:outerShdw blurRad="38100" dist="38100" dir="2700000" algn="tl">
                    <a:srgbClr val="000000">
                      <a:alpha val="43137"/>
                    </a:srgbClr>
                  </a:outerShdw>
                </a:effectLst>
                <a:latin typeface="Arial Rounded MT Bold" panose="020F0704030504030204" pitchFamily="34" charset="0"/>
              </a:rPr>
              <a:t> </a:t>
            </a:r>
          </a:p>
          <a:p>
            <a:pPr marL="0" lv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Believe That God…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Created You Because He Loves You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Has a Purpose and a Plan for Your Life.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Has the Right to Have Authority Over You.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Wants You to Entrust Your Life to Him.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Has the Power to Change You. </a:t>
            </a:r>
          </a:p>
          <a:p>
            <a:pPr lvl="1">
              <a:lnSpc>
                <a:spcPct val="110000"/>
              </a:lnSpc>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Will Keep You Safe as You Trust in Him. </a:t>
            </a:r>
          </a:p>
          <a:p>
            <a:pPr marL="0" indent="0" algn="ctr">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“The fear of the LORD is the beginning of knowledge, </a:t>
            </a:r>
          </a:p>
          <a:p>
            <a:pPr marL="0" indent="0" algn="ctr">
              <a:lnSpc>
                <a:spcPct val="110000"/>
              </a:lnSpc>
              <a:buNone/>
            </a:pPr>
            <a:r>
              <a:rPr lang="en-US" i="1" dirty="0">
                <a:effectLst>
                  <a:outerShdw blurRad="38100" dist="38100" dir="2700000" algn="tl">
                    <a:srgbClr val="000000">
                      <a:alpha val="43137"/>
                    </a:srgbClr>
                  </a:outerShdw>
                </a:effectLst>
                <a:latin typeface="Arial Rounded MT Bold" panose="020F0704030504030204" pitchFamily="34" charset="0"/>
              </a:rPr>
              <a:t> but fools despise wisdom and discipline.”</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Prov 1:7</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106512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barn(inVertical)">
                                      <p:cBhvr>
                                        <p:cTn id="14" dur="2000"/>
                                        <p:tgtEl>
                                          <p:spTgt spid="3">
                                            <p:txEl>
                                              <p:pRg st="8" end="8"/>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arn(inVertical)">
                                      <p:cBhvr>
                                        <p:cTn id="18" dur="20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2000"/>
                                        <p:tgtEl>
                                          <p:spTgt spid="3">
                                            <p:txEl>
                                              <p:pRg st="1" end="1"/>
                                            </p:txEl>
                                          </p:spTgt>
                                        </p:tgtEl>
                                      </p:cBhvr>
                                    </p:animEffect>
                                  </p:childTnLst>
                                </p:cTn>
                              </p:par>
                            </p:childTnLst>
                          </p:cTn>
                        </p:par>
                        <p:par>
                          <p:cTn id="24" fill="hold">
                            <p:stCondLst>
                              <p:cond delay="2000"/>
                            </p:stCondLst>
                            <p:childTnLst>
                              <p:par>
                                <p:cTn id="25" presetID="16" presetClass="entr" presetSubtype="21"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2000"/>
                                        <p:tgtEl>
                                          <p:spTgt spid="3">
                                            <p:txEl>
                                              <p:pRg st="3" end="3"/>
                                            </p:txEl>
                                          </p:spTgt>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20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barn(inVertical)">
                                      <p:cBhvr>
                                        <p:cTn id="41" dur="2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barn(inVertical)">
                                      <p:cBhvr>
                                        <p:cTn id="46" dur="2000"/>
                                        <p:tgtEl>
                                          <p:spTgt spid="3">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barn(inVertical)">
                                      <p:cBhvr>
                                        <p:cTn id="5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ED3263-BC17-4E03-8ED1-067579CFC24D}"/>
              </a:ext>
            </a:extLst>
          </p:cNvPr>
          <p:cNvSpPr>
            <a:spLocks noGrp="1"/>
          </p:cNvSpPr>
          <p:nvPr>
            <p:ph idx="1"/>
          </p:nvPr>
        </p:nvSpPr>
        <p:spPr>
          <a:xfrm>
            <a:off x="433614" y="3182711"/>
            <a:ext cx="11034486" cy="841375"/>
          </a:xfrm>
          <a:solidFill>
            <a:schemeClr val="bg1">
              <a:alpha val="70000"/>
            </a:schemeClr>
          </a:solidFill>
          <a:effectLst>
            <a:softEdge rad="38100"/>
          </a:effectLst>
        </p:spPr>
        <p:txBody>
          <a:bodyPr>
            <a:normAutofit/>
          </a:bodyPr>
          <a:lstStyle/>
          <a:p>
            <a:pPr marL="0" indent="0">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God was About to Totally Change Gideons World</a:t>
            </a:r>
          </a:p>
        </p:txBody>
      </p:sp>
      <p:sp>
        <p:nvSpPr>
          <p:cNvPr id="4" name="Content Placeholder 2">
            <a:extLst>
              <a:ext uri="{FF2B5EF4-FFF2-40B4-BE49-F238E27FC236}">
                <a16:creationId xmlns:a16="http://schemas.microsoft.com/office/drawing/2014/main" id="{38558A1E-8C96-47A3-8E3F-A90A84346296}"/>
              </a:ext>
            </a:extLst>
          </p:cNvPr>
          <p:cNvSpPr txBox="1">
            <a:spLocks/>
          </p:cNvSpPr>
          <p:nvPr/>
        </p:nvSpPr>
        <p:spPr>
          <a:xfrm>
            <a:off x="477159" y="4554311"/>
            <a:ext cx="11034486" cy="841375"/>
          </a:xfrm>
          <a:prstGeom prst="rect">
            <a:avLst/>
          </a:prstGeom>
          <a:solidFill>
            <a:schemeClr val="bg1">
              <a:alpha val="7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effectLst>
                  <a:outerShdw blurRad="38100" dist="38100" dir="2700000" algn="tl">
                    <a:srgbClr val="000000">
                      <a:alpha val="43137"/>
                    </a:srgbClr>
                  </a:outerShdw>
                </a:effectLst>
                <a:latin typeface="Arial Rounded MT Bold" panose="020F0704030504030204" pitchFamily="34" charset="0"/>
              </a:rPr>
              <a:t>God Will Totally Change Yours If You Let Him! </a:t>
            </a:r>
          </a:p>
        </p:txBody>
      </p:sp>
    </p:spTree>
    <p:extLst>
      <p:ext uri="{BB962C8B-B14F-4D97-AF65-F5344CB8AC3E}">
        <p14:creationId xmlns:p14="http://schemas.microsoft.com/office/powerpoint/2010/main" val="447454597"/>
      </p:ext>
    </p:extLst>
  </p:cSld>
  <p:clrMapOvr>
    <a:masterClrMapping/>
  </p:clrMapOvr>
  <mc:AlternateContent xmlns:mc="http://schemas.openxmlformats.org/markup-compatibility/2006">
    <mc:Choice xmlns:p14="http://schemas.microsoft.com/office/powerpoint/2010/main" Requires="p14">
      <p:transition spd="slow" p14:dur="2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980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70A1B-8625-46B5-8414-399D159FED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9" y="198783"/>
            <a:ext cx="3134742" cy="2557670"/>
          </a:xfrm>
          <a:prstGeom prst="rect">
            <a:avLst/>
          </a:prstGeom>
        </p:spPr>
      </p:pic>
      <p:pic>
        <p:nvPicPr>
          <p:cNvPr id="5" name="Picture 4">
            <a:extLst>
              <a:ext uri="{FF2B5EF4-FFF2-40B4-BE49-F238E27FC236}">
                <a16:creationId xmlns:a16="http://schemas.microsoft.com/office/drawing/2014/main" id="{5AC12111-D1A9-4485-8DBD-B40EA2E78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0873" y="198783"/>
            <a:ext cx="3134742" cy="2557670"/>
          </a:xfrm>
          <a:prstGeom prst="rect">
            <a:avLst/>
          </a:prstGeom>
        </p:spPr>
      </p:pic>
      <p:pic>
        <p:nvPicPr>
          <p:cNvPr id="7" name="Picture 6">
            <a:extLst>
              <a:ext uri="{FF2B5EF4-FFF2-40B4-BE49-F238E27FC236}">
                <a16:creationId xmlns:a16="http://schemas.microsoft.com/office/drawing/2014/main" id="{12204BD6-8940-49C8-AE2E-D6EA0CB15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0427" y="198783"/>
            <a:ext cx="2412429" cy="2557669"/>
          </a:xfrm>
          <a:prstGeom prst="rect">
            <a:avLst/>
          </a:prstGeom>
        </p:spPr>
      </p:pic>
      <p:pic>
        <p:nvPicPr>
          <p:cNvPr id="9" name="Picture 8">
            <a:extLst>
              <a:ext uri="{FF2B5EF4-FFF2-40B4-BE49-F238E27FC236}">
                <a16:creationId xmlns:a16="http://schemas.microsoft.com/office/drawing/2014/main" id="{FCD5467A-2E9A-4E89-B4F8-C8FDF799BAA1}"/>
              </a:ext>
            </a:extLst>
          </p:cNvPr>
          <p:cNvPicPr>
            <a:picLocks noChangeAspect="1"/>
          </p:cNvPicPr>
          <p:nvPr/>
        </p:nvPicPr>
        <p:blipFill rotWithShape="1">
          <a:blip r:embed="rId5">
            <a:extLst>
              <a:ext uri="{28A0092B-C50C-407E-A947-70E740481C1C}">
                <a14:useLocalDpi xmlns:a14="http://schemas.microsoft.com/office/drawing/2010/main" val="0"/>
              </a:ext>
            </a:extLst>
          </a:blip>
          <a:srcRect b="6763"/>
          <a:stretch/>
        </p:blipFill>
        <p:spPr>
          <a:xfrm>
            <a:off x="9307667" y="198783"/>
            <a:ext cx="2783013" cy="2557669"/>
          </a:xfrm>
          <a:prstGeom prst="rect">
            <a:avLst/>
          </a:prstGeom>
        </p:spPr>
      </p:pic>
      <p:pic>
        <p:nvPicPr>
          <p:cNvPr id="11" name="Picture 10">
            <a:extLst>
              <a:ext uri="{FF2B5EF4-FFF2-40B4-BE49-F238E27FC236}">
                <a16:creationId xmlns:a16="http://schemas.microsoft.com/office/drawing/2014/main" id="{60DAB670-C381-4CA8-B46B-072C86128B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715" y="3187148"/>
            <a:ext cx="2423885" cy="1828800"/>
          </a:xfrm>
          <a:prstGeom prst="rect">
            <a:avLst/>
          </a:prstGeom>
        </p:spPr>
      </p:pic>
      <p:pic>
        <p:nvPicPr>
          <p:cNvPr id="4" name="Picture 3">
            <a:extLst>
              <a:ext uri="{FF2B5EF4-FFF2-40B4-BE49-F238E27FC236}">
                <a16:creationId xmlns:a16="http://schemas.microsoft.com/office/drawing/2014/main" id="{89DF297A-8296-4379-9388-F35857A6E5F7}"/>
              </a:ext>
            </a:extLst>
          </p:cNvPr>
          <p:cNvPicPr>
            <a:picLocks noChangeAspect="1"/>
          </p:cNvPicPr>
          <p:nvPr/>
        </p:nvPicPr>
        <p:blipFill rotWithShape="1">
          <a:blip r:embed="rId7">
            <a:extLst>
              <a:ext uri="{28A0092B-C50C-407E-A947-70E740481C1C}">
                <a14:useLocalDpi xmlns:a14="http://schemas.microsoft.com/office/drawing/2010/main" val="0"/>
              </a:ext>
            </a:extLst>
          </a:blip>
          <a:srcRect b="18019"/>
          <a:stretch/>
        </p:blipFill>
        <p:spPr>
          <a:xfrm>
            <a:off x="3073244" y="2852057"/>
            <a:ext cx="3810000" cy="1952172"/>
          </a:xfrm>
          <a:prstGeom prst="rect">
            <a:avLst/>
          </a:prstGeom>
        </p:spPr>
      </p:pic>
      <p:pic>
        <p:nvPicPr>
          <p:cNvPr id="8" name="Picture 7">
            <a:extLst>
              <a:ext uri="{FF2B5EF4-FFF2-40B4-BE49-F238E27FC236}">
                <a16:creationId xmlns:a16="http://schemas.microsoft.com/office/drawing/2014/main" id="{571AC9A2-C6BB-4911-BC42-C51CE184C6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31314" y="2852056"/>
            <a:ext cx="4703222" cy="1763487"/>
          </a:xfrm>
          <a:prstGeom prst="rect">
            <a:avLst/>
          </a:prstGeom>
        </p:spPr>
      </p:pic>
      <p:pic>
        <p:nvPicPr>
          <p:cNvPr id="12" name="Picture 11">
            <a:extLst>
              <a:ext uri="{FF2B5EF4-FFF2-40B4-BE49-F238E27FC236}">
                <a16:creationId xmlns:a16="http://schemas.microsoft.com/office/drawing/2014/main" id="{5EAFD5AF-E4AC-4C3B-8505-8DE946A1BF3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715" y="5234923"/>
            <a:ext cx="2423885" cy="1461841"/>
          </a:xfrm>
          <a:prstGeom prst="rect">
            <a:avLst/>
          </a:prstGeom>
        </p:spPr>
      </p:pic>
      <p:pic>
        <p:nvPicPr>
          <p:cNvPr id="14" name="Picture 13">
            <a:extLst>
              <a:ext uri="{FF2B5EF4-FFF2-40B4-BE49-F238E27FC236}">
                <a16:creationId xmlns:a16="http://schemas.microsoft.com/office/drawing/2014/main" id="{B70D7311-24E0-4D8C-8EEC-9F2C1A9BB5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89670" y="4744590"/>
            <a:ext cx="3355945" cy="1952173"/>
          </a:xfrm>
          <a:prstGeom prst="rect">
            <a:avLst/>
          </a:prstGeom>
        </p:spPr>
      </p:pic>
      <p:pic>
        <p:nvPicPr>
          <p:cNvPr id="16" name="Picture 15">
            <a:extLst>
              <a:ext uri="{FF2B5EF4-FFF2-40B4-BE49-F238E27FC236}">
                <a16:creationId xmlns:a16="http://schemas.microsoft.com/office/drawing/2014/main" id="{46678238-C6A1-4F08-BF8E-F62904795D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36221" y="4683380"/>
            <a:ext cx="5098315" cy="2146853"/>
          </a:xfrm>
          <a:prstGeom prst="rect">
            <a:avLst/>
          </a:prstGeom>
        </p:spPr>
      </p:pic>
    </p:spTree>
    <p:extLst>
      <p:ext uri="{BB962C8B-B14F-4D97-AF65-F5344CB8AC3E}">
        <p14:creationId xmlns:p14="http://schemas.microsoft.com/office/powerpoint/2010/main" val="207751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119270" y="365125"/>
            <a:ext cx="11953459" cy="827571"/>
          </a:xfrm>
        </p:spPr>
        <p:txBody>
          <a:bodyPr>
            <a:normAutofit fontScale="90000"/>
          </a:bodyPr>
          <a:lstStyle/>
          <a:p>
            <a:r>
              <a:rPr lang="en-US" sz="4900" b="1" dirty="0">
                <a:effectLst>
                  <a:outerShdw blurRad="38100" dist="38100" dir="2700000" algn="tl">
                    <a:srgbClr val="000000">
                      <a:alpha val="43137"/>
                    </a:srgbClr>
                  </a:outerShdw>
                </a:effectLst>
              </a:rPr>
              <a:t>God Uses Tough Times to Get Our Attention </a:t>
            </a:r>
            <a:r>
              <a:rPr lang="en-US" b="1" dirty="0">
                <a:effectLst>
                  <a:outerShdw blurRad="38100" dist="38100" dir="2700000" algn="tl">
                    <a:srgbClr val="000000">
                      <a:alpha val="43137"/>
                    </a:srgbClr>
                  </a:outerShdw>
                </a:effectLst>
              </a:rPr>
              <a:t>-Jud 6:1-6</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Actually…</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…God Uses  Tough Times to Bring Out the Tough in Us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2">
              <a:lnSpc>
                <a:spcPct val="100000"/>
              </a:lnSpc>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Direct us …Up</a:t>
            </a:r>
          </a:p>
          <a:p>
            <a:pPr lvl="2">
              <a:lnSpc>
                <a:spcPct val="100000"/>
              </a:lnSpc>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rPr>
              <a:t>Draw us …Out</a:t>
            </a:r>
          </a:p>
          <a:p>
            <a:pPr marL="0" indent="0" algn="ctr">
              <a:lnSpc>
                <a:spcPct val="100000"/>
              </a:lnSpc>
              <a:spcAft>
                <a:spcPts val="600"/>
              </a:spcAft>
              <a:buNone/>
            </a:pPr>
            <a:r>
              <a:rPr lang="en-US" sz="4000" b="1" dirty="0">
                <a:effectLst>
                  <a:outerShdw blurRad="38100" dist="38100" dir="2700000" algn="tl">
                    <a:srgbClr val="000000">
                      <a:alpha val="43137"/>
                    </a:srgbClr>
                  </a:outerShdw>
                </a:effectLst>
                <a:latin typeface="Arial Rounded MT Bold" panose="020F0704030504030204" pitchFamily="34" charset="0"/>
              </a:rPr>
              <a:t>Say This…</a:t>
            </a:r>
          </a:p>
          <a:p>
            <a:pPr marL="0" indent="0" algn="ctr">
              <a:lnSpc>
                <a:spcPct val="100000"/>
              </a:lnSpc>
              <a:spcAft>
                <a:spcPts val="600"/>
              </a:spcAft>
              <a:buNone/>
            </a:pPr>
            <a:r>
              <a:rPr lang="en-US" sz="4000" i="1" dirty="0">
                <a:effectLst>
                  <a:outerShdw blurRad="38100" dist="38100" dir="2700000" algn="tl">
                    <a:srgbClr val="000000">
                      <a:alpha val="43137"/>
                    </a:srgbClr>
                  </a:outerShdw>
                </a:effectLst>
                <a:latin typeface="Arial Rounded MT Bold" panose="020F0704030504030204" pitchFamily="34" charset="0"/>
              </a:rPr>
              <a:t>My Trouble Didn’t Happen </a:t>
            </a:r>
            <a:r>
              <a:rPr lang="en-US" sz="4000" i="1" u="sng" dirty="0">
                <a:effectLst>
                  <a:outerShdw blurRad="38100" dist="38100" dir="2700000" algn="tl">
                    <a:srgbClr val="000000">
                      <a:alpha val="43137"/>
                    </a:srgbClr>
                  </a:outerShdw>
                </a:effectLst>
                <a:latin typeface="Arial Rounded MT Bold" panose="020F0704030504030204" pitchFamily="34" charset="0"/>
              </a:rPr>
              <a:t>to</a:t>
            </a:r>
            <a:r>
              <a:rPr lang="en-US" sz="4000" i="1" dirty="0">
                <a:effectLst>
                  <a:outerShdw blurRad="38100" dist="38100" dir="2700000" algn="tl">
                    <a:srgbClr val="000000">
                      <a:alpha val="43137"/>
                    </a:srgbClr>
                  </a:outerShdw>
                </a:effectLst>
                <a:latin typeface="Arial Rounded MT Bold" panose="020F0704030504030204" pitchFamily="34" charset="0"/>
              </a:rPr>
              <a:t> me…</a:t>
            </a:r>
          </a:p>
          <a:p>
            <a:pPr marL="0" indent="0" algn="ctr">
              <a:lnSpc>
                <a:spcPct val="100000"/>
              </a:lnSpc>
              <a:spcAft>
                <a:spcPts val="600"/>
              </a:spcAft>
              <a:buNone/>
            </a:pPr>
            <a:r>
              <a:rPr lang="en-US" sz="4000" i="1" dirty="0">
                <a:effectLst>
                  <a:outerShdw blurRad="38100" dist="38100" dir="2700000" algn="tl">
                    <a:srgbClr val="000000">
                      <a:alpha val="43137"/>
                    </a:srgbClr>
                  </a:outerShdw>
                </a:effectLst>
                <a:latin typeface="Arial Rounded MT Bold" panose="020F0704030504030204" pitchFamily="34" charset="0"/>
              </a:rPr>
              <a:t>                …It Happened </a:t>
            </a:r>
            <a:r>
              <a:rPr lang="en-US" sz="4000" i="1" u="sng" dirty="0">
                <a:effectLst>
                  <a:outerShdw blurRad="38100" dist="38100" dir="2700000" algn="tl">
                    <a:srgbClr val="000000">
                      <a:alpha val="43137"/>
                    </a:srgbClr>
                  </a:outerShdw>
                </a:effectLst>
                <a:latin typeface="Arial Rounded MT Bold" panose="020F0704030504030204" pitchFamily="34" charset="0"/>
              </a:rPr>
              <a:t>For</a:t>
            </a:r>
            <a:r>
              <a:rPr lang="en-US" sz="4000" i="1" dirty="0">
                <a:effectLst>
                  <a:outerShdw blurRad="38100" dist="38100" dir="2700000" algn="tl">
                    <a:srgbClr val="000000">
                      <a:alpha val="43137"/>
                    </a:srgbClr>
                  </a:outerShdw>
                </a:effectLst>
                <a:latin typeface="Arial Rounded MT Bold" panose="020F0704030504030204" pitchFamily="34" charset="0"/>
              </a:rPr>
              <a:t> Me</a:t>
            </a:r>
          </a:p>
        </p:txBody>
      </p:sp>
    </p:spTree>
    <p:extLst>
      <p:ext uri="{BB962C8B-B14F-4D97-AF65-F5344CB8AC3E}">
        <p14:creationId xmlns:p14="http://schemas.microsoft.com/office/powerpoint/2010/main" val="391088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normAutofit/>
          </a:bodyPr>
          <a:lstStyle/>
          <a:p>
            <a:r>
              <a:rPr lang="en-US" sz="4800" b="1" dirty="0">
                <a:effectLst>
                  <a:outerShdw blurRad="38100" dist="38100" dir="2700000" algn="tl">
                    <a:srgbClr val="000000">
                      <a:alpha val="43137"/>
                    </a:srgbClr>
                  </a:outerShdw>
                </a:effectLst>
              </a:rPr>
              <a:t>God Sees More Than We Do </a:t>
            </a:r>
            <a:r>
              <a:rPr lang="en-US" b="1" dirty="0">
                <a:effectLst>
                  <a:outerShdw blurRad="38100" dist="38100" dir="2700000" algn="tl">
                    <a:srgbClr val="000000">
                      <a:alpha val="43137"/>
                    </a:srgbClr>
                  </a:outerShdw>
                </a:effectLst>
              </a:rPr>
              <a:t>(6:7-12)</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pPr marL="0" indent="0" algn="ctr">
              <a:buNone/>
            </a:pPr>
            <a:r>
              <a:rPr lang="en-US" i="1" dirty="0">
                <a:effectLst>
                  <a:outerShdw blurRad="38100" dist="38100" dir="2700000" algn="tl">
                    <a:srgbClr val="000000">
                      <a:alpha val="43137"/>
                    </a:srgbClr>
                  </a:outerShdw>
                </a:effectLst>
                <a:latin typeface="Arial Rounded MT Bold" panose="020F0704030504030204" pitchFamily="34" charset="0"/>
              </a:rPr>
              <a:t>Gideon Did not Act Like a Mighty Warrior…</a:t>
            </a:r>
          </a:p>
          <a:p>
            <a:r>
              <a:rPr lang="en-US" dirty="0">
                <a:effectLst>
                  <a:outerShdw blurRad="38100" dist="38100" dir="2700000" algn="tl">
                    <a:srgbClr val="000000">
                      <a:alpha val="43137"/>
                    </a:srgbClr>
                  </a:outerShdw>
                </a:effectLst>
                <a:latin typeface="Arial Rounded MT Bold" panose="020F0704030504030204" pitchFamily="34" charset="0"/>
              </a:rPr>
              <a:t>All We See are the Present Conditions/ Circumstances…</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And Ask How? Why?</a:t>
            </a:r>
          </a:p>
          <a:p>
            <a:r>
              <a:rPr lang="en-US" dirty="0">
                <a:effectLst>
                  <a:outerShdw blurRad="38100" dist="38100" dir="2700000" algn="tl">
                    <a:srgbClr val="000000">
                      <a:alpha val="43137"/>
                    </a:srgbClr>
                  </a:outerShdw>
                </a:effectLst>
                <a:latin typeface="Arial Rounded MT Bold" panose="020F0704030504030204" pitchFamily="34" charset="0"/>
              </a:rPr>
              <a:t>God sees the Past, Present, Future…</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…All at One Time</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dirty="0">
                <a:effectLst>
                  <a:outerShdw blurRad="38100" dist="38100" dir="2700000" algn="tl">
                    <a:srgbClr val="000000">
                      <a:alpha val="43137"/>
                    </a:srgbClr>
                  </a:outerShdw>
                </a:effectLst>
                <a:latin typeface="Arial Rounded MT Bold" panose="020F0704030504030204" pitchFamily="34" charset="0"/>
              </a:rPr>
              <a:t>God says ..I Know How ! And Asks, Why Not !</a:t>
            </a:r>
          </a:p>
          <a:p>
            <a:r>
              <a:rPr lang="en-US" dirty="0">
                <a:effectLst>
                  <a:outerShdw blurRad="38100" dist="38100" dir="2700000" algn="tl">
                    <a:srgbClr val="000000">
                      <a:alpha val="43137"/>
                    </a:srgbClr>
                  </a:outerShdw>
                </a:effectLst>
                <a:latin typeface="Arial Rounded MT Bold" panose="020F0704030504030204" pitchFamily="34" charset="0"/>
              </a:rPr>
              <a:t>He Looked at Simon (reed) …</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…and Called Him Peter (Rock)</a:t>
            </a:r>
          </a:p>
        </p:txBody>
      </p:sp>
    </p:spTree>
    <p:extLst>
      <p:ext uri="{BB962C8B-B14F-4D97-AF65-F5344CB8AC3E}">
        <p14:creationId xmlns:p14="http://schemas.microsoft.com/office/powerpoint/2010/main" val="315319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normAutofit/>
          </a:bodyPr>
          <a:lstStyle/>
          <a:p>
            <a:r>
              <a:rPr lang="en-US" sz="4800" b="1" dirty="0">
                <a:effectLst>
                  <a:outerShdw blurRad="38100" dist="38100" dir="2700000" algn="tl">
                    <a:srgbClr val="000000">
                      <a:alpha val="43137"/>
                    </a:srgbClr>
                  </a:outerShdw>
                </a:effectLst>
              </a:rPr>
              <a:t>God Sees More Than We Do </a:t>
            </a:r>
            <a:r>
              <a:rPr lang="en-US" b="1" dirty="0">
                <a:effectLst>
                  <a:outerShdw blurRad="38100" dist="38100" dir="2700000" algn="tl">
                    <a:srgbClr val="000000">
                      <a:alpha val="43137"/>
                    </a:srgbClr>
                  </a:outerShdw>
                </a:effectLst>
              </a:rPr>
              <a:t>(6:7-12)</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pPr>
              <a:lnSpc>
                <a:spcPct val="100000"/>
              </a:lnSpc>
            </a:pPr>
            <a:r>
              <a:rPr lang="en-US" dirty="0">
                <a:effectLst>
                  <a:outerShdw blurRad="38100" dist="38100" dir="2700000" algn="tl">
                    <a:srgbClr val="000000">
                      <a:alpha val="43137"/>
                    </a:srgbClr>
                  </a:outerShdw>
                </a:effectLst>
                <a:latin typeface="Arial Rounded MT Bold" panose="020F0704030504030204" pitchFamily="34" charset="0"/>
              </a:rPr>
              <a:t>He Looked at Simon (reed) …</a:t>
            </a:r>
          </a:p>
          <a:p>
            <a:pPr marL="0" indent="0">
              <a:lnSpc>
                <a:spcPct val="100000"/>
              </a:lnSpc>
              <a:spcBef>
                <a:spcPts val="600"/>
              </a:spcBef>
              <a:buNone/>
            </a:pPr>
            <a:r>
              <a:rPr lang="en-US" dirty="0">
                <a:effectLst>
                  <a:outerShdw blurRad="38100" dist="38100" dir="2700000" algn="tl">
                    <a:srgbClr val="000000">
                      <a:alpha val="43137"/>
                    </a:srgbClr>
                  </a:outerShdw>
                </a:effectLst>
                <a:latin typeface="Arial Rounded MT Bold" panose="020F0704030504030204" pitchFamily="34" charset="0"/>
              </a:rPr>
              <a:t>                    …and Called Him Peter (Rock)</a:t>
            </a:r>
          </a:p>
          <a:p>
            <a:pPr marL="0" indent="0">
              <a:lnSpc>
                <a:spcPct val="100000"/>
              </a:lnSpc>
              <a:buNone/>
            </a:pPr>
            <a:r>
              <a:rPr lang="en-US" dirty="0">
                <a:effectLst>
                  <a:outerShdw blurRad="38100" dist="38100" dir="2700000" algn="tl">
                    <a:srgbClr val="000000">
                      <a:alpha val="43137"/>
                    </a:srgbClr>
                  </a:outerShdw>
                </a:effectLst>
                <a:latin typeface="Arial Rounded MT Bold" panose="020F0704030504030204" pitchFamily="34" charset="0"/>
              </a:rPr>
              <a:t>He knew Simon was Easily Shaken By Circumstances</a:t>
            </a: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Deserted Jesus in the Garden</a:t>
            </a:r>
          </a:p>
          <a:p>
            <a:pPr lvl="1">
              <a:lnSpc>
                <a:spcPct val="100000"/>
              </a:lnSpc>
            </a:pPr>
            <a:r>
              <a:rPr lang="en-US" sz="2800" dirty="0">
                <a:effectLst>
                  <a:outerShdw blurRad="38100" dist="38100" dir="2700000" algn="tl">
                    <a:srgbClr val="000000">
                      <a:alpha val="43137"/>
                    </a:srgbClr>
                  </a:outerShdw>
                </a:effectLst>
                <a:latin typeface="Arial Rounded MT Bold" panose="020F0704030504030204" pitchFamily="34" charset="0"/>
              </a:rPr>
              <a:t>Denied Jesus 3 Times at His Trial</a:t>
            </a:r>
          </a:p>
          <a:p>
            <a:pPr marL="0" indent="0">
              <a:lnSpc>
                <a:spcPct val="100000"/>
              </a:lnSpc>
              <a:spcBef>
                <a:spcPts val="1800"/>
              </a:spcBef>
              <a:buNone/>
            </a:pPr>
            <a:r>
              <a:rPr lang="en-US" dirty="0">
                <a:effectLst>
                  <a:outerShdw blurRad="38100" dist="38100" dir="2700000" algn="tl">
                    <a:srgbClr val="000000">
                      <a:alpha val="43137"/>
                    </a:srgbClr>
                  </a:outerShdw>
                </a:effectLst>
                <a:latin typeface="Arial Rounded MT Bold" panose="020F0704030504030204" pitchFamily="34" charset="0"/>
              </a:rPr>
              <a:t>But the Day was Coming when He was Unshakeable</a:t>
            </a:r>
          </a:p>
          <a:p>
            <a:pPr marL="0" indent="0">
              <a:lnSpc>
                <a:spcPct val="100000"/>
              </a:lnSpc>
              <a:spcBef>
                <a:spcPts val="0"/>
              </a:spcBef>
              <a:buNone/>
            </a:pPr>
            <a:r>
              <a:rPr lang="en-US" b="1" dirty="0"/>
              <a:t>        Acts 4:13, </a:t>
            </a:r>
            <a:r>
              <a:rPr lang="en-US" i="1" dirty="0"/>
              <a:t>When </a:t>
            </a:r>
            <a:r>
              <a:rPr lang="en-US" b="1" i="1" dirty="0"/>
              <a:t>they</a:t>
            </a:r>
            <a:r>
              <a:rPr lang="en-US" i="1" dirty="0"/>
              <a:t> saw the courage of Peter and John and realized </a:t>
            </a:r>
            <a:r>
              <a:rPr lang="en-US" b="1" i="1" dirty="0"/>
              <a:t>that</a:t>
            </a:r>
            <a:r>
              <a:rPr lang="en-US" i="1" dirty="0"/>
              <a:t>    </a:t>
            </a:r>
          </a:p>
          <a:p>
            <a:pPr marL="0" indent="0">
              <a:lnSpc>
                <a:spcPct val="100000"/>
              </a:lnSpc>
              <a:spcBef>
                <a:spcPts val="0"/>
              </a:spcBef>
              <a:buNone/>
            </a:pPr>
            <a:r>
              <a:rPr lang="en-US" i="1" dirty="0"/>
              <a:t>        they were unschooled, ordinary men, they were astonished and </a:t>
            </a:r>
            <a:r>
              <a:rPr lang="en-US" b="1" i="1" dirty="0"/>
              <a:t>they</a:t>
            </a:r>
            <a:r>
              <a:rPr lang="en-US" i="1" dirty="0"/>
              <a:t> took </a:t>
            </a:r>
          </a:p>
          <a:p>
            <a:pPr marL="0" indent="0">
              <a:lnSpc>
                <a:spcPct val="100000"/>
              </a:lnSpc>
              <a:spcBef>
                <a:spcPts val="0"/>
              </a:spcBef>
              <a:buNone/>
            </a:pPr>
            <a:r>
              <a:rPr lang="en-US" i="1" dirty="0"/>
              <a:t>        note that these men </a:t>
            </a:r>
            <a:r>
              <a:rPr lang="en-US" b="1" i="1" dirty="0"/>
              <a:t>had</a:t>
            </a:r>
            <a:r>
              <a:rPr lang="en-US" i="1" dirty="0"/>
              <a:t> </a:t>
            </a:r>
            <a:r>
              <a:rPr lang="en-US" b="1" i="1" dirty="0"/>
              <a:t>been</a:t>
            </a:r>
            <a:r>
              <a:rPr lang="en-US" i="1" dirty="0"/>
              <a:t> </a:t>
            </a:r>
            <a:r>
              <a:rPr lang="en-US" b="1" i="1" dirty="0"/>
              <a:t>with</a:t>
            </a:r>
            <a:r>
              <a:rPr lang="en-US" i="1" dirty="0"/>
              <a:t> </a:t>
            </a:r>
            <a:r>
              <a:rPr lang="en-US" b="1" i="1" dirty="0"/>
              <a:t>Jesus</a:t>
            </a:r>
            <a:endParaRPr lang="en-US" i="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826705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1" y="365125"/>
            <a:ext cx="12085983" cy="827571"/>
          </a:xfrm>
        </p:spPr>
        <p:txBody>
          <a:bodyPr>
            <a:normAutofit fontScale="90000"/>
          </a:bodyPr>
          <a:lstStyle/>
          <a:p>
            <a:r>
              <a:rPr lang="en-US" sz="4900" b="1" dirty="0">
                <a:effectLst>
                  <a:outerShdw blurRad="38100" dist="38100" dir="2700000" algn="tl">
                    <a:srgbClr val="000000">
                      <a:alpha val="43137"/>
                    </a:srgbClr>
                  </a:outerShdw>
                </a:effectLst>
              </a:rPr>
              <a:t>God Confirms His Priorities with His Presence</a:t>
            </a:r>
            <a:r>
              <a:rPr lang="en-US" b="1" dirty="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(6:13-24)</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(16)</a:t>
            </a:r>
            <a:r>
              <a:rPr lang="en-US" baseline="300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answered Gideon and said, </a:t>
            </a:r>
            <a:r>
              <a:rPr lang="en-US" i="1" dirty="0">
                <a:effectLst>
                  <a:outerShdw blurRad="38100" dist="38100" dir="2700000" algn="tl">
                    <a:srgbClr val="000000">
                      <a:alpha val="43137"/>
                    </a:srgbClr>
                  </a:outerShdw>
                </a:effectLst>
              </a:rPr>
              <a:t>“I will be with you, so you can defeat the Midianites as easily as if they were only one man.”</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As long as we are sitting still or moving backwards…</a:t>
            </a: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…don’t expect to experience His Powerful Presence</a:t>
            </a:r>
          </a:p>
          <a:p>
            <a:pPr marL="0" indent="0">
              <a:buNone/>
            </a:pP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But When We Advance…move Beyond Spectators….</a:t>
            </a:r>
          </a:p>
          <a:p>
            <a:pPr marL="0" indent="0">
              <a:buNone/>
            </a:pPr>
            <a:endParaRPr lang="en-US" dirty="0"/>
          </a:p>
        </p:txBody>
      </p:sp>
    </p:spTree>
    <p:extLst>
      <p:ext uri="{BB962C8B-B14F-4D97-AF65-F5344CB8AC3E}">
        <p14:creationId xmlns:p14="http://schemas.microsoft.com/office/powerpoint/2010/main" val="221079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106017" y="365125"/>
            <a:ext cx="11953461" cy="973345"/>
          </a:xfrm>
        </p:spPr>
        <p:txBody>
          <a:bodyPr>
            <a:normAutofit fontScale="90000"/>
          </a:bodyPr>
          <a:lstStyle/>
          <a:p>
            <a:r>
              <a:rPr lang="en-US" sz="4900" b="1" dirty="0">
                <a:effectLst>
                  <a:outerShdw blurRad="38100" dist="38100" dir="2700000" algn="tl">
                    <a:srgbClr val="000000">
                      <a:alpha val="43137"/>
                    </a:srgbClr>
                  </a:outerShdw>
                </a:effectLst>
              </a:rPr>
              <a:t>Private Preparation Leads to Public Usefulness </a:t>
            </a:r>
            <a:r>
              <a:rPr lang="en-US" sz="3600" b="1" dirty="0">
                <a:effectLst>
                  <a:outerShdw blurRad="38100" dist="38100" dir="2700000" algn="tl">
                    <a:srgbClr val="000000">
                      <a:alpha val="43137"/>
                    </a:srgbClr>
                  </a:outerShdw>
                </a:effectLst>
              </a:rPr>
              <a:t>(6:25-32)</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endParaRPr lang="en-US" dirty="0"/>
          </a:p>
        </p:txBody>
      </p:sp>
    </p:spTree>
    <p:extLst>
      <p:ext uri="{BB962C8B-B14F-4D97-AF65-F5344CB8AC3E}">
        <p14:creationId xmlns:p14="http://schemas.microsoft.com/office/powerpoint/2010/main" val="4185103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r>
              <a:rPr lang="en-US" b="1" dirty="0">
                <a:effectLst>
                  <a:outerShdw blurRad="38100" dist="38100" dir="2700000" algn="tl">
                    <a:srgbClr val="000000">
                      <a:alpha val="43137"/>
                    </a:srgbClr>
                  </a:outerShdw>
                </a:effectLst>
              </a:rPr>
              <a:t>God is Patient with Our Faith Process (6:33-40)</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normAutofit/>
          </a:bodyPr>
          <a:lstStyle/>
          <a:p>
            <a:pPr marL="0" indent="0">
              <a:buNone/>
            </a:pPr>
            <a:r>
              <a:rPr lang="en-US" sz="3200" dirty="0">
                <a:effectLst>
                  <a:outerShdw blurRad="38100" dist="38100" dir="2700000" algn="tl">
                    <a:srgbClr val="000000">
                      <a:alpha val="43137"/>
                    </a:srgbClr>
                  </a:outerShdw>
                </a:effectLst>
                <a:latin typeface="Arial Rounded MT Bold" panose="020F0704030504030204" pitchFamily="34" charset="0"/>
              </a:rPr>
              <a:t>Faith doesn’t mature overnight</a:t>
            </a:r>
          </a:p>
          <a:p>
            <a:pPr marL="0" indent="0">
              <a:buNone/>
            </a:pPr>
            <a:r>
              <a:rPr lang="en-US" b="1" dirty="0"/>
              <a:t>He meets you right where you are with what you need.</a:t>
            </a:r>
            <a:endParaRPr lang="en-US" dirty="0"/>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3131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22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278295" y="365125"/>
            <a:ext cx="11383618" cy="827571"/>
          </a:xfrm>
        </p:spPr>
        <p:txBody>
          <a:bodyPr>
            <a:normAutofit fontScale="90000"/>
          </a:bodyPr>
          <a:lstStyle/>
          <a:p>
            <a:r>
              <a:rPr lang="en-US" b="1" dirty="0">
                <a:effectLst>
                  <a:outerShdw blurRad="38100" dist="38100" dir="2700000" algn="tl">
                    <a:srgbClr val="000000">
                      <a:alpha val="43137"/>
                    </a:srgbClr>
                  </a:outerShdw>
                </a:effectLst>
              </a:rPr>
              <a:t>Success is Determined by God's Power, Not Ours (7:1-8)</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r>
              <a:rPr lang="en-US" b="1" dirty="0"/>
              <a:t>first test culled 22,000 men out of the army, leaving 10,000. Still too many, said God.</a:t>
            </a:r>
            <a:endParaRPr lang="en-US" dirty="0"/>
          </a:p>
          <a:p>
            <a:r>
              <a:rPr lang="en-US" b="1" dirty="0"/>
              <a:t>So in v. 4, a second test was given. God tells Gideon to take his men down to the water and let them drink. Weed out any men who stick their face down into the water to drink; keep the ones who ladle the water to their mouths with their hands. Gideon must have gulped hard when he counted how many were disqualified: 9700 were out, leaving only 300 men.</a:t>
            </a:r>
            <a:endParaRPr lang="en-US" dirty="0"/>
          </a:p>
          <a:p>
            <a:endParaRPr lang="en-US" dirty="0"/>
          </a:p>
        </p:txBody>
      </p:sp>
    </p:spTree>
    <p:extLst>
      <p:ext uri="{BB962C8B-B14F-4D97-AF65-F5344CB8AC3E}">
        <p14:creationId xmlns:p14="http://schemas.microsoft.com/office/powerpoint/2010/main" val="199621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278295" y="365125"/>
            <a:ext cx="11383618" cy="827571"/>
          </a:xfrm>
        </p:spPr>
        <p:txBody>
          <a:bodyPr>
            <a:normAutofit fontScale="90000"/>
          </a:bodyPr>
          <a:lstStyle/>
          <a:p>
            <a:r>
              <a:rPr lang="en-US" b="1" dirty="0">
                <a:effectLst>
                  <a:outerShdw blurRad="38100" dist="38100" dir="2700000" algn="tl">
                    <a:srgbClr val="000000">
                      <a:alpha val="43137"/>
                    </a:srgbClr>
                  </a:outerShdw>
                </a:effectLst>
              </a:rPr>
              <a:t>Success is Determined by God's Power, Not Ours (7:1-8)</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r>
              <a:rPr lang="en-US" b="1" dirty="0">
                <a:latin typeface="Arial Rounded MT Bold" panose="020F0704030504030204" pitchFamily="34" charset="0"/>
              </a:rPr>
              <a:t>God created an impossible situation of human weakness to exalt His own strength</a:t>
            </a:r>
            <a:endParaRPr lang="en-US" dirty="0">
              <a:latin typeface="Arial Rounded MT Bold" panose="020F0704030504030204" pitchFamily="34" charset="0"/>
            </a:endParaRPr>
          </a:p>
        </p:txBody>
      </p:sp>
    </p:spTree>
    <p:extLst>
      <p:ext uri="{BB962C8B-B14F-4D97-AF65-F5344CB8AC3E}">
        <p14:creationId xmlns:p14="http://schemas.microsoft.com/office/powerpoint/2010/main" val="3561527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endParaRPr lang="en-US" dirty="0"/>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7"/>
            <a:ext cx="4890053" cy="530086"/>
          </a:xfrm>
        </p:spPr>
        <p:txBody>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Fear Can Be Passed Down</a:t>
            </a:r>
          </a:p>
        </p:txBody>
      </p:sp>
    </p:spTree>
    <p:extLst>
      <p:ext uri="{BB962C8B-B14F-4D97-AF65-F5344CB8AC3E}">
        <p14:creationId xmlns:p14="http://schemas.microsoft.com/office/powerpoint/2010/main" val="62235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endParaRPr lang="en-US" dirty="0"/>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endParaRPr lang="en-US" dirty="0"/>
          </a:p>
        </p:txBody>
      </p:sp>
    </p:spTree>
    <p:extLst>
      <p:ext uri="{BB962C8B-B14F-4D97-AF65-F5344CB8AC3E}">
        <p14:creationId xmlns:p14="http://schemas.microsoft.com/office/powerpoint/2010/main" val="33511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endParaRPr lang="en-US" dirty="0"/>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5" y="1497496"/>
            <a:ext cx="11661913" cy="5141843"/>
          </a:xfrm>
        </p:spPr>
        <p:txBody>
          <a:bodyPr/>
          <a:lstStyle/>
          <a:p>
            <a:endParaRPr lang="en-US" dirty="0"/>
          </a:p>
        </p:txBody>
      </p:sp>
    </p:spTree>
    <p:extLst>
      <p:ext uri="{BB962C8B-B14F-4D97-AF65-F5344CB8AC3E}">
        <p14:creationId xmlns:p14="http://schemas.microsoft.com/office/powerpoint/2010/main" val="1002536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C004-99B5-4389-AE4C-756B1F419AC2}"/>
              </a:ext>
            </a:extLst>
          </p:cNvPr>
          <p:cNvSpPr>
            <a:spLocks noGrp="1"/>
          </p:cNvSpPr>
          <p:nvPr>
            <p:ph type="title"/>
          </p:nvPr>
        </p:nvSpPr>
        <p:spPr/>
        <p:txBody>
          <a:bodyPr/>
          <a:lstStyle/>
          <a:p>
            <a:endParaRPr lang="en-US" dirty="0"/>
          </a:p>
        </p:txBody>
      </p:sp>
      <p:sp>
        <p:nvSpPr>
          <p:cNvPr id="4" name="Content Placeholder 2">
            <a:extLst>
              <a:ext uri="{FF2B5EF4-FFF2-40B4-BE49-F238E27FC236}">
                <a16:creationId xmlns:a16="http://schemas.microsoft.com/office/drawing/2014/main" id="{77C8CB17-6DFE-4AE8-A1FB-34E6B4965EE2}"/>
              </a:ext>
            </a:extLst>
          </p:cNvPr>
          <p:cNvSpPr>
            <a:spLocks noGrp="1"/>
          </p:cNvSpPr>
          <p:nvPr>
            <p:ph idx="1"/>
          </p:nvPr>
        </p:nvSpPr>
        <p:spPr>
          <a:xfrm>
            <a:off x="838200" y="1825625"/>
            <a:ext cx="8900886" cy="2543175"/>
          </a:xfrm>
        </p:spPr>
        <p:txBody>
          <a:bodyPr/>
          <a:lstStyle/>
          <a:p>
            <a:pPr marL="0" indent="0">
              <a:buNone/>
            </a:pPr>
            <a:r>
              <a:rPr lang="en-US" sz="3200" b="1" dirty="0">
                <a:latin typeface="Arial Rounded MT Bold" panose="020F0704030504030204" pitchFamily="34" charset="0"/>
              </a:rPr>
              <a:t>When Tough Times Come… </a:t>
            </a:r>
          </a:p>
          <a:p>
            <a:pPr marL="0" indent="0">
              <a:buNone/>
            </a:pPr>
            <a:r>
              <a:rPr lang="en-US" sz="3200" b="1" dirty="0">
                <a:latin typeface="Arial Rounded MT Bold" panose="020F0704030504030204" pitchFamily="34" charset="0"/>
              </a:rPr>
              <a:t>    …Instead Of Looking at Them as If </a:t>
            </a:r>
          </a:p>
          <a:p>
            <a:pPr marL="0" indent="0">
              <a:buNone/>
            </a:pPr>
            <a:r>
              <a:rPr lang="en-US" sz="3200" b="1" dirty="0">
                <a:latin typeface="Arial Rounded MT Bold" panose="020F0704030504030204" pitchFamily="34" charset="0"/>
              </a:rPr>
              <a:t>               …God is Punishing You, </a:t>
            </a:r>
          </a:p>
          <a:p>
            <a:pPr marL="0" indent="0">
              <a:buNone/>
            </a:pPr>
            <a:r>
              <a:rPr lang="en-US" sz="3200" b="1" dirty="0">
                <a:latin typeface="Arial Rounded MT Bold" panose="020F0704030504030204" pitchFamily="34" charset="0"/>
              </a:rPr>
              <a:t>    …Try to See Them as God's Gift of Grace</a:t>
            </a:r>
            <a:endParaRPr lang="en-US" sz="3200" dirty="0">
              <a:latin typeface="Arial Rounded MT Bold" panose="020F0704030504030204" pitchFamily="34" charset="0"/>
            </a:endParaRPr>
          </a:p>
          <a:p>
            <a:pPr marL="0" indent="0">
              <a:buNone/>
            </a:pPr>
            <a:endParaRPr lang="en-US" dirty="0"/>
          </a:p>
        </p:txBody>
      </p:sp>
    </p:spTree>
    <p:extLst>
      <p:ext uri="{BB962C8B-B14F-4D97-AF65-F5344CB8AC3E}">
        <p14:creationId xmlns:p14="http://schemas.microsoft.com/office/powerpoint/2010/main" val="213329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A3FC-7BEE-4708-9EE4-26076B7B1F2D}"/>
              </a:ext>
            </a:extLst>
          </p:cNvPr>
          <p:cNvSpPr>
            <a:spLocks noGrp="1"/>
          </p:cNvSpPr>
          <p:nvPr>
            <p:ph type="ctrTitle"/>
          </p:nvPr>
        </p:nvSpPr>
        <p:spPr>
          <a:xfrm>
            <a:off x="1316736" y="2423885"/>
            <a:ext cx="9351264" cy="1086077"/>
          </a:xfrm>
          <a:solidFill>
            <a:schemeClr val="bg1">
              <a:alpha val="90000"/>
            </a:schemeClr>
          </a:solidFill>
          <a:effectLst>
            <a:softEdge rad="50800"/>
          </a:effectLst>
        </p:spPr>
        <p:txBody>
          <a:bodyPr>
            <a:normAutofit fontScale="90000"/>
          </a:bodyPr>
          <a:lstStyle/>
          <a:p>
            <a:r>
              <a:rPr lang="en-US" sz="6600" b="1" dirty="0">
                <a:effectLst>
                  <a:outerShdw blurRad="38100" dist="38100" dir="2700000" algn="tl">
                    <a:srgbClr val="000000">
                      <a:alpha val="43137"/>
                    </a:srgbClr>
                  </a:outerShdw>
                </a:effectLst>
                <a:latin typeface="Arial Rounded MT Bold" panose="020F0704030504030204" pitchFamily="34" charset="0"/>
              </a:rPr>
              <a:t>Lessons from Gideon  </a:t>
            </a:r>
            <a:r>
              <a:rPr lang="en-US" b="1" dirty="0">
                <a:effectLst>
                  <a:outerShdw blurRad="38100" dist="38100" dir="2700000" algn="tl">
                    <a:srgbClr val="000000">
                      <a:alpha val="43137"/>
                    </a:srgbClr>
                  </a:outerShdw>
                </a:effectLst>
              </a:rPr>
              <a:t>pt1</a:t>
            </a:r>
          </a:p>
        </p:txBody>
      </p:sp>
      <p:sp>
        <p:nvSpPr>
          <p:cNvPr id="3" name="Subtitle 2">
            <a:extLst>
              <a:ext uri="{FF2B5EF4-FFF2-40B4-BE49-F238E27FC236}">
                <a16:creationId xmlns:a16="http://schemas.microsoft.com/office/drawing/2014/main" id="{B32F89F8-06B3-4F37-BCD7-02157FA5FCFD}"/>
              </a:ext>
            </a:extLst>
          </p:cNvPr>
          <p:cNvSpPr>
            <a:spLocks noGrp="1"/>
          </p:cNvSpPr>
          <p:nvPr>
            <p:ph type="subTitle" idx="1"/>
          </p:nvPr>
        </p:nvSpPr>
        <p:spPr>
          <a:xfrm>
            <a:off x="7286171" y="4008438"/>
            <a:ext cx="2946400" cy="795791"/>
          </a:xfrm>
          <a:solidFill>
            <a:schemeClr val="bg1">
              <a:alpha val="90000"/>
            </a:schemeClr>
          </a:solidFill>
          <a:effectLst>
            <a:softEdge rad="50800"/>
          </a:effectLst>
        </p:spPr>
        <p:txBody>
          <a:bodyPr>
            <a:normAutofit/>
          </a:bodyPr>
          <a:lstStyle/>
          <a:p>
            <a:pPr>
              <a:lnSpc>
                <a:spcPct val="100000"/>
              </a:lnSpc>
            </a:pPr>
            <a:r>
              <a:rPr lang="en-US" sz="4000" b="1" dirty="0">
                <a:effectLst>
                  <a:outerShdw blurRad="38100" dist="38100" dir="2700000" algn="tl">
                    <a:srgbClr val="000000">
                      <a:alpha val="43137"/>
                    </a:srgbClr>
                  </a:outerShdw>
                </a:effectLst>
                <a:latin typeface="Arial Rounded MT Bold" panose="020F0704030504030204" pitchFamily="34" charset="0"/>
              </a:rPr>
              <a:t>Judges 6</a:t>
            </a:r>
          </a:p>
        </p:txBody>
      </p:sp>
      <p:sp>
        <p:nvSpPr>
          <p:cNvPr id="4" name="TextBox 3">
            <a:extLst>
              <a:ext uri="{FF2B5EF4-FFF2-40B4-BE49-F238E27FC236}">
                <a16:creationId xmlns:a16="http://schemas.microsoft.com/office/drawing/2014/main" id="{26B28367-5CEE-4804-A24B-125652BD450C}"/>
              </a:ext>
            </a:extLst>
          </p:cNvPr>
          <p:cNvSpPr txBox="1"/>
          <p:nvPr/>
        </p:nvSpPr>
        <p:spPr>
          <a:xfrm>
            <a:off x="986972" y="6281894"/>
            <a:ext cx="2206171"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Edward Church</a:t>
            </a:r>
          </a:p>
        </p:txBody>
      </p:sp>
      <p:sp>
        <p:nvSpPr>
          <p:cNvPr id="5" name="TextBox 4">
            <a:extLst>
              <a:ext uri="{FF2B5EF4-FFF2-40B4-BE49-F238E27FC236}">
                <a16:creationId xmlns:a16="http://schemas.microsoft.com/office/drawing/2014/main" id="{9A3C2169-2849-4236-90C5-6F6455086310}"/>
              </a:ext>
            </a:extLst>
          </p:cNvPr>
          <p:cNvSpPr txBox="1"/>
          <p:nvPr/>
        </p:nvSpPr>
        <p:spPr>
          <a:xfrm>
            <a:off x="8135259" y="6271845"/>
            <a:ext cx="2946399"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January 20, 2019</a:t>
            </a:r>
          </a:p>
        </p:txBody>
      </p:sp>
    </p:spTree>
    <p:extLst>
      <p:ext uri="{BB962C8B-B14F-4D97-AF65-F5344CB8AC3E}">
        <p14:creationId xmlns:p14="http://schemas.microsoft.com/office/powerpoint/2010/main" val="2963305505"/>
      </p:ext>
    </p:extLst>
  </p:cSld>
  <p:clrMapOvr>
    <a:masterClrMapping/>
  </p:clrMapOvr>
  <mc:AlternateContent xmlns:mc="http://schemas.openxmlformats.org/markup-compatibility/2006">
    <mc:Choice xmlns:p14="http://schemas.microsoft.com/office/powerpoint/2010/main" Requires="p14">
      <p:transition spd="slow" p14:dur="2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1000" fill="hold"/>
                                        <p:tgtEl>
                                          <p:spTgt spid="3">
                                            <p:bg/>
                                          </p:spTgt>
                                        </p:tgtEl>
                                        <p:attrNameLst>
                                          <p:attrName>ppt_w</p:attrName>
                                        </p:attrNameLst>
                                      </p:cBhvr>
                                      <p:tavLst>
                                        <p:tav tm="0">
                                          <p:val>
                                            <p:fltVal val="0"/>
                                          </p:val>
                                        </p:tav>
                                        <p:tav tm="100000">
                                          <p:val>
                                            <p:strVal val="#ppt_w"/>
                                          </p:val>
                                        </p:tav>
                                      </p:tavLst>
                                    </p:anim>
                                    <p:anim calcmode="lin" valueType="num">
                                      <p:cBhvr>
                                        <p:cTn id="15" dur="1000" fill="hold"/>
                                        <p:tgtEl>
                                          <p:spTgt spid="3">
                                            <p:bg/>
                                          </p:spTgt>
                                        </p:tgtEl>
                                        <p:attrNameLst>
                                          <p:attrName>ppt_h</p:attrName>
                                        </p:attrNameLst>
                                      </p:cBhvr>
                                      <p:tavLst>
                                        <p:tav tm="0">
                                          <p:val>
                                            <p:fltVal val="0"/>
                                          </p:val>
                                        </p:tav>
                                        <p:tav tm="100000">
                                          <p:val>
                                            <p:strVal val="#ppt_h"/>
                                          </p:val>
                                        </p:tav>
                                      </p:tavLst>
                                    </p:anim>
                                    <p:anim calcmode="lin" valueType="num">
                                      <p:cBhvr>
                                        <p:cTn id="16" dur="1000" fill="hold"/>
                                        <p:tgtEl>
                                          <p:spTgt spid="3">
                                            <p:bg/>
                                          </p:spTgt>
                                        </p:tgtEl>
                                        <p:attrNameLst>
                                          <p:attrName>style.rotation</p:attrName>
                                        </p:attrNameLst>
                                      </p:cBhvr>
                                      <p:tavLst>
                                        <p:tav tm="0">
                                          <p:val>
                                            <p:fltVal val="90"/>
                                          </p:val>
                                        </p:tav>
                                        <p:tav tm="100000">
                                          <p:val>
                                            <p:fltVal val="0"/>
                                          </p:val>
                                        </p:tav>
                                      </p:tavLst>
                                    </p:anim>
                                    <p:animEffect transition="in" filter="fade">
                                      <p:cBhvr>
                                        <p:cTn id="17" dur="1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5340626" y="1715210"/>
            <a:ext cx="6851374" cy="4784034"/>
          </a:xfrm>
          <a:solidFill>
            <a:schemeClr val="bg1">
              <a:alpha val="90000"/>
            </a:schemeClr>
          </a:solidFill>
          <a:effectLst>
            <a:softEdge rad="38100"/>
          </a:effectLst>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Gideon is a Mighty Example of…</a:t>
            </a: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…How God Can Take a…</a:t>
            </a:r>
          </a:p>
          <a:p>
            <a:pPr lvl="3">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Nobody (</a:t>
            </a:r>
            <a:r>
              <a:rPr lang="en-US" sz="2800" dirty="0">
                <a:effectLst>
                  <a:outerShdw blurRad="38100" dist="38100" dir="2700000" algn="tl">
                    <a:srgbClr val="000000">
                      <a:alpha val="43137"/>
                    </a:srgbClr>
                  </a:outerShdw>
                </a:effectLst>
                <a:latin typeface="Arial Rounded MT Bold" panose="020F0704030504030204" pitchFamily="34" charset="0"/>
              </a:rPr>
              <a:t>Inferiority Complex</a:t>
            </a:r>
            <a:r>
              <a:rPr lang="en-US" sz="2800" b="1" dirty="0">
                <a:effectLst>
                  <a:outerShdw blurRad="38100" dist="38100" dir="2700000" algn="tl">
                    <a:srgbClr val="000000">
                      <a:alpha val="43137"/>
                    </a:srgbClr>
                  </a:outerShdw>
                </a:effectLst>
                <a:latin typeface="Arial Rounded MT Bold" panose="020F0704030504030204" pitchFamily="34" charset="0"/>
              </a:rPr>
              <a:t>) </a:t>
            </a:r>
          </a:p>
          <a:p>
            <a:pPr lvl="3">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Ran (</a:t>
            </a:r>
            <a:r>
              <a:rPr lang="en-US" sz="2800" dirty="0">
                <a:effectLst>
                  <a:outerShdw blurRad="38100" dist="38100" dir="2700000" algn="tl">
                    <a:srgbClr val="000000">
                      <a:alpha val="43137"/>
                    </a:srgbClr>
                  </a:outerShdw>
                </a:effectLst>
                <a:latin typeface="Arial Rounded MT Bold" panose="020F0704030504030204" pitchFamily="34" charset="0"/>
              </a:rPr>
              <a:t>Fear Led</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lvl="3">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Hid (</a:t>
            </a:r>
            <a:r>
              <a:rPr lang="en-US" sz="2800" dirty="0">
                <a:effectLst>
                  <a:outerShdw blurRad="38100" dist="38100" dir="2700000" algn="tl">
                    <a:srgbClr val="000000">
                      <a:alpha val="43137"/>
                    </a:srgbClr>
                  </a:outerShdw>
                </a:effectLst>
                <a:latin typeface="Arial Rounded MT Bold" panose="020F0704030504030204" pitchFamily="34" charset="0"/>
              </a:rPr>
              <a:t>Victim Mentality</a:t>
            </a:r>
            <a:r>
              <a:rPr lang="en-US" sz="2800" b="1" dirty="0">
                <a:effectLst>
                  <a:outerShdw blurRad="38100" dist="38100" dir="2700000" algn="tl">
                    <a:srgbClr val="000000">
                      <a:alpha val="43137"/>
                    </a:srgbClr>
                  </a:outerShdw>
                </a:effectLst>
                <a:latin typeface="Arial Rounded MT Bold" panose="020F0704030504030204" pitchFamily="34" charset="0"/>
              </a:rPr>
              <a:t>)</a:t>
            </a:r>
          </a:p>
          <a:p>
            <a:pPr marL="0" indent="0">
              <a:lnSpc>
                <a:spcPct val="100000"/>
              </a:lnSpc>
              <a:spcBef>
                <a:spcPts val="18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And Turn Him Around…</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Use Him</a:t>
            </a: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…Turn the Situation Around</a:t>
            </a:r>
          </a:p>
          <a:p>
            <a:endParaRPr lang="en-US" dirty="0"/>
          </a:p>
        </p:txBody>
      </p:sp>
    </p:spTree>
    <p:extLst>
      <p:ext uri="{BB962C8B-B14F-4D97-AF65-F5344CB8AC3E}">
        <p14:creationId xmlns:p14="http://schemas.microsoft.com/office/powerpoint/2010/main" val="14376260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par>
                          <p:cTn id="24" fill="hold">
                            <p:stCondLst>
                              <p:cond delay="6000"/>
                            </p:stCondLst>
                            <p:childTnLst>
                              <p:par>
                                <p:cTn id="25" presetID="16" presetClass="entr" presetSubtype="2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2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endParaRPr lang="en-US" dirty="0"/>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278296" y="1497497"/>
            <a:ext cx="7312676" cy="3564834"/>
          </a:xfrm>
          <a:solidFill>
            <a:schemeClr val="bg1">
              <a:alpha val="90000"/>
            </a:schemeClr>
          </a:solidFill>
          <a:effectLst>
            <a:softEdge rad="38100"/>
          </a:effectLst>
        </p:spPr>
        <p:txBody>
          <a:bodyPr>
            <a:normAutofit fontScale="92500"/>
          </a:bodyPr>
          <a:lstStyle/>
          <a:p>
            <a:r>
              <a:rPr lang="en-US" sz="3500" dirty="0">
                <a:effectLst>
                  <a:outerShdw blurRad="38100" dist="38100" dir="2700000" algn="tl">
                    <a:srgbClr val="000000">
                      <a:alpha val="43137"/>
                    </a:srgbClr>
                  </a:outerShdw>
                </a:effectLst>
                <a:latin typeface="Arial Rounded MT Bold" panose="020F0704030504030204" pitchFamily="34" charset="0"/>
              </a:rPr>
              <a:t>What Gideon Could See</a:t>
            </a:r>
          </a:p>
          <a:p>
            <a:pPr lvl="1">
              <a:buFont typeface="Courier New" panose="02070309020205020404" pitchFamily="49" charset="0"/>
              <a:buChar char="o"/>
            </a:pPr>
            <a:r>
              <a:rPr lang="en-US" sz="3000" dirty="0">
                <a:effectLst>
                  <a:outerShdw blurRad="38100" dist="38100" dir="2700000" algn="tl">
                    <a:srgbClr val="000000">
                      <a:alpha val="43137"/>
                    </a:srgbClr>
                  </a:outerShdw>
                </a:effectLst>
                <a:latin typeface="Arial Rounded MT Bold" panose="020F0704030504030204" pitchFamily="34" charset="0"/>
              </a:rPr>
              <a:t>Under Attack</a:t>
            </a:r>
          </a:p>
          <a:p>
            <a:pPr lvl="1">
              <a:buFont typeface="Courier New" panose="02070309020205020404" pitchFamily="49" charset="0"/>
              <a:buChar char="o"/>
            </a:pPr>
            <a:r>
              <a:rPr lang="en-US" sz="3000" dirty="0">
                <a:effectLst>
                  <a:outerShdw blurRad="38100" dist="38100" dir="2700000" algn="tl">
                    <a:srgbClr val="000000">
                      <a:alpha val="43137"/>
                    </a:srgbClr>
                  </a:outerShdw>
                </a:effectLst>
                <a:latin typeface="Arial Rounded MT Bold" panose="020F0704030504030204" pitchFamily="34" charset="0"/>
              </a:rPr>
              <a:t>Looked Like God was Silent</a:t>
            </a:r>
          </a:p>
          <a:p>
            <a:pPr lvl="2"/>
            <a:r>
              <a:rPr lang="en-US" sz="3000" dirty="0">
                <a:effectLst>
                  <a:outerShdw blurRad="38100" dist="38100" dir="2700000" algn="tl">
                    <a:srgbClr val="000000">
                      <a:alpha val="43137"/>
                    </a:srgbClr>
                  </a:outerShdw>
                </a:effectLst>
                <a:latin typeface="Arial Rounded MT Bold" panose="020F0704030504030204" pitchFamily="34" charset="0"/>
              </a:rPr>
              <a:t>He Depended on Self</a:t>
            </a:r>
          </a:p>
          <a:p>
            <a:pPr lvl="2"/>
            <a:r>
              <a:rPr lang="en-US" sz="3000" dirty="0">
                <a:effectLst>
                  <a:outerShdw blurRad="38100" dist="38100" dir="2700000" algn="tl">
                    <a:srgbClr val="000000">
                      <a:alpha val="43137"/>
                    </a:srgbClr>
                  </a:outerShdw>
                </a:effectLst>
                <a:latin typeface="Arial Rounded MT Bold" panose="020F0704030504030204" pitchFamily="34" charset="0"/>
              </a:rPr>
              <a:t>He was Hiding </a:t>
            </a:r>
          </a:p>
          <a:p>
            <a:pPr lvl="1">
              <a:buFont typeface="Courier New" panose="02070309020205020404" pitchFamily="49" charset="0"/>
              <a:buChar char="o"/>
            </a:pP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4400" i="1" dirty="0">
                <a:effectLst>
                  <a:outerShdw blurRad="38100" dist="38100" dir="2700000" algn="tl">
                    <a:srgbClr val="000000">
                      <a:alpha val="43137"/>
                    </a:srgbClr>
                  </a:outerShdw>
                </a:effectLst>
                <a:latin typeface="Arial Rounded MT Bold" panose="020F0704030504030204" pitchFamily="34" charset="0"/>
              </a:rPr>
              <a:t>Does This Sound Familiar?</a:t>
            </a:r>
          </a:p>
          <a:p>
            <a:pPr marL="0" indent="0">
              <a:buNone/>
            </a:pP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759340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4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2970143" y="102549"/>
            <a:ext cx="6251713" cy="82757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Inferiority Complex?</a:t>
            </a:r>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119270" y="1410413"/>
            <a:ext cx="11926955" cy="2769702"/>
          </a:xfrm>
        </p:spPr>
        <p:txBody>
          <a:bodyPr/>
          <a:lstStyle/>
          <a:p>
            <a:pPr marL="0" indent="0">
              <a:buNone/>
            </a:pPr>
            <a:r>
              <a:rPr lang="en-US" b="1" baseline="30000" dirty="0"/>
              <a:t>15 </a:t>
            </a:r>
            <a:r>
              <a:rPr lang="en-US" b="1" i="1" dirty="0">
                <a:effectLst>
                  <a:outerShdw blurRad="38100" dist="38100" dir="2700000" algn="tl">
                    <a:srgbClr val="000000">
                      <a:alpha val="43137"/>
                    </a:srgbClr>
                  </a:outerShdw>
                </a:effectLst>
              </a:rPr>
              <a:t>“But Lord,” Gideon replied, “how can I rescue Israel? My clan is the weakest in the whole tribe of Manasseh, and I am the least in my entire family!”</a:t>
            </a:r>
            <a:endParaRPr lang="en-US" i="1" dirty="0">
              <a:effectLst>
                <a:outerShdw blurRad="38100" dist="38100" dir="2700000" algn="tl">
                  <a:srgbClr val="000000">
                    <a:alpha val="43137"/>
                  </a:srgbClr>
                </a:outerShdw>
              </a:effectLst>
            </a:endParaRPr>
          </a:p>
          <a:p>
            <a:r>
              <a:rPr lang="en-US" b="1" dirty="0">
                <a:effectLst>
                  <a:outerShdw blurRad="38100" dist="38100" dir="2700000" algn="tl">
                    <a:srgbClr val="000000">
                      <a:alpha val="43137"/>
                    </a:srgbClr>
                  </a:outerShdw>
                </a:effectLst>
                <a:latin typeface="Arial Rounded MT Bold" panose="020F0704030504030204" pitchFamily="34" charset="0"/>
              </a:rPr>
              <a:t>When You Live by Fear … </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Will Be Led By Fear</a:t>
            </a: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Leave Others Your Fear</a:t>
            </a:r>
          </a:p>
        </p:txBody>
      </p:sp>
    </p:spTree>
    <p:extLst>
      <p:ext uri="{BB962C8B-B14F-4D97-AF65-F5344CB8AC3E}">
        <p14:creationId xmlns:p14="http://schemas.microsoft.com/office/powerpoint/2010/main" val="4102455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500"/>
                                        <p:tgtEl>
                                          <p:spTgt spid="2"/>
                                        </p:tgtEl>
                                      </p:cBhvr>
                                    </p:animEffect>
                                  </p:childTnLst>
                                </p:cTn>
                              </p:par>
                            </p:childTnLst>
                          </p:cTn>
                        </p:par>
                        <p:par>
                          <p:cTn id="8" fill="hold">
                            <p:stCondLst>
                              <p:cond delay="1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500"/>
                                        <p:tgtEl>
                                          <p:spTgt spid="3">
                                            <p:txEl>
                                              <p:pRg st="2" end="2"/>
                                            </p:txEl>
                                          </p:spTgt>
                                        </p:tgtEl>
                                      </p:cBhvr>
                                    </p:animEffect>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AEE76-2FB2-4BE6-B011-3D2081B664A1}"/>
              </a:ext>
            </a:extLst>
          </p:cNvPr>
          <p:cNvSpPr>
            <a:spLocks noGrp="1"/>
          </p:cNvSpPr>
          <p:nvPr>
            <p:ph type="title"/>
          </p:nvPr>
        </p:nvSpPr>
        <p:spPr>
          <a:xfrm>
            <a:off x="838200" y="365125"/>
            <a:ext cx="10515600" cy="827571"/>
          </a:xfrm>
        </p:spPr>
        <p:txBody>
          <a:bodyPr/>
          <a:lstStyle/>
          <a:p>
            <a:endParaRPr lang="en-US" dirty="0"/>
          </a:p>
        </p:txBody>
      </p:sp>
      <p:sp>
        <p:nvSpPr>
          <p:cNvPr id="3" name="Content Placeholder 2">
            <a:extLst>
              <a:ext uri="{FF2B5EF4-FFF2-40B4-BE49-F238E27FC236}">
                <a16:creationId xmlns:a16="http://schemas.microsoft.com/office/drawing/2014/main" id="{C7E2CF7B-125C-4B2F-A5D2-DDE99914CE1E}"/>
              </a:ext>
            </a:extLst>
          </p:cNvPr>
          <p:cNvSpPr>
            <a:spLocks noGrp="1"/>
          </p:cNvSpPr>
          <p:nvPr>
            <p:ph idx="1"/>
          </p:nvPr>
        </p:nvSpPr>
        <p:spPr>
          <a:xfrm>
            <a:off x="118637" y="2323489"/>
            <a:ext cx="6107991" cy="4411139"/>
          </a:xfrm>
          <a:solidFill>
            <a:schemeClr val="bg1">
              <a:alpha val="84000"/>
            </a:schemeClr>
          </a:solidFill>
        </p:spPr>
        <p:txBody>
          <a:bodyPr>
            <a:normAutofit/>
          </a:bodyPr>
          <a:lstStyle/>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What Gideon Could See</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Under Attack</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Looked Like God was Silent</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Depended on Self</a:t>
            </a:r>
          </a:p>
          <a:p>
            <a:pPr lvl="1">
              <a:lnSpc>
                <a:spcPct val="100000"/>
              </a:lnSpc>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He Was Hiding </a:t>
            </a:r>
          </a:p>
          <a:p>
            <a:pPr>
              <a:lnSpc>
                <a:spcPct val="100000"/>
              </a:lnSpc>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What Gideon Could Not See</a:t>
            </a: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God was Not Silent !</a:t>
            </a:r>
          </a:p>
        </p:txBody>
      </p:sp>
    </p:spTree>
    <p:extLst>
      <p:ext uri="{BB962C8B-B14F-4D97-AF65-F5344CB8AC3E}">
        <p14:creationId xmlns:p14="http://schemas.microsoft.com/office/powerpoint/2010/main" val="3580227147"/>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circle(in)">
                                      <p:cBhvr>
                                        <p:cTn id="19" dur="2000"/>
                                        <p:tgtEl>
                                          <p:spTgt spid="3">
                                            <p:txEl>
                                              <p:pRg st="3" end="3"/>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par>
                          <p:cTn id="28" fill="hold">
                            <p:stCondLst>
                              <p:cond delay="2000"/>
                            </p:stCondLst>
                            <p:childTnLst>
                              <p:par>
                                <p:cTn id="29" presetID="6" presetClass="entr" presetSubtype="16"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ircle(in)">
                                      <p:cBhvr>
                                        <p:cTn id="3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B4EFE-25C7-4B05-8792-33DC046E5B01}"/>
              </a:ext>
            </a:extLst>
          </p:cNvPr>
          <p:cNvSpPr txBox="1"/>
          <p:nvPr/>
        </p:nvSpPr>
        <p:spPr>
          <a:xfrm>
            <a:off x="1698164" y="5751754"/>
            <a:ext cx="8490857" cy="1077218"/>
          </a:xfrm>
          <a:prstGeom prst="rect">
            <a:avLst/>
          </a:prstGeom>
          <a:solidFill>
            <a:schemeClr val="bg1"/>
          </a:solidFill>
        </p:spPr>
        <p:txBody>
          <a:bodyPr wrap="square" rtlCol="0">
            <a:spAutoFit/>
          </a:bodyPr>
          <a:lstStyle/>
          <a:p>
            <a:r>
              <a:rPr lang="en-US" sz="3200" dirty="0">
                <a:effectLst>
                  <a:outerShdw blurRad="38100" dist="38100" dir="2700000" algn="tl">
                    <a:srgbClr val="000000">
                      <a:alpha val="43137"/>
                    </a:srgbClr>
                  </a:outerShdw>
                </a:effectLst>
                <a:latin typeface="Arial Rounded MT Bold" panose="020F0704030504030204" pitchFamily="34" charset="0"/>
              </a:rPr>
              <a:t>The First Thing God was Going to Do is… </a:t>
            </a:r>
          </a:p>
          <a:p>
            <a:r>
              <a:rPr lang="en-US" sz="3200" dirty="0">
                <a:effectLst>
                  <a:outerShdw blurRad="38100" dist="38100" dir="2700000" algn="tl">
                    <a:srgbClr val="000000">
                      <a:alpha val="43137"/>
                    </a:srgbClr>
                  </a:outerShdw>
                </a:effectLst>
                <a:latin typeface="Arial Rounded MT Bold" panose="020F0704030504030204" pitchFamily="34" charset="0"/>
              </a:rPr>
              <a:t>       …Help Gideon Move Beyond His Fear </a:t>
            </a:r>
          </a:p>
        </p:txBody>
      </p:sp>
    </p:spTree>
    <p:extLst>
      <p:ext uri="{BB962C8B-B14F-4D97-AF65-F5344CB8AC3E}">
        <p14:creationId xmlns:p14="http://schemas.microsoft.com/office/powerpoint/2010/main" val="35976618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A2B9EC-A382-4074-86A3-8D5EAC318DC2}"/>
              </a:ext>
            </a:extLst>
          </p:cNvPr>
          <p:cNvSpPr>
            <a:spLocks noGrp="1"/>
          </p:cNvSpPr>
          <p:nvPr>
            <p:ph idx="1"/>
          </p:nvPr>
        </p:nvSpPr>
        <p:spPr>
          <a:xfrm>
            <a:off x="130628" y="1164771"/>
            <a:ext cx="11930743" cy="4528457"/>
          </a:xfrm>
          <a:solidFill>
            <a:schemeClr val="bg1">
              <a:alpha val="90000"/>
            </a:schemeClr>
          </a:solidFill>
          <a:effectLst>
            <a:softEdge rad="38100"/>
          </a:effectLst>
        </p:spPr>
        <p:txBody>
          <a:bodyPr>
            <a:normAutofit/>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Be Aware that Living in a “State of Fear” is </a:t>
            </a: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…Not Part of God’s Plan for You </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spcBef>
                <a:spcPts val="120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rPr>
              <a:t>Fear-Based Thinking…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Suggests You May Not Be Fully Trusting God.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Does Not Appropriate the Grace of God.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Keeps You in Bondage to Fear. </a:t>
            </a:r>
          </a:p>
          <a:p>
            <a:pPr lvl="1">
              <a:lnSpc>
                <a:spcPct val="100000"/>
              </a:lnSpc>
              <a:spcBef>
                <a:spcPts val="0"/>
              </a:spcBef>
              <a:spcAft>
                <a:spcPts val="600"/>
              </a:spcAft>
              <a:buFont typeface="Courier New" panose="02070309020205020404"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Is Physically, Emotionally, / Spiritually Damaging. </a:t>
            </a:r>
          </a:p>
          <a:p>
            <a:pPr marL="0" indent="0">
              <a:buNone/>
            </a:pPr>
            <a:r>
              <a:rPr lang="en-US" i="1" dirty="0">
                <a:effectLst>
                  <a:outerShdw blurRad="38100" dist="38100" dir="2700000" algn="tl">
                    <a:srgbClr val="000000">
                      <a:alpha val="43137"/>
                    </a:srgbClr>
                  </a:outerShdw>
                </a:effectLst>
              </a:rPr>
              <a:t>“In God I trust; I will not be afraid. What can mortal man do to me?”</a:t>
            </a:r>
            <a:r>
              <a:rPr lang="en-US" dirty="0">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Psalm 56:4</a:t>
            </a:r>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9015592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2" end="2"/>
                                            </p:txEl>
                                          </p:spTgt>
                                        </p:tgtEl>
                                      </p:cBhvr>
                                    </p:animEffect>
                                  </p:childTnLst>
                                </p:cTn>
                              </p:par>
                            </p:childTnLst>
                          </p:cTn>
                        </p:par>
                        <p:par>
                          <p:cTn id="39" fill="hold">
                            <p:stCondLst>
                              <p:cond delay="1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3" dur="10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p:cTn id="5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6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61" dur="10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 calcmode="lin" valueType="num">
                                      <p:cBhvr>
                                        <p:cTn id="6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2634</TotalTime>
  <Words>1020</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Calibri Light</vt:lpstr>
      <vt:lpstr>Courier New</vt:lpstr>
      <vt:lpstr>Office Theme</vt:lpstr>
      <vt:lpstr>PowerPoint Presentation</vt:lpstr>
      <vt:lpstr>PowerPoint Presentation</vt:lpstr>
      <vt:lpstr>Lessons from Gideon  pt1</vt:lpstr>
      <vt:lpstr>PowerPoint Presentation</vt:lpstr>
      <vt:lpstr>PowerPoint Presentation</vt:lpstr>
      <vt:lpstr>Inferiority Complex?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Uses Tough Times to Get Our Attention -Jud 6:1-6</vt:lpstr>
      <vt:lpstr>God Sees More Than We Do (6:7-12)</vt:lpstr>
      <vt:lpstr>God Sees More Than We Do (6:7-12)</vt:lpstr>
      <vt:lpstr>God Confirms His Priorities with His Presence (6:13-24)</vt:lpstr>
      <vt:lpstr>Private Preparation Leads to Public Usefulness (6:25-32)</vt:lpstr>
      <vt:lpstr>God is Patient with Our Faith Process (6:33-40)</vt:lpstr>
      <vt:lpstr>Success is Determined by God's Power, Not Ours (7:1-8)</vt:lpstr>
      <vt:lpstr>Success is Determined by God's Power, Not Ours (7:1-8)</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Lessons from Gideon</dc:title>
  <dc:creator>David Linton</dc:creator>
  <cp:lastModifiedBy>David Linton</cp:lastModifiedBy>
  <cp:revision>85</cp:revision>
  <cp:lastPrinted>2019-01-19T13:39:55Z</cp:lastPrinted>
  <dcterms:created xsi:type="dcterms:W3CDTF">2019-01-18T03:48:44Z</dcterms:created>
  <dcterms:modified xsi:type="dcterms:W3CDTF">2019-01-20T04:29:44Z</dcterms:modified>
</cp:coreProperties>
</file>