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5" r:id="rId2"/>
    <p:sldId id="256" r:id="rId3"/>
    <p:sldId id="279" r:id="rId4"/>
    <p:sldId id="269" r:id="rId5"/>
    <p:sldId id="270" r:id="rId6"/>
    <p:sldId id="264" r:id="rId7"/>
    <p:sldId id="259" r:id="rId8"/>
    <p:sldId id="274" r:id="rId9"/>
    <p:sldId id="257" r:id="rId10"/>
    <p:sldId id="278" r:id="rId11"/>
    <p:sldId id="277" r:id="rId12"/>
    <p:sldId id="276" r:id="rId13"/>
    <p:sldId id="258" r:id="rId14"/>
    <p:sldId id="260" r:id="rId15"/>
    <p:sldId id="261" r:id="rId16"/>
    <p:sldId id="262" r:id="rId17"/>
    <p:sldId id="263" r:id="rId18"/>
    <p:sldId id="267" r:id="rId19"/>
    <p:sldId id="265" r:id="rId20"/>
    <p:sldId id="268" r:id="rId21"/>
    <p:sldId id="271" r:id="rId22"/>
    <p:sldId id="273"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7" autoAdjust="0"/>
    <p:restoredTop sz="94660"/>
  </p:normalViewPr>
  <p:slideViewPr>
    <p:cSldViewPr snapToGrid="0">
      <p:cViewPr varScale="1">
        <p:scale>
          <a:sx n="56" d="100"/>
          <a:sy n="56" d="100"/>
        </p:scale>
        <p:origin x="348"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C9D41558-0094-41C3-B4A2-6395203643A4}" type="datetimeFigureOut">
              <a:rPr lang="en-US" smtClean="0"/>
              <a:t>3/22/2019</a:t>
            </a:fld>
            <a:endParaRPr lang="en-US" dirty="0"/>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B3B8F0D0-2C10-4DF3-84A8-14DCB78BC605}" type="slidenum">
              <a:rPr lang="en-US" smtClean="0"/>
              <a:t>‹#›</a:t>
            </a:fld>
            <a:endParaRPr lang="en-US" dirty="0"/>
          </a:p>
        </p:txBody>
      </p:sp>
    </p:spTree>
    <p:extLst>
      <p:ext uri="{BB962C8B-B14F-4D97-AF65-F5344CB8AC3E}">
        <p14:creationId xmlns:p14="http://schemas.microsoft.com/office/powerpoint/2010/main" val="24246613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76524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33161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406148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17235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31107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90135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418598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42650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04482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05391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80109-962D-40B4-99DD-8F211C8F1811}"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09297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80109-962D-40B4-99DD-8F211C8F1811}" type="datetimeFigureOut">
              <a:rPr lang="en-US" smtClean="0"/>
              <a:t>3/22/2019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9038-9553-40B0-8200-085355BBED72}" type="slidenum">
              <a:rPr lang="en-US" smtClean="0"/>
              <a:t>‹#›</a:t>
            </a:fld>
            <a:endParaRPr lang="en-US" dirty="0"/>
          </a:p>
        </p:txBody>
      </p:sp>
    </p:spTree>
    <p:extLst>
      <p:ext uri="{BB962C8B-B14F-4D97-AF65-F5344CB8AC3E}">
        <p14:creationId xmlns:p14="http://schemas.microsoft.com/office/powerpoint/2010/main" val="212759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20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A black sign with white text&#10;&#10;Description automatically generated">
            <a:extLst>
              <a:ext uri="{FF2B5EF4-FFF2-40B4-BE49-F238E27FC236}">
                <a16:creationId xmlns:a16="http://schemas.microsoft.com/office/drawing/2014/main" id="{F8D8B53F-BA4C-4596-8979-4E7EC157F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06" y="85060"/>
            <a:ext cx="11857047" cy="6518940"/>
          </a:xfrm>
          <a:prstGeom prst="rect">
            <a:avLst/>
          </a:prstGeom>
        </p:spPr>
      </p:pic>
    </p:spTree>
    <p:extLst>
      <p:ext uri="{BB962C8B-B14F-4D97-AF65-F5344CB8AC3E}">
        <p14:creationId xmlns:p14="http://schemas.microsoft.com/office/powerpoint/2010/main" val="20429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A84E21E-1290-40C7-9B73-098127ACA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3" y="42863"/>
            <a:ext cx="3576638" cy="1671638"/>
          </a:xfrm>
          <a:prstGeom prst="rect">
            <a:avLst/>
          </a:prstGeom>
        </p:spPr>
      </p:pic>
      <p:pic>
        <p:nvPicPr>
          <p:cNvPr id="5" name="Picture 4">
            <a:extLst>
              <a:ext uri="{FF2B5EF4-FFF2-40B4-BE49-F238E27FC236}">
                <a16:creationId xmlns:a16="http://schemas.microsoft.com/office/drawing/2014/main" id="{A77239A6-2600-42E9-BA19-9AFA2599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060" y="88377"/>
            <a:ext cx="3810000" cy="1671638"/>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55E8A132-21D4-4FC2-B0C4-DADBDBC4C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06" y="1773586"/>
            <a:ext cx="3499857" cy="204350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775918D-96AB-416A-9727-899F0BD58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658" y="1933067"/>
            <a:ext cx="2968256" cy="2043502"/>
          </a:xfrm>
          <a:prstGeom prst="rect">
            <a:avLst/>
          </a:prstGeom>
        </p:spPr>
      </p:pic>
      <p:pic>
        <p:nvPicPr>
          <p:cNvPr id="11" name="Picture 10">
            <a:extLst>
              <a:ext uri="{FF2B5EF4-FFF2-40B4-BE49-F238E27FC236}">
                <a16:creationId xmlns:a16="http://schemas.microsoft.com/office/drawing/2014/main" id="{AD8D0DD0-FFD4-40C3-9688-4BF6990B5A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9085" y="2063676"/>
            <a:ext cx="3499857" cy="2043503"/>
          </a:xfrm>
          <a:prstGeom prst="rect">
            <a:avLst/>
          </a:prstGeom>
        </p:spPr>
      </p:pic>
    </p:spTree>
    <p:extLst>
      <p:ext uri="{BB962C8B-B14F-4D97-AF65-F5344CB8AC3E}">
        <p14:creationId xmlns:p14="http://schemas.microsoft.com/office/powerpoint/2010/main" val="132380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874F-DD73-4A40-A696-CD6B46E50D2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BAEDFC1-9DAA-42C6-ABD2-B4A3A32EF1D3}"/>
              </a:ext>
            </a:extLst>
          </p:cNvPr>
          <p:cNvSpPr>
            <a:spLocks noGrp="1"/>
          </p:cNvSpPr>
          <p:nvPr>
            <p:ph idx="1"/>
          </p:nvPr>
        </p:nvSpPr>
        <p:spPr/>
        <p:txBody>
          <a:bodyPr/>
          <a:lstStyle/>
          <a:p>
            <a:r>
              <a:rPr lang="en-US" dirty="0"/>
              <a:t>Part 2</a:t>
            </a:r>
          </a:p>
        </p:txBody>
      </p:sp>
    </p:spTree>
    <p:extLst>
      <p:ext uri="{BB962C8B-B14F-4D97-AF65-F5344CB8AC3E}">
        <p14:creationId xmlns:p14="http://schemas.microsoft.com/office/powerpoint/2010/main" val="222414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473" y="139839"/>
            <a:ext cx="10958945" cy="761310"/>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“Put Your Mind At Ease”</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1086678"/>
            <a:ext cx="11728174" cy="5064739"/>
          </a:xfrm>
          <a:solidFill>
            <a:schemeClr val="bg1">
              <a:alpha val="80000"/>
            </a:schemeClr>
          </a:solidFill>
        </p:spPr>
        <p:txBody>
          <a:bodyPr>
            <a:normAutofit lnSpcReduction="10000"/>
          </a:bodyPr>
          <a:lstStyle/>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Philippians 4:6-7-</a:t>
            </a:r>
            <a:r>
              <a:rPr lang="en-US" baseline="30000" dirty="0">
                <a:effectLst>
                  <a:outerShdw blurRad="38100" dist="38100" dir="2700000" algn="tl">
                    <a:srgbClr val="000000">
                      <a:alpha val="43137"/>
                    </a:srgbClr>
                  </a:outerShdw>
                </a:effectLst>
                <a:latin typeface="Arial Rounded MT Bold" panose="020F0704030504030204" pitchFamily="34" charset="0"/>
              </a:rPr>
              <a:t>6 </a:t>
            </a:r>
            <a:r>
              <a:rPr lang="en-US" i="1" dirty="0">
                <a:effectLst>
                  <a:outerShdw blurRad="38100" dist="38100" dir="2700000" algn="tl">
                    <a:srgbClr val="000000">
                      <a:alpha val="43137"/>
                    </a:srgbClr>
                  </a:outerShdw>
                </a:effectLst>
                <a:latin typeface="Arial Rounded MT Bold" panose="020F0704030504030204" pitchFamily="34" charset="0"/>
              </a:rPr>
              <a:t>Be careful for nothing; but in every thing by prayer and supplication with thanksgiving let your requests be made known unto God. </a:t>
            </a:r>
            <a:r>
              <a:rPr lang="en-US" i="1" baseline="30000" dirty="0">
                <a:effectLst>
                  <a:outerShdw blurRad="38100" dist="38100" dir="2700000" algn="tl">
                    <a:srgbClr val="000000">
                      <a:alpha val="43137"/>
                    </a:srgbClr>
                  </a:outerShdw>
                </a:effectLst>
                <a:latin typeface="Arial Rounded MT Bold" panose="020F0704030504030204" pitchFamily="34" charset="0"/>
              </a:rPr>
              <a:t>7: </a:t>
            </a:r>
            <a:r>
              <a:rPr lang="en-US" i="1" dirty="0">
                <a:effectLst>
                  <a:outerShdw blurRad="38100" dist="38100" dir="2700000" algn="tl">
                    <a:srgbClr val="000000">
                      <a:alpha val="43137"/>
                    </a:srgbClr>
                  </a:outerShdw>
                </a:effectLst>
                <a:latin typeface="Arial Rounded MT Bold" panose="020F0704030504030204" pitchFamily="34" charset="0"/>
              </a:rPr>
              <a:t>And the peace of God, which passeth all understanding, shall keep your hearts and minds through Christ Jesus.</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Matthew 11:28- </a:t>
            </a:r>
            <a:r>
              <a:rPr lang="en-US" baseline="30000" dirty="0">
                <a:effectLst>
                  <a:outerShdw blurRad="38100" dist="38100" dir="2700000" algn="tl">
                    <a:srgbClr val="000000">
                      <a:alpha val="43137"/>
                    </a:srgbClr>
                  </a:outerShdw>
                </a:effectLst>
                <a:latin typeface="Arial Rounded MT Bold" panose="020F0704030504030204" pitchFamily="34" charset="0"/>
              </a:rPr>
              <a:t>28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Come unto me, all ye that labour and are heavy laden, and I will give you rest. </a:t>
            </a:r>
            <a:r>
              <a:rPr lang="en-US" i="1" baseline="30000" dirty="0">
                <a:effectLst>
                  <a:outerShdw blurRad="38100" dist="38100" dir="2700000" algn="tl">
                    <a:srgbClr val="000000">
                      <a:alpha val="43137"/>
                    </a:srgbClr>
                  </a:outerShdw>
                </a:effectLst>
                <a:latin typeface="Arial Rounded MT Bold" panose="020F0704030504030204" pitchFamily="34" charset="0"/>
              </a:rPr>
              <a:t>29 </a:t>
            </a:r>
            <a:r>
              <a:rPr lang="en-US" i="1" dirty="0">
                <a:effectLst>
                  <a:outerShdw blurRad="38100" dist="38100" dir="2700000" algn="tl">
                    <a:srgbClr val="000000">
                      <a:alpha val="43137"/>
                    </a:srgbClr>
                  </a:outerShdw>
                </a:effectLst>
                <a:latin typeface="Arial Rounded MT Bold" panose="020F0704030504030204" pitchFamily="34" charset="0"/>
              </a:rPr>
              <a:t> Take my yoke upon you, and learn of me; for I am meek and lowly in heart: and ye shall find rest unto your souls. </a:t>
            </a:r>
            <a:r>
              <a:rPr lang="en-US" i="1" baseline="30000" dirty="0">
                <a:effectLst>
                  <a:outerShdw blurRad="38100" dist="38100" dir="2700000" algn="tl">
                    <a:srgbClr val="000000">
                      <a:alpha val="43137"/>
                    </a:srgbClr>
                  </a:outerShdw>
                </a:effectLst>
                <a:latin typeface="Arial Rounded MT Bold" panose="020F0704030504030204" pitchFamily="34" charset="0"/>
              </a:rPr>
              <a:t>30 </a:t>
            </a:r>
            <a:r>
              <a:rPr lang="en-US" i="1" dirty="0">
                <a:effectLst>
                  <a:outerShdw blurRad="38100" dist="38100" dir="2700000" algn="tl">
                    <a:srgbClr val="000000">
                      <a:alpha val="43137"/>
                    </a:srgbClr>
                  </a:outerShdw>
                </a:effectLst>
                <a:latin typeface="Arial Rounded MT Bold" panose="020F0704030504030204" pitchFamily="34" charset="0"/>
              </a:rPr>
              <a:t> For my yoke is easy, and my burden is light.</a:t>
            </a:r>
          </a:p>
          <a:p>
            <a:pPr lvl="2">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Jehovah-Shalom= </a:t>
            </a:r>
            <a:r>
              <a:rPr lang="en-US" sz="3200" i="1" dirty="0">
                <a:effectLst>
                  <a:outerShdw blurRad="38100" dist="38100" dir="2700000" algn="tl">
                    <a:srgbClr val="000000">
                      <a:alpha val="43137"/>
                    </a:srgbClr>
                  </a:outerShdw>
                </a:effectLst>
                <a:latin typeface="Arial Rounded MT Bold" panose="020F0704030504030204" pitchFamily="34" charset="0"/>
              </a:rPr>
              <a:t>"the </a:t>
            </a:r>
            <a:r>
              <a:rPr lang="en-US" sz="3200" i="1" cap="small" dirty="0">
                <a:effectLst>
                  <a:outerShdw blurRad="38100" dist="38100" dir="2700000" algn="tl">
                    <a:srgbClr val="000000">
                      <a:alpha val="43137"/>
                    </a:srgbClr>
                  </a:outerShdw>
                </a:effectLst>
                <a:latin typeface="Arial Rounded MT Bold" panose="020F0704030504030204" pitchFamily="34" charset="0"/>
              </a:rPr>
              <a:t>Lord</a:t>
            </a:r>
            <a:r>
              <a:rPr lang="en-US" sz="3200" i="1" dirty="0">
                <a:effectLst>
                  <a:outerShdw blurRad="38100" dist="38100" dir="2700000" algn="tl">
                    <a:srgbClr val="000000">
                      <a:alpha val="43137"/>
                    </a:srgbClr>
                  </a:outerShdw>
                </a:effectLst>
                <a:latin typeface="Arial Rounded MT Bold" panose="020F0704030504030204" pitchFamily="34" charset="0"/>
              </a:rPr>
              <a:t> is </a:t>
            </a:r>
            <a:r>
              <a:rPr lang="en-US" sz="3200" b="1" i="1" dirty="0">
                <a:effectLst>
                  <a:outerShdw blurRad="38100" dist="38100" dir="2700000" algn="tl">
                    <a:srgbClr val="000000">
                      <a:alpha val="43137"/>
                    </a:srgbClr>
                  </a:outerShdw>
                </a:effectLst>
                <a:latin typeface="Arial Rounded MT Bold" panose="020F0704030504030204" pitchFamily="34" charset="0"/>
              </a:rPr>
              <a:t>Peace</a:t>
            </a:r>
            <a:r>
              <a:rPr lang="en-US" sz="3200" i="1" dirty="0">
                <a:effectLst>
                  <a:outerShdw blurRad="38100" dist="38100" dir="2700000" algn="tl">
                    <a:srgbClr val="000000">
                      <a:alpha val="43137"/>
                    </a:srgbClr>
                  </a:outerShdw>
                </a:effectLst>
                <a:latin typeface="Arial Rounded MT Bold" panose="020F0704030504030204" pitchFamily="34" charset="0"/>
              </a:rPr>
              <a:t>"</a:t>
            </a:r>
            <a:endParaRPr lang="en-US" dirty="0"/>
          </a:p>
        </p:txBody>
      </p:sp>
    </p:spTree>
    <p:extLst>
      <p:ext uri="{BB962C8B-B14F-4D97-AF65-F5344CB8AC3E}">
        <p14:creationId xmlns:p14="http://schemas.microsoft.com/office/powerpoint/2010/main" val="11128130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2000"/>
                                        <p:tgtEl>
                                          <p:spTgt spid="3">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9"/>
            <a:ext cx="10720628" cy="761310"/>
          </a:xfrm>
          <a:solidFill>
            <a:schemeClr val="bg1"/>
          </a:solidFill>
        </p:spPr>
        <p:txBody>
          <a:bodyPr>
            <a:normAutofit fontScale="90000"/>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“Put Your Trust In Him”</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33171" y="2900488"/>
            <a:ext cx="10925657" cy="2630883"/>
          </a:xfrm>
          <a:solidFill>
            <a:schemeClr val="bg1"/>
          </a:solidFill>
        </p:spPr>
        <p:txBody>
          <a:bodyPr>
            <a:normAutofit/>
          </a:bodyPr>
          <a:lstStyle/>
          <a:p>
            <a:pPr marL="0" lvl="0" indent="0">
              <a:buNone/>
            </a:pPr>
            <a:r>
              <a:rPr lang="en-US" b="1" dirty="0">
                <a:effectLst>
                  <a:outerShdw blurRad="38100" dist="38100" dir="2700000" algn="tl">
                    <a:srgbClr val="000000">
                      <a:alpha val="43137"/>
                    </a:srgbClr>
                  </a:outerShdw>
                </a:effectLst>
                <a:latin typeface="Arial Rounded MT Bold" panose="020F0704030504030204" pitchFamily="34" charset="0"/>
              </a:rPr>
              <a:t>Psalm 62:8-</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i="1" baseline="30000"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Trust in him at all times; ye people, pour out your heart before him: God is a refuge for us. Selah”  </a:t>
            </a:r>
          </a:p>
          <a:p>
            <a:pPr lvl="0"/>
            <a:r>
              <a:rPr lang="en-US" b="1" dirty="0">
                <a:effectLst>
                  <a:outerShdw blurRad="38100" dist="38100" dir="2700000" algn="tl">
                    <a:srgbClr val="000000">
                      <a:alpha val="43137"/>
                    </a:srgbClr>
                  </a:outerShdw>
                </a:effectLst>
                <a:latin typeface="Arial Rounded MT Bold" panose="020F0704030504030204" pitchFamily="34" charset="0"/>
              </a:rPr>
              <a:t>Trust= Him in Every Situation</a:t>
            </a:r>
          </a:p>
          <a:p>
            <a:pPr lvl="0"/>
            <a:r>
              <a:rPr lang="en-US" b="1" dirty="0">
                <a:effectLst>
                  <a:outerShdw blurRad="38100" dist="38100" dir="2700000" algn="tl">
                    <a:srgbClr val="000000">
                      <a:alpha val="43137"/>
                    </a:srgbClr>
                  </a:outerShdw>
                </a:effectLst>
                <a:latin typeface="Arial Rounded MT Bold" panose="020F0704030504030204" pitchFamily="34" charset="0"/>
              </a:rPr>
              <a:t>Talk= to Him about Every Situation</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 Rohi = </a:t>
            </a:r>
            <a:r>
              <a:rPr lang="en-US" sz="3200" i="1" dirty="0">
                <a:effectLst>
                  <a:outerShdw blurRad="38100" dist="38100" dir="2700000" algn="tl">
                    <a:srgbClr val="000000">
                      <a:alpha val="43137"/>
                    </a:srgbClr>
                  </a:outerShdw>
                </a:effectLst>
                <a:latin typeface="Arial Rounded MT Bold" panose="020F0704030504030204" pitchFamily="34" charset="0"/>
              </a:rPr>
              <a:t>“the Lord is </a:t>
            </a:r>
            <a:r>
              <a:rPr lang="en-US" sz="3200" b="1" i="1" dirty="0">
                <a:effectLst>
                  <a:outerShdw blurRad="38100" dist="38100" dir="2700000" algn="tl">
                    <a:srgbClr val="000000">
                      <a:alpha val="43137"/>
                    </a:srgbClr>
                  </a:outerShdw>
                </a:effectLst>
                <a:latin typeface="Arial Rounded MT Bold" panose="020F0704030504030204" pitchFamily="34" charset="0"/>
              </a:rPr>
              <a:t>Our Shepherd”</a:t>
            </a:r>
          </a:p>
          <a:p>
            <a:pPr marL="0" indent="0">
              <a:buNone/>
            </a:pPr>
            <a:endParaRPr lang="en-US" dirty="0"/>
          </a:p>
        </p:txBody>
      </p:sp>
    </p:spTree>
    <p:extLst>
      <p:ext uri="{BB962C8B-B14F-4D97-AF65-F5344CB8AC3E}">
        <p14:creationId xmlns:p14="http://schemas.microsoft.com/office/powerpoint/2010/main" val="11782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035" y="139839"/>
            <a:ext cx="11728173" cy="761310"/>
          </a:xfrm>
          <a:solidFill>
            <a:schemeClr val="bg1">
              <a:alpha val="80000"/>
            </a:schemeClr>
          </a:solidFill>
        </p:spPr>
        <p:txBody>
          <a:bodyPr>
            <a:noAutofit/>
          </a:bodyPr>
          <a:lstStyle/>
          <a:p>
            <a:pPr lvl="0"/>
            <a:r>
              <a:rPr lang="en-US" sz="3600" b="1" dirty="0">
                <a:effectLst>
                  <a:outerShdw blurRad="38100" dist="38100" dir="2700000" algn="tl">
                    <a:srgbClr val="000000">
                      <a:alpha val="43137"/>
                    </a:srgbClr>
                  </a:outerShdw>
                </a:effectLst>
                <a:latin typeface="Arial Rounded MT Bold" panose="020F0704030504030204" pitchFamily="34" charset="0"/>
              </a:rPr>
              <a:t>Gives Power to </a:t>
            </a:r>
            <a:r>
              <a:rPr lang="en-US" sz="3600" b="1" i="1" dirty="0">
                <a:effectLst>
                  <a:outerShdw blurRad="38100" dist="38100" dir="2700000" algn="tl">
                    <a:srgbClr val="000000">
                      <a:alpha val="43137"/>
                    </a:srgbClr>
                  </a:outerShdw>
                </a:effectLst>
                <a:latin typeface="Arial Rounded MT Bold" panose="020F0704030504030204" pitchFamily="34" charset="0"/>
              </a:rPr>
              <a:t>“Transfer All Your Burdens To Him”</a:t>
            </a:r>
            <a:endParaRPr lang="en-US" sz="3600"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2315873"/>
            <a:ext cx="11728174" cy="2962710"/>
          </a:xfrm>
          <a:solidFill>
            <a:schemeClr val="bg1">
              <a:alpha val="90000"/>
            </a:schemeClr>
          </a:solidFill>
        </p:spPr>
        <p:txBody>
          <a:bodyPr>
            <a:normAutofit/>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Psalm 62:8- </a:t>
            </a:r>
            <a:r>
              <a:rPr lang="en-US" i="1" dirty="0">
                <a:effectLst>
                  <a:outerShdw blurRad="38100" dist="38100" dir="2700000" algn="tl">
                    <a:srgbClr val="000000">
                      <a:alpha val="43137"/>
                    </a:srgbClr>
                  </a:outerShdw>
                </a:effectLst>
                <a:latin typeface="Arial Rounded MT Bold" panose="020F0704030504030204" pitchFamily="34" charset="0"/>
              </a:rPr>
              <a:t>Trust in him at all times; ye people, pour out your heart before him: God is a refuge for us. </a:t>
            </a:r>
            <a:r>
              <a:rPr lang="en-US" dirty="0">
                <a:effectLst>
                  <a:outerShdw blurRad="38100" dist="38100" dir="2700000" algn="tl">
                    <a:srgbClr val="000000">
                      <a:alpha val="43137"/>
                    </a:srgbClr>
                  </a:outerShdw>
                </a:effectLst>
                <a:latin typeface="Arial Rounded MT Bold" panose="020F0704030504030204" pitchFamily="34" charset="0"/>
              </a:rPr>
              <a:t>Selah. -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Psalm 55:22-</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Cast thy burden upon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and he shall sustain thee: he shall never suffer the righteous to be moved.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 Peter 5:7-</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Casting all your care upon him; for he careth for you</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Jehovah-Jireh</a:t>
            </a:r>
            <a:r>
              <a:rPr lang="en-US" sz="3200" i="1" dirty="0">
                <a:effectLst>
                  <a:outerShdw blurRad="38100" dist="38100" dir="2700000" algn="tl">
                    <a:srgbClr val="000000">
                      <a:alpha val="43137"/>
                    </a:srgbClr>
                  </a:outerShdw>
                </a:effectLst>
                <a:latin typeface="Arial Rounded MT Bold" panose="020F0704030504030204" pitchFamily="34" charset="0"/>
              </a:rPr>
              <a:t>= "the </a:t>
            </a:r>
            <a:r>
              <a:rPr lang="en-US" sz="3200" i="1" cap="small" dirty="0">
                <a:effectLst>
                  <a:outerShdw blurRad="38100" dist="38100" dir="2700000" algn="tl">
                    <a:srgbClr val="000000">
                      <a:alpha val="43137"/>
                    </a:srgbClr>
                  </a:outerShdw>
                </a:effectLst>
                <a:latin typeface="Arial Rounded MT Bold" panose="020F0704030504030204" pitchFamily="34" charset="0"/>
              </a:rPr>
              <a:t>Lord</a:t>
            </a:r>
            <a:r>
              <a:rPr lang="en-US" sz="3200" i="1" dirty="0">
                <a:effectLst>
                  <a:outerShdw blurRad="38100" dist="38100" dir="2700000" algn="tl">
                    <a:srgbClr val="000000">
                      <a:alpha val="43137"/>
                    </a:srgbClr>
                  </a:outerShdw>
                </a:effectLst>
                <a:latin typeface="Arial Rounded MT Bold" panose="020F0704030504030204" pitchFamily="34" charset="0"/>
              </a:rPr>
              <a:t>, my </a:t>
            </a:r>
            <a:r>
              <a:rPr lang="en-US" sz="3200" b="1" i="1" dirty="0">
                <a:effectLst>
                  <a:outerShdw blurRad="38100" dist="38100" dir="2700000" algn="tl">
                    <a:srgbClr val="000000">
                      <a:alpha val="43137"/>
                    </a:srgbClr>
                  </a:outerShdw>
                </a:effectLst>
                <a:latin typeface="Arial Rounded MT Bold" panose="020F0704030504030204" pitchFamily="34" charset="0"/>
              </a:rPr>
              <a:t>Provider</a:t>
            </a:r>
            <a:r>
              <a:rPr lang="en-US" sz="3200" i="1"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30648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2000"/>
                                        <p:tgtEl>
                                          <p:spTgt spid="3">
                                            <p:txEl>
                                              <p:pRg st="1" end="1"/>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2000"/>
                                        <p:tgtEl>
                                          <p:spTgt spid="3">
                                            <p:txEl>
                                              <p:pRg st="2" end="2"/>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39839"/>
            <a:ext cx="11102009" cy="761310"/>
          </a:xfrm>
          <a:solidFill>
            <a:schemeClr val="bg1">
              <a:alpha val="70000"/>
            </a:schemeClr>
          </a:solidFill>
        </p:spPr>
        <p:txBody>
          <a:bodyPr>
            <a:normAutofit fontScale="90000"/>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“Practice His Presence”</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1086679"/>
            <a:ext cx="11728174" cy="2044448"/>
          </a:xfrm>
          <a:solidFill>
            <a:schemeClr val="bg1">
              <a:alpha val="90000"/>
            </a:schemeClr>
          </a:solidFill>
        </p:spPr>
        <p:txBody>
          <a:bodyPr>
            <a:normAutofit/>
          </a:bodyPr>
          <a:lstStyle/>
          <a:p>
            <a:pPr lvl="0">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Psalm 61:1-2- </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Hear my cry, O God; attend unto my prayer. </a:t>
            </a:r>
          </a:p>
          <a:p>
            <a:pPr marL="0" lvl="0" indent="0">
              <a:lnSpc>
                <a:spcPct val="100000"/>
              </a:lnSpc>
              <a:spcBef>
                <a:spcPts val="0"/>
              </a:spcBef>
              <a:buNone/>
            </a:pPr>
            <a:r>
              <a:rPr lang="en-US" i="1" baseline="30000" dirty="0">
                <a:effectLst>
                  <a:outerShdw blurRad="38100" dist="38100" dir="2700000" algn="tl">
                    <a:srgbClr val="000000">
                      <a:alpha val="43137"/>
                    </a:srgbClr>
                  </a:outerShdw>
                </a:effectLst>
                <a:latin typeface="Arial Rounded MT Bold" panose="020F0704030504030204" pitchFamily="34" charset="0"/>
              </a:rPr>
              <a:t>  2 </a:t>
            </a:r>
            <a:r>
              <a:rPr lang="en-US" i="1" dirty="0">
                <a:effectLst>
                  <a:outerShdw blurRad="38100" dist="38100" dir="2700000" algn="tl">
                    <a:srgbClr val="000000">
                      <a:alpha val="43137"/>
                    </a:srgbClr>
                  </a:outerShdw>
                </a:effectLst>
                <a:latin typeface="Arial Rounded MT Bold" panose="020F0704030504030204" pitchFamily="34" charset="0"/>
              </a:rPr>
              <a:t> From the end of the earth will I cry unto thee, when my heart is     </a:t>
            </a:r>
          </a:p>
          <a:p>
            <a:pPr marL="0" lv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overwhelmed: lead me to the rock that is higher than I.” </a:t>
            </a:r>
          </a:p>
          <a:p>
            <a:pPr lvl="2">
              <a:lnSpc>
                <a:spcPct val="100000"/>
              </a:lnSpc>
              <a:buFont typeface="Courier New" panose="02070309020205020404" pitchFamily="49" charset="0"/>
              <a:buChar char="o"/>
            </a:pPr>
            <a:r>
              <a:rPr lang="en-US"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Arial Rounded MT Bold" panose="020F0704030504030204" pitchFamily="34" charset="0"/>
              </a:rPr>
              <a:t>Jehovah Shammah = </a:t>
            </a:r>
            <a:r>
              <a:rPr lang="en-US" sz="3200" i="1" dirty="0">
                <a:effectLst>
                  <a:outerShdw blurRad="38100" dist="38100" dir="2700000" algn="tl">
                    <a:srgbClr val="000000">
                      <a:alpha val="43137"/>
                    </a:srgbClr>
                  </a:outerShdw>
                </a:effectLst>
                <a:latin typeface="Arial Rounded MT Bold" panose="020F0704030504030204" pitchFamily="34" charset="0"/>
              </a:rPr>
              <a:t>“the Lord </a:t>
            </a:r>
            <a:r>
              <a:rPr lang="en-US" sz="3200" b="1" i="1" dirty="0">
                <a:effectLst>
                  <a:outerShdw blurRad="38100" dist="38100" dir="2700000" algn="tl">
                    <a:srgbClr val="000000">
                      <a:alpha val="43137"/>
                    </a:srgbClr>
                  </a:outerShdw>
                </a:effectLst>
                <a:latin typeface="Arial Rounded MT Bold" panose="020F0704030504030204" pitchFamily="34" charset="0"/>
              </a:rPr>
              <a:t>is There”</a:t>
            </a:r>
            <a:endParaRPr lang="en-US" b="1"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4205785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309" y="109859"/>
            <a:ext cx="7831784" cy="761310"/>
          </a:xfrm>
          <a:solidFill>
            <a:schemeClr val="bg1">
              <a:alpha val="80000"/>
            </a:schemeClr>
          </a:solidFill>
        </p:spPr>
        <p:txBody>
          <a:bodyPr>
            <a:normAutofit/>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“Stand”</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1086679"/>
            <a:ext cx="11728174" cy="2764886"/>
          </a:xfrm>
          <a:solidFill>
            <a:schemeClr val="bg1">
              <a:alpha val="80000"/>
            </a:schemeClr>
          </a:solidFill>
        </p:spPr>
        <p:txBody>
          <a:bodyPr>
            <a:normAutofit/>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Joshua 1:9-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Have not I commanded thee? Be strong and of a good courage; be not afraid, neither be thou dismayed: for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thy God is with thee whithersoever thou goest.</a:t>
            </a:r>
          </a:p>
          <a:p>
            <a:pPr lvl="0"/>
            <a:r>
              <a:rPr lang="en-US" b="1" dirty="0">
                <a:effectLst>
                  <a:outerShdw blurRad="38100" dist="38100" dir="2700000" algn="tl">
                    <a:srgbClr val="000000">
                      <a:alpha val="43137"/>
                    </a:srgbClr>
                  </a:outerShdw>
                </a:effectLst>
                <a:latin typeface="Arial Rounded MT Bold" panose="020F0704030504030204" pitchFamily="34" charset="0"/>
              </a:rPr>
              <a:t>Hebrews 13:6 - </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So that we may boldly say, The Lord is my helper, and I will not fear what man shall do unto me</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 Nissi = </a:t>
            </a:r>
            <a:r>
              <a:rPr lang="en-US" sz="3200" b="1"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The Lord Is Our Banner”</a:t>
            </a:r>
          </a:p>
        </p:txBody>
      </p:sp>
    </p:spTree>
    <p:extLst>
      <p:ext uri="{BB962C8B-B14F-4D97-AF65-F5344CB8AC3E}">
        <p14:creationId xmlns:p14="http://schemas.microsoft.com/office/powerpoint/2010/main" val="60037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heel(1)">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2" y="109951"/>
            <a:ext cx="11867169" cy="6586271"/>
          </a:xfrm>
          <a:prstGeom prst="rect">
            <a:avLst/>
          </a:prstGeom>
        </p:spPr>
      </p:pic>
    </p:spTree>
    <p:extLst>
      <p:ext uri="{BB962C8B-B14F-4D97-AF65-F5344CB8AC3E}">
        <p14:creationId xmlns:p14="http://schemas.microsoft.com/office/powerpoint/2010/main" val="1397980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9"/>
            <a:ext cx="10515600" cy="761310"/>
          </a:xfrm>
        </p:spPr>
        <p:txBody>
          <a:bodyPr/>
          <a:lstStyle/>
          <a:p>
            <a:endParaRPr lang="en-US" dirty="0"/>
          </a:p>
        </p:txBody>
      </p:sp>
      <p:sp>
        <p:nvSpPr>
          <p:cNvPr id="3" name="Content Placeholder 2"/>
          <p:cNvSpPr>
            <a:spLocks noGrp="1"/>
          </p:cNvSpPr>
          <p:nvPr>
            <p:ph idx="1"/>
          </p:nvPr>
        </p:nvSpPr>
        <p:spPr>
          <a:xfrm>
            <a:off x="231913" y="2255911"/>
            <a:ext cx="11728174" cy="2676307"/>
          </a:xfrm>
          <a:solidFill>
            <a:schemeClr val="bg1">
              <a:alpha val="85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Joshua 1:8 (KJV)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This </a:t>
            </a:r>
            <a:r>
              <a:rPr lang="en-US" b="1" i="1" dirty="0">
                <a:effectLst>
                  <a:outerShdw blurRad="38100" dist="38100" dir="2700000" algn="tl">
                    <a:srgbClr val="000000">
                      <a:alpha val="43137"/>
                    </a:srgbClr>
                  </a:outerShdw>
                </a:effectLst>
                <a:latin typeface="Arial Rounded MT Bold" panose="020F0704030504030204" pitchFamily="34" charset="0"/>
              </a:rPr>
              <a:t>book </a:t>
            </a:r>
            <a:r>
              <a:rPr lang="en-US" i="1" dirty="0">
                <a:effectLst>
                  <a:outerShdw blurRad="38100" dist="38100" dir="2700000" algn="tl">
                    <a:srgbClr val="000000">
                      <a:alpha val="43137"/>
                    </a:srgbClr>
                  </a:outerShdw>
                </a:effectLst>
                <a:latin typeface="Arial Rounded MT Bold" panose="020F0704030504030204" pitchFamily="34" charset="0"/>
              </a:rPr>
              <a:t>of the law </a:t>
            </a:r>
            <a:r>
              <a:rPr lang="en-US" b="1" i="1" dirty="0">
                <a:effectLst>
                  <a:outerShdw blurRad="38100" dist="38100" dir="2700000" algn="tl">
                    <a:srgbClr val="000000">
                      <a:alpha val="43137"/>
                    </a:srgbClr>
                  </a:outerShdw>
                </a:effectLst>
                <a:latin typeface="Arial Rounded MT Bold" panose="020F0704030504030204" pitchFamily="34" charset="0"/>
              </a:rPr>
              <a:t>shall not depart </a:t>
            </a:r>
            <a:r>
              <a:rPr lang="en-US" i="1" dirty="0">
                <a:effectLst>
                  <a:outerShdw blurRad="38100" dist="38100" dir="2700000" algn="tl">
                    <a:srgbClr val="000000">
                      <a:alpha val="43137"/>
                    </a:srgbClr>
                  </a:outerShdw>
                </a:effectLst>
                <a:latin typeface="Arial Rounded MT Bold" panose="020F0704030504030204" pitchFamily="34" charset="0"/>
              </a:rPr>
              <a:t>out of thy </a:t>
            </a:r>
            <a:r>
              <a:rPr lang="en-US" b="1" i="1" dirty="0">
                <a:effectLst>
                  <a:outerShdw blurRad="38100" dist="38100" dir="2700000" algn="tl">
                    <a:srgbClr val="000000">
                      <a:alpha val="43137"/>
                    </a:srgbClr>
                  </a:outerShdw>
                </a:effectLst>
                <a:latin typeface="Arial Rounded MT Bold" panose="020F0704030504030204" pitchFamily="34" charset="0"/>
              </a:rPr>
              <a:t>mouth</a:t>
            </a:r>
            <a:r>
              <a:rPr lang="en-US" i="1" dirty="0">
                <a:effectLst>
                  <a:outerShdw blurRad="38100" dist="38100" dir="2700000" algn="tl">
                    <a:srgbClr val="000000">
                      <a:alpha val="43137"/>
                    </a:srgbClr>
                  </a:outerShdw>
                </a:effectLst>
                <a:latin typeface="Arial Rounded MT Bold" panose="020F0704030504030204" pitchFamily="34" charset="0"/>
              </a:rPr>
              <a:t>; but thou</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shalt meditate therein day and night, that thou mayest observe to</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do according to all that is written therein: for then thou shalt make</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thy way prosperous, and then thou shalt have </a:t>
            </a:r>
            <a:r>
              <a:rPr lang="en-US" b="1" i="1" dirty="0">
                <a:effectLst>
                  <a:outerShdw blurRad="38100" dist="38100" dir="2700000" algn="tl">
                    <a:srgbClr val="000000">
                      <a:alpha val="43137"/>
                    </a:srgbClr>
                  </a:outerShdw>
                </a:effectLst>
                <a:latin typeface="Arial Rounded MT Bold" panose="020F0704030504030204" pitchFamily="34" charset="0"/>
              </a:rPr>
              <a:t>good success</a:t>
            </a:r>
            <a:r>
              <a:rPr lang="en-US" i="1" dirty="0">
                <a:effectLst>
                  <a:outerShdw blurRad="38100" dist="38100" dir="2700000" algn="tl">
                    <a:srgbClr val="000000">
                      <a:alpha val="43137"/>
                    </a:srgbClr>
                  </a:outerShdw>
                </a:effectLst>
                <a:latin typeface="Arial Rounded MT Bold" panose="020F0704030504030204" pitchFamily="34" charset="0"/>
              </a:rPr>
              <a:t>.</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086097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2000"/>
                                        <p:tgtEl>
                                          <p:spTgt spid="3">
                                            <p:txEl>
                                              <p:pRg st="0" end="0"/>
                                            </p:txEl>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2000"/>
                                        <p:tgtEl>
                                          <p:spTgt spid="3">
                                            <p:txEl>
                                              <p:pRg st="1" end="1"/>
                                            </p:txEl>
                                          </p:spTgt>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2000"/>
                                        <p:tgtEl>
                                          <p:spTgt spid="3">
                                            <p:txEl>
                                              <p:pRg st="2" end="2"/>
                                            </p:txEl>
                                          </p:spTgt>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314" y="5795889"/>
            <a:ext cx="5711686" cy="921507"/>
          </a:xfrm>
          <a:solidFill>
            <a:schemeClr val="bg1">
              <a:alpha val="64000"/>
            </a:schemeClr>
          </a:solidFill>
          <a:effectLst>
            <a:softEdge rad="31750"/>
          </a:effectLst>
        </p:spPr>
        <p:txBody>
          <a:bodyPr>
            <a:normAutofit fontScale="90000"/>
          </a:bodyPr>
          <a:lstStyle/>
          <a:p>
            <a:r>
              <a:rPr lang="en-US" sz="6600" b="1" dirty="0">
                <a:effectLst>
                  <a:outerShdw blurRad="38100" dist="38100" dir="2700000" algn="tl">
                    <a:srgbClr val="000000">
                      <a:alpha val="43137"/>
                    </a:srgbClr>
                  </a:outerShdw>
                </a:effectLst>
                <a:latin typeface="Arial Rounded MT Bold" panose="020F0704030504030204" pitchFamily="34" charset="0"/>
              </a:rPr>
              <a:t>Attack Panic</a:t>
            </a:r>
          </a:p>
        </p:txBody>
      </p:sp>
      <p:sp>
        <p:nvSpPr>
          <p:cNvPr id="3" name="Subtitle 2"/>
          <p:cNvSpPr>
            <a:spLocks noGrp="1"/>
          </p:cNvSpPr>
          <p:nvPr>
            <p:ph type="subTitle" idx="1"/>
          </p:nvPr>
        </p:nvSpPr>
        <p:spPr>
          <a:xfrm>
            <a:off x="855885" y="718161"/>
            <a:ext cx="2173357" cy="572397"/>
          </a:xfrm>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Joshua 1</a:t>
            </a:r>
          </a:p>
        </p:txBody>
      </p:sp>
      <p:sp>
        <p:nvSpPr>
          <p:cNvPr id="4" name="TextBox 3"/>
          <p:cNvSpPr txBox="1"/>
          <p:nvPr/>
        </p:nvSpPr>
        <p:spPr>
          <a:xfrm>
            <a:off x="152400" y="6396335"/>
            <a:ext cx="224443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p:cNvSpPr txBox="1"/>
          <p:nvPr/>
        </p:nvSpPr>
        <p:spPr>
          <a:xfrm>
            <a:off x="9824679" y="110837"/>
            <a:ext cx="217335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March 24, 2019</a:t>
            </a:r>
          </a:p>
        </p:txBody>
      </p:sp>
    </p:spTree>
    <p:extLst>
      <p:ext uri="{BB962C8B-B14F-4D97-AF65-F5344CB8AC3E}">
        <p14:creationId xmlns:p14="http://schemas.microsoft.com/office/powerpoint/2010/main" val="349989756"/>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290146"/>
            <a:ext cx="3048000" cy="2057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618" y="290146"/>
            <a:ext cx="2627874" cy="2057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93" y="3334043"/>
            <a:ext cx="2894867" cy="332722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735" y="3657820"/>
            <a:ext cx="2358718" cy="3003452"/>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16010"/>
          <a:stretch/>
        </p:blipFill>
        <p:spPr>
          <a:xfrm>
            <a:off x="7477418" y="290146"/>
            <a:ext cx="3236088" cy="2338974"/>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1788" r="9377" b="7057"/>
          <a:stretch/>
        </p:blipFill>
        <p:spPr>
          <a:xfrm>
            <a:off x="6865749" y="3130658"/>
            <a:ext cx="3611105" cy="3208149"/>
          </a:xfrm>
          <a:prstGeom prst="rect">
            <a:avLst/>
          </a:prstGeom>
        </p:spPr>
      </p:pic>
    </p:spTree>
    <p:extLst>
      <p:ext uri="{BB962C8B-B14F-4D97-AF65-F5344CB8AC3E}">
        <p14:creationId xmlns:p14="http://schemas.microsoft.com/office/powerpoint/2010/main" val="325599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962"/>
          <a:stretch/>
        </p:blipFill>
        <p:spPr>
          <a:xfrm>
            <a:off x="277138" y="0"/>
            <a:ext cx="2775857" cy="2501828"/>
          </a:xfrm>
          <a:prstGeom prst="rect">
            <a:avLst/>
          </a:prstGeom>
        </p:spPr>
      </p:pic>
      <p:pic>
        <p:nvPicPr>
          <p:cNvPr id="1026" name="Picture 2" descr="Image result for anxiety meme"/>
          <p:cNvPicPr>
            <a:picLocks noChangeAspect="1" noChangeArrowheads="1"/>
          </p:cNvPicPr>
          <p:nvPr/>
        </p:nvPicPr>
        <p:blipFill rotWithShape="1">
          <a:blip r:embed="rId3">
            <a:extLst>
              <a:ext uri="{28A0092B-C50C-407E-A947-70E740481C1C}">
                <a14:useLocalDpi xmlns:a14="http://schemas.microsoft.com/office/drawing/2010/main" val="0"/>
              </a:ext>
            </a:extLst>
          </a:blip>
          <a:srcRect b="11165"/>
          <a:stretch/>
        </p:blipFill>
        <p:spPr bwMode="auto">
          <a:xfrm>
            <a:off x="3323132" y="83633"/>
            <a:ext cx="5905500" cy="19630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6193"/>
          <a:stretch/>
        </p:blipFill>
        <p:spPr>
          <a:xfrm>
            <a:off x="1159552" y="3554699"/>
            <a:ext cx="2857500" cy="21265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597" y="446520"/>
            <a:ext cx="2308172" cy="1600200"/>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31173"/>
          <a:stretch/>
        </p:blipFill>
        <p:spPr>
          <a:xfrm>
            <a:off x="6625652" y="3299085"/>
            <a:ext cx="5566348" cy="3356548"/>
          </a:xfrm>
          <a:prstGeom prst="rect">
            <a:avLst/>
          </a:prstGeom>
        </p:spPr>
      </p:pic>
    </p:spTree>
    <p:extLst>
      <p:ext uri="{BB962C8B-B14F-4D97-AF65-F5344CB8AC3E}">
        <p14:creationId xmlns:p14="http://schemas.microsoft.com/office/powerpoint/2010/main" val="146669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 y="102870"/>
            <a:ext cx="11898630" cy="6606540"/>
          </a:xfrm>
        </p:spPr>
        <p:txBody>
          <a:bodyPr>
            <a:normAutofit lnSpcReduction="10000"/>
          </a:bodyPr>
          <a:lstStyle/>
          <a:p>
            <a:r>
              <a:rPr lang="en-US" dirty="0"/>
              <a:t>We live in a world that is looking for peace. Most of us are more familiar with tension, stress and anxiety than peace. Lack of peace is the result of our complex, accelerated and stressed-out world. If you can complete these sentences with the appropriate word, you need to learn what resources are offered you by the “God of Peace.”</a:t>
            </a:r>
            <a:br>
              <a:rPr lang="en-US" dirty="0"/>
            </a:br>
            <a:br>
              <a:rPr lang="en-US" dirty="0"/>
            </a:br>
            <a:r>
              <a:rPr lang="en-US" dirty="0"/>
              <a:t>…I am ready to throw in the… (towel).</a:t>
            </a:r>
            <a:br>
              <a:rPr lang="en-US" dirty="0"/>
            </a:br>
            <a:r>
              <a:rPr lang="en-US" dirty="0"/>
              <a:t>…I am at the end of my…(rope).</a:t>
            </a:r>
            <a:br>
              <a:rPr lang="en-US" dirty="0"/>
            </a:br>
            <a:r>
              <a:rPr lang="en-US" dirty="0"/>
              <a:t>…I am just a bundle of…(nerves).</a:t>
            </a:r>
            <a:br>
              <a:rPr lang="en-US" dirty="0"/>
            </a:br>
            <a:r>
              <a:rPr lang="en-US" dirty="0"/>
              <a:t>…I am at my wits…(end).</a:t>
            </a:r>
            <a:br>
              <a:rPr lang="en-US" dirty="0"/>
            </a:br>
            <a:r>
              <a:rPr lang="en-US" dirty="0"/>
              <a:t>…I feel like resigning from the human…(race).</a:t>
            </a:r>
            <a:br>
              <a:rPr lang="en-US" dirty="0"/>
            </a:br>
            <a:r>
              <a:rPr lang="en-US" dirty="0"/>
              <a:t>…I am in over my…(head).</a:t>
            </a:r>
            <a:br>
              <a:rPr lang="en-US" dirty="0"/>
            </a:br>
            <a:br>
              <a:rPr lang="en-US" dirty="0"/>
            </a:br>
            <a:r>
              <a:rPr lang="en-US" dirty="0"/>
              <a:t>How did you do? If you answered “towel,” “rope,” “nerves,” “end,” “race” and “head,” give yourself an “A.” And take a vacation. Most of us have used these phrases at one time or another in our hurried lives (4). Never forget that peace is an “inside job.”</a:t>
            </a:r>
          </a:p>
        </p:txBody>
      </p:sp>
    </p:spTree>
    <p:extLst>
      <p:ext uri="{BB962C8B-B14F-4D97-AF65-F5344CB8AC3E}">
        <p14:creationId xmlns:p14="http://schemas.microsoft.com/office/powerpoint/2010/main" val="163279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 y="102870"/>
            <a:ext cx="6995160" cy="6606540"/>
          </a:xfrm>
        </p:spPr>
        <p:txBody>
          <a:bodyPr>
            <a:normAutofit/>
          </a:bodyPr>
          <a:lstStyle/>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                                     Anxiety Test</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ready to throw in the…………….</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at the end of my…………………..</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just a bundle of……………………</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at my wits…………………………..</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feel like resigning from the human…</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in over my…………………………..</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a:extLst>
              <a:ext uri="{FF2B5EF4-FFF2-40B4-BE49-F238E27FC236}">
                <a16:creationId xmlns:a16="http://schemas.microsoft.com/office/drawing/2014/main" id="{FE66B80D-9D8D-495F-8C2B-EB7F28FA191F}"/>
              </a:ext>
            </a:extLst>
          </p:cNvPr>
          <p:cNvSpPr txBox="1">
            <a:spLocks/>
          </p:cNvSpPr>
          <p:nvPr/>
        </p:nvSpPr>
        <p:spPr>
          <a:xfrm>
            <a:off x="6640830" y="868680"/>
            <a:ext cx="1760220" cy="5821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(towel).</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(rope).</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(nerves).</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(end).</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(race).</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(head).</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4361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000"/>
                                        <p:tgtEl>
                                          <p:spTgt spid="4">
                                            <p:txEl>
                                              <p:pRg st="2" end="2"/>
                                            </p:txEl>
                                          </p:spTgt>
                                        </p:tgtEl>
                                      </p:cBhvr>
                                    </p:animEffect>
                                    <p:anim calcmode="lin" valueType="num">
                                      <p:cBhvr>
                                        <p:cTn id="5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 calcmode="lin" valueType="num">
                                      <p:cBhvr>
                                        <p:cTn id="7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Effect transition="in" filter="fade">
                                      <p:cBhvr>
                                        <p:cTn id="85" dur="1000"/>
                                        <p:tgtEl>
                                          <p:spTgt spid="4">
                                            <p:txEl>
                                              <p:pRg st="4" end="4"/>
                                            </p:txEl>
                                          </p:spTgt>
                                        </p:tgtEl>
                                      </p:cBhvr>
                                    </p:animEffect>
                                    <p:anim calcmode="lin" valueType="num">
                                      <p:cBhvr>
                                        <p:cTn id="8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 calcmode="lin" valueType="num">
                                      <p:cBhvr>
                                        <p:cTn id="9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9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9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95" dur="1000"/>
                                        <p:tgtEl>
                                          <p:spTgt spid="3">
                                            <p:txEl>
                                              <p:pRg st="6" end="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childTnLst>
                                    <p:set>
                                      <p:cBhvr>
                                        <p:cTn id="99" dur="1" fill="hold">
                                          <p:stCondLst>
                                            <p:cond delay="0"/>
                                          </p:stCondLst>
                                        </p:cTn>
                                        <p:tgtEl>
                                          <p:spTgt spid="4">
                                            <p:txEl>
                                              <p:pRg st="5" end="5"/>
                                            </p:txEl>
                                          </p:spTgt>
                                        </p:tgtEl>
                                        <p:attrNameLst>
                                          <p:attrName>style.visibility</p:attrName>
                                        </p:attrNameLst>
                                      </p:cBhvr>
                                      <p:to>
                                        <p:strVal val="visible"/>
                                      </p:to>
                                    </p:set>
                                    <p:animEffect transition="in" filter="fade">
                                      <p:cBhvr>
                                        <p:cTn id="100" dur="1000"/>
                                        <p:tgtEl>
                                          <p:spTgt spid="4">
                                            <p:txEl>
                                              <p:pRg st="5" end="5"/>
                                            </p:txEl>
                                          </p:spTgt>
                                        </p:tgtEl>
                                      </p:cBhvr>
                                    </p:animEffect>
                                    <p:anim calcmode="lin" valueType="num">
                                      <p:cBhvr>
                                        <p:cTn id="10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139" y="178547"/>
            <a:ext cx="11307145" cy="4606104"/>
          </a:xfrm>
          <a:solidFill>
            <a:schemeClr val="bg1">
              <a:alpha val="80000"/>
            </a:schemeClr>
          </a:solidFill>
          <a:effectLst>
            <a:softEdge rad="38100"/>
          </a:effectLst>
        </p:spPr>
        <p:txBody>
          <a:bodyPr>
            <a:normAutofit lnSpcReduction="10000"/>
          </a:bodyPr>
          <a:lstStyle/>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Anxiety = </a:t>
            </a:r>
            <a:r>
              <a:rPr lang="en-US" b="1" i="1" dirty="0">
                <a:effectLst>
                  <a:outerShdw blurRad="38100" dist="38100" dir="2700000" algn="tl">
                    <a:srgbClr val="000000">
                      <a:alpha val="43137"/>
                    </a:srgbClr>
                  </a:outerShdw>
                </a:effectLst>
                <a:latin typeface="Arial Rounded MT Bold" panose="020F0704030504030204" pitchFamily="34" charset="0"/>
              </a:rPr>
              <a:t>an unpleasant state of inner turmoil, often accompanied by nervous behavior, such as pacing back / forth</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It is the subjectively unpleasant feelings of dread over anticipated events, such as the feeling of imminent death.</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Anxiety is not the same as fear, which is a response to a real or perceived immediate threat,</a:t>
            </a:r>
            <a:r>
              <a:rPr lang="en-US" b="1" baseline="30000"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whereas anxiety is the expectation of future threat.</a:t>
            </a:r>
            <a:endParaRPr lang="en-US" b="1" baseline="30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Anxiety Creates Panic…</a:t>
            </a:r>
          </a:p>
          <a:p>
            <a:pPr marL="0" indent="0">
              <a:lnSpc>
                <a:spcPct val="100000"/>
              </a:lnSpc>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                                        …Panic Attacks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60515216"/>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outVertical)">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outVertical)">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outVertical)">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56915" y="114597"/>
            <a:ext cx="2598057" cy="854075"/>
          </a:xfrm>
        </p:spPr>
        <p:txBody>
          <a:bodyPr/>
          <a:lstStyle/>
          <a:p>
            <a:r>
              <a:rPr lang="en-US" sz="4800" b="1" dirty="0">
                <a:effectLst>
                  <a:outerShdw blurRad="38100" dist="38100" dir="2700000" algn="tl">
                    <a:srgbClr val="000000">
                      <a:alpha val="43137"/>
                    </a:srgbClr>
                  </a:outerShdw>
                </a:effectLst>
                <a:latin typeface="Arial Rounded MT Bold" panose="020F0704030504030204" pitchFamily="34" charset="0"/>
              </a:rPr>
              <a:t>Joshua</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563091" y="1187648"/>
            <a:ext cx="9301249" cy="4166230"/>
          </a:xfrm>
          <a:solidFill>
            <a:schemeClr val="bg1">
              <a:alpha val="60000"/>
            </a:schemeClr>
          </a:solidFill>
          <a:effectLst>
            <a:softEdge rad="38100"/>
          </a:effectLst>
        </p:spPr>
        <p:txBody>
          <a:bodyPr>
            <a:normAutofit fontScale="92500" lnSpcReduction="10000"/>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If Ever a Person was in Position for Panic Attacks</a:t>
            </a: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He was Called to…</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Take Mose’s Place</a:t>
            </a: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…Big Shoes to Fill</a:t>
            </a:r>
          </a:p>
          <a:p>
            <a:pPr lvl="1">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Take the Land</a:t>
            </a: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…Big Job to Complete</a:t>
            </a:r>
          </a:p>
          <a:p>
            <a:pPr lvl="1">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Both Seemed Impossible</a:t>
            </a: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…Without God</a:t>
            </a:r>
          </a:p>
          <a:p>
            <a:pPr marL="457200" lvl="1" indent="0">
              <a:lnSpc>
                <a:spcPct val="10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0971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2000"/>
                                        <p:tgtEl>
                                          <p:spTgt spid="3">
                                            <p:txEl>
                                              <p:pRg st="6" end="6"/>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2886" y="154353"/>
            <a:ext cx="9205686" cy="761310"/>
          </a:xfrm>
          <a:solidFill>
            <a:schemeClr val="bg1">
              <a:alpha val="80000"/>
            </a:schemeClr>
          </a:solidFill>
          <a:effectLst>
            <a:softEdge rad="381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Anxiety is Triggered Many Ways</a:t>
            </a:r>
          </a:p>
        </p:txBody>
      </p:sp>
      <p:sp>
        <p:nvSpPr>
          <p:cNvPr id="3" name="Content Placeholder 2"/>
          <p:cNvSpPr>
            <a:spLocks noGrp="1"/>
          </p:cNvSpPr>
          <p:nvPr>
            <p:ph idx="1"/>
          </p:nvPr>
        </p:nvSpPr>
        <p:spPr>
          <a:xfrm>
            <a:off x="0" y="1086678"/>
            <a:ext cx="12072730" cy="5671931"/>
          </a:xfrm>
          <a:solidFill>
            <a:schemeClr val="bg1">
              <a:alpha val="80000"/>
            </a:schemeClr>
          </a:solidFill>
          <a:effectLst>
            <a:softEdge rad="38100"/>
          </a:effectLst>
        </p:spPr>
        <p:txBody>
          <a:bodyPr>
            <a:normAutofit fontScale="77500" lnSpcReduction="20000"/>
          </a:bodyPr>
          <a:lstStyle/>
          <a:p>
            <a:pPr marL="0" indent="0">
              <a:lnSpc>
                <a:spcPct val="12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When Your Past Triggers Negative Feelings</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Sometimes a reminder of a difficult past triggers anxious emotions. </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You can’t change your past, but you can change how you respond to it!</a:t>
            </a:r>
          </a:p>
          <a:p>
            <a:pPr lvl="1">
              <a:lnSpc>
                <a:spcPct val="120000"/>
              </a:lnSpc>
              <a:spcBef>
                <a:spcPts val="0"/>
              </a:spcBef>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Rounded MT Bold" panose="020F0704030504030204" pitchFamily="34" charset="0"/>
              </a:rPr>
              <a:t>Josh 1:2- </a:t>
            </a:r>
            <a:r>
              <a:rPr lang="en-US" sz="3400" i="1" u="sng" dirty="0">
                <a:effectLst>
                  <a:outerShdw blurRad="38100" dist="38100" dir="2700000" algn="tl">
                    <a:srgbClr val="000000">
                      <a:alpha val="43137"/>
                    </a:srgbClr>
                  </a:outerShdw>
                </a:effectLst>
                <a:latin typeface="Arial Rounded MT Bold" panose="020F0704030504030204" pitchFamily="34" charset="0"/>
              </a:rPr>
              <a:t>Moses my servant is </a:t>
            </a:r>
            <a:r>
              <a:rPr lang="en-US" sz="3400" b="1" i="1" u="sng" dirty="0">
                <a:effectLst>
                  <a:outerShdw blurRad="38100" dist="38100" dir="2700000" algn="tl">
                    <a:srgbClr val="000000">
                      <a:alpha val="43137"/>
                    </a:srgbClr>
                  </a:outerShdw>
                </a:effectLst>
                <a:latin typeface="Arial Rounded MT Bold" panose="020F0704030504030204" pitchFamily="34" charset="0"/>
              </a:rPr>
              <a:t>dead</a:t>
            </a:r>
            <a:r>
              <a:rPr lang="en-US" sz="3400" i="1" u="sng" dirty="0">
                <a:effectLst>
                  <a:outerShdw blurRad="38100" dist="38100" dir="2700000" algn="tl">
                    <a:srgbClr val="000000">
                      <a:alpha val="43137"/>
                    </a:srgbClr>
                  </a:outerShdw>
                </a:effectLst>
                <a:latin typeface="Arial Rounded MT Bold" panose="020F0704030504030204" pitchFamily="34" charset="0"/>
              </a:rPr>
              <a:t>; now therefore </a:t>
            </a:r>
            <a:r>
              <a:rPr lang="en-US" sz="3400" b="1" i="1" u="sng" dirty="0">
                <a:effectLst>
                  <a:outerShdw blurRad="38100" dist="38100" dir="2700000" algn="tl">
                    <a:srgbClr val="000000">
                      <a:alpha val="43137"/>
                    </a:srgbClr>
                  </a:outerShdw>
                </a:effectLst>
                <a:latin typeface="Arial Rounded MT Bold" panose="020F0704030504030204" pitchFamily="34" charset="0"/>
              </a:rPr>
              <a:t>arise</a:t>
            </a:r>
            <a:r>
              <a:rPr lang="en-US" sz="3400" i="1" dirty="0">
                <a:effectLst>
                  <a:outerShdw blurRad="38100" dist="38100" dir="2700000" algn="tl">
                    <a:srgbClr val="000000">
                      <a:alpha val="43137"/>
                    </a:srgbClr>
                  </a:outerShdw>
                </a:effectLst>
                <a:latin typeface="Arial Rounded MT Bold" panose="020F0704030504030204" pitchFamily="34" charset="0"/>
              </a:rPr>
              <a:t>,</a:t>
            </a:r>
            <a:r>
              <a:rPr lang="en-US" sz="34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18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When You Feel Unprepared</a:t>
            </a:r>
          </a:p>
          <a:p>
            <a:pPr lvl="1">
              <a:lnSpc>
                <a:spcPct val="120000"/>
              </a:lnSpc>
              <a:spcBef>
                <a:spcPts val="0"/>
              </a:spcBef>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Rounded MT Bold" panose="020F0704030504030204" pitchFamily="34" charset="0"/>
              </a:rPr>
              <a:t>Josh 1:2- </a:t>
            </a:r>
            <a:r>
              <a:rPr lang="en-US" sz="3400" dirty="0">
                <a:effectLst>
                  <a:outerShdw blurRad="38100" dist="38100" dir="2700000" algn="tl">
                    <a:srgbClr val="000000">
                      <a:alpha val="43137"/>
                    </a:srgbClr>
                  </a:outerShdw>
                </a:effectLst>
                <a:latin typeface="Arial Rounded MT Bold" panose="020F0704030504030204" pitchFamily="34" charset="0"/>
              </a:rPr>
              <a:t>…</a:t>
            </a:r>
            <a:r>
              <a:rPr lang="en-US" sz="3400" b="1" i="1" dirty="0">
                <a:effectLst>
                  <a:outerShdw blurRad="38100" dist="38100" dir="2700000" algn="tl">
                    <a:srgbClr val="000000">
                      <a:alpha val="43137"/>
                    </a:srgbClr>
                  </a:outerShdw>
                </a:effectLst>
                <a:latin typeface="Arial Rounded MT Bold" panose="020F0704030504030204" pitchFamily="34" charset="0"/>
              </a:rPr>
              <a:t>arise</a:t>
            </a:r>
            <a:r>
              <a:rPr lang="en-US" sz="3400" i="1" dirty="0">
                <a:effectLst>
                  <a:outerShdw blurRad="38100" dist="38100" dir="2700000" algn="tl">
                    <a:srgbClr val="000000">
                      <a:alpha val="43137"/>
                    </a:srgbClr>
                  </a:outerShdw>
                </a:effectLst>
                <a:latin typeface="Arial Rounded MT Bold" panose="020F0704030504030204" pitchFamily="34" charset="0"/>
              </a:rPr>
              <a:t>, </a:t>
            </a:r>
            <a:r>
              <a:rPr lang="en-US" sz="3400" b="1" i="1" u="sng" dirty="0">
                <a:effectLst>
                  <a:outerShdw blurRad="38100" dist="38100" dir="2700000" algn="tl">
                    <a:srgbClr val="000000">
                      <a:alpha val="43137"/>
                    </a:srgbClr>
                  </a:outerShdw>
                </a:effectLst>
                <a:latin typeface="Arial Rounded MT Bold" panose="020F0704030504030204" pitchFamily="34" charset="0"/>
              </a:rPr>
              <a:t>go over this Jordan</a:t>
            </a:r>
            <a:r>
              <a:rPr lang="en-US" sz="3400" i="1" u="sng" dirty="0">
                <a:effectLst>
                  <a:outerShdw blurRad="38100" dist="38100" dir="2700000" algn="tl">
                    <a:srgbClr val="000000">
                      <a:alpha val="43137"/>
                    </a:srgbClr>
                  </a:outerShdw>
                </a:effectLst>
                <a:latin typeface="Arial Rounded MT Bold" panose="020F0704030504030204" pitchFamily="34" charset="0"/>
              </a:rPr>
              <a:t>, thou, and </a:t>
            </a:r>
            <a:r>
              <a:rPr lang="en-US" sz="3400" b="1" i="1" u="sng" dirty="0">
                <a:effectLst>
                  <a:outerShdw blurRad="38100" dist="38100" dir="2700000" algn="tl">
                    <a:srgbClr val="000000">
                      <a:alpha val="43137"/>
                    </a:srgbClr>
                  </a:outerShdw>
                </a:effectLst>
                <a:latin typeface="Arial Rounded MT Bold" panose="020F0704030504030204" pitchFamily="34" charset="0"/>
              </a:rPr>
              <a:t>all this people</a:t>
            </a:r>
            <a:r>
              <a:rPr lang="en-US" sz="3400" b="1" i="1" dirty="0">
                <a:effectLst>
                  <a:outerShdw blurRad="38100" dist="38100" dir="2700000" algn="tl">
                    <a:srgbClr val="000000">
                      <a:alpha val="43137"/>
                    </a:srgbClr>
                  </a:outerShdw>
                </a:effectLst>
                <a:latin typeface="Arial Rounded MT Bold" panose="020F0704030504030204" pitchFamily="34" charset="0"/>
              </a:rPr>
              <a:t>…</a:t>
            </a:r>
            <a:endParaRPr lang="en-US" sz="34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18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When You Feel Out of Control</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Your future is unknown, and </a:t>
            </a:r>
            <a:r>
              <a:rPr lang="en-US" sz="3400" u="sng" dirty="0">
                <a:effectLst>
                  <a:outerShdw blurRad="38100" dist="38100" dir="2700000" algn="tl">
                    <a:srgbClr val="000000">
                      <a:alpha val="43137"/>
                    </a:srgbClr>
                  </a:outerShdw>
                </a:effectLst>
                <a:latin typeface="Arial Rounded MT Bold" panose="020F0704030504030204" pitchFamily="34" charset="0"/>
              </a:rPr>
              <a:t>change</a:t>
            </a:r>
            <a:r>
              <a:rPr lang="en-US" sz="3400" dirty="0">
                <a:effectLst>
                  <a:outerShdw blurRad="38100" dist="38100" dir="2700000" algn="tl">
                    <a:srgbClr val="000000">
                      <a:alpha val="43137"/>
                    </a:srgbClr>
                  </a:outerShdw>
                </a:effectLst>
                <a:latin typeface="Arial Rounded MT Bold" panose="020F0704030504030204" pitchFamily="34" charset="0"/>
              </a:rPr>
              <a:t> is scary, you feel out of control. </a:t>
            </a:r>
          </a:p>
          <a:p>
            <a:pPr lvl="1">
              <a:lnSpc>
                <a:spcPct val="120000"/>
              </a:lnSpc>
              <a:spcBef>
                <a:spcPts val="0"/>
              </a:spcBef>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Rounded MT Bold" panose="020F0704030504030204" pitchFamily="34" charset="0"/>
              </a:rPr>
              <a:t>Josh 1:2- </a:t>
            </a:r>
            <a:r>
              <a:rPr lang="en-US" sz="3400" baseline="30000" dirty="0">
                <a:effectLst>
                  <a:outerShdw blurRad="38100" dist="38100" dir="2700000" algn="tl">
                    <a:srgbClr val="000000">
                      <a:alpha val="43137"/>
                    </a:srgbClr>
                  </a:outerShdw>
                </a:effectLst>
                <a:latin typeface="Arial Rounded MT Bold" panose="020F0704030504030204" pitchFamily="34" charset="0"/>
              </a:rPr>
              <a:t>…</a:t>
            </a:r>
            <a:r>
              <a:rPr lang="en-US" sz="3400" i="1" dirty="0">
                <a:effectLst>
                  <a:outerShdw blurRad="38100" dist="38100" dir="2700000" algn="tl">
                    <a:srgbClr val="000000">
                      <a:alpha val="43137"/>
                    </a:srgbClr>
                  </a:outerShdw>
                </a:effectLst>
                <a:latin typeface="Arial Rounded MT Bold" panose="020F0704030504030204" pitchFamily="34" charset="0"/>
              </a:rPr>
              <a:t>thou, </a:t>
            </a:r>
            <a:r>
              <a:rPr lang="en-US" sz="3400" i="1" u="sng" dirty="0">
                <a:effectLst>
                  <a:outerShdw blurRad="38100" dist="38100" dir="2700000" algn="tl">
                    <a:srgbClr val="000000">
                      <a:alpha val="43137"/>
                    </a:srgbClr>
                  </a:outerShdw>
                </a:effectLst>
                <a:latin typeface="Arial Rounded MT Bold" panose="020F0704030504030204" pitchFamily="34" charset="0"/>
              </a:rPr>
              <a:t>and </a:t>
            </a:r>
            <a:r>
              <a:rPr lang="en-US" sz="3400" b="1" i="1" u="sng" dirty="0">
                <a:effectLst>
                  <a:outerShdw blurRad="38100" dist="38100" dir="2700000" algn="tl">
                    <a:srgbClr val="000000">
                      <a:alpha val="43137"/>
                    </a:srgbClr>
                  </a:outerShdw>
                </a:effectLst>
                <a:latin typeface="Arial Rounded MT Bold" panose="020F0704030504030204" pitchFamily="34" charset="0"/>
              </a:rPr>
              <a:t>all this people</a:t>
            </a:r>
            <a:r>
              <a:rPr lang="en-US" sz="3400" i="1" dirty="0">
                <a:effectLst>
                  <a:outerShdw blurRad="38100" dist="38100" dir="2700000" algn="tl">
                    <a:srgbClr val="000000">
                      <a:alpha val="43137"/>
                    </a:srgbClr>
                  </a:outerShdw>
                </a:effectLst>
                <a:latin typeface="Arial Rounded MT Bold" panose="020F0704030504030204" pitchFamily="34" charset="0"/>
              </a:rPr>
              <a:t>, </a:t>
            </a:r>
            <a:r>
              <a:rPr lang="en-US" sz="3400" i="1" u="sng" dirty="0">
                <a:effectLst>
                  <a:outerShdw blurRad="38100" dist="38100" dir="2700000" algn="tl">
                    <a:srgbClr val="000000">
                      <a:alpha val="43137"/>
                    </a:srgbClr>
                  </a:outerShdw>
                </a:effectLst>
                <a:latin typeface="Arial Rounded MT Bold" panose="020F0704030504030204" pitchFamily="34" charset="0"/>
              </a:rPr>
              <a:t>unto the land…</a:t>
            </a:r>
            <a:endParaRPr lang="en-US" sz="34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1800"/>
              </a:spcBef>
              <a:buNone/>
            </a:pPr>
            <a:r>
              <a:rPr lang="en-US" sz="3400"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When You Feel You Have No Explanation</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Sometimes there is no warning or explanation to your anxiety. </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Anxiety speaks false beliefs to us that leave us paralyzed. </a:t>
            </a:r>
            <a:endParaRPr lang="en-US" dirty="0"/>
          </a:p>
        </p:txBody>
      </p:sp>
    </p:spTree>
    <p:extLst>
      <p:ext uri="{BB962C8B-B14F-4D97-AF65-F5344CB8AC3E}">
        <p14:creationId xmlns:p14="http://schemas.microsoft.com/office/powerpoint/2010/main" val="10193867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par>
                          <p:cTn id="41" fill="hold">
                            <p:stCondLst>
                              <p:cond delay="2000"/>
                            </p:stCondLst>
                            <p:childTnLst>
                              <p:par>
                                <p:cTn id="42" presetID="6" presetClass="entr" presetSubtype="16"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childTnLst>
                          </p:cTn>
                        </p:par>
                        <p:par>
                          <p:cTn id="45" fill="hold">
                            <p:stCondLst>
                              <p:cond delay="4000"/>
                            </p:stCondLst>
                            <p:childTnLst>
                              <p:par>
                                <p:cTn id="46" presetID="6" presetClass="entr" presetSubtype="16"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circle(in)">
                                      <p:cBhvr>
                                        <p:cTn id="48" dur="20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circle(in)">
                                      <p:cBhvr>
                                        <p:cTn id="53" dur="2000"/>
                                        <p:tgtEl>
                                          <p:spTgt spid="3">
                                            <p:txEl>
                                              <p:pRg st="9" end="9"/>
                                            </p:txEl>
                                          </p:spTgt>
                                        </p:tgtEl>
                                      </p:cBhvr>
                                    </p:animEffect>
                                  </p:childTnLst>
                                </p:cTn>
                              </p:par>
                            </p:childTnLst>
                          </p:cTn>
                        </p:par>
                        <p:par>
                          <p:cTn id="54" fill="hold">
                            <p:stCondLst>
                              <p:cond delay="2000"/>
                            </p:stCondLst>
                            <p:childTnLst>
                              <p:par>
                                <p:cTn id="55" presetID="6" presetClass="entr" presetSubtype="16"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par>
                          <p:cTn id="58" fill="hold">
                            <p:stCondLst>
                              <p:cond delay="4000"/>
                            </p:stCondLst>
                            <p:childTnLst>
                              <p:par>
                                <p:cTn id="59" presetID="6" presetClass="entr" presetSubtype="16"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circle(in)">
                                      <p:cBhvr>
                                        <p:cTn id="6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6090" y="139839"/>
            <a:ext cx="5502639" cy="761310"/>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Anxiety Attacks</a:t>
            </a:r>
          </a:p>
        </p:txBody>
      </p:sp>
      <p:sp>
        <p:nvSpPr>
          <p:cNvPr id="3" name="Content Placeholder 2"/>
          <p:cNvSpPr>
            <a:spLocks noGrp="1"/>
          </p:cNvSpPr>
          <p:nvPr>
            <p:ph idx="1"/>
          </p:nvPr>
        </p:nvSpPr>
        <p:spPr>
          <a:xfrm>
            <a:off x="212035" y="1086678"/>
            <a:ext cx="11728174" cy="5671931"/>
          </a:xfrm>
          <a:solidFill>
            <a:schemeClr val="bg1">
              <a:alpha val="80000"/>
            </a:schemeClr>
          </a:solidFill>
          <a:effectLst>
            <a:softEdge rad="38100"/>
          </a:effectLst>
        </p:spPr>
        <p:txBody>
          <a:bodyPr>
            <a:normAutofit/>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Danger of Looking Back (1:2)</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Moses My servant is dead. Now therefore, arise, go over this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Jordan, you and all this people, to the land….”</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Moses is Mentioned (6x) in vs 1-9 (57x)  Rest of Book</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It is Very Easy to Look at What God Has Done in Past/ Think...</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…I Cannot Move Forward</a:t>
            </a: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Danger of Standing Still (1:3)</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“Every place that the sole of your foot will tread I have given..”</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Fulfilling the Promises of God Requires…</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…that we Walk by Faith.</a:t>
            </a:r>
          </a:p>
        </p:txBody>
      </p:sp>
    </p:spTree>
    <p:extLst>
      <p:ext uri="{BB962C8B-B14F-4D97-AF65-F5344CB8AC3E}">
        <p14:creationId xmlns:p14="http://schemas.microsoft.com/office/powerpoint/2010/main" val="34817224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2000" fill="hold"/>
                                        <p:tgtEl>
                                          <p:spTgt spid="3">
                                            <p:bg/>
                                          </p:spTgt>
                                        </p:tgtEl>
                                        <p:attrNameLst>
                                          <p:attrName>ppt_w</p:attrName>
                                        </p:attrNameLst>
                                      </p:cBhvr>
                                      <p:tavLst>
                                        <p:tav tm="0">
                                          <p:val>
                                            <p:fltVal val="0"/>
                                          </p:val>
                                        </p:tav>
                                        <p:tav tm="100000">
                                          <p:val>
                                            <p:strVal val="#ppt_w"/>
                                          </p:val>
                                        </p:tav>
                                      </p:tavLst>
                                    </p:anim>
                                    <p:anim calcmode="lin" valueType="num">
                                      <p:cBhvr>
                                        <p:cTn id="12" dur="2000" fill="hold"/>
                                        <p:tgtEl>
                                          <p:spTgt spid="3">
                                            <p:bg/>
                                          </p:spTgt>
                                        </p:tgtEl>
                                        <p:attrNameLst>
                                          <p:attrName>ppt_h</p:attrName>
                                        </p:attrNameLst>
                                      </p:cBhvr>
                                      <p:tavLst>
                                        <p:tav tm="0">
                                          <p:val>
                                            <p:fltVal val="0"/>
                                          </p:val>
                                        </p:tav>
                                        <p:tav tm="100000">
                                          <p:val>
                                            <p:strVal val="#ppt_h"/>
                                          </p:val>
                                        </p:tav>
                                      </p:tavLst>
                                    </p:anim>
                                    <p:anim calcmode="lin" valueType="num">
                                      <p:cBhvr>
                                        <p:cTn id="13" dur="2000" fill="hold"/>
                                        <p:tgtEl>
                                          <p:spTgt spid="3">
                                            <p:bg/>
                                          </p:spTgt>
                                        </p:tgtEl>
                                        <p:attrNameLst>
                                          <p:attrName>style.rotation</p:attrName>
                                        </p:attrNameLst>
                                      </p:cBhvr>
                                      <p:tavLst>
                                        <p:tav tm="0">
                                          <p:val>
                                            <p:fltVal val="90"/>
                                          </p:val>
                                        </p:tav>
                                        <p:tav tm="100000">
                                          <p:val>
                                            <p:fltVal val="0"/>
                                          </p:val>
                                        </p:tav>
                                      </p:tavLst>
                                    </p:anim>
                                    <p:animEffect transition="in" filter="fade">
                                      <p:cBhvr>
                                        <p:cTn id="14" dur="2000"/>
                                        <p:tgtEl>
                                          <p:spTgt spid="3">
                                            <p:bg/>
                                          </p:spTgt>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2000"/>
                                        <p:tgtEl>
                                          <p:spTgt spid="3">
                                            <p:txEl>
                                              <p:pRg st="0" end="0"/>
                                            </p:txEl>
                                          </p:spTgt>
                                        </p:tgtEl>
                                      </p:cBhvr>
                                    </p:animEffect>
                                  </p:childTnLst>
                                </p:cTn>
                              </p:par>
                            </p:childTnLst>
                          </p:cTn>
                        </p:par>
                        <p:par>
                          <p:cTn id="21" fill="hold">
                            <p:stCondLst>
                              <p:cond delay="4000"/>
                            </p:stCondLst>
                            <p:childTnLst>
                              <p:par>
                                <p:cTn id="22" presetID="31"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7" dur="2000"/>
                                        <p:tgtEl>
                                          <p:spTgt spid="3">
                                            <p:txEl>
                                              <p:pRg st="1" end="1"/>
                                            </p:txEl>
                                          </p:spTgt>
                                        </p:tgtEl>
                                      </p:cBhvr>
                                    </p:animEffect>
                                  </p:childTnLst>
                                </p:cTn>
                              </p:par>
                            </p:childTnLst>
                          </p:cTn>
                        </p:par>
                        <p:par>
                          <p:cTn id="28" fill="hold">
                            <p:stCondLst>
                              <p:cond delay="6000"/>
                            </p:stCondLst>
                            <p:childTnLst>
                              <p:par>
                                <p:cTn id="29" presetID="31"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2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2000"/>
                                        <p:tgtEl>
                                          <p:spTgt spid="3">
                                            <p:txEl>
                                              <p:pRg st="3" end="3"/>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5"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6" dur="2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6" end="6"/>
                                            </p:txEl>
                                          </p:spTgt>
                                        </p:tgtEl>
                                      </p:cBhvr>
                                    </p:animEffect>
                                  </p:childTnLst>
                                </p:cTn>
                              </p:par>
                            </p:childTnLst>
                          </p:cTn>
                        </p:par>
                        <p:par>
                          <p:cTn id="65" fill="hold">
                            <p:stCondLst>
                              <p:cond delay="2000"/>
                            </p:stCondLst>
                            <p:childTnLst>
                              <p:par>
                                <p:cTn id="66" presetID="31" presetClass="entr" presetSubtype="0" fill="hold" grpId="0" nodeType="after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2000"/>
                                        <p:tgtEl>
                                          <p:spTgt spid="3">
                                            <p:txEl>
                                              <p:pRg st="7" end="7"/>
                                            </p:txEl>
                                          </p:spTgt>
                                        </p:tgtEl>
                                      </p:cBhvr>
                                    </p:animEffect>
                                  </p:childTnLst>
                                </p:cTn>
                              </p:par>
                            </p:childTnLst>
                          </p:cTn>
                        </p:par>
                        <p:par>
                          <p:cTn id="72" fill="hold">
                            <p:stCondLst>
                              <p:cond delay="4000"/>
                            </p:stCondLst>
                            <p:childTnLst>
                              <p:par>
                                <p:cTn id="73" presetID="31" presetClass="entr" presetSubtype="0" fill="hold" grpId="0" nodeType="after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8" dur="2000"/>
                                        <p:tgtEl>
                                          <p:spTgt spid="3">
                                            <p:txEl>
                                              <p:pRg st="8" end="8"/>
                                            </p:txEl>
                                          </p:spTgt>
                                        </p:tgtEl>
                                      </p:cBhvr>
                                    </p:animEffect>
                                  </p:childTnLst>
                                </p:cTn>
                              </p:par>
                            </p:childTnLst>
                          </p:cTn>
                        </p:par>
                        <p:par>
                          <p:cTn id="79" fill="hold">
                            <p:stCondLst>
                              <p:cond delay="6000"/>
                            </p:stCondLst>
                            <p:childTnLst>
                              <p:par>
                                <p:cTn id="80" presetID="31" presetClass="entr" presetSubtype="0" fill="hold" grpId="0" nodeType="after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610" y="139839"/>
            <a:ext cx="5502639" cy="761310"/>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Anxiety</a:t>
            </a:r>
          </a:p>
        </p:txBody>
      </p:sp>
      <p:sp>
        <p:nvSpPr>
          <p:cNvPr id="3" name="Content Placeholder 2"/>
          <p:cNvSpPr>
            <a:spLocks noGrp="1"/>
          </p:cNvSpPr>
          <p:nvPr>
            <p:ph idx="1"/>
          </p:nvPr>
        </p:nvSpPr>
        <p:spPr>
          <a:xfrm>
            <a:off x="212035" y="2479546"/>
            <a:ext cx="11728174" cy="4176438"/>
          </a:xfrm>
          <a:solidFill>
            <a:schemeClr val="bg1">
              <a:alpha val="88000"/>
            </a:schemeClr>
          </a:solidFill>
          <a:effectLst>
            <a:softEdge rad="38100"/>
          </a:effectLst>
        </p:spPr>
        <p:txBody>
          <a:bodyPr>
            <a:normAutofit/>
          </a:bodyPr>
          <a:lstStyle/>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The Danger of Giving Up (1:5)</a:t>
            </a:r>
            <a:br>
              <a:rPr lang="en-US" dirty="0">
                <a:effectLst>
                  <a:outerShdw blurRad="38100" dist="38100" dir="2700000" algn="tl">
                    <a:srgbClr val="000000">
                      <a:alpha val="43137"/>
                    </a:srgbClr>
                  </a:outerShdw>
                </a:effectLst>
                <a:latin typeface="Arial Rounded MT Bold" panose="020F0704030504030204" pitchFamily="34" charset="0"/>
              </a:rPr>
            </a:br>
            <a:r>
              <a:rPr lang="en-US" sz="3000"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No man shall be able to stand before you all days of your life; as I was with Moses..will be with you. I will not leave you nor forsake …”</a:t>
            </a:r>
          </a:p>
          <a:p>
            <a:pPr lvl="1">
              <a:lnSpc>
                <a:spcPct val="10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Seems They May Have Given Up, But God Reassured Them</a:t>
            </a:r>
            <a:r>
              <a:rPr lang="en-US"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The Danger of Falling Short (1:6)</a:t>
            </a:r>
            <a:br>
              <a:rPr lang="en-US"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latin typeface="Arial Rounded MT Bold" panose="020F0704030504030204" pitchFamily="34" charset="0"/>
              </a:rPr>
              <a:t>“Be strong /good courage, for to this people you shall divide as an inheritance the land which I swore to their fathers to give them”</a:t>
            </a:r>
          </a:p>
          <a:p>
            <a:pPr lvl="1">
              <a:lnSpc>
                <a:spcPct val="10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The Inheritance Is the Land that God Promised. </a:t>
            </a:r>
          </a:p>
        </p:txBody>
      </p:sp>
    </p:spTree>
    <p:extLst>
      <p:ext uri="{BB962C8B-B14F-4D97-AF65-F5344CB8AC3E}">
        <p14:creationId xmlns:p14="http://schemas.microsoft.com/office/powerpoint/2010/main" val="1784181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2000"/>
                                        <p:tgtEl>
                                          <p:spTgt spid="3">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2000"/>
                                        <p:tgtEl>
                                          <p:spTgt spid="3">
                                            <p:txEl>
                                              <p:pRg st="0" end="0"/>
                                            </p:txEl>
                                          </p:spTgt>
                                        </p:tgtEl>
                                      </p:cBhvr>
                                    </p:animEffect>
                                  </p:childTnLst>
                                </p:cTn>
                              </p:par>
                            </p:childTnLst>
                          </p:cTn>
                        </p:par>
                        <p:par>
                          <p:cTn id="17" fill="hold">
                            <p:stCondLst>
                              <p:cond delay="4000"/>
                            </p:stCondLst>
                            <p:childTnLst>
                              <p:par>
                                <p:cTn id="18" presetID="2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2000"/>
                                        <p:tgtEl>
                                          <p:spTgt spid="3">
                                            <p:txEl>
                                              <p:pRg st="2" end="2"/>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757" y="171736"/>
            <a:ext cx="4003770" cy="761310"/>
          </a:xfrm>
          <a:solidFill>
            <a:schemeClr val="bg1">
              <a:alpha val="80000"/>
            </a:schemeClr>
          </a:solidFill>
          <a:effectLst>
            <a:softEdge rad="38100"/>
          </a:effectLst>
        </p:spPr>
        <p:txBody>
          <a:bodyPr>
            <a:norm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rPr>
              <a:t>Attack Panic</a:t>
            </a:r>
          </a:p>
        </p:txBody>
      </p:sp>
      <p:sp>
        <p:nvSpPr>
          <p:cNvPr id="3" name="Content Placeholder 2"/>
          <p:cNvSpPr>
            <a:spLocks noGrp="1"/>
          </p:cNvSpPr>
          <p:nvPr>
            <p:ph idx="1"/>
          </p:nvPr>
        </p:nvSpPr>
        <p:spPr>
          <a:xfrm>
            <a:off x="212035" y="1086679"/>
            <a:ext cx="11728174" cy="5346020"/>
          </a:xfrm>
          <a:solidFill>
            <a:schemeClr val="bg1">
              <a:alpha val="90000"/>
            </a:schemeClr>
          </a:solidFill>
          <a:effectLst>
            <a:softEdge rad="508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Joshua 1:8 (KJV)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This book of the law shall not depart out of thy mouth; but thou shalt meditate therein day and night, that thou mayest observe to do according to all that is written therein: for then thou shalt make thy way prosperous, and then thou shalt have good success.</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The Power of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Meditation</a:t>
            </a:r>
            <a:r>
              <a:rPr lang="en-US" b="1" dirty="0">
                <a:effectLst>
                  <a:outerShdw blurRad="38100" dist="38100" dir="2700000" algn="tl">
                    <a:srgbClr val="000000">
                      <a:alpha val="43137"/>
                    </a:srgbClr>
                  </a:outerShdw>
                </a:effectLst>
                <a:latin typeface="Arial Rounded MT Bold" panose="020F0704030504030204" pitchFamily="34" charset="0"/>
              </a:rPr>
              <a:t> = </a:t>
            </a:r>
            <a:r>
              <a:rPr lang="en-US" i="1" dirty="0">
                <a:effectLst>
                  <a:outerShdw blurRad="38100" dist="38100" dir="2700000" algn="tl">
                    <a:srgbClr val="000000">
                      <a:alpha val="43137"/>
                    </a:srgbClr>
                  </a:outerShdw>
                </a:effectLst>
                <a:latin typeface="Arial Rounded MT Bold" panose="020F0704030504030204" pitchFamily="34" charset="0"/>
              </a:rPr>
              <a:t>to mutter under breath- talk to self</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Healthy Self-Talk (</a:t>
            </a:r>
            <a:r>
              <a:rPr lang="en-US" sz="2800" i="1" dirty="0">
                <a:effectLst>
                  <a:outerShdw blurRad="38100" dist="38100" dir="2700000" algn="tl">
                    <a:srgbClr val="000000">
                      <a:alpha val="43137"/>
                    </a:srgbClr>
                  </a:outerShdw>
                </a:effectLst>
                <a:latin typeface="Arial Rounded MT Bold" panose="020F0704030504030204" pitchFamily="34" charset="0"/>
              </a:rPr>
              <a:t>builds faith</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Reverse Meditation = Worry</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Unhealthy Self-Talk (</a:t>
            </a:r>
            <a:r>
              <a:rPr lang="en-US" sz="2800" i="1" dirty="0">
                <a:effectLst>
                  <a:outerShdw blurRad="38100" dist="38100" dir="2700000" algn="tl">
                    <a:srgbClr val="000000">
                      <a:alpha val="43137"/>
                    </a:srgbClr>
                  </a:outerShdw>
                </a:effectLst>
                <a:latin typeface="Arial Rounded MT Bold" panose="020F0704030504030204" pitchFamily="34" charset="0"/>
              </a:rPr>
              <a:t>deteriorates faith</a:t>
            </a:r>
            <a:r>
              <a:rPr lang="en-US" sz="2800" b="1" dirty="0">
                <a:effectLst>
                  <a:outerShdw blurRad="38100" dist="38100" dir="2700000" algn="tl">
                    <a:srgbClr val="000000">
                      <a:alpha val="43137"/>
                    </a:srgbClr>
                  </a:outerShdw>
                </a:effectLst>
                <a:latin typeface="Arial Rounded MT Bold" panose="020F0704030504030204" pitchFamily="34" charset="0"/>
              </a:rPr>
              <a:t>)</a:t>
            </a:r>
          </a:p>
        </p:txBody>
      </p:sp>
    </p:spTree>
    <p:extLst>
      <p:ext uri="{BB962C8B-B14F-4D97-AF65-F5344CB8AC3E}">
        <p14:creationId xmlns:p14="http://schemas.microsoft.com/office/powerpoint/2010/main" val="1402025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5735</TotalTime>
  <Words>683</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Calibri</vt:lpstr>
      <vt:lpstr>Calibri Light</vt:lpstr>
      <vt:lpstr>Courier New</vt:lpstr>
      <vt:lpstr>Wingdings</vt:lpstr>
      <vt:lpstr>Office Theme</vt:lpstr>
      <vt:lpstr>PowerPoint Presentation</vt:lpstr>
      <vt:lpstr>Attack Panic</vt:lpstr>
      <vt:lpstr>PowerPoint Presentation</vt:lpstr>
      <vt:lpstr>PowerPoint Presentation</vt:lpstr>
      <vt:lpstr>Joshua</vt:lpstr>
      <vt:lpstr>Anxiety is Triggered Many Ways</vt:lpstr>
      <vt:lpstr>Anxiety Attacks</vt:lpstr>
      <vt:lpstr>Dangers of Anxiety</vt:lpstr>
      <vt:lpstr>Attack Panic</vt:lpstr>
      <vt:lpstr>PowerPoint Presentation</vt:lpstr>
      <vt:lpstr>PowerPoint Presentation</vt:lpstr>
      <vt:lpstr>PowerPoint Presentation</vt:lpstr>
      <vt:lpstr>Gives You Power to “Put Your Mind At Ease”</vt:lpstr>
      <vt:lpstr>Gives You Power to “Put Your Trust In Him”</vt:lpstr>
      <vt:lpstr>Gives Power to “Transfer All Your Burdens To Him”</vt:lpstr>
      <vt:lpstr>Gives You Power to “Practice His Presence”</vt:lpstr>
      <vt:lpstr>Gives You Power to “Stand”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159</cp:revision>
  <cp:lastPrinted>2016-11-17T14:58:46Z</cp:lastPrinted>
  <dcterms:created xsi:type="dcterms:W3CDTF">2016-11-17T13:26:14Z</dcterms:created>
  <dcterms:modified xsi:type="dcterms:W3CDTF">2019-03-24T12:06:12Z</dcterms:modified>
</cp:coreProperties>
</file>