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4" r:id="rId3"/>
    <p:sldId id="256" r:id="rId4"/>
    <p:sldId id="278" r:id="rId5"/>
    <p:sldId id="259" r:id="rId6"/>
    <p:sldId id="260" r:id="rId7"/>
    <p:sldId id="261" r:id="rId8"/>
    <p:sldId id="262" r:id="rId9"/>
    <p:sldId id="263" r:id="rId10"/>
    <p:sldId id="269" r:id="rId11"/>
    <p:sldId id="271" r:id="rId12"/>
    <p:sldId id="270" r:id="rId13"/>
    <p:sldId id="272" r:id="rId14"/>
    <p:sldId id="279" r:id="rId15"/>
    <p:sldId id="281" r:id="rId16"/>
    <p:sldId id="277" r:id="rId17"/>
    <p:sldId id="257" r:id="rId18"/>
    <p:sldId id="265" r:id="rId19"/>
    <p:sldId id="266"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57" d="100"/>
          <a:sy n="57" d="100"/>
        </p:scale>
        <p:origin x="6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2EB901-59A9-41B2-AC8E-646C6491F821}" type="datetimeFigureOut">
              <a:rPr lang="en-US" smtClean="0"/>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77150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2EB901-59A9-41B2-AC8E-646C6491F821}" type="datetimeFigureOut">
              <a:rPr lang="en-US" smtClean="0"/>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387024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2EB901-59A9-41B2-AC8E-646C6491F821}" type="datetimeFigureOut">
              <a:rPr lang="en-US" smtClean="0"/>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97375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2EB901-59A9-41B2-AC8E-646C6491F821}" type="datetimeFigureOut">
              <a:rPr lang="en-US" smtClean="0"/>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392231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2EB901-59A9-41B2-AC8E-646C6491F821}" type="datetimeFigureOut">
              <a:rPr lang="en-US" smtClean="0"/>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14713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2EB901-59A9-41B2-AC8E-646C6491F821}" type="datetimeFigureOut">
              <a:rPr lang="en-US" smtClean="0"/>
              <a:t>9/27/2019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377790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2EB901-59A9-41B2-AC8E-646C6491F821}" type="datetimeFigureOut">
              <a:rPr lang="en-US" smtClean="0"/>
              <a:t>9/27/2019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16168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2EB901-59A9-41B2-AC8E-646C6491F821}" type="datetimeFigureOut">
              <a:rPr lang="en-US" smtClean="0"/>
              <a:t>9/27/2019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1700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EB901-59A9-41B2-AC8E-646C6491F821}" type="datetimeFigureOut">
              <a:rPr lang="en-US" smtClean="0"/>
              <a:t>9/27/2019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58104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2EB901-59A9-41B2-AC8E-646C6491F821}" type="datetimeFigureOut">
              <a:rPr lang="en-US" smtClean="0"/>
              <a:t>9/27/2019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17761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2EB901-59A9-41B2-AC8E-646C6491F821}" type="datetimeFigureOut">
              <a:rPr lang="en-US" smtClean="0"/>
              <a:t>9/27/2019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827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EB901-59A9-41B2-AC8E-646C6491F821}" type="datetimeFigureOut">
              <a:rPr lang="en-US" smtClean="0"/>
              <a:t>9/27/2019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58EB9-0D81-4DBD-9AB0-515374B6C851}" type="slidenum">
              <a:rPr lang="en-US" smtClean="0"/>
              <a:t>‹#›</a:t>
            </a:fld>
            <a:endParaRPr lang="en-US"/>
          </a:p>
        </p:txBody>
      </p:sp>
    </p:spTree>
    <p:extLst>
      <p:ext uri="{BB962C8B-B14F-4D97-AF65-F5344CB8AC3E}">
        <p14:creationId xmlns:p14="http://schemas.microsoft.com/office/powerpoint/2010/main" val="426062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46A385-7A41-4FF8-95EC-7EC666C0C04E}"/>
              </a:ext>
            </a:extLst>
          </p:cNvPr>
          <p:cNvSpPr>
            <a:spLocks noGrp="1"/>
          </p:cNvSpPr>
          <p:nvPr>
            <p:ph idx="1"/>
          </p:nvPr>
        </p:nvSpPr>
        <p:spPr>
          <a:xfrm>
            <a:off x="159025" y="172278"/>
            <a:ext cx="11834191" cy="6533322"/>
          </a:xfrm>
        </p:spPr>
        <p:txBody>
          <a:bodyPr/>
          <a:lstStyle/>
          <a:p>
            <a:pPr marL="0" indent="0">
              <a:buNone/>
            </a:pPr>
            <a:r>
              <a:rPr lang="en-US" dirty="0"/>
              <a:t>                                                           Jokes</a:t>
            </a:r>
          </a:p>
          <a:p>
            <a:pPr marL="0" indent="0">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math teacher saw that little Johnny wasn't paying attention in class.</a:t>
            </a:r>
            <a:b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 called on him and said, "Johnny! What are 2 and 4 and 28 and 44?"</a:t>
            </a:r>
            <a:b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Little Johnny quickly replied, "NBC, CBS, HBO and the Cartoon Network!"</a:t>
            </a:r>
            <a:br>
              <a:rPr lang="en-US" dirty="0"/>
            </a:br>
            <a:endParaRPr lang="en-US" dirty="0"/>
          </a:p>
          <a:p>
            <a:pPr marL="0" indent="0">
              <a:buNone/>
            </a:pP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362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356" y="5934284"/>
            <a:ext cx="6937307" cy="808381"/>
          </a:xfrm>
          <a:solidFill>
            <a:schemeClr val="bg1">
              <a:alpha val="80000"/>
            </a:schemeClr>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Do Stand Up for Yourself</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65043" y="242888"/>
            <a:ext cx="11272533" cy="4342559"/>
          </a:xfrm>
          <a:solidFill>
            <a:schemeClr val="bg1">
              <a:alpha val="80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If You’re Being Mistreated…</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Physically </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Emotionally</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It’s time to start taking care of yourself. </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It doesn’t require an angry outburst</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But in a calm, mature, resolute manner. </a:t>
            </a:r>
          </a:p>
          <a:p>
            <a:pPr marL="0" indent="0">
              <a:lnSpc>
                <a:spcPct val="100000"/>
              </a:lnSpc>
              <a:spcBef>
                <a:spcPts val="600"/>
              </a:spcBef>
              <a:buNone/>
            </a:pPr>
            <a:r>
              <a:rPr lang="en-US" b="1" i="1" dirty="0">
                <a:effectLst>
                  <a:outerShdw blurRad="38100" dist="38100" dir="2700000" algn="tl">
                    <a:srgbClr val="000000">
                      <a:alpha val="43137"/>
                    </a:srgbClr>
                  </a:outerShdw>
                </a:effectLst>
                <a:latin typeface="Arial Rounded MT Bold" panose="020F0704030504030204" pitchFamily="34" charset="0"/>
              </a:rPr>
              <a:t>For He Himself has said, “</a:t>
            </a:r>
            <a:r>
              <a:rPr lang="en-US" i="1" dirty="0">
                <a:effectLst>
                  <a:outerShdw blurRad="38100" dist="38100" dir="2700000" algn="tl">
                    <a:srgbClr val="000000">
                      <a:alpha val="43137"/>
                    </a:srgbClr>
                  </a:outerShdw>
                </a:effectLst>
                <a:latin typeface="Arial Rounded MT Bold" panose="020F0704030504030204" pitchFamily="34" charset="0"/>
              </a:rPr>
              <a:t>I will never leave you nor forsake you.”  6So we may boldly say: “The LORD is my helper; I will not fear. What can man do to me?”  </a:t>
            </a:r>
            <a:r>
              <a:rPr lang="en-US" b="1" dirty="0">
                <a:effectLst>
                  <a:outerShdw blurRad="38100" dist="38100" dir="2700000" algn="tl">
                    <a:srgbClr val="000000">
                      <a:alpha val="43137"/>
                    </a:srgbClr>
                  </a:outerShdw>
                </a:effectLst>
                <a:latin typeface="Arial Rounded MT Bold" panose="020F0704030504030204" pitchFamily="34" charset="0"/>
              </a:rPr>
              <a:t>-</a:t>
            </a:r>
            <a:r>
              <a:rPr lang="en-US" b="1" dirty="0" err="1">
                <a:effectLst>
                  <a:outerShdw blurRad="38100" dist="38100" dir="2700000" algn="tl">
                    <a:srgbClr val="000000">
                      <a:alpha val="43137"/>
                    </a:srgbClr>
                  </a:outerShdw>
                </a:effectLst>
                <a:latin typeface="Arial Rounded MT Bold" panose="020F0704030504030204" pitchFamily="34" charset="0"/>
              </a:rPr>
              <a:t>Heb</a:t>
            </a:r>
            <a:r>
              <a:rPr lang="en-US" b="1" dirty="0">
                <a:effectLst>
                  <a:outerShdw blurRad="38100" dist="38100" dir="2700000" algn="tl">
                    <a:srgbClr val="000000">
                      <a:alpha val="43137"/>
                    </a:srgbClr>
                  </a:outerShdw>
                </a:effectLst>
                <a:latin typeface="Arial Rounded MT Bold" panose="020F0704030504030204" pitchFamily="34" charset="0"/>
              </a:rPr>
              <a:t> 13:5</a:t>
            </a:r>
          </a:p>
        </p:txBody>
      </p:sp>
    </p:spTree>
    <p:extLst>
      <p:ext uri="{BB962C8B-B14F-4D97-AF65-F5344CB8AC3E}">
        <p14:creationId xmlns:p14="http://schemas.microsoft.com/office/powerpoint/2010/main" val="947649064"/>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circle(in)">
                                      <p:cBhvr>
                                        <p:cTn id="4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3399" y="6049619"/>
            <a:ext cx="3152775" cy="808381"/>
          </a:xfrm>
          <a:solidFill>
            <a:schemeClr val="bg1">
              <a:alpha val="80000"/>
            </a:schemeClr>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Do Forgive</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19063" y="0"/>
            <a:ext cx="12072937" cy="3587198"/>
          </a:xfrm>
          <a:solidFill>
            <a:schemeClr val="bg1">
              <a:alpha val="85000"/>
            </a:schemeClr>
          </a:solidFill>
        </p:spPr>
        <p:txBody>
          <a:bodyPr>
            <a:normAutofit fontScale="92500" lnSpcReduction="20000"/>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If </a:t>
            </a:r>
            <a:r>
              <a:rPr lang="en-US" sz="3000" b="1" dirty="0">
                <a:effectLst>
                  <a:outerShdw blurRad="38100" dist="38100" dir="2700000" algn="tl">
                    <a:srgbClr val="000000">
                      <a:alpha val="43137"/>
                    </a:srgbClr>
                  </a:outerShdw>
                </a:effectLst>
                <a:latin typeface="Arial Rounded MT Bold" panose="020F0704030504030204" pitchFamily="34" charset="0"/>
              </a:rPr>
              <a:t>You Can’t Forgive Those Who Have Hurt You, </a:t>
            </a:r>
          </a:p>
          <a:p>
            <a:pPr marL="0" indent="0">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rPr>
              <a:t>You’re Hurting Yourself More Than You’re Hurting Anyone Else. </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Forgiveness Should Not Be Confused With Enabling</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After You’ve Forgiven The Difficult Person In Your Life…</a:t>
            </a:r>
          </a:p>
          <a:p>
            <a:pPr marL="457200" lvl="1" indent="0">
              <a:lnSpc>
                <a:spcPct val="120000"/>
              </a:lnSpc>
              <a:spcBef>
                <a:spcPts val="0"/>
              </a:spcBef>
              <a:buNone/>
            </a:pPr>
            <a:r>
              <a:rPr lang="en-US" sz="3000" b="1" dirty="0">
                <a:effectLst>
                  <a:outerShdw blurRad="38100" dist="38100" dir="2700000" algn="tl">
                    <a:srgbClr val="000000">
                      <a:alpha val="43137"/>
                    </a:srgbClr>
                  </a:outerShdw>
                </a:effectLst>
                <a:latin typeface="Arial Rounded MT Bold" panose="020F0704030504030204" pitchFamily="34" charset="0"/>
              </a:rPr>
              <a:t>       …You Are Not Compelled To Accept Continued Mistreatment  </a:t>
            </a:r>
          </a:p>
          <a:p>
            <a:pPr marL="0" indent="0">
              <a:lnSpc>
                <a:spcPct val="110000"/>
              </a:lnSpc>
              <a:buNone/>
            </a:pPr>
            <a:r>
              <a:rPr lang="en-US" i="1" dirty="0">
                <a:effectLst>
                  <a:outerShdw blurRad="38100" dist="38100" dir="2700000" algn="tl">
                    <a:srgbClr val="000000">
                      <a:alpha val="43137"/>
                    </a:srgbClr>
                  </a:outerShdw>
                </a:effectLst>
                <a:latin typeface="Arial Rounded MT Bold" panose="020F0704030504030204" pitchFamily="34" charset="0"/>
              </a:rPr>
              <a:t>14“ For if you forgive men their trespasses, your heavenly Father will also forgive you. 15“ But if you do not forgive men their trespasses, neither will your Father forgive your trespasses. </a:t>
            </a:r>
            <a:r>
              <a:rPr lang="en-US" b="1" dirty="0">
                <a:effectLst>
                  <a:outerShdw blurRad="38100" dist="38100" dir="2700000" algn="tl">
                    <a:srgbClr val="000000">
                      <a:alpha val="43137"/>
                    </a:srgbClr>
                  </a:outerShdw>
                </a:effectLst>
                <a:latin typeface="Arial Rounded MT Bold" panose="020F0704030504030204" pitchFamily="34" charset="0"/>
              </a:rPr>
              <a:t>–Matt 6:14-15</a:t>
            </a:r>
          </a:p>
        </p:txBody>
      </p:sp>
    </p:spTree>
    <p:extLst>
      <p:ext uri="{BB962C8B-B14F-4D97-AF65-F5344CB8AC3E}">
        <p14:creationId xmlns:p14="http://schemas.microsoft.com/office/powerpoint/2010/main" val="1380726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2000"/>
                                        <p:tgtEl>
                                          <p:spTgt spid="3">
                                            <p:bg/>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2000"/>
                                        <p:tgtEl>
                                          <p:spTgt spid="3">
                                            <p:txEl>
                                              <p:pRg st="1" end="1"/>
                                            </p:txEl>
                                          </p:spTgt>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2000"/>
                                        <p:tgtEl>
                                          <p:spTgt spid="3">
                                            <p:txEl>
                                              <p:pRg st="2" end="2"/>
                                            </p:txEl>
                                          </p:spTgt>
                                        </p:tgtEl>
                                      </p:cBhvr>
                                    </p:animEffect>
                                  </p:childTnLst>
                                </p:cTn>
                              </p:par>
                            </p:childTnLst>
                          </p:cTn>
                        </p:par>
                        <p:par>
                          <p:cTn id="26" fill="hold">
                            <p:stCondLst>
                              <p:cond delay="4000"/>
                            </p:stCondLst>
                            <p:childTnLst>
                              <p:par>
                                <p:cTn id="27" presetID="16" presetClass="entr" presetSubtype="21"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2000"/>
                                        <p:tgtEl>
                                          <p:spTgt spid="3">
                                            <p:txEl>
                                              <p:pRg st="3" end="3"/>
                                            </p:txEl>
                                          </p:spTgt>
                                        </p:tgtEl>
                                      </p:cBhvr>
                                    </p:animEffect>
                                  </p:childTnLst>
                                </p:cTn>
                              </p:par>
                            </p:childTnLst>
                          </p:cTn>
                        </p:par>
                        <p:par>
                          <p:cTn id="30" fill="hold">
                            <p:stCondLst>
                              <p:cond delay="6000"/>
                            </p:stCondLst>
                            <p:childTnLst>
                              <p:par>
                                <p:cTn id="31" presetID="16" presetClass="entr" presetSubtype="21"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043" y="119271"/>
            <a:ext cx="11088757" cy="808381"/>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Do Learn to Laugh in the Difficult Times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530086" y="927652"/>
            <a:ext cx="11661914" cy="2124075"/>
          </a:xfrm>
          <a:solidFill>
            <a:schemeClr val="bg1"/>
          </a:solidFill>
        </p:spPr>
        <p:txBody>
          <a:bodyPr>
            <a:normAutofit/>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Life Has a Lighter Side—look For It…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…Especially When Times are Tough. </a:t>
            </a:r>
          </a:p>
          <a:p>
            <a:pPr marL="0" indent="0">
              <a:lnSpc>
                <a:spcPct val="110000"/>
              </a:lnSpc>
              <a:buNone/>
            </a:pPr>
            <a:r>
              <a:rPr lang="en-US" i="1" dirty="0">
                <a:effectLst>
                  <a:outerShdw blurRad="38100" dist="38100" dir="2700000" algn="tl">
                    <a:srgbClr val="000000">
                      <a:alpha val="43137"/>
                    </a:srgbClr>
                  </a:outerShdw>
                </a:effectLst>
                <a:latin typeface="Arial Rounded MT Bold" panose="020F0704030504030204" pitchFamily="34" charset="0"/>
              </a:rPr>
              <a:t>Laughter is medicine for the soul, so take your medicine early and often. </a:t>
            </a:r>
            <a:r>
              <a:rPr lang="en-US" b="1" dirty="0">
                <a:effectLst>
                  <a:outerShdw blurRad="38100" dist="38100" dir="2700000" algn="tl">
                    <a:srgbClr val="000000">
                      <a:alpha val="43137"/>
                    </a:srgbClr>
                  </a:outerShdw>
                </a:effectLst>
                <a:latin typeface="Arial Rounded MT Bold" panose="020F0704030504030204" pitchFamily="34" charset="0"/>
              </a:rPr>
              <a:t>(Proverbs 17:22) </a:t>
            </a:r>
          </a:p>
        </p:txBody>
      </p:sp>
    </p:spTree>
    <p:extLst>
      <p:ext uri="{BB962C8B-B14F-4D97-AF65-F5344CB8AC3E}">
        <p14:creationId xmlns:p14="http://schemas.microsoft.com/office/powerpoint/2010/main" val="35865731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20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2000"/>
                                        <p:tgtEl>
                                          <p:spTgt spid="3">
                                            <p:txEl>
                                              <p:pRg st="0" end="0"/>
                                            </p:txEl>
                                          </p:spTgt>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2000"/>
                                        <p:tgtEl>
                                          <p:spTgt spid="3">
                                            <p:txEl>
                                              <p:pRg st="1" end="1"/>
                                            </p:txEl>
                                          </p:spTgt>
                                        </p:tgtEl>
                                      </p:cBhvr>
                                    </p:animEffect>
                                  </p:childTnLst>
                                </p:cTn>
                              </p:par>
                            </p:childTnLst>
                          </p:cTn>
                        </p:par>
                        <p:par>
                          <p:cTn id="20" fill="hold">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9271"/>
            <a:ext cx="10515600" cy="80838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Do Accept Personal Responsibility…</a:t>
            </a:r>
          </a:p>
        </p:txBody>
      </p:sp>
      <p:sp>
        <p:nvSpPr>
          <p:cNvPr id="3" name="Content Placeholder 2"/>
          <p:cNvSpPr>
            <a:spLocks noGrp="1"/>
          </p:cNvSpPr>
          <p:nvPr>
            <p:ph idx="1"/>
          </p:nvPr>
        </p:nvSpPr>
        <p:spPr>
          <a:xfrm>
            <a:off x="0" y="1219200"/>
            <a:ext cx="12191999" cy="1738313"/>
          </a:xfrm>
          <a:solidFill>
            <a:schemeClr val="bg1">
              <a:alpha val="85000"/>
            </a:schemeClr>
          </a:solidFill>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Make Your Own Corner of the World Peaceful, Productive, Purposeful </a:t>
            </a:r>
          </a:p>
          <a:p>
            <a:r>
              <a:rPr lang="en-US" b="1" dirty="0">
                <a:effectLst>
                  <a:outerShdw blurRad="38100" dist="38100" dir="2700000" algn="tl">
                    <a:srgbClr val="000000">
                      <a:alpha val="43137"/>
                    </a:srgbClr>
                  </a:outerShdw>
                </a:effectLst>
                <a:latin typeface="Arial Rounded MT Bold" panose="020F0704030504030204" pitchFamily="34" charset="0"/>
              </a:rPr>
              <a:t>If Your World Is a Little Crazy…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…Perhaps It’s Time to Consult Who You See in the Mirror. </a:t>
            </a:r>
          </a:p>
          <a:p>
            <a:pPr marL="0" indent="0">
              <a:buNone/>
            </a:pPr>
            <a:endParaRPr lang="en-US" dirty="0"/>
          </a:p>
        </p:txBody>
      </p:sp>
      <p:pic>
        <p:nvPicPr>
          <p:cNvPr id="6" name="Picture 5" descr="A close up of a person wearing a mask&#10;&#10;Description generated with high confidence">
            <a:extLst>
              <a:ext uri="{FF2B5EF4-FFF2-40B4-BE49-F238E27FC236}">
                <a16:creationId xmlns:a16="http://schemas.microsoft.com/office/drawing/2014/main" id="{F131E9F1-1221-4122-B09D-C0B4196E64A8}"/>
              </a:ext>
            </a:extLst>
          </p:cNvPr>
          <p:cNvPicPr>
            <a:picLocks noChangeAspect="1"/>
          </p:cNvPicPr>
          <p:nvPr/>
        </p:nvPicPr>
        <p:blipFill rotWithShape="1">
          <a:blip r:embed="rId3">
            <a:extLst>
              <a:ext uri="{28A0092B-C50C-407E-A947-70E740481C1C}">
                <a14:useLocalDpi xmlns:a14="http://schemas.microsoft.com/office/drawing/2010/main" val="0"/>
              </a:ext>
            </a:extLst>
          </a:blip>
          <a:srcRect l="34304"/>
          <a:stretch/>
        </p:blipFill>
        <p:spPr>
          <a:xfrm>
            <a:off x="2554514" y="3132945"/>
            <a:ext cx="6500188" cy="2193797"/>
          </a:xfrm>
          <a:prstGeom prst="rect">
            <a:avLst/>
          </a:prstGeom>
        </p:spPr>
      </p:pic>
    </p:spTree>
    <p:extLst>
      <p:ext uri="{BB962C8B-B14F-4D97-AF65-F5344CB8AC3E}">
        <p14:creationId xmlns:p14="http://schemas.microsoft.com/office/powerpoint/2010/main" val="612265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Effect transition="in" filter="fade">
                                      <p:cBhvr>
                                        <p:cTn id="16" dur="2000"/>
                                        <p:tgtEl>
                                          <p:spTgt spid="3">
                                            <p:bg/>
                                          </p:spTgt>
                                        </p:tgtEl>
                                      </p:cBhvr>
                                    </p:animEffect>
                                    <p:anim calcmode="lin" valueType="num">
                                      <p:cBhvr>
                                        <p:cTn id="17" dur="2000" fill="hold"/>
                                        <p:tgtEl>
                                          <p:spTgt spid="3">
                                            <p:bg/>
                                          </p:spTgt>
                                        </p:tgtEl>
                                        <p:attrNameLst>
                                          <p:attrName>ppt_x</p:attrName>
                                        </p:attrNameLst>
                                      </p:cBhvr>
                                      <p:tavLst>
                                        <p:tav tm="0">
                                          <p:val>
                                            <p:fltVal val="0.5"/>
                                          </p:val>
                                        </p:tav>
                                        <p:tav tm="100000">
                                          <p:val>
                                            <p:strVal val="#ppt_x"/>
                                          </p:val>
                                        </p:tav>
                                      </p:tavLst>
                                    </p:anim>
                                    <p:anim calcmode="lin" valueType="num">
                                      <p:cBhvr>
                                        <p:cTn id="18" dur="2000" fill="hold"/>
                                        <p:tgtEl>
                                          <p:spTgt spid="3">
                                            <p:bg/>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2000"/>
                                        <p:tgtEl>
                                          <p:spTgt spid="3">
                                            <p:txEl>
                                              <p:pRg st="0" end="0"/>
                                            </p:txEl>
                                          </p:spTgt>
                                        </p:tgtEl>
                                      </p:cBhvr>
                                    </p:animEffect>
                                    <p:anim calcmode="lin" valueType="num">
                                      <p:cBhvr>
                                        <p:cTn id="24"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25"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2" dur="2000"/>
                                        <p:tgtEl>
                                          <p:spTgt spid="3">
                                            <p:txEl>
                                              <p:pRg st="1" end="1"/>
                                            </p:txEl>
                                          </p:spTgt>
                                        </p:tgtEl>
                                      </p:cBhvr>
                                    </p:animEffect>
                                    <p:anim calcmode="lin" valueType="num">
                                      <p:cBhvr>
                                        <p:cTn id="33"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34" dur="2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35" fill="hold">
                            <p:stCondLst>
                              <p:cond delay="2000"/>
                            </p:stCondLst>
                            <p:childTnLst>
                              <p:par>
                                <p:cTn id="36" presetID="53" presetClass="entr" presetSubtype="528" fill="hold" grpId="0"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2000"/>
                                        <p:tgtEl>
                                          <p:spTgt spid="3">
                                            <p:txEl>
                                              <p:pRg st="2" end="2"/>
                                            </p:txEl>
                                          </p:spTgt>
                                        </p:tgtEl>
                                      </p:cBhvr>
                                    </p:animEffect>
                                    <p:anim calcmode="lin" valueType="num">
                                      <p:cBhvr>
                                        <p:cTn id="41"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42"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43" fill="hold">
                            <p:stCondLst>
                              <p:cond delay="4000"/>
                            </p:stCondLst>
                            <p:childTnLst>
                              <p:par>
                                <p:cTn id="44" presetID="14" presetClass="entr" presetSubtype="1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48EEDE-1573-474E-B100-45FDBE48D433}"/>
              </a:ext>
            </a:extLst>
          </p:cNvPr>
          <p:cNvSpPr>
            <a:spLocks noGrp="1"/>
          </p:cNvSpPr>
          <p:nvPr>
            <p:ph idx="1"/>
          </p:nvPr>
        </p:nvSpPr>
        <p:spPr>
          <a:xfrm>
            <a:off x="0" y="0"/>
            <a:ext cx="12192000" cy="574675"/>
          </a:xfrm>
          <a:solidFill>
            <a:schemeClr val="bg1">
              <a:alpha val="80000"/>
            </a:schemeClr>
          </a:solidFill>
        </p:spPr>
        <p:txBody>
          <a:bodyPr>
            <a:no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W- God’s Help, You Can Discover a Peace that Passes Understanding</a:t>
            </a:r>
          </a:p>
        </p:txBody>
      </p:sp>
    </p:spTree>
    <p:extLst>
      <p:ext uri="{BB962C8B-B14F-4D97-AF65-F5344CB8AC3E}">
        <p14:creationId xmlns:p14="http://schemas.microsoft.com/office/powerpoint/2010/main" val="21494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931D-0C6B-4C65-A78D-B1A75278A5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4E4E8E-510E-4D77-A42E-C6EDC0C0C1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528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239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57713"/>
            <a:ext cx="11201400" cy="2500287"/>
          </a:xfrm>
          <a:solidFill>
            <a:schemeClr val="bg1">
              <a:alpha val="70000"/>
            </a:schemeClr>
          </a:solidFill>
          <a:effectLst>
            <a:softEdge rad="50800"/>
          </a:effectLst>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All of us Can Be Grumpy &amp; Difficult to Deal With</a:t>
            </a: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From Time to Time We Will…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…Encounter Folks Who Behave in the Same Way, or Worse </a:t>
            </a: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 When You to Deal With Difficult People (And You Will)…</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 Following Tips Should Help: </a:t>
            </a:r>
            <a:endParaRPr lang="en-US" dirty="0"/>
          </a:p>
        </p:txBody>
      </p:sp>
    </p:spTree>
    <p:extLst>
      <p:ext uri="{BB962C8B-B14F-4D97-AF65-F5344CB8AC3E}">
        <p14:creationId xmlns:p14="http://schemas.microsoft.com/office/powerpoint/2010/main" val="178236910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20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2000"/>
                                        <p:tgtEl>
                                          <p:spTgt spid="3">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8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271"/>
            <a:ext cx="10515600" cy="808381"/>
          </a:xfrm>
        </p:spPr>
        <p:txBody>
          <a:bodyPr/>
          <a:lstStyle/>
          <a:p>
            <a:endParaRPr lang="en-US" dirty="0"/>
          </a:p>
        </p:txBody>
      </p:sp>
      <p:sp>
        <p:nvSpPr>
          <p:cNvPr id="4" name="Content Placeholder 2">
            <a:extLst>
              <a:ext uri="{FF2B5EF4-FFF2-40B4-BE49-F238E27FC236}">
                <a16:creationId xmlns:a16="http://schemas.microsoft.com/office/drawing/2014/main" id="{6D9A1C5A-26F3-43B0-866A-38C709631F74}"/>
              </a:ext>
            </a:extLst>
          </p:cNvPr>
          <p:cNvSpPr>
            <a:spLocks noGrp="1"/>
          </p:cNvSpPr>
          <p:nvPr>
            <p:ph idx="1"/>
          </p:nvPr>
        </p:nvSpPr>
        <p:spPr>
          <a:xfrm>
            <a:off x="265113" y="1219200"/>
            <a:ext cx="11661775" cy="5459413"/>
          </a:xfrm>
        </p:spPr>
        <p:txBody>
          <a:bodyPr/>
          <a:lstStyle/>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A keen sense of humor helps us to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overlook the unbecoming,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understand the unconventional,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tolerate the unpleasant,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overcome the unexpected, and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outlast the unbearable.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BILLY GRAHAM </a:t>
            </a:r>
          </a:p>
          <a:p>
            <a:pPr marL="0" indent="0">
              <a:buNone/>
            </a:pPr>
            <a:endParaRPr lang="en-US" dirty="0"/>
          </a:p>
        </p:txBody>
      </p:sp>
    </p:spTree>
    <p:extLst>
      <p:ext uri="{BB962C8B-B14F-4D97-AF65-F5344CB8AC3E}">
        <p14:creationId xmlns:p14="http://schemas.microsoft.com/office/powerpoint/2010/main" val="274491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1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onitor, wall, television, electronics&#10;&#10;Description generated with high confidence">
            <a:extLst>
              <a:ext uri="{FF2B5EF4-FFF2-40B4-BE49-F238E27FC236}">
                <a16:creationId xmlns:a16="http://schemas.microsoft.com/office/drawing/2014/main" id="{715B9461-7605-47EE-8D7A-234A8390E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13" y="390525"/>
            <a:ext cx="2800350" cy="2019300"/>
          </a:xfrm>
          <a:prstGeom prst="rect">
            <a:avLst/>
          </a:prstGeom>
        </p:spPr>
      </p:pic>
      <p:pic>
        <p:nvPicPr>
          <p:cNvPr id="3" name="Picture 2" descr="A close up of a person wearing a mask&#10;&#10;Description generated with high confidence">
            <a:extLst>
              <a:ext uri="{FF2B5EF4-FFF2-40B4-BE49-F238E27FC236}">
                <a16:creationId xmlns:a16="http://schemas.microsoft.com/office/drawing/2014/main" id="{DE1D4E05-1EAC-4660-BC5A-3104685B3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174" y="0"/>
            <a:ext cx="5410985" cy="6858000"/>
          </a:xfrm>
          <a:prstGeom prst="rect">
            <a:avLst/>
          </a:prstGeom>
        </p:spPr>
      </p:pic>
    </p:spTree>
    <p:extLst>
      <p:ext uri="{BB962C8B-B14F-4D97-AF65-F5344CB8AC3E}">
        <p14:creationId xmlns:p14="http://schemas.microsoft.com/office/powerpoint/2010/main" val="114196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86252"/>
            <a:ext cx="5035826" cy="1866899"/>
          </a:xfrm>
          <a:solidFill>
            <a:schemeClr val="bg1">
              <a:alpha val="70000"/>
            </a:schemeClr>
          </a:solidFill>
          <a:effectLst>
            <a:softEdge rad="50800"/>
          </a:effectLst>
        </p:spPr>
        <p:txBody>
          <a:bodyPr/>
          <a:lstStyle/>
          <a:p>
            <a:r>
              <a:rPr lang="en-US" b="1" dirty="0">
                <a:latin typeface="Baskerville Old Face" panose="02020602080505020303" pitchFamily="18" charset="0"/>
              </a:rPr>
              <a:t>Dealing With </a:t>
            </a:r>
            <a:br>
              <a:rPr lang="en-US" b="1" dirty="0">
                <a:latin typeface="Baskerville Old Face" panose="02020602080505020303" pitchFamily="18" charset="0"/>
              </a:rPr>
            </a:br>
            <a:r>
              <a:rPr lang="en-US" b="1" dirty="0">
                <a:latin typeface="Baskerville Old Face" panose="02020602080505020303" pitchFamily="18" charset="0"/>
              </a:rPr>
              <a:t>Difficult People</a:t>
            </a:r>
            <a:endParaRPr lang="en-US" dirty="0">
              <a:latin typeface="Baskerville Old Face" panose="02020602080505020303" pitchFamily="18" charset="0"/>
            </a:endParaRPr>
          </a:p>
        </p:txBody>
      </p:sp>
      <p:sp>
        <p:nvSpPr>
          <p:cNvPr id="3" name="Subtitle 2"/>
          <p:cNvSpPr>
            <a:spLocks noGrp="1"/>
          </p:cNvSpPr>
          <p:nvPr>
            <p:ph type="subTitle" idx="1"/>
          </p:nvPr>
        </p:nvSpPr>
        <p:spPr>
          <a:xfrm>
            <a:off x="9223530" y="3824422"/>
            <a:ext cx="2635095" cy="484187"/>
          </a:xfrm>
          <a:solidFill>
            <a:schemeClr val="bg1">
              <a:alpha val="70000"/>
            </a:schemeClr>
          </a:solidFill>
          <a:effectLst>
            <a:softEdge rad="38100"/>
          </a:effectLst>
        </p:spPr>
        <p:txBody>
          <a:bodyPr>
            <a:normAutofit/>
          </a:bodyPr>
          <a:lstStyle/>
          <a:p>
            <a:r>
              <a:rPr lang="en-US" dirty="0">
                <a:effectLst>
                  <a:outerShdw blurRad="38100" dist="38100" dir="2700000" algn="tl">
                    <a:srgbClr val="000000">
                      <a:alpha val="43137"/>
                    </a:srgbClr>
                  </a:outerShdw>
                </a:effectLst>
                <a:latin typeface="Arial Rounded MT Bold" panose="020F0704030504030204" pitchFamily="34" charset="0"/>
              </a:rPr>
              <a:t>Philippians 2:3-4 </a:t>
            </a:r>
          </a:p>
          <a:p>
            <a:endParaRPr lang="en-US" dirty="0"/>
          </a:p>
        </p:txBody>
      </p:sp>
      <p:sp>
        <p:nvSpPr>
          <p:cNvPr id="5" name="Rectangle 4">
            <a:extLst>
              <a:ext uri="{FF2B5EF4-FFF2-40B4-BE49-F238E27FC236}">
                <a16:creationId xmlns:a16="http://schemas.microsoft.com/office/drawing/2014/main" id="{317C46C8-837C-4673-9363-EE00545273A6}"/>
              </a:ext>
            </a:extLst>
          </p:cNvPr>
          <p:cNvSpPr/>
          <p:nvPr/>
        </p:nvSpPr>
        <p:spPr>
          <a:xfrm>
            <a:off x="9400401" y="244392"/>
            <a:ext cx="2110771" cy="402354"/>
          </a:xfrm>
          <a:prstGeom prst="rect">
            <a:avLst/>
          </a:prstGeom>
        </p:spPr>
        <p:txBody>
          <a:bodyPr wrap="none">
            <a:spAutoFit/>
          </a:bodyPr>
          <a:lstStyle/>
          <a:p>
            <a:pPr>
              <a:lnSpc>
                <a:spcPct val="110000"/>
              </a:lnSpc>
            </a:pPr>
            <a:r>
              <a:rPr lang="en-US" sz="2000" dirty="0">
                <a:effectLst>
                  <a:outerShdw blurRad="38100" dist="38100" dir="2700000" algn="tl">
                    <a:srgbClr val="000000">
                      <a:alpha val="43137"/>
                    </a:srgbClr>
                  </a:outerShdw>
                </a:effectLst>
                <a:latin typeface="Arial Rounded MT Bold" panose="020F0704030504030204" pitchFamily="34" charset="0"/>
              </a:rPr>
              <a:t>Edward Church</a:t>
            </a:r>
          </a:p>
        </p:txBody>
      </p:sp>
      <p:sp>
        <p:nvSpPr>
          <p:cNvPr id="6" name="Rectangle 5">
            <a:extLst>
              <a:ext uri="{FF2B5EF4-FFF2-40B4-BE49-F238E27FC236}">
                <a16:creationId xmlns:a16="http://schemas.microsoft.com/office/drawing/2014/main" id="{7F74768F-2DDE-4426-85DF-5CFE407DCA84}"/>
              </a:ext>
            </a:extLst>
          </p:cNvPr>
          <p:cNvSpPr/>
          <p:nvPr/>
        </p:nvSpPr>
        <p:spPr>
          <a:xfrm>
            <a:off x="637190" y="244392"/>
            <a:ext cx="1878848" cy="402354"/>
          </a:xfrm>
          <a:prstGeom prst="rect">
            <a:avLst/>
          </a:prstGeom>
        </p:spPr>
        <p:txBody>
          <a:bodyPr wrap="none">
            <a:spAutoFit/>
          </a:bodyPr>
          <a:lstStyle/>
          <a:p>
            <a:pPr>
              <a:lnSpc>
                <a:spcPct val="110000"/>
              </a:lnSpc>
            </a:pPr>
            <a:r>
              <a:rPr lang="en-US" sz="2000" dirty="0">
                <a:effectLst>
                  <a:outerShdw blurRad="38100" dist="38100" dir="2700000" algn="tl">
                    <a:srgbClr val="000000">
                      <a:alpha val="43137"/>
                    </a:srgbClr>
                  </a:outerShdw>
                </a:effectLst>
                <a:latin typeface="Arial Rounded MT Bold" panose="020F0704030504030204" pitchFamily="34" charset="0"/>
              </a:rPr>
              <a:t>Sept 29, 2019</a:t>
            </a:r>
          </a:p>
        </p:txBody>
      </p:sp>
      <p:sp>
        <p:nvSpPr>
          <p:cNvPr id="4" name="TextBox 3">
            <a:extLst>
              <a:ext uri="{FF2B5EF4-FFF2-40B4-BE49-F238E27FC236}">
                <a16:creationId xmlns:a16="http://schemas.microsoft.com/office/drawing/2014/main" id="{0C9749BA-FE35-4122-B54D-3ED4FD69E0FE}"/>
              </a:ext>
            </a:extLst>
          </p:cNvPr>
          <p:cNvSpPr txBox="1"/>
          <p:nvPr/>
        </p:nvSpPr>
        <p:spPr>
          <a:xfrm>
            <a:off x="637190" y="3600450"/>
            <a:ext cx="109636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Pt 2</a:t>
            </a:r>
          </a:p>
        </p:txBody>
      </p:sp>
    </p:spTree>
    <p:extLst>
      <p:ext uri="{BB962C8B-B14F-4D97-AF65-F5344CB8AC3E}">
        <p14:creationId xmlns:p14="http://schemas.microsoft.com/office/powerpoint/2010/main" val="755268192"/>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BDD53-3960-4CFF-89FE-6C705FF7AC34}"/>
              </a:ext>
            </a:extLst>
          </p:cNvPr>
          <p:cNvSpPr>
            <a:spLocks noGrp="1"/>
          </p:cNvSpPr>
          <p:nvPr>
            <p:ph type="title"/>
          </p:nvPr>
        </p:nvSpPr>
        <p:spPr>
          <a:xfrm>
            <a:off x="378199" y="297890"/>
            <a:ext cx="8765801" cy="1325563"/>
          </a:xfrm>
          <a:solidFill>
            <a:schemeClr val="bg1">
              <a:alpha val="70000"/>
            </a:schemeClr>
          </a:solidFill>
          <a:effectLst>
            <a:softEdge rad="50800"/>
          </a:effectLst>
        </p:spPr>
        <p:txBody>
          <a:bodyPr/>
          <a:lstStyle/>
          <a:p>
            <a:r>
              <a:rPr lang="en-US" dirty="0">
                <a:effectLst>
                  <a:outerShdw blurRad="38100" dist="38100" dir="2700000" algn="tl">
                    <a:srgbClr val="000000">
                      <a:alpha val="43137"/>
                    </a:srgbClr>
                  </a:outerShdw>
                </a:effectLst>
                <a:latin typeface="Arial Rounded MT Bold" panose="020F0704030504030204" pitchFamily="34" charset="0"/>
              </a:rPr>
              <a:t>How Many Know People Who…</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              …Remind You of This?</a:t>
            </a:r>
          </a:p>
        </p:txBody>
      </p:sp>
      <p:sp>
        <p:nvSpPr>
          <p:cNvPr id="3" name="Content Placeholder 2">
            <a:extLst>
              <a:ext uri="{FF2B5EF4-FFF2-40B4-BE49-F238E27FC236}">
                <a16:creationId xmlns:a16="http://schemas.microsoft.com/office/drawing/2014/main" id="{0E05F0EE-1CE7-465D-9839-EB3E044147B5}"/>
              </a:ext>
            </a:extLst>
          </p:cNvPr>
          <p:cNvSpPr>
            <a:spLocks noGrp="1"/>
          </p:cNvSpPr>
          <p:nvPr>
            <p:ph idx="1"/>
          </p:nvPr>
        </p:nvSpPr>
        <p:spPr>
          <a:xfrm>
            <a:off x="6223746" y="3615763"/>
            <a:ext cx="5948363" cy="3121211"/>
          </a:xfrm>
          <a:solidFill>
            <a:schemeClr val="bg1">
              <a:alpha val="70000"/>
            </a:schemeClr>
          </a:solidFill>
          <a:effectLst>
            <a:softEdge rad="25400"/>
          </a:effectLst>
        </p:spPr>
        <p:txBody>
          <a:bodyPr>
            <a:normAutofit lnSpcReduction="10000"/>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We All Have Them…</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…in Our</a:t>
            </a:r>
          </a:p>
          <a:p>
            <a:pPr lvl="1"/>
            <a:r>
              <a:rPr lang="en-US" sz="2800" b="1" dirty="0">
                <a:effectLst>
                  <a:outerShdw blurRad="38100" dist="38100" dir="2700000" algn="tl">
                    <a:srgbClr val="000000">
                      <a:alpha val="43137"/>
                    </a:srgbClr>
                  </a:outerShdw>
                </a:effectLst>
                <a:latin typeface="Arial Rounded MT Bold" panose="020F0704030504030204" pitchFamily="34" charset="0"/>
              </a:rPr>
              <a:t>Past </a:t>
            </a:r>
          </a:p>
          <a:p>
            <a:pPr lvl="1"/>
            <a:r>
              <a:rPr lang="en-US" sz="2800" b="1" dirty="0">
                <a:effectLst>
                  <a:outerShdw blurRad="38100" dist="38100" dir="2700000" algn="tl">
                    <a:srgbClr val="000000">
                      <a:alpha val="43137"/>
                    </a:srgbClr>
                  </a:outerShdw>
                </a:effectLst>
                <a:latin typeface="Arial Rounded MT Bold" panose="020F0704030504030204" pitchFamily="34" charset="0"/>
              </a:rPr>
              <a:t>Present </a:t>
            </a:r>
          </a:p>
          <a:p>
            <a:pPr lvl="1"/>
            <a:r>
              <a:rPr lang="en-US" sz="2800" b="1" dirty="0">
                <a:effectLst>
                  <a:outerShdw blurRad="38100" dist="38100" dir="2700000" algn="tl">
                    <a:srgbClr val="000000">
                      <a:alpha val="43137"/>
                    </a:srgbClr>
                  </a:outerShdw>
                </a:effectLst>
                <a:latin typeface="Arial Rounded MT Bold" panose="020F0704030504030204" pitchFamily="34" charset="0"/>
              </a:rPr>
              <a:t>Future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Cant always Avoid…</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..but Can Learn How to Handle</a:t>
            </a:r>
          </a:p>
        </p:txBody>
      </p:sp>
    </p:spTree>
    <p:extLst>
      <p:ext uri="{BB962C8B-B14F-4D97-AF65-F5344CB8AC3E}">
        <p14:creationId xmlns:p14="http://schemas.microsoft.com/office/powerpoint/2010/main" val="27782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2000"/>
                                        <p:tgtEl>
                                          <p:spTgt spid="3">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2000"/>
                                        <p:tgtEl>
                                          <p:spTgt spid="3">
                                            <p:txEl>
                                              <p:pRg st="0" end="0"/>
                                            </p:txEl>
                                          </p:spTgt>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2000"/>
                                        <p:tgtEl>
                                          <p:spTgt spid="3">
                                            <p:txEl>
                                              <p:pRg st="1" end="1"/>
                                            </p:txEl>
                                          </p:spTgt>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2000"/>
                                        <p:tgtEl>
                                          <p:spTgt spid="3">
                                            <p:txEl>
                                              <p:pRg st="2" end="2"/>
                                            </p:txEl>
                                          </p:spTgt>
                                        </p:tgtEl>
                                      </p:cBhvr>
                                    </p:animEffect>
                                  </p:childTnLst>
                                </p:cTn>
                              </p:par>
                            </p:childTnLst>
                          </p:cTn>
                        </p:par>
                        <p:par>
                          <p:cTn id="24" fill="hold">
                            <p:stCondLst>
                              <p:cond delay="6000"/>
                            </p:stCondLst>
                            <p:childTnLst>
                              <p:par>
                                <p:cTn id="25" presetID="2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2000"/>
                                        <p:tgtEl>
                                          <p:spTgt spid="3">
                                            <p:txEl>
                                              <p:pRg st="3" end="3"/>
                                            </p:txEl>
                                          </p:spTgt>
                                        </p:tgtEl>
                                      </p:cBhvr>
                                    </p:animEffect>
                                  </p:childTnLst>
                                </p:cTn>
                              </p:par>
                            </p:childTnLst>
                          </p:cTn>
                        </p:par>
                        <p:par>
                          <p:cTn id="28" fill="hold">
                            <p:stCondLst>
                              <p:cond delay="8000"/>
                            </p:stCondLst>
                            <p:childTnLst>
                              <p:par>
                                <p:cTn id="29" presetID="22" presetClass="entr" presetSubtype="4"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2000"/>
                                        <p:tgtEl>
                                          <p:spTgt spid="3">
                                            <p:txEl>
                                              <p:pRg st="4" end="4"/>
                                            </p:txEl>
                                          </p:spTgt>
                                        </p:tgtEl>
                                      </p:cBhvr>
                                    </p:animEffect>
                                  </p:childTnLst>
                                </p:cTn>
                              </p:par>
                            </p:childTnLst>
                          </p:cTn>
                        </p:par>
                        <p:par>
                          <p:cTn id="32" fill="hold">
                            <p:stCondLst>
                              <p:cond delay="10000"/>
                            </p:stCondLst>
                            <p:childTnLst>
                              <p:par>
                                <p:cTn id="33" presetID="2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2000"/>
                                        <p:tgtEl>
                                          <p:spTgt spid="3">
                                            <p:txEl>
                                              <p:pRg st="5" end="5"/>
                                            </p:txEl>
                                          </p:spTgt>
                                        </p:tgtEl>
                                      </p:cBhvr>
                                    </p:animEffect>
                                  </p:childTnLst>
                                </p:cTn>
                              </p:par>
                            </p:childTnLst>
                          </p:cTn>
                        </p:par>
                        <p:par>
                          <p:cTn id="36" fill="hold">
                            <p:stCondLst>
                              <p:cond delay="12000"/>
                            </p:stCondLst>
                            <p:childTnLst>
                              <p:par>
                                <p:cTn id="37" presetID="22" presetClass="entr" presetSubtype="4"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44" y="119271"/>
            <a:ext cx="12048565" cy="808381"/>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Do Make Sure You’re Not the One Being Difficult</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3905250"/>
            <a:ext cx="11926957" cy="2952750"/>
          </a:xfrm>
          <a:solidFill>
            <a:schemeClr val="bg1">
              <a:alpha val="70000"/>
            </a:schemeClr>
          </a:solidFill>
        </p:spPr>
        <p:txBody>
          <a:bodyPr>
            <a:normAutofit fontScale="92500"/>
          </a:bodyPr>
          <a:lstStyle/>
          <a:p>
            <a:pPr marL="0" indent="0">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rPr>
              <a:t>The Problems May Have Their Origin Within Your Own Heart</a:t>
            </a:r>
          </a:p>
          <a:p>
            <a:pPr lvl="1">
              <a:lnSpc>
                <a:spcPct val="110000"/>
              </a:lnSpc>
              <a:spcBef>
                <a:spcPts val="0"/>
              </a:spcBef>
            </a:pPr>
            <a:r>
              <a:rPr lang="en-US" sz="3000" b="1" dirty="0">
                <a:effectLst>
                  <a:outerShdw blurRad="38100" dist="38100" dir="2700000" algn="tl">
                    <a:srgbClr val="000000">
                      <a:alpha val="43137"/>
                    </a:srgbClr>
                  </a:outerShdw>
                </a:effectLst>
                <a:latin typeface="Arial Rounded MT Bold" panose="020F0704030504030204" pitchFamily="34" charset="0"/>
              </a:rPr>
              <a:t>If So, Fix Yourself First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Philippians 2:3-4 </a:t>
            </a: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Let nothing be done through selfish ambition or conceit, but in lowliness of mind let each esteem others better than himself. 4Let each of you look out not only for his own interests, but also for the interests of others.</a:t>
            </a:r>
          </a:p>
          <a:p>
            <a:pPr marL="0" indent="0">
              <a:buNone/>
            </a:pP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5535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2000" fill="hold"/>
                                        <p:tgtEl>
                                          <p:spTgt spid="3">
                                            <p:bg/>
                                          </p:spTgt>
                                        </p:tgtEl>
                                        <p:attrNameLst>
                                          <p:attrName>ppt_w</p:attrName>
                                        </p:attrNameLst>
                                      </p:cBhvr>
                                      <p:tavLst>
                                        <p:tav tm="0">
                                          <p:val>
                                            <p:fltVal val="0"/>
                                          </p:val>
                                        </p:tav>
                                        <p:tav tm="100000">
                                          <p:val>
                                            <p:strVal val="#ppt_w"/>
                                          </p:val>
                                        </p:tav>
                                      </p:tavLst>
                                    </p:anim>
                                    <p:anim calcmode="lin" valueType="num">
                                      <p:cBhvr>
                                        <p:cTn id="12" dur="2000" fill="hold"/>
                                        <p:tgtEl>
                                          <p:spTgt spid="3">
                                            <p:bg/>
                                          </p:spTgt>
                                        </p:tgtEl>
                                        <p:attrNameLst>
                                          <p:attrName>ppt_h</p:attrName>
                                        </p:attrNameLst>
                                      </p:cBhvr>
                                      <p:tavLst>
                                        <p:tav tm="0">
                                          <p:val>
                                            <p:fltVal val="0"/>
                                          </p:val>
                                        </p:tav>
                                        <p:tav tm="100000">
                                          <p:val>
                                            <p:strVal val="#ppt_h"/>
                                          </p:val>
                                        </p:tav>
                                      </p:tavLst>
                                    </p:anim>
                                    <p:animEffect transition="in" filter="fade">
                                      <p:cBhvr>
                                        <p:cTn id="13" dur="2000"/>
                                        <p:tgtEl>
                                          <p:spTgt spid="3">
                                            <p:bg/>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2000"/>
                                        <p:tgtEl>
                                          <p:spTgt spid="3">
                                            <p:txEl>
                                              <p:pRg st="0" end="0"/>
                                            </p:txEl>
                                          </p:spTgt>
                                        </p:tgtEl>
                                      </p:cBhvr>
                                    </p:animEffect>
                                  </p:childTnLst>
                                </p:cTn>
                              </p:par>
                            </p:childTnLst>
                          </p:cTn>
                        </p:par>
                        <p:par>
                          <p:cTn id="19" fill="hold">
                            <p:stCondLst>
                              <p:cond delay="4000"/>
                            </p:stCondLst>
                            <p:childTnLst>
                              <p:par>
                                <p:cTn id="20" presetID="53" presetClass="entr" presetSubtype="16"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2000"/>
                                        <p:tgtEl>
                                          <p:spTgt spid="3">
                                            <p:txEl>
                                              <p:pRg st="1" end="1"/>
                                            </p:txEl>
                                          </p:spTgt>
                                        </p:tgtEl>
                                      </p:cBhvr>
                                    </p:animEffect>
                                  </p:childTnLst>
                                </p:cTn>
                              </p:par>
                            </p:childTnLst>
                          </p:cTn>
                        </p:par>
                        <p:par>
                          <p:cTn id="25" fill="hold">
                            <p:stCondLst>
                              <p:cond delay="6000"/>
                            </p:stCondLst>
                            <p:childTnLst>
                              <p:par>
                                <p:cTn id="26" presetID="53" presetClass="entr" presetSubtype="16"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2000"/>
                                        <p:tgtEl>
                                          <p:spTgt spid="3">
                                            <p:txEl>
                                              <p:pRg st="2" end="2"/>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3857" y="0"/>
            <a:ext cx="9563100" cy="808381"/>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Don’t Try to Change the Other Person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065143" y="1619250"/>
            <a:ext cx="11007795" cy="5238750"/>
          </a:xfrm>
          <a:solidFill>
            <a:schemeClr val="bg1">
              <a:alpha val="80000"/>
            </a:schemeClr>
          </a:solidFill>
        </p:spPr>
        <p:txBody>
          <a:bodyPr>
            <a:normAutofit lnSpcReduction="10000"/>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People Change When THEY Want To…</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…Not When YOU Want Them To</a:t>
            </a:r>
            <a:r>
              <a:rPr lang="en-US" dirty="0">
                <a:effectLst>
                  <a:outerShdw blurRad="38100" dist="38100" dir="2700000" algn="tl">
                    <a:srgbClr val="000000">
                      <a:alpha val="43137"/>
                    </a:srgbClr>
                  </a:outerShdw>
                </a:effectLst>
                <a:latin typeface="Arial Rounded MT Bold" panose="020F0704030504030204" pitchFamily="34" charset="0"/>
              </a:rPr>
              <a:t>. </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We Don’t </a:t>
            </a:r>
            <a:r>
              <a:rPr lang="en-US" b="1" dirty="0" err="1">
                <a:effectLst>
                  <a:outerShdw blurRad="38100" dist="38100" dir="2700000" algn="tl">
                    <a:srgbClr val="000000">
                      <a:alpha val="43137"/>
                    </a:srgbClr>
                  </a:outerShdw>
                </a:effectLst>
                <a:latin typeface="Arial Rounded MT Bold" panose="020F0704030504030204" pitchFamily="34" charset="0"/>
              </a:rPr>
              <a:t>Don’t</a:t>
            </a:r>
            <a:r>
              <a:rPr lang="en-US" b="1" dirty="0">
                <a:effectLst>
                  <a:outerShdw blurRad="38100" dist="38100" dir="2700000" algn="tl">
                    <a:srgbClr val="000000">
                      <a:alpha val="43137"/>
                    </a:srgbClr>
                  </a:outerShdw>
                </a:effectLst>
                <a:latin typeface="Arial Rounded MT Bold" panose="020F0704030504030204" pitchFamily="34" charset="0"/>
              </a:rPr>
              <a:t> How to Break Them…</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…Where to Break Them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…Or How Much</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…This is God’s Job</a:t>
            </a:r>
          </a:p>
          <a:p>
            <a:pPr mar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"For it is God which worketh in you both to will and to do of His good pleasure" </a:t>
            </a:r>
            <a:r>
              <a:rPr lang="en-US" dirty="0">
                <a:effectLst>
                  <a:outerShdw blurRad="38100" dist="38100" dir="2700000" algn="tl">
                    <a:srgbClr val="000000">
                      <a:alpha val="43137"/>
                    </a:srgbClr>
                  </a:outerShdw>
                </a:effectLst>
                <a:latin typeface="Arial Rounded MT Bold" panose="020F0704030504030204" pitchFamily="34" charset="0"/>
              </a:rPr>
              <a:t>-</a:t>
            </a:r>
            <a:r>
              <a:rPr lang="en-US" b="1" dirty="0">
                <a:effectLst>
                  <a:outerShdw blurRad="38100" dist="38100" dir="2700000" algn="tl">
                    <a:srgbClr val="000000">
                      <a:alpha val="43137"/>
                    </a:srgbClr>
                  </a:outerShdw>
                </a:effectLst>
                <a:latin typeface="Arial Rounded MT Bold" panose="020F0704030504030204" pitchFamily="34" charset="0"/>
              </a:rPr>
              <a:t>Philippians 2:13</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Consider This:</a:t>
            </a:r>
          </a:p>
          <a:p>
            <a:pPr lvl="4">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They May Be God’s Sand Paper</a:t>
            </a:r>
          </a:p>
          <a:p>
            <a:pPr lvl="4">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God Could Be Changing You</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1823835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outVertical)">
                                      <p:cBhvr>
                                        <p:cTn id="11" dur="2000"/>
                                        <p:tgtEl>
                                          <p:spTgt spid="3">
                                            <p:bg/>
                                          </p:spTgt>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outVertical)">
                                      <p:cBhvr>
                                        <p:cTn id="14" dur="2000"/>
                                        <p:tgtEl>
                                          <p:spTgt spid="3">
                                            <p:txEl>
                                              <p:pRg st="0" end="0"/>
                                            </p:txEl>
                                          </p:spTgt>
                                        </p:tgtEl>
                                      </p:cBhvr>
                                    </p:animEffect>
                                  </p:childTnLst>
                                </p:cTn>
                              </p:par>
                            </p:childTnLst>
                          </p:cTn>
                        </p:par>
                        <p:par>
                          <p:cTn id="15" fill="hold">
                            <p:stCondLst>
                              <p:cond delay="2500"/>
                            </p:stCondLst>
                            <p:childTnLst>
                              <p:par>
                                <p:cTn id="16" presetID="16" presetClass="entr" presetSubtype="37"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outVertical)">
                                      <p:cBhvr>
                                        <p:cTn id="18" dur="2000"/>
                                        <p:tgtEl>
                                          <p:spTgt spid="3">
                                            <p:txEl>
                                              <p:pRg st="1" end="1"/>
                                            </p:txEl>
                                          </p:spTgt>
                                        </p:tgtEl>
                                      </p:cBhvr>
                                    </p:animEffect>
                                  </p:childTnLst>
                                </p:cTn>
                              </p:par>
                            </p:childTnLst>
                          </p:cTn>
                        </p:par>
                        <p:par>
                          <p:cTn id="19" fill="hold">
                            <p:stCondLst>
                              <p:cond delay="4500"/>
                            </p:stCondLst>
                            <p:childTnLst>
                              <p:par>
                                <p:cTn id="20" presetID="16" presetClass="entr" presetSubtype="37"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outVertical)">
                                      <p:cBhvr>
                                        <p:cTn id="22" dur="2000"/>
                                        <p:tgtEl>
                                          <p:spTgt spid="3">
                                            <p:txEl>
                                              <p:pRg st="2" end="2"/>
                                            </p:txEl>
                                          </p:spTgt>
                                        </p:tgtEl>
                                      </p:cBhvr>
                                    </p:animEffect>
                                  </p:childTnLst>
                                </p:cTn>
                              </p:par>
                            </p:childTnLst>
                          </p:cTn>
                        </p:par>
                        <p:par>
                          <p:cTn id="23" fill="hold">
                            <p:stCondLst>
                              <p:cond delay="6500"/>
                            </p:stCondLst>
                            <p:childTnLst>
                              <p:par>
                                <p:cTn id="24" presetID="16" presetClass="entr" presetSubtype="37"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outVertical)">
                                      <p:cBhvr>
                                        <p:cTn id="26" dur="2000"/>
                                        <p:tgtEl>
                                          <p:spTgt spid="3">
                                            <p:txEl>
                                              <p:pRg st="3" end="3"/>
                                            </p:txEl>
                                          </p:spTgt>
                                        </p:tgtEl>
                                      </p:cBhvr>
                                    </p:animEffect>
                                  </p:childTnLst>
                                </p:cTn>
                              </p:par>
                            </p:childTnLst>
                          </p:cTn>
                        </p:par>
                        <p:par>
                          <p:cTn id="27" fill="hold">
                            <p:stCondLst>
                              <p:cond delay="8500"/>
                            </p:stCondLst>
                            <p:childTnLst>
                              <p:par>
                                <p:cTn id="28" presetID="16" presetClass="entr" presetSubtype="37"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outVertical)">
                                      <p:cBhvr>
                                        <p:cTn id="30" dur="2000"/>
                                        <p:tgtEl>
                                          <p:spTgt spid="3">
                                            <p:txEl>
                                              <p:pRg st="4" end="4"/>
                                            </p:txEl>
                                          </p:spTgt>
                                        </p:tgtEl>
                                      </p:cBhvr>
                                    </p:animEffect>
                                  </p:childTnLst>
                                </p:cTn>
                              </p:par>
                            </p:childTnLst>
                          </p:cTn>
                        </p:par>
                        <p:par>
                          <p:cTn id="31" fill="hold">
                            <p:stCondLst>
                              <p:cond delay="10500"/>
                            </p:stCondLst>
                            <p:childTnLst>
                              <p:par>
                                <p:cTn id="32" presetID="16" presetClass="entr" presetSubtype="37"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outVertical)">
                                      <p:cBhvr>
                                        <p:cTn id="34" dur="2000"/>
                                        <p:tgtEl>
                                          <p:spTgt spid="3">
                                            <p:txEl>
                                              <p:pRg st="5" end="5"/>
                                            </p:txEl>
                                          </p:spTgt>
                                        </p:tgtEl>
                                      </p:cBhvr>
                                    </p:animEffect>
                                  </p:childTnLst>
                                </p:cTn>
                              </p:par>
                            </p:childTnLst>
                          </p:cTn>
                        </p:par>
                        <p:par>
                          <p:cTn id="35" fill="hold">
                            <p:stCondLst>
                              <p:cond delay="12500"/>
                            </p:stCondLst>
                            <p:childTnLst>
                              <p:par>
                                <p:cTn id="36" presetID="16" presetClass="entr" presetSubtype="37"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outVertical)">
                                      <p:cBhvr>
                                        <p:cTn id="38" dur="2000"/>
                                        <p:tgtEl>
                                          <p:spTgt spid="3">
                                            <p:txEl>
                                              <p:pRg st="6" end="6"/>
                                            </p:txEl>
                                          </p:spTgt>
                                        </p:tgtEl>
                                      </p:cBhvr>
                                    </p:animEffect>
                                  </p:childTnLst>
                                </p:cTn>
                              </p:par>
                            </p:childTnLst>
                          </p:cTn>
                        </p:par>
                        <p:par>
                          <p:cTn id="39" fill="hold">
                            <p:stCondLst>
                              <p:cond delay="14500"/>
                            </p:stCondLst>
                            <p:childTnLst>
                              <p:par>
                                <p:cTn id="40" presetID="16" presetClass="entr" presetSubtype="37"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outVertical)">
                                      <p:cBhvr>
                                        <p:cTn id="42" dur="2000"/>
                                        <p:tgtEl>
                                          <p:spTgt spid="3">
                                            <p:txEl>
                                              <p:pRg st="7" end="7"/>
                                            </p:txEl>
                                          </p:spTgt>
                                        </p:tgtEl>
                                      </p:cBhvr>
                                    </p:animEffect>
                                  </p:childTnLst>
                                </p:cTn>
                              </p:par>
                            </p:childTnLst>
                          </p:cTn>
                        </p:par>
                        <p:par>
                          <p:cTn id="43" fill="hold">
                            <p:stCondLst>
                              <p:cond delay="16500"/>
                            </p:stCondLst>
                            <p:childTnLst>
                              <p:par>
                                <p:cTn id="44" presetID="16" presetClass="entr" presetSubtype="37"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barn(outVertical)">
                                      <p:cBhvr>
                                        <p:cTn id="46" dur="2000"/>
                                        <p:tgtEl>
                                          <p:spTgt spid="3">
                                            <p:txEl>
                                              <p:pRg st="8" end="8"/>
                                            </p:txEl>
                                          </p:spTgt>
                                        </p:tgtEl>
                                      </p:cBhvr>
                                    </p:animEffect>
                                  </p:childTnLst>
                                </p:cTn>
                              </p:par>
                            </p:childTnLst>
                          </p:cTn>
                        </p:par>
                        <p:par>
                          <p:cTn id="47" fill="hold">
                            <p:stCondLst>
                              <p:cond delay="18500"/>
                            </p:stCondLst>
                            <p:childTnLst>
                              <p:par>
                                <p:cTn id="48" presetID="16" presetClass="entr" presetSubtype="37"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outVertical)">
                                      <p:cBhvr>
                                        <p:cTn id="5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1" y="5834270"/>
            <a:ext cx="3933825" cy="808381"/>
          </a:xfrm>
          <a:solidFill>
            <a:schemeClr val="bg1">
              <a:alpha val="7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Don’t Lecture</a:t>
            </a:r>
            <a:endParaRPr lang="en-US" dirty="0">
              <a:latin typeface="Arial Rounded MT Bold" panose="020F0704030504030204" pitchFamily="34" charset="0"/>
            </a:endParaRPr>
          </a:p>
        </p:txBody>
      </p:sp>
      <p:sp>
        <p:nvSpPr>
          <p:cNvPr id="3" name="Content Placeholder 2"/>
          <p:cNvSpPr>
            <a:spLocks noGrp="1"/>
          </p:cNvSpPr>
          <p:nvPr>
            <p:ph idx="1"/>
          </p:nvPr>
        </p:nvSpPr>
        <p:spPr>
          <a:xfrm>
            <a:off x="142875" y="1767123"/>
            <a:ext cx="11812657" cy="3436890"/>
          </a:xfrm>
          <a:solidFill>
            <a:schemeClr val="bg1">
              <a:alpha val="80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Lectures Can Turn Into Nagging; Building Walls Instead of Bridges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Since Nagging Usually Creates More Problems Than It Solves…</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…Save Your Breath.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Prov 15:1, </a:t>
            </a:r>
            <a:r>
              <a:rPr lang="en-US" i="1" dirty="0">
                <a:effectLst>
                  <a:outerShdw blurRad="38100" dist="38100" dir="2700000" algn="tl">
                    <a:srgbClr val="000000">
                      <a:alpha val="43137"/>
                    </a:srgbClr>
                  </a:outerShdw>
                </a:effectLst>
                <a:latin typeface="Arial Rounded MT Bold" panose="020F0704030504030204" pitchFamily="34" charset="0"/>
              </a:rPr>
              <a:t>A soft answer turns away wrath, But a harsh word stirs up anger.</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Prov 21:9, </a:t>
            </a:r>
            <a:r>
              <a:rPr lang="en-US" i="1" dirty="0">
                <a:effectLst>
                  <a:outerShdw blurRad="38100" dist="38100" dir="2700000" algn="tl">
                    <a:srgbClr val="000000">
                      <a:alpha val="43137"/>
                    </a:srgbClr>
                  </a:outerShdw>
                </a:effectLst>
                <a:latin typeface="Arial Rounded MT Bold" panose="020F0704030504030204" pitchFamily="34" charset="0"/>
              </a:rPr>
              <a:t>Better to dwell in a corner of a housetop, Than in a house shared with a contentious woman (or man)</a:t>
            </a:r>
          </a:p>
        </p:txBody>
      </p:sp>
    </p:spTree>
    <p:extLst>
      <p:ext uri="{BB962C8B-B14F-4D97-AF65-F5344CB8AC3E}">
        <p14:creationId xmlns:p14="http://schemas.microsoft.com/office/powerpoint/2010/main" val="2234575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2000"/>
                                        <p:tgtEl>
                                          <p:spTgt spid="3">
                                            <p:bg/>
                                          </p:spTgt>
                                        </p:tgtEl>
                                      </p:cBhvr>
                                    </p:animEffect>
                                    <p:anim calcmode="lin" valueType="num">
                                      <p:cBhvr>
                                        <p:cTn id="12" dur="2000" fill="hold"/>
                                        <p:tgtEl>
                                          <p:spTgt spid="3">
                                            <p:bg/>
                                          </p:spTgt>
                                        </p:tgtEl>
                                        <p:attrNameLst>
                                          <p:attrName>ppt_x</p:attrName>
                                        </p:attrNameLst>
                                      </p:cBhvr>
                                      <p:tavLst>
                                        <p:tav tm="0">
                                          <p:val>
                                            <p:strVal val="#ppt_x"/>
                                          </p:val>
                                        </p:tav>
                                        <p:tav tm="100000">
                                          <p:val>
                                            <p:strVal val="#ppt_x"/>
                                          </p:val>
                                        </p:tav>
                                      </p:tavLst>
                                    </p:anim>
                                    <p:anim calcmode="lin" valueType="num">
                                      <p:cBhvr>
                                        <p:cTn id="13" dur="2000" fill="hold"/>
                                        <p:tgtEl>
                                          <p:spTgt spid="3">
                                            <p:bg/>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anim calcmode="lin" valueType="num">
                                      <p:cBhvr>
                                        <p:cTn id="2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anim calcmode="lin" valueType="num">
                                      <p:cBhvr>
                                        <p:cTn id="3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2000"/>
                                        <p:tgtEl>
                                          <p:spTgt spid="3">
                                            <p:txEl>
                                              <p:pRg st="4" end="4"/>
                                            </p:txEl>
                                          </p:spTgt>
                                        </p:tgtEl>
                                      </p:cBhvr>
                                    </p:animEffect>
                                    <p:anim calcmode="lin" valueType="num">
                                      <p:cBhvr>
                                        <p:cTn id="4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9271"/>
            <a:ext cx="12192000" cy="808381"/>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Do Not Protect Them from Consequences</a:t>
            </a:r>
            <a:endParaRPr lang="en-US" dirty="0">
              <a:latin typeface="Arial Rounded MT Bold" panose="020F0704030504030204" pitchFamily="34" charset="0"/>
            </a:endParaRPr>
          </a:p>
        </p:txBody>
      </p:sp>
      <p:sp>
        <p:nvSpPr>
          <p:cNvPr id="3" name="Content Placeholder 2"/>
          <p:cNvSpPr>
            <a:spLocks noGrp="1"/>
          </p:cNvSpPr>
          <p:nvPr>
            <p:ph idx="1"/>
          </p:nvPr>
        </p:nvSpPr>
        <p:spPr>
          <a:xfrm>
            <a:off x="265043" y="1219201"/>
            <a:ext cx="11661914" cy="5224462"/>
          </a:xfrm>
          <a:solidFill>
            <a:schemeClr val="bg1">
              <a:alpha val="70000"/>
            </a:schemeClr>
          </a:solidFill>
        </p:spPr>
        <p:txBody>
          <a:bodyPr>
            <a:noAutofit/>
          </a:bodyPr>
          <a:lstStyle/>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When You Protect Other People From Their Consequences…</a:t>
            </a:r>
          </a:p>
          <a:p>
            <a:pPr lvl="1">
              <a:lnSpc>
                <a:spcPct val="120000"/>
              </a:lnSpc>
            </a:pPr>
            <a:r>
              <a:rPr lang="en-US" sz="2800" b="1" dirty="0">
                <a:effectLst>
                  <a:outerShdw blurRad="38100" dist="38100" dir="2700000" algn="tl">
                    <a:srgbClr val="000000">
                      <a:alpha val="43137"/>
                    </a:srgbClr>
                  </a:outerShdw>
                </a:effectLst>
                <a:latin typeface="Arial Rounded MT Bold" panose="020F0704030504030204" pitchFamily="34" charset="0"/>
              </a:rPr>
              <a:t>You’re Doing Them A Disservice</a:t>
            </a:r>
          </a:p>
          <a:p>
            <a:pPr lvl="1">
              <a:lnSpc>
                <a:spcPct val="120000"/>
              </a:lnSpc>
            </a:pPr>
            <a:r>
              <a:rPr lang="en-US" sz="2800" b="1" dirty="0">
                <a:effectLst>
                  <a:outerShdw blurRad="38100" dist="38100" dir="2700000" algn="tl">
                    <a:srgbClr val="000000">
                      <a:alpha val="43137"/>
                    </a:srgbClr>
                  </a:outerShdw>
                </a:effectLst>
                <a:latin typeface="Arial Rounded MT Bold" panose="020F0704030504030204" pitchFamily="34" charset="0"/>
              </a:rPr>
              <a:t>Your Becoming An Enabler. </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Most People Don’t Learn New Behaviors Until…</a:t>
            </a:r>
          </a:p>
          <a:p>
            <a:pPr marL="0" indent="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 Old Behaviors Stop Working,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Hebrews 12:5, 6-</a:t>
            </a: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5And you have forgotten the exhortation which speaks to you as to sons: “My son, do not despise the chastening of the LORD, Nor be discouraged when you are rebuked by Him; 6For whom the LORD loves He chastens, And scourges every son whom He receives.” </a:t>
            </a:r>
          </a:p>
        </p:txBody>
      </p:sp>
    </p:spTree>
    <p:extLst>
      <p:ext uri="{BB962C8B-B14F-4D97-AF65-F5344CB8AC3E}">
        <p14:creationId xmlns:p14="http://schemas.microsoft.com/office/powerpoint/2010/main" val="1755096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6" presetClass="entr" presetSubtype="16"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circle(in)">
                                      <p:cBhvr>
                                        <p:cTn id="14" dur="2000"/>
                                        <p:tgtEl>
                                          <p:spTgt spid="3">
                                            <p:bg/>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par>
                          <p:cTn id="18" fill="hold">
                            <p:stCondLst>
                              <p:cond delay="3000"/>
                            </p:stCondLst>
                            <p:childTnLst>
                              <p:par>
                                <p:cTn id="19" presetID="6" presetClass="entr" presetSubtype="16"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par>
                          <p:cTn id="22" fill="hold">
                            <p:stCondLst>
                              <p:cond delay="5000"/>
                            </p:stCondLst>
                            <p:childTnLst>
                              <p:par>
                                <p:cTn id="23" presetID="6" presetClass="entr" presetSubtype="16"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par>
                          <p:cTn id="26" fill="hold">
                            <p:stCondLst>
                              <p:cond delay="7000"/>
                            </p:stCondLst>
                            <p:childTnLst>
                              <p:par>
                                <p:cTn id="27" presetID="6" presetClass="entr" presetSubtype="16"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par>
                          <p:cTn id="30" fill="hold">
                            <p:stCondLst>
                              <p:cond delay="9000"/>
                            </p:stCondLst>
                            <p:childTnLst>
                              <p:par>
                                <p:cTn id="31" presetID="6" presetClass="entr" presetSubtype="16"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2000"/>
                                        <p:tgtEl>
                                          <p:spTgt spid="3">
                                            <p:txEl>
                                              <p:pRg st="4" end="4"/>
                                            </p:txEl>
                                          </p:spTgt>
                                        </p:tgtEl>
                                      </p:cBhvr>
                                    </p:animEffect>
                                  </p:childTnLst>
                                </p:cTn>
                              </p:par>
                            </p:childTnLst>
                          </p:cTn>
                        </p:par>
                        <p:par>
                          <p:cTn id="34" fill="hold">
                            <p:stCondLst>
                              <p:cond delay="11000"/>
                            </p:stCondLst>
                            <p:childTnLst>
                              <p:par>
                                <p:cTn id="35" presetID="6"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ircle(in)">
                                      <p:cBhvr>
                                        <p:cTn id="4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043" y="119271"/>
            <a:ext cx="11661914" cy="1099929"/>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Don’t Allow Yourself to Become Caught Up in the Other Person’s Emotional Outbursts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1219200"/>
            <a:ext cx="12192000" cy="2952750"/>
          </a:xfrm>
          <a:solidFill>
            <a:schemeClr val="bg1">
              <a:alpha val="8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If Someone is Ranting, or Worse, You Have the Right to Get Up/ Leave. </a:t>
            </a:r>
          </a:p>
          <a:p>
            <a:pPr marL="0" indent="0">
              <a:lnSpc>
                <a:spcPct val="100000"/>
              </a:lnSpc>
              <a:spcBef>
                <a:spcPts val="300"/>
              </a:spcBef>
              <a:buNone/>
            </a:pPr>
            <a:r>
              <a:rPr lang="en-US" b="1" dirty="0">
                <a:effectLst>
                  <a:outerShdw blurRad="38100" dist="38100" dir="2700000" algn="tl">
                    <a:srgbClr val="000000">
                      <a:alpha val="43137"/>
                    </a:srgbClr>
                  </a:outerShdw>
                </a:effectLst>
                <a:latin typeface="Arial Rounded MT Bold" panose="020F0704030504030204" pitchFamily="34" charset="0"/>
              </a:rPr>
              <a:t>                                                       Remember: </a:t>
            </a:r>
          </a:p>
          <a:p>
            <a:pPr>
              <a:lnSpc>
                <a:spcPct val="100000"/>
              </a:lnSpc>
              <a:spcBef>
                <a:spcPts val="300"/>
              </a:spcBef>
            </a:pPr>
            <a:r>
              <a:rPr lang="en-US" b="1" dirty="0">
                <a:effectLst>
                  <a:outerShdw blurRad="38100" dist="38100" dir="2700000" algn="tl">
                    <a:srgbClr val="000000">
                      <a:alpha val="43137"/>
                    </a:srgbClr>
                  </a:outerShdw>
                </a:effectLst>
                <a:latin typeface="Arial Rounded MT Bold" panose="020F0704030504030204" pitchFamily="34" charset="0"/>
              </a:rPr>
              <a:t>Emotions are Highly Contagious,  You Could Become Angry, Too. </a:t>
            </a: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Make the Conscious Effort to Remain Calm (Proverbs 22:24, 25)</a:t>
            </a:r>
          </a:p>
          <a:p>
            <a:pPr marL="0" indent="0">
              <a:lnSpc>
                <a:spcPct val="100000"/>
              </a:lnSpc>
              <a:spcBef>
                <a:spcPts val="300"/>
              </a:spcBef>
              <a:buNone/>
            </a:pPr>
            <a:r>
              <a:rPr lang="en-US" i="1" dirty="0">
                <a:effectLst>
                  <a:outerShdw blurRad="38100" dist="38100" dir="2700000" algn="tl">
                    <a:srgbClr val="000000">
                      <a:alpha val="43137"/>
                    </a:srgbClr>
                  </a:outerShdw>
                </a:effectLst>
                <a:latin typeface="Arial Rounded MT Bold" panose="020F0704030504030204" pitchFamily="34" charset="0"/>
              </a:rPr>
              <a:t>24Make no friendship with an angry man, And with a furious man do not go, 25Lest you learn his ways And set a snare for your soul.</a:t>
            </a:r>
          </a:p>
          <a:p>
            <a:pPr marL="0" indent="0">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5454608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par>
                          <p:cTn id="30" fill="hold">
                            <p:stCondLst>
                              <p:cond delay="2000"/>
                            </p:stCondLst>
                            <p:childTnLst>
                              <p:par>
                                <p:cTn id="31" presetID="6" presetClass="entr" presetSubtype="16"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3366</TotalTime>
  <Words>824</Words>
  <Application>Microsoft Office PowerPoint</Application>
  <PresentationFormat>Widescreen</PresentationFormat>
  <Paragraphs>89</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Rounded MT Bold</vt:lpstr>
      <vt:lpstr>Baskerville Old Face</vt:lpstr>
      <vt:lpstr>Calibri</vt:lpstr>
      <vt:lpstr>Calibri Light</vt:lpstr>
      <vt:lpstr>Times New Roman</vt:lpstr>
      <vt:lpstr>Office Theme</vt:lpstr>
      <vt:lpstr>PowerPoint Presentation</vt:lpstr>
      <vt:lpstr>PowerPoint Presentation</vt:lpstr>
      <vt:lpstr>Dealing With  Difficult People</vt:lpstr>
      <vt:lpstr>How Many Know People Who…               …Remind You of This?</vt:lpstr>
      <vt:lpstr>Do Make Sure You’re Not the One Being Difficult</vt:lpstr>
      <vt:lpstr>Don’t Try to Change the Other Person</vt:lpstr>
      <vt:lpstr>Don’t Lecture</vt:lpstr>
      <vt:lpstr>Do Not Protect Them from Consequences</vt:lpstr>
      <vt:lpstr>Don’t Allow Yourself to Become Caught Up in the Other Person’s Emotional Outbursts</vt:lpstr>
      <vt:lpstr>Do Stand Up for Yourself</vt:lpstr>
      <vt:lpstr>Do Forgive</vt:lpstr>
      <vt:lpstr>Do Learn to Laugh in the Difficult Times</vt:lpstr>
      <vt:lpstr>Do Accept Personal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DIFFICULT PEOPLE</dc:title>
  <dc:creator>David Linton</dc:creator>
  <cp:lastModifiedBy>David Linton</cp:lastModifiedBy>
  <cp:revision>97</cp:revision>
  <cp:lastPrinted>2019-09-21T11:13:04Z</cp:lastPrinted>
  <dcterms:created xsi:type="dcterms:W3CDTF">2017-06-19T17:30:49Z</dcterms:created>
  <dcterms:modified xsi:type="dcterms:W3CDTF">2019-09-28T13:21:52Z</dcterms:modified>
</cp:coreProperties>
</file>