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54"/>
  </p:handoutMasterIdLst>
  <p:sldIdLst>
    <p:sldId id="416" r:id="rId2"/>
    <p:sldId id="409" r:id="rId3"/>
    <p:sldId id="256" r:id="rId4"/>
    <p:sldId id="288" r:id="rId5"/>
    <p:sldId id="368" r:id="rId6"/>
    <p:sldId id="389" r:id="rId7"/>
    <p:sldId id="394" r:id="rId8"/>
    <p:sldId id="393" r:id="rId9"/>
    <p:sldId id="413" r:id="rId10"/>
    <p:sldId id="415" r:id="rId11"/>
    <p:sldId id="411" r:id="rId12"/>
    <p:sldId id="410" r:id="rId13"/>
    <p:sldId id="414" r:id="rId14"/>
    <p:sldId id="403" r:id="rId15"/>
    <p:sldId id="378" r:id="rId16"/>
    <p:sldId id="376" r:id="rId17"/>
    <p:sldId id="395" r:id="rId18"/>
    <p:sldId id="377" r:id="rId19"/>
    <p:sldId id="407" r:id="rId20"/>
    <p:sldId id="381" r:id="rId21"/>
    <p:sldId id="406" r:id="rId22"/>
    <p:sldId id="405" r:id="rId23"/>
    <p:sldId id="380" r:id="rId24"/>
    <p:sldId id="379" r:id="rId25"/>
    <p:sldId id="397" r:id="rId26"/>
    <p:sldId id="408" r:id="rId27"/>
    <p:sldId id="404" r:id="rId28"/>
    <p:sldId id="383" r:id="rId29"/>
    <p:sldId id="400" r:id="rId30"/>
    <p:sldId id="388" r:id="rId31"/>
    <p:sldId id="375" r:id="rId32"/>
    <p:sldId id="401" r:id="rId33"/>
    <p:sldId id="399" r:id="rId34"/>
    <p:sldId id="347" r:id="rId35"/>
    <p:sldId id="402" r:id="rId36"/>
    <p:sldId id="313" r:id="rId37"/>
    <p:sldId id="315" r:id="rId38"/>
    <p:sldId id="281" r:id="rId39"/>
    <p:sldId id="286" r:id="rId40"/>
    <p:sldId id="385" r:id="rId41"/>
    <p:sldId id="311" r:id="rId42"/>
    <p:sldId id="384" r:id="rId43"/>
    <p:sldId id="358" r:id="rId44"/>
    <p:sldId id="390" r:id="rId45"/>
    <p:sldId id="391" r:id="rId46"/>
    <p:sldId id="371" r:id="rId47"/>
    <p:sldId id="372" r:id="rId48"/>
    <p:sldId id="373" r:id="rId49"/>
    <p:sldId id="374" r:id="rId50"/>
    <p:sldId id="386" r:id="rId51"/>
    <p:sldId id="392" r:id="rId52"/>
    <p:sldId id="412" r:id="rId53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CC"/>
    <a:srgbClr val="0000C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 autoAdjust="0"/>
    <p:restoredTop sz="94595" autoAdjust="0"/>
  </p:normalViewPr>
  <p:slideViewPr>
    <p:cSldViewPr>
      <p:cViewPr varScale="1">
        <p:scale>
          <a:sx n="66" d="100"/>
          <a:sy n="66" d="100"/>
        </p:scale>
        <p:origin x="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9" tIns="47165" rIns="94329" bIns="471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6690D7-401C-48E6-B5B0-1825F8809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34" descr="j015157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63"/>
            <a:ext cx="236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Edward Christian Church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9082-5199-44FC-BBBF-0693013B6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64B1-9A0A-408B-AD08-A91392A85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85800"/>
            <a:ext cx="19240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197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FE7D-05F7-4835-A15C-8A7390D1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49D9-1DAE-4D5E-8BBC-B85191234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E9E1-96E1-483E-86CE-843F99CA5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F1F9-1026-4CD4-A468-59FED62ED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2420-15F3-4B50-A498-F24D46D17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B2BF-2E32-4A8B-B01E-0480C32E2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6263-AC6A-468F-9B48-3215AD36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B89F-02DA-4EDA-A957-4DED769AE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FECF-9206-4013-BE3A-BD60CF14E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87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AF6CC-5FEE-4BDD-AD66-8D45658FC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53" descr="j015157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609600"/>
            <a:ext cx="12112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28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UcPeriod"/>
        <a:defRPr sz="2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20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Videos\disciple-Meditation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8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hyperlink" Target="http://apprising.org/wp-content/uploads/2009/11/Cros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D8DBB-03F2-4454-AEE9-8158B136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47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on a rainy night, a nun stumbled across a monastery and requests shelter there.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Fortunately, she's just in time for dinner and was treated to the best fish and chips she had ever tasted.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dinner, she went into the kitchen to thank the chefs. She was met by two of the Brothers.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one says, "Hello, I am brother Michael, and this is Brother Charles."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"I'm very pleased to meet you," replies the nun. "I just wanted to thank you for a wonderful dinner. The fish and chips were the best I've ever had. Out of curiosity, who cooked what?"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 Charles replied, "Well, I'm the fish friar."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turned to the other Brother and says  "then you must be...?"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"Yes, I'm afraid I'm the chip monk."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28398"/>
      </p:ext>
    </p:extLst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C2C54503-F206-48F5-A162-72550801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3268171" cy="6781800"/>
          </a:xfrm>
        </p:spPr>
      </p:pic>
    </p:spTree>
    <p:extLst>
      <p:ext uri="{BB962C8B-B14F-4D97-AF65-F5344CB8AC3E}">
        <p14:creationId xmlns:p14="http://schemas.microsoft.com/office/powerpoint/2010/main" val="3147874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30961"/>
      </p:ext>
    </p:extLst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AEF513-5A6E-4376-A7AF-DBED3CD2E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7" y="76200"/>
            <a:ext cx="2362200" cy="1990725"/>
          </a:xfrm>
          <a:prstGeom prst="rect">
            <a:avLst/>
          </a:prstGeom>
        </p:spPr>
      </p:pic>
      <p:pic>
        <p:nvPicPr>
          <p:cNvPr id="5" name="Picture 4" descr="A picture containing toy, snow, man&#10;&#10;Description automatically generated">
            <a:extLst>
              <a:ext uri="{FF2B5EF4-FFF2-40B4-BE49-F238E27FC236}">
                <a16:creationId xmlns:a16="http://schemas.microsoft.com/office/drawing/2014/main" id="{D13423FD-E349-4D79-BEBD-22FCC854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b="8667"/>
          <a:stretch/>
        </p:blipFill>
        <p:spPr>
          <a:xfrm>
            <a:off x="5334000" y="-4813"/>
            <a:ext cx="2209800" cy="2438400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12F75E-1CCD-498E-BF5E-6CA8A29EC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" y="2499360"/>
            <a:ext cx="2470150" cy="3810000"/>
          </a:xfrm>
          <a:prstGeom prst="rect">
            <a:avLst/>
          </a:prstGeom>
        </p:spPr>
      </p:pic>
      <p:pic>
        <p:nvPicPr>
          <p:cNvPr id="9" name="Picture 8" descr="A picture containing man, standing, holding, flying&#10;&#10;Description automatically generated">
            <a:extLst>
              <a:ext uri="{FF2B5EF4-FFF2-40B4-BE49-F238E27FC236}">
                <a16:creationId xmlns:a16="http://schemas.microsoft.com/office/drawing/2014/main" id="{6B590AE0-86D8-4190-B709-6FC26E490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89860"/>
            <a:ext cx="2470150" cy="36195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B1902-D9F1-496C-AFE1-F28E992E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/>
          <a:stretch/>
        </p:blipFill>
        <p:spPr>
          <a:xfrm>
            <a:off x="3160295" y="51335"/>
            <a:ext cx="1447800" cy="1990725"/>
          </a:xfrm>
          <a:prstGeom prst="rect">
            <a:avLst/>
          </a:prstGeom>
        </p:spPr>
      </p:pic>
      <p:pic>
        <p:nvPicPr>
          <p:cNvPr id="12" name="Picture 11" descr="A picture containing sitting, food, black&#10;&#10;Description automatically generated">
            <a:extLst>
              <a:ext uri="{FF2B5EF4-FFF2-40B4-BE49-F238E27FC236}">
                <a16:creationId xmlns:a16="http://schemas.microsoft.com/office/drawing/2014/main" id="{3C7C18AE-92AB-487D-846B-40815858FC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3" b="7530"/>
          <a:stretch/>
        </p:blipFill>
        <p:spPr>
          <a:xfrm>
            <a:off x="6180722" y="2362200"/>
            <a:ext cx="272615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650"/>
      </p:ext>
    </p:extLst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Kings 19:21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–Elisha burned his plows (symbolic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–leaving past behind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Poison Present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 Future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 Sunday –past is behind us ..future ahead..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with us / Nothing shall Be Imposs!!!!! 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II. </a:t>
            </a:r>
            <a:r>
              <a:rPr lang="en-US" b="1" u="sng" dirty="0"/>
              <a:t>The Decision </a:t>
            </a:r>
            <a:r>
              <a:rPr lang="en-US" i="1" u="sng" dirty="0"/>
              <a:t>“Not Going Back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387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8128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 Follows a Made-up Mind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Motivated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Maintained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Give Up on the Edge …</a:t>
            </a:r>
          </a:p>
          <a:p>
            <a:pPr lvl="1"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…of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BreakThru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a-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12:1-2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“present ..bodies a living sac..”</a:t>
            </a:r>
          </a:p>
          <a:p>
            <a:pPr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Type of Sacrificial Altar Represents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Dedication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“Present…”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Climb on It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Determination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“Living…”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Stay on It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Desire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“Acceptable…”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Right Reasons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This Type of Sacrifice Produces Growth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Plans of His Own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9" presetClass="entr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1st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lot of me" &amp; “a little of You, God"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"They don’t appreciate me or recognize me."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Opinionated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Offended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2nd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"Some of me" &amp; "Some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"I’ll do this for you God if you do that for me."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Discipleship is a Trade-off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Levels Of Christian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1st 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lot of me" &amp; “a little of You, God“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2nd 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"Some of me" &amp; "Some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3rd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 little of me" &amp; “a lot of You, God"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"I’ve just got these few areas I can’t let go of."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 Has Started- Still More Needed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4th Level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"None of me" &amp; "All of You, God" </a:t>
            </a:r>
          </a:p>
          <a:p>
            <a:pPr>
              <a:spcBef>
                <a:spcPts val="60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"I do all things as unto the Lord"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Maturity has Brought True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“Change”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Flesh is Truly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“Crucified”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is Lord / in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“Control”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Peace and Power -We are His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“Conduit”</a:t>
            </a:r>
            <a:endParaRPr lang="en-US" sz="2800" i="1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Levels Of Christian Growth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12:1-2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Productive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12:24-25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 corn of wheat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into the ground and die, it abideth alone: but if it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die, it bringeth forth much fruit. </a:t>
            </a:r>
          </a:p>
          <a:p>
            <a:pPr>
              <a:buNone/>
            </a:pP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that loveth his life shall lose it; and he that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hateth his life in this world shall keep it unto life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eternal.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Plans of His Own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4810125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 corn of wheat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(Seed)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into the ground and die, it abideth alone: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Seed is a Vessel of Potential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Potential is Never Discovered until it Dies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if it die, it bringeth forth much fruit.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Realized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Multiplied</a:t>
            </a: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 of the Seed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0"/>
            <a:ext cx="85439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095625"/>
            <a:ext cx="4810125" cy="3762375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1- Place of Aloneness …not loneliness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Productive  …One Is Non Productive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Discipline    …One Is Distress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is Controlled   …One Is Uncontrolled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Brings Peace  …One Is No Peace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Shows His Love by…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…Allowing Detachment in Our Life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77 0.03171 -0.13541 0.06366 -0.13611 0.08148 C -0.1368 0.09931 0.01684 0.08889 -0.00416 0.10741 C -0.02517 0.12593 -0.23559 0.17523 -0.2625 0.19259 C -0.28941 0.20995 -0.22743 0.21042 -0.16527 0.21111 " pathEditMode="relative" ptsTypes="aaaaA">
                                      <p:cBhvr>
                                        <p:cTn id="82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095625"/>
            <a:ext cx="4810125" cy="3762375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1- Place of Aloneness …not loneliness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Shows His Love by…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…Allowing Detachment in our Life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Brings Us to a Place Where We…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…Have No One Else to Blame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…Have No One Else to Depend on But Him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Here We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Unhealthy Attitudes…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Doubts -Fears -Faith    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-381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“..die..”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You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those Unhealthy Attitudes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Loosens Hard Outer Shell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Submersion Word/ Worship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3- Take Root in Word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4- Brings True Humility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Brings True Praise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95625"/>
            <a:ext cx="335280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00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Detachment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“..fall to the ground”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“..die..”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Discovery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“..fruit..”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Preparation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Production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Desolate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“abideth alone”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Lonely – diff than Aloneness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Empty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John 12:24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www.cactus-art.biz/note-book/Dictionary/aaa_Dictionary_pictures/germ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95625"/>
            <a:ext cx="3352800" cy="3762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Personal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Productive Death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12:24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Practiced Death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Cor 15:31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“…I die daily.”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-Paul addressing Corinth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Unhealthy Attitudes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Pride 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Maturity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III. </a:t>
            </a:r>
            <a:r>
              <a:rPr lang="en-US" b="1" u="sng" dirty="0"/>
              <a:t>The Death </a:t>
            </a:r>
            <a:r>
              <a:rPr lang="en-US" i="1" u="sng" dirty="0"/>
              <a:t>“No Plans of His Own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www.ruggedelegantliving.com/a/images/Cross.The.Pa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1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lessendaniel.files.wordpress.com/2011/01/mancross300_7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57925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Galatians 2:20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am crucified with Christ: nevertheless I live; yet not I, but Christ liveth in me: and the life which I now live in the flesh I live by the faith of the Son of God, who loved me, and gave himself for me.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Discovery-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the Lord sends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(Storms)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(Trials)</a:t>
            </a: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– bring the Rain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disciple-Medita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8001000" cy="6096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in this Place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feel anything but productive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alone 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(Diff in alone/ aloneness)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…one productive/ counterproductive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Painful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Deceived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Forsaken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realize that God is working a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Work in you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 this Secret/ dark place –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–roots grow down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048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17,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200" y="5638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i="1" dirty="0">
                <a:latin typeface="Times New Roman" pitchFamily="18" charset="0"/>
              </a:rPr>
              <a:t>“The Crucified Life” </a:t>
            </a:r>
          </a:p>
          <a:p>
            <a:pPr algn="ctr">
              <a:spcBef>
                <a:spcPts val="0"/>
              </a:spcBef>
            </a:pPr>
            <a:r>
              <a:rPr lang="en-US" sz="3200" b="1" dirty="0" err="1">
                <a:latin typeface="Times New Roman" pitchFamily="18" charset="0"/>
              </a:rPr>
              <a:t>Pt1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ver dir="ld"/>
      </p:transition>
    </mc:Choice>
    <mc:Fallback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ross 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andcastle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4191000" cy="4381501"/>
          </a:xfrm>
          <a:prstGeom prst="rect">
            <a:avLst/>
          </a:prstGeom>
          <a:noFill/>
        </p:spPr>
      </p:pic>
      <p:pic>
        <p:nvPicPr>
          <p:cNvPr id="4" name="Picture 2" descr="http://www.cheaprevolution.com/.a/6a00d834566b1669e201156e3f9268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09600"/>
            <a:ext cx="5029200" cy="5257800"/>
          </a:xfrm>
          <a:prstGeom prst="rect">
            <a:avLst/>
          </a:prstGeom>
          <a:noFill/>
        </p:spPr>
      </p:pic>
      <p:pic>
        <p:nvPicPr>
          <p:cNvPr id="5" name="Picture 8" descr="http://www.corbisimages.com/images/572/9DD34F94-3755-4FCE-87F2-70B201EDDB15/CB037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8077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cache1.asset-cache.net/xc/76988868.jpg?v=1&amp;c=IWSAsset&amp;k=2&amp;d=06C2C47AC2FBD73C417928C76C18F8F5A0018BEAC8C120DA7359369F0740EDFDE30A760B0D8112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mwerickson.files.wordpress.com/2010/04/j0409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95400"/>
            <a:ext cx="4695825" cy="5334000"/>
          </a:xfrm>
          <a:prstGeom prst="rect">
            <a:avLst/>
          </a:prstGeom>
          <a:noFill/>
        </p:spPr>
      </p:pic>
      <p:pic>
        <p:nvPicPr>
          <p:cNvPr id="8" name="Picture 8" descr="When things go wrong and you blow it, confess it to the Lo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0"/>
            <a:ext cx="5486400" cy="5829301"/>
          </a:xfrm>
          <a:prstGeom prst="rect">
            <a:avLst/>
          </a:prstGeom>
          <a:noFill/>
        </p:spPr>
      </p:pic>
      <p:pic>
        <p:nvPicPr>
          <p:cNvPr id="9" name="Picture 4" descr="http://sobern90.files.wordpress.com/2010/01/2corinthians5_17pln1.jpg?w=300&amp;h=2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52400"/>
            <a:ext cx="4572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bethelnazarenechurch.org/images/10000/4000/702BE/user/Worshi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thebridalchamber.com/images/Crucified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57200"/>
            <a:ext cx="3962400" cy="3238500"/>
          </a:xfrm>
          <a:prstGeom prst="rect">
            <a:avLst/>
          </a:prstGeom>
          <a:noFill/>
        </p:spPr>
      </p:pic>
      <p:pic>
        <p:nvPicPr>
          <p:cNvPr id="13" name="Picture 2" descr="A silhouette of a depiction of the crucifixion of Jesus Christ is seen at Wesley Church on the outskirts of Hyderabad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52400"/>
            <a:ext cx="3962400" cy="5410200"/>
          </a:xfrm>
          <a:prstGeom prst="rect">
            <a:avLst/>
          </a:prstGeom>
          <a:noFill/>
        </p:spPr>
      </p:pic>
      <p:pic>
        <p:nvPicPr>
          <p:cNvPr id="14" name="Picture 5" descr="prai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3581400"/>
            <a:ext cx="3981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&quot;take up your cross&quot; means choosing God's will instead of your own wi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371600"/>
            <a:ext cx="6667500" cy="4981575"/>
          </a:xfrm>
          <a:prstGeom prst="rect">
            <a:avLst/>
          </a:prstGeom>
          <a:noFill/>
        </p:spPr>
      </p:pic>
      <p:pic>
        <p:nvPicPr>
          <p:cNvPr id="16" name="Picture 4" descr="http://sarahhollinger.files.wordpress.com/2011/04/easter-cros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</p:spPr>
      </p:pic>
      <p:pic>
        <p:nvPicPr>
          <p:cNvPr id="17" name="Picture 6" descr="Crucified Jesus Christ on cross with crown of thorns, close up, black &amp; 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4400" y="1524000"/>
            <a:ext cx="4038600" cy="3505200"/>
          </a:xfrm>
          <a:prstGeom prst="rect">
            <a:avLst/>
          </a:prstGeom>
          <a:noFill/>
        </p:spPr>
      </p:pic>
      <p:pic>
        <p:nvPicPr>
          <p:cNvPr id="18" name="Picture 17" descr="http://i216.photobucket.com/albums/cc27/sherrilee9/empty_tom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lighthousemontreal.com/wp-content/uploads/2009/06/unity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propheticverses.com/images/img01/img0101/img0101b/48gal0220crucified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381000"/>
            <a:ext cx="8534400" cy="6019800"/>
          </a:xfrm>
          <a:prstGeom prst="rect">
            <a:avLst/>
          </a:prstGeom>
          <a:noFill/>
        </p:spPr>
      </p:pic>
      <p:pic>
        <p:nvPicPr>
          <p:cNvPr id="21" name="Picture 8" descr="http://apprising.org/wp-content/uploads/2009/11/Cross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62200" y="685800"/>
            <a:ext cx="4343400" cy="5029200"/>
          </a:xfrm>
          <a:prstGeom prst="rect">
            <a:avLst/>
          </a:prstGeom>
          <a:noFill/>
        </p:spPr>
      </p:pic>
      <p:pic>
        <p:nvPicPr>
          <p:cNvPr id="22" name="Picture 6" descr="http://blessendaniel.files.wordpress.com/2011/01/mancross300_7k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4800" y="381000"/>
            <a:ext cx="8534400" cy="6257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000"/>
                            </p:stCondLst>
                            <p:childTnLst>
                              <p:par>
                                <p:cTn id="60" presetID="28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4" presetID="28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10" presetID="28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Motivated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Maintained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Easy to Lose Heart on Eve of Breakthrough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26:3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“..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 Peace ..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stayed ..Him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 Stayed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lean upon for strength)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Peace Peace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completeness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…Greatest Peace-inward, Outward,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…At All Times, All Events,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Discovery-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the Lord sends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 (Storms)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Fertilizer (Trials)</a:t>
            </a: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– bring the Rain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762000"/>
          </a:xfrm>
        </p:spPr>
        <p:txBody>
          <a:bodyPr/>
          <a:lstStyle/>
          <a:p>
            <a:r>
              <a:rPr lang="en-US" b="1" dirty="0"/>
              <a:t>John 12:24-25 (KJV)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638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Verily, verily, I say unto you, Except a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 of wheat(seed) fall into the ground and die,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abideth alone: but if it die, it bringeth forth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fruit. (potential)</a:t>
            </a:r>
          </a:p>
          <a:p>
            <a:pPr>
              <a:spcBef>
                <a:spcPts val="0"/>
              </a:spcBef>
              <a:buNone/>
            </a:pP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that loveth his life shall lose it; and he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hateth his life in this world shall keep it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unto life eternal.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ofpuffsandshots.files.wordpress.com/2009/06/gui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799"/>
            <a:ext cx="41148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470025"/>
          </a:xfrm>
        </p:spPr>
        <p:txBody>
          <a:bodyPr anchor="ctr">
            <a:normAutofit/>
          </a:bodyPr>
          <a:lstStyle/>
          <a:p>
            <a:r>
              <a:rPr lang="en-US" sz="40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Loneliness vs. Aloneness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41910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Aloneness 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Controlled 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Discipline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Profitable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Find Solace /Peace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Sought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295400"/>
            <a:ext cx="41910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Loneliness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Uncontrolled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Distress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Unprofitable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No Solace /Peace</a:t>
            </a:r>
          </a:p>
          <a:p>
            <a:pPr lvl="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 Avoided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7696200" cy="4191000"/>
          </a:xfrm>
        </p:spPr>
        <p:txBody>
          <a:bodyPr/>
          <a:lstStyle/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/>
              <a:t>   </a:t>
            </a:r>
          </a:p>
          <a:p>
            <a:pPr>
              <a:buNone/>
            </a:pPr>
            <a:r>
              <a:rPr lang="en-US" sz="3600" b="1" dirty="0"/>
              <a:t>Let’s Get Radical for Jesus!!</a:t>
            </a:r>
          </a:p>
          <a:p>
            <a:pPr>
              <a:buNone/>
            </a:pPr>
            <a:r>
              <a:rPr lang="en-US" sz="3600" b="1" dirty="0"/>
              <a:t>    He Got Radical for You</a:t>
            </a:r>
          </a:p>
          <a:p>
            <a:pPr>
              <a:buNone/>
            </a:pPr>
            <a:r>
              <a:rPr lang="en-US" sz="3600" b="1" dirty="0"/>
              <a:t>       It’s Your Move !!!</a:t>
            </a:r>
          </a:p>
        </p:txBody>
      </p:sp>
      <p:pic>
        <p:nvPicPr>
          <p:cNvPr id="5" name="Picture 6" descr="http://www.cuttingedge.org/news/Jesus_On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104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2971800"/>
            <a:ext cx="495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Radical !</a:t>
            </a:r>
          </a:p>
        </p:txBody>
      </p:sp>
    </p:spTree>
  </p:cSld>
  <p:clrMapOvr>
    <a:masterClrMapping/>
  </p:clrMapOvr>
  <p:transition spd="slow">
    <p:plu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5532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tx1"/>
                </a:solidFill>
              </a:rPr>
              <a:t>Radical Christianity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514032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The World we Face Today is…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…Characterized by the Word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“Radical”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If We are to Step Beyond…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…Church as Usual   </a:t>
            </a:r>
          </a:p>
          <a:p>
            <a:pPr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We Need to Be Radical Too!</a:t>
            </a:r>
          </a:p>
          <a:p>
            <a:pPr>
              <a:spcBef>
                <a:spcPts val="120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 Jesus Was!!!!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9" descr="http://dmacgreg1.files.wordpress.com/2010/03/basin-and-t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1066800"/>
            <a:ext cx="7848600" cy="20621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Radical-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Uncompromising, Militant, Extreme, Revolutionary, Excellent… 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…Effecting all around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8" descr="Taking Up Our 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67050"/>
            <a:ext cx="4876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uiExpand="1" build="allAtOnce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8610600" cy="1295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Desires to…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..Affect Your Thinking, Life, Relationships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374A78-9A9A-4CAC-999D-43E7D98A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8610600" cy="142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romanU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eriod"/>
              <a:defRPr sz="28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  <a:defRPr sz="20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Order to…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..Infect Your Thinking, Life, Relationships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/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/>
              <a:t>How is It so Effective?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–If you are Hot for God…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a- it cools you down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b- it keeps you Down</a:t>
            </a:r>
          </a:p>
          <a:p>
            <a:pPr>
              <a:buNone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–If You are cool for God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a- It Prevents you from Getting Hot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b- It Removes any incentive to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Live in a… 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…“What’s in it for Me”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Society</a:t>
            </a:r>
          </a:p>
          <a:p>
            <a:pPr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Attitude has Slowly Crept into 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…Our Churches </a:t>
            </a: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The Radical Servant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  <p:bldP spid="696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dirty="0"/>
              <a:t>One of Satan’s Tools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 –Double-minded Man Unstable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is trying to Balance the _______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Distraction so Effective?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it is Subtle –it sneaks up </a:t>
            </a:r>
          </a:p>
          <a:p>
            <a:pPr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it is Patient –like a trap waiting to be sprung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Looked at the Galatians / Saw the… </a:t>
            </a:r>
          </a:p>
          <a:p>
            <a:pPr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Hindrance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Devastation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Trying to Face 2 Directions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@ the Same Time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Unnecessary Peril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Divided Heart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1:8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minded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is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all his ways.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Destructive –Mix Faith/ Fear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 –Looking 2 Ways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Paul’s Angry Letter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of Satan’s Chief Tools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Type of Activity that Consumes…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You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Time</a:t>
            </a:r>
          </a:p>
          <a:p>
            <a:pPr lvl="1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Interest</a:t>
            </a:r>
          </a:p>
          <a:p>
            <a:pPr>
              <a:spcBef>
                <a:spcPts val="12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…To the Point God Becomes a Blur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334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of Satan’s Chief Tools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it is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Subtle Tool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Sneaks Up So Soft It Is Unnoticeable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Deceptive Tool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Makes You Feel Effective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(temporarily)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 Tool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a Trap Waiting to Be Sprung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 it is a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Cooling Tool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Cools you Down/ Keeps you Down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Prevents You From Ever Getting Hot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3048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The Answer to Distraction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 2:20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crucified w/ Christ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– not always an easy task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Testimony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live yet not I but Christ in 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Transfer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life I Now live..I live by faith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2578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Paradox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Not Looking to the Left or Right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9:51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(face to danger)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God said Not Look to Right or Left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I. </a:t>
            </a:r>
            <a:r>
              <a:rPr lang="en-US" b="1" u="sng" dirty="0"/>
              <a:t>The Direction </a:t>
            </a:r>
            <a:r>
              <a:rPr lang="en-US" i="1" u="sng" dirty="0"/>
              <a:t>“Facing Only One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029200"/>
            <a:ext cx="670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6705600" cy="20193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638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“Focus”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Progressive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–not Behind but Ahead</a:t>
            </a:r>
          </a:p>
          <a:p>
            <a:pPr lvl="1"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 3:13-14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forgetting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put out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reaching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stretch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agonize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Prophetic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Give Hope + Encouragement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21:25-28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hearts fail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(opp. of world)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red. draweth nigh..”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 State of Mind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Up -depressed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 State Expectancy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draweth nigh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I. </a:t>
            </a:r>
            <a:r>
              <a:rPr lang="en-US" b="1" u="sng" dirty="0"/>
              <a:t>The Direction </a:t>
            </a:r>
            <a:r>
              <a:rPr lang="en-US" i="1" u="sng" dirty="0"/>
              <a:t>“Facing Only One</a:t>
            </a:r>
            <a:r>
              <a:rPr lang="en-US" i="1" dirty="0"/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Kings 19:21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–Elisha burned his plows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(Symbolic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–Leaving Past Behind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Poison Present</a:t>
            </a:r>
          </a:p>
          <a:p>
            <a:pPr lvl="2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Let Past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Prevent Future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http://2.bp.blogspot.com/-mxGyeDbWldA/TanMFZoD98I/AAAAAAAAMj0/N3sBcMIhQWU/s320/Crucifixion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38700"/>
            <a:ext cx="67056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4495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Live in a…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…“What’s in it for Me”  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Society</a:t>
            </a:r>
            <a:endParaRPr lang="en-US" sz="2800" b="1" i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Attitude Hinders the…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…Move of God (</a:t>
            </a:r>
            <a:r>
              <a:rPr lang="en-US" sz="2800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inward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…Work of God (</a:t>
            </a:r>
            <a:r>
              <a:rPr lang="en-US" sz="2800" i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outward</a:t>
            </a: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Warns Against this Attitude…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…He Also Tells Us How to Get Beyond it!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i="1" baseline="30000" dirty="0">
                <a:latin typeface="Arial Rounded MT Bold" panose="020F0704030504030204" pitchFamily="34" charset="0"/>
              </a:rPr>
              <a:t> </a:t>
            </a:r>
            <a:r>
              <a:rPr lang="en-US" sz="2800" b="1" i="1" dirty="0">
                <a:latin typeface="Arial Rounded MT Bold" panose="020F0704030504030204" pitchFamily="34" charset="0"/>
              </a:rPr>
              <a:t>Let this mind </a:t>
            </a:r>
            <a:r>
              <a:rPr lang="en-US" sz="2800" b="1" dirty="0">
                <a:latin typeface="Arial Rounded MT Bold" panose="020F0704030504030204" pitchFamily="34" charset="0"/>
              </a:rPr>
              <a:t>(attitude) </a:t>
            </a:r>
            <a:r>
              <a:rPr lang="en-US" sz="2800" b="1" i="1" dirty="0">
                <a:latin typeface="Arial Rounded MT Bold" panose="020F0704030504030204" pitchFamily="34" charset="0"/>
              </a:rPr>
              <a:t>be in you, which was also in Christ Jesus… </a:t>
            </a:r>
            <a:r>
              <a:rPr lang="en-US" sz="2800" b="1" dirty="0">
                <a:latin typeface="Arial Rounded MT Bold" panose="020F0704030504030204" pitchFamily="34" charset="0"/>
              </a:rPr>
              <a:t>Phil 2:5</a:t>
            </a:r>
            <a:br>
              <a:rPr lang="en-US" sz="2800" b="1" i="1" dirty="0">
                <a:latin typeface="Arial Rounded MT Bold" panose="020F0704030504030204" pitchFamily="34" charset="0"/>
              </a:rPr>
            </a:br>
            <a:endParaRPr lang="en-US" sz="2800" b="1" i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Made Up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Mind that is Motivated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 Follows a Made-up Mind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 of Not Following Through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9:62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“no man having put hand to plow…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and looking back …”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“any man hand to plow…”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didn’t Force him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2-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Distracted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-“and looking back..”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3-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Damaged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“not Fit for Kingdom”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Decision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Going Back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5532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tx1"/>
                </a:solidFill>
              </a:rPr>
              <a:t>Radical Christianity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497059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                     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Radical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Uncompromising, Militant, Extreme, Revolutionary, Excellent… </a:t>
            </a:r>
          </a:p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  <a:ea typeface="Arial Unicode MS" pitchFamily="34" charset="-128"/>
                <a:cs typeface="Arial Unicode MS" pitchFamily="34" charset="-128"/>
              </a:rPr>
              <a:t>    …Effecting all around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If We are to Step Beyond…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…Church as Usual   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We Need to Be Radical !</a:t>
            </a:r>
          </a:p>
          <a:p>
            <a:pPr>
              <a:spcBef>
                <a:spcPts val="12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                             Jesus Was!!!!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9" descr="http://dmacgreg1.files.wordpress.com/2010/03/basin-and-t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Taking Up Our 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95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a-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He’s Not Looking to the Left or Right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9:51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(face to danger)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God said Not Look to Right or Left</a:t>
            </a:r>
            <a:endParaRPr 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459"/>
            <a:ext cx="7315200" cy="685800"/>
          </a:xfrm>
          <a:solidFill>
            <a:schemeClr val="bg1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/>
              <a:t>The Direction </a:t>
            </a:r>
            <a:r>
              <a:rPr lang="en-US" i="1" dirty="0"/>
              <a:t>“Facing Only One”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virtuousplanet.com/shops/userimages/00005/00000000107/section/000000000000000623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Calvary…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…It Was About Us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…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It’s About Jesus …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…and Building His Kingdom</a:t>
            </a:r>
          </a:p>
          <a:p>
            <a:pPr>
              <a:spcBef>
                <a:spcPts val="600"/>
              </a:spcBef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mercies of God, that ye present your bodies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sacrifice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holy, acceptable unto God,</a:t>
            </a: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your reasonable service.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The Radical Servant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400800" cy="4114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Pathway to Selflessness    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crucified w/ Christ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always an easy task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Testimony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live yet not I but Christ in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Transfer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life I Now live..I live by faith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257800" cy="685800"/>
          </a:xfrm>
          <a:solidFill>
            <a:schemeClr val="bg1">
              <a:alpha val="75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Paradox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494899"/>
            <a:ext cx="6858000" cy="461050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Look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“Focused Look”</a:t>
            </a: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Looking to the Left or Right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9:51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(face to danger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face toward Jerusalem- He knew what awaited, still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 50:7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“set face like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flint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(hard, impassive, determined, fixed. shall not be ashamed)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Josh 1:1-7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Look to Right or Left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6172200"/>
            <a:ext cx="6477000" cy="685800"/>
          </a:xfrm>
          <a:solidFill>
            <a:schemeClr val="bg1">
              <a:alpha val="75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“Facing Only One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6482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“Focus”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Progressive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“Not Behind but Ahead”</a:t>
            </a:r>
          </a:p>
          <a:p>
            <a:pPr marL="812800" lvl="2" indent="-457200">
              <a:buFont typeface="Courier New" panose="02070309020205020404" pitchFamily="49" charset="0"/>
              <a:buChar char="o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 3:13-14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forgetting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total put out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),  </a:t>
            </a:r>
          </a:p>
          <a:p>
            <a:pPr marL="355600" lvl="2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reaching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stretch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pressing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agonize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Prophetic Look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12800" lvl="4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Should Give Hope + Encouragement </a:t>
            </a:r>
          </a:p>
          <a:p>
            <a:pPr marL="812800" lvl="4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21:25-28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hearts fail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look up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opp. of world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 red.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Draweth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 State of Mind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Look Up –depressed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68400" lvl="2" indent="-457200"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 State Expectancy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–”Red..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draweth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nigh..”</a:t>
            </a: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6477000" cy="685800"/>
          </a:xfrm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“Facing Only One”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48923</TotalTime>
  <Words>2521</Words>
  <Application>Microsoft Office PowerPoint</Application>
  <PresentationFormat>On-screen Show (4:3)</PresentationFormat>
  <Paragraphs>363</Paragraphs>
  <Slides>52</Slides>
  <Notes>0</Notes>
  <HiddenSlides>16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Arial Rounded MT Bold</vt:lpstr>
      <vt:lpstr>Arial Unicode MS</vt:lpstr>
      <vt:lpstr>Comic Sans MS</vt:lpstr>
      <vt:lpstr>Courier New</vt:lpstr>
      <vt:lpstr>Gentium</vt:lpstr>
      <vt:lpstr>Times New Roman</vt:lpstr>
      <vt:lpstr>Wingdings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The Radical Servant</vt:lpstr>
      <vt:lpstr>Strange Paradox</vt:lpstr>
      <vt:lpstr>Direction “Facing Only One”</vt:lpstr>
      <vt:lpstr>Direction “Facing Only One”</vt:lpstr>
      <vt:lpstr>PowerPoint Presentation</vt:lpstr>
      <vt:lpstr>PowerPoint Presentation</vt:lpstr>
      <vt:lpstr>PowerPoint Presentation</vt:lpstr>
      <vt:lpstr>II. The Decision “Not Going Back”</vt:lpstr>
      <vt:lpstr>II. The Decision “Not Going Back”</vt:lpstr>
      <vt:lpstr>III. The Death “No Plans of His Own”</vt:lpstr>
      <vt:lpstr>Four Levels Of Christian Growth</vt:lpstr>
      <vt:lpstr>Four Levels Of Christian Growth</vt:lpstr>
      <vt:lpstr>III. The Death “No Plans of His Own”</vt:lpstr>
      <vt:lpstr>The Mystery of the Seed</vt:lpstr>
      <vt:lpstr>John 12:24</vt:lpstr>
      <vt:lpstr>John 12:24</vt:lpstr>
      <vt:lpstr>John 12:24</vt:lpstr>
      <vt:lpstr>John 12:24</vt:lpstr>
      <vt:lpstr>III. The Death “No Plans of His Own”</vt:lpstr>
      <vt:lpstr>PowerPoint Presentation</vt:lpstr>
      <vt:lpstr>PowerPoint Presentation</vt:lpstr>
      <vt:lpstr>Discovery- Development</vt:lpstr>
      <vt:lpstr>PowerPoint Presentation</vt:lpstr>
      <vt:lpstr>Detachment</vt:lpstr>
      <vt:lpstr>PowerPoint Presentation</vt:lpstr>
      <vt:lpstr>II. The Decision “Not Going Back”</vt:lpstr>
      <vt:lpstr>Discovery- Development</vt:lpstr>
      <vt:lpstr>John 12:24-25 (KJV)</vt:lpstr>
      <vt:lpstr>PowerPoint Presentation</vt:lpstr>
      <vt:lpstr>Loneliness vs. Aloneness</vt:lpstr>
      <vt:lpstr>PowerPoint Presentation</vt:lpstr>
      <vt:lpstr>PowerPoint Presentation</vt:lpstr>
      <vt:lpstr>PowerPoint Presentation</vt:lpstr>
      <vt:lpstr>Radical Christianity</vt:lpstr>
      <vt:lpstr>Distraction</vt:lpstr>
      <vt:lpstr>       The Radical Servant</vt:lpstr>
      <vt:lpstr>Distraction</vt:lpstr>
      <vt:lpstr>Paul’s Angry Letter  </vt:lpstr>
      <vt:lpstr>Distraction</vt:lpstr>
      <vt:lpstr>Distraction</vt:lpstr>
      <vt:lpstr>Strange Paradox</vt:lpstr>
      <vt:lpstr>I. The Direction “Facing Only One”</vt:lpstr>
      <vt:lpstr>I. The Direction “Facing Only One”</vt:lpstr>
      <vt:lpstr>II. The Decision “Not Going Back”</vt:lpstr>
      <vt:lpstr>II. The Decision “Not Going Back”</vt:lpstr>
      <vt:lpstr>Radical Christianity</vt:lpstr>
      <vt:lpstr>The Direction “Facing Only One”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755</cp:revision>
  <cp:lastPrinted>2019-11-17T00:12:46Z</cp:lastPrinted>
  <dcterms:created xsi:type="dcterms:W3CDTF">2004-09-14T00:32:59Z</dcterms:created>
  <dcterms:modified xsi:type="dcterms:W3CDTF">2019-11-17T00:39:14Z</dcterms:modified>
</cp:coreProperties>
</file>