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58"/>
  </p:handoutMasterIdLst>
  <p:sldIdLst>
    <p:sldId id="416" r:id="rId2"/>
    <p:sldId id="409" r:id="rId3"/>
    <p:sldId id="256" r:id="rId4"/>
    <p:sldId id="288" r:id="rId5"/>
    <p:sldId id="368" r:id="rId6"/>
    <p:sldId id="389" r:id="rId7"/>
    <p:sldId id="419" r:id="rId8"/>
    <p:sldId id="393" r:id="rId9"/>
    <p:sldId id="414" r:id="rId10"/>
    <p:sldId id="417" r:id="rId11"/>
    <p:sldId id="418" r:id="rId12"/>
    <p:sldId id="415" r:id="rId13"/>
    <p:sldId id="411" r:id="rId14"/>
    <p:sldId id="410" r:id="rId15"/>
    <p:sldId id="420" r:id="rId16"/>
    <p:sldId id="378" r:id="rId17"/>
    <p:sldId id="376" r:id="rId18"/>
    <p:sldId id="395" r:id="rId19"/>
    <p:sldId id="377" r:id="rId20"/>
    <p:sldId id="407" r:id="rId21"/>
    <p:sldId id="381" r:id="rId22"/>
    <p:sldId id="406" r:id="rId23"/>
    <p:sldId id="405" r:id="rId24"/>
    <p:sldId id="380" r:id="rId25"/>
    <p:sldId id="379" r:id="rId26"/>
    <p:sldId id="397" r:id="rId27"/>
    <p:sldId id="408" r:id="rId28"/>
    <p:sldId id="404" r:id="rId29"/>
    <p:sldId id="383" r:id="rId30"/>
    <p:sldId id="400" r:id="rId31"/>
    <p:sldId id="388" r:id="rId32"/>
    <p:sldId id="375" r:id="rId33"/>
    <p:sldId id="401" r:id="rId34"/>
    <p:sldId id="399" r:id="rId35"/>
    <p:sldId id="347" r:id="rId36"/>
    <p:sldId id="402" r:id="rId37"/>
    <p:sldId id="313" r:id="rId38"/>
    <p:sldId id="315" r:id="rId39"/>
    <p:sldId id="281" r:id="rId40"/>
    <p:sldId id="286" r:id="rId41"/>
    <p:sldId id="385" r:id="rId42"/>
    <p:sldId id="311" r:id="rId43"/>
    <p:sldId id="384" r:id="rId44"/>
    <p:sldId id="358" r:id="rId45"/>
    <p:sldId id="390" r:id="rId46"/>
    <p:sldId id="391" r:id="rId47"/>
    <p:sldId id="371" r:id="rId48"/>
    <p:sldId id="372" r:id="rId49"/>
    <p:sldId id="373" r:id="rId50"/>
    <p:sldId id="374" r:id="rId51"/>
    <p:sldId id="386" r:id="rId52"/>
    <p:sldId id="392" r:id="rId53"/>
    <p:sldId id="412" r:id="rId54"/>
    <p:sldId id="394" r:id="rId55"/>
    <p:sldId id="413" r:id="rId56"/>
    <p:sldId id="403" r:id="rId57"/>
  </p:sldIdLst>
  <p:sldSz cx="9144000" cy="6858000" type="screen4x3"/>
  <p:notesSz cx="7099300" cy="93821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33CC"/>
    <a:srgbClr val="0000CC"/>
    <a:srgbClr val="66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7" autoAdjust="0"/>
    <p:restoredTop sz="94595" autoAdjust="0"/>
  </p:normalViewPr>
  <p:slideViewPr>
    <p:cSldViewPr>
      <p:cViewPr varScale="1">
        <p:scale>
          <a:sx n="48" d="100"/>
          <a:sy n="48" d="100"/>
        </p:scale>
        <p:origin x="7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5" rIns="94329" bIns="471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0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5" rIns="94329" bIns="471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2225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5" rIns="94329" bIns="471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8912225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5" rIns="94329" bIns="471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36690D7-401C-48E6-B5B0-1825F8809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34" descr="j015157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27063"/>
            <a:ext cx="2362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Edward Christian Church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9082-5199-44FC-BBBF-0693013B6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64B1-9A0A-408B-AD08-A91392A85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685800"/>
            <a:ext cx="192405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1975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5FE7D-05F7-4835-A15C-8A7390D12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49D9-1DAE-4D5E-8BBC-B85191234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CE9E1-96E1-483E-86CE-843F99CA5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2F1F9-1026-4CD4-A468-59FED62ED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02420-15F3-4B50-A498-F24D46D17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B2BF-2E32-4A8B-B01E-0480C32E2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06263-AC6A-468F-9B48-3215AD36CB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5B89F-02DA-4EDA-A957-4DED769AE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CFECF-9206-4013-BE3A-BD60CF14EF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6870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D0AF6CC-5FEE-4BDD-AD66-8D45658FC0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53" descr="j015157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6200" y="609600"/>
            <a:ext cx="1211263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romanU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rabicPeriod"/>
        <a:defRPr sz="28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lphaUcPeriod"/>
        <a:defRPr sz="24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rabicParenR"/>
        <a:defRPr sz="20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5.jpeg"/><Relationship Id="rId21" Type="http://schemas.openxmlformats.org/officeDocument/2006/relationships/image" Target="../media/image42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20" Type="http://schemas.openxmlformats.org/officeDocument/2006/relationships/hyperlink" Target="http://apprising.org/wp-content/uploads/2009/11/Cross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gif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Relationship Id="rId22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D8DBB-03F2-4454-AEE9-8158B1366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477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Canadian geese decided to fly south for the winter. A frog was sitting next to them as they decided this and he decided he wanted to go as well. The geese laughed and said "you're just a frog- you can't fly!" The frog knew that he didn't want to stay in the cold, so he thought and thought and thought.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"I got an idea!" the frog said. He found a long stick. "You two hold this stick in your claws and I'll hold on to the middle."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"With what?" the geese asked. "Your little hands could never hold on to a stick!"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"With my mouth" said the frog, proud of his idea.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the geese put the stick in their claws, the frog clamped on with his mouth and they began to fly south successfully.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day or two later, a crowd of people looked up and saw the two geese flying overhead, holding a stick with a frog holding on in the middle with his mouth. Someone in the crowd exclaimed, "What a brilliant idea- I wonder who thought of that?"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frog proudly exclaimed "I did!"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28398"/>
      </p:ext>
    </p:extLst>
  </p:cSld>
  <p:clrMapOvr>
    <a:masterClrMapping/>
  </p:clrMapOvr>
  <p:transition spd="slow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257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Mind that is Made Up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Mind that is Motivated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168400" lvl="2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Action Follows a Made-up Mind</a:t>
            </a:r>
          </a:p>
          <a:p>
            <a:pPr marL="1168400" lvl="2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Danger of Not Following Through</a:t>
            </a:r>
          </a:p>
          <a:p>
            <a:pPr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Luke 9:62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“no man having put hand to plow…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and looking back …”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812800" lvl="1" indent="-457200">
              <a:buFont typeface="Arial" panose="020B0604020202020204" pitchFamily="34" charset="0"/>
              <a:buChar char="•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Decision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“any man hand to plow…”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Did Not Force Him</a:t>
            </a:r>
          </a:p>
          <a:p>
            <a:pPr marL="812800" lvl="1" indent="-457200">
              <a:buFont typeface="Arial" panose="020B0604020202020204" pitchFamily="34" charset="0"/>
              <a:buChar char="•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Distracted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-“and looking back..”</a:t>
            </a:r>
          </a:p>
          <a:p>
            <a:pPr marL="812800" lvl="1" indent="-457200">
              <a:buFont typeface="Arial" panose="020B0604020202020204" pitchFamily="34" charset="0"/>
              <a:buChar char="•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Damaged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“not Fit for Kingdom”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49087"/>
            <a:ext cx="6172200" cy="685800"/>
          </a:xfrm>
          <a:noFill/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“Not Going Back”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953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Mind that is Made Up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Mind that is Motivated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Mind that is Maintained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 Easy to Lose Heart on Eve of Breakthrough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Isa 26:3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“..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Perfect Peace ..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mind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stayed ..Him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Mind Stayed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lean upon for strength)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Peace Peace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complete completeness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…Greatest Peace-inward, Outward,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…At All Times, In Any Circumstance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95470" y="190500"/>
            <a:ext cx="6129130" cy="685800"/>
          </a:xfrm>
          <a:solidFill>
            <a:schemeClr val="bg1">
              <a:alpha val="8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“Not Going Back”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/>
      <p:bldP spid="696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C2C54503-F206-48F5-A162-725508016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0"/>
            <a:ext cx="3268171" cy="6781800"/>
          </a:xfrm>
        </p:spPr>
      </p:pic>
    </p:spTree>
    <p:extLst>
      <p:ext uri="{BB962C8B-B14F-4D97-AF65-F5344CB8AC3E}">
        <p14:creationId xmlns:p14="http://schemas.microsoft.com/office/powerpoint/2010/main" val="3147874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130961"/>
      </p:ext>
    </p:extLst>
  </p:cSld>
  <p:clrMapOvr>
    <a:masterClrMapping/>
  </p:clrMapOvr>
  <p:transition spd="slow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AEF513-5A6E-4376-A7AF-DBED3CD2E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7" y="76200"/>
            <a:ext cx="2362200" cy="1990725"/>
          </a:xfrm>
          <a:prstGeom prst="rect">
            <a:avLst/>
          </a:prstGeom>
        </p:spPr>
      </p:pic>
      <p:pic>
        <p:nvPicPr>
          <p:cNvPr id="5" name="Picture 4" descr="A picture containing toy, snow, man&#10;&#10;Description automatically generated">
            <a:extLst>
              <a:ext uri="{FF2B5EF4-FFF2-40B4-BE49-F238E27FC236}">
                <a16:creationId xmlns:a16="http://schemas.microsoft.com/office/drawing/2014/main" id="{D13423FD-E349-4D79-BEBD-22FCC854E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" b="8667"/>
          <a:stretch/>
        </p:blipFill>
        <p:spPr>
          <a:xfrm>
            <a:off x="5334000" y="-4813"/>
            <a:ext cx="2209800" cy="2438400"/>
          </a:xfrm>
          <a:prstGeom prst="rect">
            <a:avLst/>
          </a:prstGeom>
        </p:spPr>
      </p:pic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412F75E-1CCD-498E-BF5E-6CA8A29EC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4" y="2499360"/>
            <a:ext cx="2470150" cy="3810000"/>
          </a:xfrm>
          <a:prstGeom prst="rect">
            <a:avLst/>
          </a:prstGeom>
        </p:spPr>
      </p:pic>
      <p:pic>
        <p:nvPicPr>
          <p:cNvPr id="9" name="Picture 8" descr="A picture containing man, standing, holding, flying&#10;&#10;Description automatically generated">
            <a:extLst>
              <a:ext uri="{FF2B5EF4-FFF2-40B4-BE49-F238E27FC236}">
                <a16:creationId xmlns:a16="http://schemas.microsoft.com/office/drawing/2014/main" id="{6B590AE0-86D8-4190-B709-6FC26E490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89860"/>
            <a:ext cx="2470150" cy="36195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DB1902-D9F1-496C-AFE1-F28E992E1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/>
          <a:stretch/>
        </p:blipFill>
        <p:spPr>
          <a:xfrm>
            <a:off x="3160295" y="51335"/>
            <a:ext cx="1447800" cy="1990725"/>
          </a:xfrm>
          <a:prstGeom prst="rect">
            <a:avLst/>
          </a:prstGeom>
        </p:spPr>
      </p:pic>
      <p:pic>
        <p:nvPicPr>
          <p:cNvPr id="12" name="Picture 11" descr="A picture containing sitting, food, black&#10;&#10;Description automatically generated">
            <a:extLst>
              <a:ext uri="{FF2B5EF4-FFF2-40B4-BE49-F238E27FC236}">
                <a16:creationId xmlns:a16="http://schemas.microsoft.com/office/drawing/2014/main" id="{3C7C18AE-92AB-487D-846B-40815858FC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3" b="7530"/>
          <a:stretch/>
        </p:blipFill>
        <p:spPr>
          <a:xfrm>
            <a:off x="6180722" y="2362200"/>
            <a:ext cx="272615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7650"/>
      </p:ext>
    </p:extLst>
  </p:cSld>
  <p:clrMapOvr>
    <a:masterClrMapping/>
  </p:clrMapOvr>
  <p:transition spd="slow"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, table, room&#10;&#10;Description automatically generated">
            <a:extLst>
              <a:ext uri="{FF2B5EF4-FFF2-40B4-BE49-F238E27FC236}">
                <a16:creationId xmlns:a16="http://schemas.microsoft.com/office/drawing/2014/main" id="{C29CA565-414C-410A-BAE8-273FFE602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52574"/>
            <a:ext cx="2286000" cy="4848225"/>
          </a:xfrm>
          <a:prstGeom prst="rect">
            <a:avLst/>
          </a:prstGeom>
        </p:spPr>
      </p:pic>
      <p:pic>
        <p:nvPicPr>
          <p:cNvPr id="4" name="Picture 3" descr="A picture containing photo, man, standing, dog&#10;&#10;Description automatically generated">
            <a:extLst>
              <a:ext uri="{FF2B5EF4-FFF2-40B4-BE49-F238E27FC236}">
                <a16:creationId xmlns:a16="http://schemas.microsoft.com/office/drawing/2014/main" id="{AD73B594-2E65-45FA-AF00-967C28EFB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2" y="1143000"/>
            <a:ext cx="3733800" cy="484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86076"/>
      </p:ext>
    </p:extLst>
  </p:cSld>
  <p:clrMapOvr>
    <a:masterClrMapping/>
  </p:clrMapOvr>
  <p:transition spd="slow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Personal Death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a-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Rom 12:1-2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“present ..bodies a living sac..”</a:t>
            </a:r>
          </a:p>
          <a:p>
            <a:pPr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Type of Sacrificial Altar Represents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Dedication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“Present…”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Climb on It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Determination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“Living…”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Stay on It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Desire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“Acceptable…”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Right Reasons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This Type of Sacrifice Produces Growth</a:t>
            </a:r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Death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Plans of His Own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9" presetClass="entr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486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1st Level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 lot of me" &amp; “a little of You, God"</a:t>
            </a:r>
          </a:p>
          <a:p>
            <a:pPr>
              <a:spcBef>
                <a:spcPts val="60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"They don’t appreciate me or recognize me." 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Opinionated 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Offended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2nd Level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"Some of me" &amp; "Some of You, God" </a:t>
            </a:r>
          </a:p>
          <a:p>
            <a:pPr>
              <a:spcBef>
                <a:spcPts val="60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"I’ll do this for you God if you do that for me." 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Discipleship is a Trade-off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Levels Of Christian Growth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5486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1st Level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 lot of me" &amp; “a little of You, God“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2nd Level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"Some of me" &amp; "Some of You, God" 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3rd Level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 little of me" &amp; “a lot of You, God"</a:t>
            </a:r>
          </a:p>
          <a:p>
            <a:pPr>
              <a:spcBef>
                <a:spcPts val="60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"I’ve just got these few areas I can’t let go of." 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Growth Has Started- Still More Needed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4th Level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"None of me" &amp; "All of You, God" </a:t>
            </a:r>
          </a:p>
          <a:p>
            <a:pPr>
              <a:spcBef>
                <a:spcPts val="60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"I do all things as unto the Lord" 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Maturity has Brought True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“Change”</a:t>
            </a:r>
          </a:p>
          <a:p>
            <a:pPr lvl="2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Flesh is Truly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“Crucified”</a:t>
            </a:r>
          </a:p>
          <a:p>
            <a:pPr lvl="2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Jesus is Lord / in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“Control” </a:t>
            </a:r>
          </a:p>
          <a:p>
            <a:pPr lvl="2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Peace and Power -We are His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“Conduit”</a:t>
            </a:r>
            <a:endParaRPr lang="en-US" sz="2800" i="1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Levels Of Christian Growth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953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Personal Death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Rom 12:1-2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Productive Death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John 12:24-25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Verily, verily, I say unto you, Except a corn of wheat </a:t>
            </a: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fall into the ground and die, it abideth alone: but if it </a:t>
            </a: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die, it bringeth forth much fruit. </a:t>
            </a:r>
          </a:p>
          <a:p>
            <a:pPr>
              <a:buNone/>
            </a:pP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that loveth his life shall lose it; and he that </a:t>
            </a: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hateth his life in this world shall keep it unto life</a:t>
            </a: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eternal.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Death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Plans of His Own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http://www.cactus-art.biz/note-book/Dictionary/aaa_Dictionary_pictures/germ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667000"/>
            <a:ext cx="4810125" cy="3762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953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John 12:24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Verily, verily, I say unto you, Except a corn of wheat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(Seed)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fall into the ground and die, it abideth alone: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Seed is a Vessel of Potential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Potential is Never Discovered until it Dies </a:t>
            </a: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if it die, it bringeth forth much fruit.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Realized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Multiplied</a:t>
            </a:r>
          </a:p>
          <a:p>
            <a:pPr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Mystery of the Seed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http://www.cactus-art.biz/note-book/Dictionary/aaa_Dictionary_pictures/germ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0"/>
            <a:ext cx="8543925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cactus-art.biz/note-book/Dictionary/aaa_Dictionary_pictures/germ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3095625"/>
            <a:ext cx="4810125" cy="3762375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Detachment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“..fall to the ground”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1- Place of Aloneness …not loneliness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is Productive  …One Is Non Productive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is Discipline    …One Is Distress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is Controlled   …One Is Uncontrolled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Brings Peace  …One Is No Peace 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 Shows His Love by…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…Allowing Detachment in Our Life </a:t>
            </a:r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562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John 12:24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77 0.03171 -0.13541 0.06366 -0.13611 0.08148 C -0.1368 0.09931 0.01684 0.08889 -0.00416 0.10741 C -0.02517 0.12593 -0.23559 0.17523 -0.2625 0.19259 C -0.28941 0.20995 -0.22743 0.21042 -0.16527 0.21111 " pathEditMode="relative" ptsTypes="aaaaA">
                                      <p:cBhvr>
                                        <p:cTn id="82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cactus-art.biz/note-book/Dictionary/aaa_Dictionary_pictures/germ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3095625"/>
            <a:ext cx="4810125" cy="3762375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Detachment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“..fall to the ground”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1- Place of Aloneness …not loneliness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 Shows His Love by…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…Allowing Detachment in our Life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Brings Us to a Place Where We…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…Have No One Else to Blame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…Have No One Else to Depend on But Him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Here We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Deal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Unhealthy Attitudes…</a:t>
            </a:r>
          </a:p>
          <a:p>
            <a:pPr lvl="2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Self </a:t>
            </a:r>
          </a:p>
          <a:p>
            <a:pPr lvl="2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 </a:t>
            </a:r>
          </a:p>
          <a:p>
            <a:pPr lvl="2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</a:t>
            </a:r>
          </a:p>
          <a:p>
            <a:pPr lvl="2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Doubts -Fears -Faith     </a:t>
            </a:r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562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John 12:24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-3810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343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Detachment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“..fall to the ground”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Death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“..die..”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 You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those Unhealthy Attitudes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1- Loosens Hard Outer Shell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2- Submersion Word/ Worship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3- Take Root in Word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4- Brings True Humility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5- Brings True Praise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562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John 12:24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http://www.cactus-art.biz/note-book/Dictionary/aaa_Dictionary_pictures/germ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95625"/>
            <a:ext cx="3352800" cy="3762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8006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Detachment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“..fall to the ground”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Death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“..die..”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Discovery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“..fruit..”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1- Preparation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Rain 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Storms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Fertilizer 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Trials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2- Production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Desolate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“abideth alone”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1- Lonely – diff than Aloneness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2- Empty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   </a:t>
            </a:r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562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John 12:24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http://www.cactus-art.biz/note-book/Dictionary/aaa_Dictionary_pictures/germ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95625"/>
            <a:ext cx="3352800" cy="3762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816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Personal Death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Productive Death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a-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John 12:24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Practiced Death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a-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Cor 15:31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“…I die daily.”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-Paul addressing Corinth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Unhealthy Attitudes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Spiritual Pride 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Spiritual Maturity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III. </a:t>
            </a:r>
            <a:r>
              <a:rPr lang="en-US" b="1" u="sng" dirty="0"/>
              <a:t>The Death </a:t>
            </a:r>
            <a:r>
              <a:rPr lang="en-US" i="1" u="sng" dirty="0"/>
              <a:t>“No Plans of His Own</a:t>
            </a:r>
            <a:r>
              <a:rPr lang="en-US" i="1" dirty="0"/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 descr="http://www.ruggedelegantliving.com/a/images/Cross.The.Pa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14601"/>
            <a:ext cx="350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blessendaniel.files.wordpress.com/2011/01/mancross300_7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257925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990600"/>
            <a:ext cx="8610600" cy="4876800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Galatians 2:20 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000" b="1" i="0" u="none" strike="noStrike" kern="0" cap="none" spc="0" normalizeH="0" baseline="3000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 am crucified with Christ: nevertheless I live; yet not I, but Christ liveth in me: and the life which I now live in the flesh I live by the faith of the Son of God, who loved me, and gave himself for me.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lu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870700" cy="762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Discovery-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4800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the Lord sends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Rain (Storms)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Fertilizer (Trials)</a:t>
            </a:r>
          </a:p>
          <a:p>
            <a:pPr>
              <a:spcBef>
                <a:spcPts val="0"/>
              </a:spcBef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Video – bring the Rain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A picture containing sitting, black, white&#10;&#10;Description automatically generated">
            <a:extLst>
              <a:ext uri="{FF2B5EF4-FFF2-40B4-BE49-F238E27FC236}">
                <a16:creationId xmlns:a16="http://schemas.microsoft.com/office/drawing/2014/main" id="{79083DA3-0594-4B40-BF33-D07F99808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3" b="28395"/>
          <a:stretch/>
        </p:blipFill>
        <p:spPr>
          <a:xfrm>
            <a:off x="1295400" y="1752600"/>
            <a:ext cx="7010400" cy="32004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8C9C7A-C504-4DF5-AFE8-B05BF6D20C55}"/>
              </a:ext>
            </a:extLst>
          </p:cNvPr>
          <p:cNvSpPr txBox="1"/>
          <p:nvPr/>
        </p:nvSpPr>
        <p:spPr>
          <a:xfrm>
            <a:off x="3200400" y="4800600"/>
            <a:ext cx="2971800" cy="838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286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304800"/>
            <a:ext cx="2438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24, 2019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76200" y="56388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i="1" dirty="0">
                <a:latin typeface="Times New Roman" pitchFamily="18" charset="0"/>
              </a:rPr>
              <a:t>“The Crucified Life” </a:t>
            </a:r>
          </a:p>
          <a:p>
            <a:pPr algn="ctr">
              <a:spcBef>
                <a:spcPts val="0"/>
              </a:spcBef>
            </a:pPr>
            <a:r>
              <a:rPr lang="en-US" sz="3200" b="1" dirty="0" err="1">
                <a:latin typeface="Times New Roman" pitchFamily="18" charset="0"/>
              </a:rPr>
              <a:t>Pt2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i="1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7" grpId="0"/>
      <p:bldP spid="8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870700" cy="762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5334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 in this Place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 feel anything but productive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Feel alone 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(Diff in alone/ aloneness)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…one productive/ counterproductive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Painful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Deceived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Forsaken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realize that God is working a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 Work in you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 this Secret/ dark place –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Development –roots grow down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ross st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391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Sandcastle Royalty Free Stock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4191000" cy="4381501"/>
          </a:xfrm>
          <a:prstGeom prst="rect">
            <a:avLst/>
          </a:prstGeom>
          <a:noFill/>
        </p:spPr>
      </p:pic>
      <p:pic>
        <p:nvPicPr>
          <p:cNvPr id="4" name="Picture 2" descr="http://www.cheaprevolution.com/.a/6a00d834566b1669e201156e3f9268970c-8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609600"/>
            <a:ext cx="5029200" cy="5257800"/>
          </a:xfrm>
          <a:prstGeom prst="rect">
            <a:avLst/>
          </a:prstGeom>
          <a:noFill/>
        </p:spPr>
      </p:pic>
      <p:pic>
        <p:nvPicPr>
          <p:cNvPr id="5" name="Picture 8" descr="http://www.corbisimages.com/images/572/9DD34F94-3755-4FCE-87F2-70B201EDDB15/CB0379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609600"/>
            <a:ext cx="80772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cache1.asset-cache.net/xc/76988868.jpg?v=1&amp;c=IWSAsset&amp;k=2&amp;d=06C2C47AC2FBD73C417928C76C18F8F5A0018BEAC8C120DA7359369F0740EDFDE30A760B0D8112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mwerickson.files.wordpress.com/2010/04/j04094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295400"/>
            <a:ext cx="4695825" cy="5334000"/>
          </a:xfrm>
          <a:prstGeom prst="rect">
            <a:avLst/>
          </a:prstGeom>
          <a:noFill/>
        </p:spPr>
      </p:pic>
      <p:pic>
        <p:nvPicPr>
          <p:cNvPr id="8" name="Picture 8" descr="When things go wrong and you blow it, confess it to the Lor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0"/>
            <a:ext cx="5486400" cy="5829301"/>
          </a:xfrm>
          <a:prstGeom prst="rect">
            <a:avLst/>
          </a:prstGeom>
          <a:noFill/>
        </p:spPr>
      </p:pic>
      <p:pic>
        <p:nvPicPr>
          <p:cNvPr id="9" name="Picture 4" descr="http://sobern90.files.wordpress.com/2010/01/2corinthians5_17pln1.jpg?w=300&amp;h=2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52400"/>
            <a:ext cx="4572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www.bethelnazarenechurch.org/images/10000/4000/702BE/user/Worship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thebridalchamber.com/images/Crucified2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457200"/>
            <a:ext cx="3962400" cy="3238500"/>
          </a:xfrm>
          <a:prstGeom prst="rect">
            <a:avLst/>
          </a:prstGeom>
          <a:noFill/>
        </p:spPr>
      </p:pic>
      <p:pic>
        <p:nvPicPr>
          <p:cNvPr id="13" name="Picture 2" descr="A silhouette of a depiction of the crucifixion of Jesus Christ is seen at Wesley Church on the outskirts of Hyderabad.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52400"/>
            <a:ext cx="3962400" cy="5410200"/>
          </a:xfrm>
          <a:prstGeom prst="rect">
            <a:avLst/>
          </a:prstGeom>
          <a:noFill/>
        </p:spPr>
      </p:pic>
      <p:pic>
        <p:nvPicPr>
          <p:cNvPr id="14" name="Picture 5" descr="prais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76800" y="3581400"/>
            <a:ext cx="39814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&quot;take up your cross&quot; means choosing God's will instead of your own wi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0" y="1371600"/>
            <a:ext cx="6667500" cy="4981575"/>
          </a:xfrm>
          <a:prstGeom prst="rect">
            <a:avLst/>
          </a:prstGeom>
          <a:noFill/>
        </p:spPr>
      </p:pic>
      <p:pic>
        <p:nvPicPr>
          <p:cNvPr id="16" name="Picture 4" descr="http://sarahhollinger.files.wordpress.com/2011/04/easter-cros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152400"/>
            <a:ext cx="8610600" cy="6553200"/>
          </a:xfrm>
          <a:prstGeom prst="rect">
            <a:avLst/>
          </a:prstGeom>
          <a:noFill/>
        </p:spPr>
      </p:pic>
      <p:pic>
        <p:nvPicPr>
          <p:cNvPr id="17" name="Picture 6" descr="Crucified Jesus Christ on cross with crown of thorns, close up, black &amp; whit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24400" y="1524000"/>
            <a:ext cx="4038600" cy="3505200"/>
          </a:xfrm>
          <a:prstGeom prst="rect">
            <a:avLst/>
          </a:prstGeom>
          <a:noFill/>
        </p:spPr>
      </p:pic>
      <p:pic>
        <p:nvPicPr>
          <p:cNvPr id="18" name="Picture 17" descr="http://i216.photobucket.com/albums/cc27/sherrilee9/empty_tomb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15240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lighthousemontreal.com/wp-content/uploads/2009/06/unity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286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propheticverses.com/images/img01/img0101/img0101b/48gal0220crucified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" y="381000"/>
            <a:ext cx="8534400" cy="6019800"/>
          </a:xfrm>
          <a:prstGeom prst="rect">
            <a:avLst/>
          </a:prstGeom>
          <a:noFill/>
        </p:spPr>
      </p:pic>
      <p:pic>
        <p:nvPicPr>
          <p:cNvPr id="21" name="Picture 8" descr="http://apprising.org/wp-content/uploads/2009/11/Cross1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362200" y="685800"/>
            <a:ext cx="4343400" cy="5029200"/>
          </a:xfrm>
          <a:prstGeom prst="rect">
            <a:avLst/>
          </a:prstGeom>
          <a:noFill/>
        </p:spPr>
      </p:pic>
      <p:pic>
        <p:nvPicPr>
          <p:cNvPr id="22" name="Picture 6" descr="http://blessendaniel.files.wordpress.com/2011/01/mancross300_7k1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4800" y="381000"/>
            <a:ext cx="8534400" cy="6257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92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92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19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9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3000"/>
                            </p:stCondLst>
                            <p:childTnLst>
                              <p:par>
                                <p:cTn id="60" presetID="28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6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8000"/>
                            </p:stCondLst>
                            <p:childTnLst>
                              <p:par>
                                <p:cTn id="7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6500"/>
                            </p:stCondLst>
                            <p:childTnLst>
                              <p:par>
                                <p:cTn id="84" presetID="28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4" presetClass="entr" presetSubtype="0" accel="10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4500"/>
                            </p:stCondLst>
                            <p:childTnLst>
                              <p:par>
                                <p:cTn id="9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15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15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115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15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75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2500"/>
                            </p:stCondLst>
                            <p:childTnLst>
                              <p:par>
                                <p:cTn id="110" presetID="28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9000"/>
                            </p:stCondLst>
                            <p:childTnLst>
                              <p:par>
                                <p:cTn id="1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343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Mind that is Made Up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Mind that is Motivated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Mind that is Maintained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Easy to Lose Heart on Eve of Breakthrough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Isa 26:3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Perfect Peace ..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mind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stayed ..Him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Mind Stayed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lean upon for strength)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Peace Peace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complete completeness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…Greatest Peace-inward, Outward,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…At All Times, All Events,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Decision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“Not Going Back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870700" cy="762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Discovery-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4800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the Lord sends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Rain (Storms)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Fertilizer (Trials)</a:t>
            </a:r>
          </a:p>
          <a:p>
            <a:pPr>
              <a:spcBef>
                <a:spcPts val="0"/>
              </a:spcBef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Video – bring the Rain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762000"/>
          </a:xfrm>
        </p:spPr>
        <p:txBody>
          <a:bodyPr/>
          <a:lstStyle/>
          <a:p>
            <a:r>
              <a:rPr lang="en-US" b="1" dirty="0"/>
              <a:t>John 12:24-25 (KJV)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6388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24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Verily, verily, I say unto you, Except a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 of wheat(seed) fall into the ground and die,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abideth alone: but if it die, it bringeth forth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fruit. (potential)</a:t>
            </a:r>
          </a:p>
          <a:p>
            <a:pPr>
              <a:spcBef>
                <a:spcPts val="0"/>
              </a:spcBef>
              <a:buNone/>
            </a:pPr>
            <a:r>
              <a:rPr lang="en-US" sz="28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that loveth his life shall lose it; and he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 hateth his life in this world shall keep it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unto life eternal.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lu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lu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ofpuffsandshots.files.wordpress.com/2009/06/gui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495799"/>
            <a:ext cx="4114800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Loneliness vs. Aloneness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4191000" cy="30469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Aloneness 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Controlled 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Discipline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Profitable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 Find Solace /Peace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5- Sought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295400"/>
            <a:ext cx="4191000" cy="30469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Loneliness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Uncontrolled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Distress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Unprofitable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 No Solace /Peace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5- Avoided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667000"/>
            <a:ext cx="7696200" cy="4191000"/>
          </a:xfrm>
        </p:spPr>
        <p:txBody>
          <a:bodyPr/>
          <a:lstStyle/>
          <a:p>
            <a:pPr>
              <a:buNone/>
            </a:pPr>
            <a:endParaRPr lang="en-US" sz="3600" b="1" dirty="0"/>
          </a:p>
          <a:p>
            <a:pPr>
              <a:buNone/>
            </a:pPr>
            <a:endParaRPr lang="en-US" sz="3600" b="1" dirty="0"/>
          </a:p>
          <a:p>
            <a:pPr>
              <a:buNone/>
            </a:pPr>
            <a:r>
              <a:rPr lang="en-US" sz="3600" b="1" dirty="0"/>
              <a:t>   </a:t>
            </a:r>
          </a:p>
          <a:p>
            <a:pPr>
              <a:buNone/>
            </a:pPr>
            <a:r>
              <a:rPr lang="en-US" sz="3600" b="1" dirty="0"/>
              <a:t>Let’s Get Radical for Jesus!!</a:t>
            </a:r>
          </a:p>
          <a:p>
            <a:pPr>
              <a:buNone/>
            </a:pPr>
            <a:r>
              <a:rPr lang="en-US" sz="3600" b="1" dirty="0"/>
              <a:t>    He Got Radical for You</a:t>
            </a:r>
          </a:p>
          <a:p>
            <a:pPr>
              <a:buNone/>
            </a:pPr>
            <a:r>
              <a:rPr lang="en-US" sz="3600" b="1" dirty="0"/>
              <a:t>       It’s Your Move !!!</a:t>
            </a:r>
          </a:p>
        </p:txBody>
      </p:sp>
      <p:pic>
        <p:nvPicPr>
          <p:cNvPr id="5" name="Picture 6" descr="http://www.cuttingedge.org/news/Jesus_On_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7010400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lu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2971800"/>
            <a:ext cx="495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Radical !</a:t>
            </a:r>
          </a:p>
        </p:txBody>
      </p:sp>
    </p:spTree>
  </p:cSld>
  <p:clrMapOvr>
    <a:masterClrMapping/>
  </p:clrMapOvr>
  <p:transition spd="slow"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8610600" cy="12954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Satan Desires to…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..Affect Your Thinking, Life, Relationships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2374A78-9A9A-4CAC-999D-43E7D98A0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486400"/>
            <a:ext cx="8610600" cy="142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romanU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rabicPeriod"/>
              <a:defRPr sz="28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 sz="24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rabicParenR"/>
              <a:defRPr sz="20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Order to…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..Infect Your Thinking, Life, Relationships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uiExpand="1" build="p"/>
      <p:bldP spid="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0"/>
            <a:ext cx="6553200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>
                <a:solidFill>
                  <a:schemeClr val="tx1"/>
                </a:solidFill>
              </a:rPr>
              <a:t>Radical Christianity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763000" cy="5140325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The World we Face Today is…</a:t>
            </a:r>
          </a:p>
          <a:p>
            <a:pPr>
              <a:spcBef>
                <a:spcPts val="0"/>
              </a:spcBef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             …Characterized by the Word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“Radical”</a:t>
            </a:r>
          </a:p>
          <a:p>
            <a:pPr>
              <a:spcBef>
                <a:spcPts val="0"/>
              </a:spcBef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If We are to Step Beyond…</a:t>
            </a:r>
          </a:p>
          <a:p>
            <a:pPr>
              <a:spcBef>
                <a:spcPts val="0"/>
              </a:spcBef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                         …Church as Usual   </a:t>
            </a:r>
          </a:p>
          <a:p>
            <a:pPr>
              <a:spcBef>
                <a:spcPts val="0"/>
              </a:spcBef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             We Need to Be Radical Too!</a:t>
            </a:r>
          </a:p>
          <a:p>
            <a:pPr>
              <a:spcBef>
                <a:spcPts val="1200"/>
              </a:spcBef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                          Jesus Was!!!!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9" descr="http://dmacgreg1.files.wordpress.com/2010/03/basin-and-tow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895600"/>
            <a:ext cx="342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4800" y="1066800"/>
            <a:ext cx="7848600" cy="206216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Radical-</a:t>
            </a:r>
          </a:p>
          <a:p>
            <a:pPr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Uncompromising, Militant, Extreme, Revolutionary, Excellent… </a:t>
            </a:r>
          </a:p>
          <a:p>
            <a:pPr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…Effecting all around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8" descr="Taking Up Our Cro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67050"/>
            <a:ext cx="48768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uiExpand="1" build="allAtOnce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334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dirty="0"/>
              <a:t>How is It so Effective?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 –If you are Hot for God…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a- it cools you down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b- it keeps you Down</a:t>
            </a:r>
          </a:p>
          <a:p>
            <a:pPr>
              <a:buNone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 –If You are cool for God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a- It Prevents you from Getting Hot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b- It Removes any incentive to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2578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Distraction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816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Live in a… </a:t>
            </a:r>
          </a:p>
          <a:p>
            <a:pPr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…“What’s in it for Me”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Society</a:t>
            </a:r>
          </a:p>
          <a:p>
            <a:pPr>
              <a:spcBef>
                <a:spcPts val="0"/>
              </a:spcBef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Attitude has Slowly Crept into …</a:t>
            </a:r>
          </a:p>
          <a:p>
            <a:pPr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…Our Churches </a:t>
            </a:r>
          </a:p>
          <a:p>
            <a:pPr>
              <a:spcBef>
                <a:spcPts val="1200"/>
              </a:spcBef>
              <a:buNone/>
            </a:pPr>
            <a:br>
              <a:rPr lang="en-US" b="1" i="1" dirty="0"/>
            </a:b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68707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The Radical Servant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  <p:bldP spid="696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334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dirty="0"/>
              <a:t>One of Satan’s Tools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 –Double-minded Man Unstable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He is trying to Balance the _______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Distraction so Effective?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it is Subtle –it sneaks up 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it is Patient –like a trap waiting to be sprung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2578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Distraction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334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Looked at the Galatians / Saw the… </a:t>
            </a:r>
          </a:p>
          <a:p>
            <a:pPr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Hindrance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Devastation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…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Trying to Face 2 Directions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@ the Same Time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Unnecessary Peril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Divided Heart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1:8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minded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is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unstable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all his ways.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Destructive –Mix Faith/ Fear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Distraction –Looking 2 Ways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2578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Paul’s Angry Letter 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334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of Satan’s Chief Tools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Any Type of Activity that Consumes…</a:t>
            </a:r>
          </a:p>
          <a:p>
            <a:pPr lvl="1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You</a:t>
            </a:r>
          </a:p>
          <a:p>
            <a:pPr lvl="1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Time</a:t>
            </a:r>
          </a:p>
          <a:p>
            <a:pPr lvl="1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Interest</a:t>
            </a:r>
          </a:p>
          <a:p>
            <a:pPr>
              <a:spcBef>
                <a:spcPts val="12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…To the Point God Becomes a Blur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2578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Distraction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334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of Satan’s Chief Tools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it is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Subtle Tool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Sneaks Up So Soft It Is Unnoticeable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it is a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Deceptive Tool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Makes You Feel Effective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(temporarily)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it is a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Patient Tool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 a Trap Waiting to Be Sprung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 it is a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Cooling Tool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Cools you Down/ Keeps you Down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Prevents You From Ever Getting Hot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2578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Distraction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3048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lvl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The Answer to Distraction -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Gal 2:20</a:t>
            </a:r>
          </a:p>
          <a:p>
            <a:pPr lvl="0"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Test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crucified w/ Christ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– not always an easy task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Testimony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live yet not I but Christ in 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Transfer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life I Now live..I live by faith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2578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Strange Paradox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 descr="http://2.bp.blogspot.com/-mxGyeDbWldA/TanMFZoD98I/AAAAAAAAMj0/N3sBcMIhQWU/s320/CrucifixionN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6705600" cy="2019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0292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Proper Look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…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“Focused Look”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a-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He’s Not Looking to the Left or Right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Luke 9:51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(face to danger)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 face toward Jerusalem- He knew what awaited, still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Isa 50:7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“set face like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flint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(hard, impassive, determined, fixed. shall not be ashamed)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Josh 1:1-7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God said Not Look to Right or Left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I. </a:t>
            </a:r>
            <a:r>
              <a:rPr lang="en-US" b="1" u="sng" dirty="0"/>
              <a:t>The Direction </a:t>
            </a:r>
            <a:r>
              <a:rPr lang="en-US" i="1" u="sng" dirty="0"/>
              <a:t>“Facing Only One</a:t>
            </a:r>
            <a:r>
              <a:rPr lang="en-US" i="1" dirty="0"/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 descr="http://2.bp.blogspot.com/-mxGyeDbWldA/TanMFZoD98I/AAAAAAAAMj0/N3sBcMIhQWU/s320/CrucifixionN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029200"/>
            <a:ext cx="67056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2.bp.blogspot.com/-mxGyeDbWldA/TanMFZoD98I/AAAAAAAAMj0/N3sBcMIhQWU/s320/CrucifixionN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6705600" cy="2019300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5638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Proper Look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“Focus”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Progressive Look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–not Behind but Ahead</a:t>
            </a:r>
          </a:p>
          <a:p>
            <a:pPr lvl="1">
              <a:buFont typeface="Wingdings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Phil 3:13-14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forgetting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total put out mind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reaching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stretch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pressing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agonize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Prophetic Look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Should Give Hope + Encouragement 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Luke 21:25-28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“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hearts fail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up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(opp. of world)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red. draweth nigh..”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1-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 State of Mind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Up -depressed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2-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 State Expectancy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draweth nigh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I. </a:t>
            </a:r>
            <a:r>
              <a:rPr lang="en-US" b="1" u="sng" dirty="0"/>
              <a:t>The Direction </a:t>
            </a:r>
            <a:r>
              <a:rPr lang="en-US" i="1" u="sng" dirty="0"/>
              <a:t>“Facing Only One</a:t>
            </a:r>
            <a:r>
              <a:rPr lang="en-US" i="1" dirty="0"/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924800" cy="4495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Live in a…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i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…“What’s in it for Me”  </a:t>
            </a: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Society</a:t>
            </a:r>
            <a:endParaRPr lang="en-US" sz="2800" b="1" i="1" dirty="0"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This Attitude Hinders the…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…Move of God (</a:t>
            </a:r>
            <a:r>
              <a:rPr lang="en-US" sz="2800" i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inward</a:t>
            </a: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…Work of God (</a:t>
            </a:r>
            <a:r>
              <a:rPr lang="en-US" sz="2800" i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outward</a:t>
            </a: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Jesus Warns Against this Attitude…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…He Also Tells Us How to Get Beyond it!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i="1" baseline="30000" dirty="0">
                <a:latin typeface="Arial Rounded MT Bold" panose="020F0704030504030204" pitchFamily="34" charset="0"/>
              </a:rPr>
              <a:t> </a:t>
            </a:r>
            <a:r>
              <a:rPr lang="en-US" sz="2800" b="1" i="1" dirty="0">
                <a:latin typeface="Arial Rounded MT Bold" panose="020F0704030504030204" pitchFamily="34" charset="0"/>
              </a:rPr>
              <a:t>Let this mind </a:t>
            </a:r>
            <a:r>
              <a:rPr lang="en-US" sz="2800" b="1" dirty="0">
                <a:latin typeface="Arial Rounded MT Bold" panose="020F0704030504030204" pitchFamily="34" charset="0"/>
              </a:rPr>
              <a:t>(attitude) </a:t>
            </a:r>
            <a:r>
              <a:rPr lang="en-US" sz="2800" b="1" i="1" dirty="0">
                <a:latin typeface="Arial Rounded MT Bold" panose="020F0704030504030204" pitchFamily="34" charset="0"/>
              </a:rPr>
              <a:t>be in you, which was also in Christ Jesus… </a:t>
            </a:r>
            <a:r>
              <a:rPr lang="en-US" sz="2800" b="1" dirty="0">
                <a:latin typeface="Arial Rounded MT Bold" panose="020F0704030504030204" pitchFamily="34" charset="0"/>
              </a:rPr>
              <a:t>Phil 2:5</a:t>
            </a:r>
            <a:br>
              <a:rPr lang="en-US" sz="2800" b="1" i="1" dirty="0">
                <a:latin typeface="Arial Rounded MT Bold" panose="020F0704030504030204" pitchFamily="34" charset="0"/>
              </a:rPr>
            </a:br>
            <a:endParaRPr lang="en-US" sz="2800" b="1" i="1" dirty="0"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257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Mind that is Made Up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Kings 19:21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–Elisha burned his plows        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(Symbolic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–Leaving Past Behind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2"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Cannot Let Past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Poison Present</a:t>
            </a:r>
          </a:p>
          <a:p>
            <a:pPr lvl="2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Cannot Let Past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Prevent Future</a:t>
            </a: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Decision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“Not Going Back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 descr="http://2.bp.blogspot.com/-mxGyeDbWldA/TanMFZoD98I/AAAAAAAAMj0/N3sBcMIhQWU/s320/CrucifixionN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38700"/>
            <a:ext cx="6705600" cy="2019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257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Mind that is Made Up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Mind that is Motivated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Action Follows a Made-up Mind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Danger of Not Following Through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Luke 9:62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“no man having put hand to plow…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and looking back …”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1-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Decision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“any man hand to plow…”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 didn’t Force him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2-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Distracted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-“and looking back..”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3-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Damaged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“not Fit for Kingdom”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Decision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“Not Going Back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7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0"/>
            <a:ext cx="6553200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>
                <a:solidFill>
                  <a:schemeClr val="tx1"/>
                </a:solidFill>
              </a:rPr>
              <a:t>Radical Christianity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763000" cy="4970591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  <a:ea typeface="Arial Unicode MS" pitchFamily="34" charset="-128"/>
                <a:cs typeface="Arial Unicode MS" pitchFamily="34" charset="-128"/>
              </a:rPr>
              <a:t>                     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  <a:ea typeface="Arial Unicode MS" pitchFamily="34" charset="-128"/>
                <a:cs typeface="Arial Unicode MS" pitchFamily="34" charset="-128"/>
              </a:rPr>
              <a:t>Radical</a:t>
            </a:r>
          </a:p>
          <a:p>
            <a:pPr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  <a:ea typeface="Arial Unicode MS" pitchFamily="34" charset="-128"/>
                <a:cs typeface="Arial Unicode MS" pitchFamily="34" charset="-128"/>
              </a:rPr>
              <a:t>Uncompromising, Militant, Extreme, Revolutionary, Excellent… </a:t>
            </a:r>
          </a:p>
          <a:p>
            <a:pPr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  <a:ea typeface="Arial Unicode MS" pitchFamily="34" charset="-128"/>
                <a:cs typeface="Arial Unicode MS" pitchFamily="34" charset="-128"/>
              </a:rPr>
              <a:t>    …Effecting all around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" pitchFamily="2" charset="0"/>
            </a:endParaRPr>
          </a:p>
          <a:p>
            <a:pPr>
              <a:spcBef>
                <a:spcPts val="1800"/>
              </a:spcBef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If We are to Step Beyond…</a:t>
            </a:r>
          </a:p>
          <a:p>
            <a:pPr>
              <a:spcBef>
                <a:spcPts val="0"/>
              </a:spcBef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                         …Church as Usual   </a:t>
            </a:r>
          </a:p>
          <a:p>
            <a:pPr>
              <a:spcBef>
                <a:spcPts val="0"/>
              </a:spcBef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                   We Need to Be Radical !</a:t>
            </a:r>
          </a:p>
          <a:p>
            <a:pPr>
              <a:spcBef>
                <a:spcPts val="1200"/>
              </a:spcBef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                             Jesus Was!!!!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9" descr="http://dmacgreg1.files.wordpress.com/2010/03/basin-and-tow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743200"/>
            <a:ext cx="342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Taking Up Our Cro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487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build="allAtOnce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495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Proper Look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…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“Focused Look”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a-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He’s Not Looking to the Left or Right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Luke 9:51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(face to danger)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 face toward Jerusalem- He knew what awaited, still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Isa 50:7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“set face like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flint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(hard, impassive, determined, fixed. shall not be ashamed)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Josh 1:1-7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God said Not Look to Right or Left</a:t>
            </a:r>
            <a:endParaRPr lang="en-US" sz="32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459"/>
            <a:ext cx="7315200" cy="685800"/>
          </a:xfrm>
          <a:solidFill>
            <a:schemeClr val="bg1"/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dirty="0"/>
              <a:t>The Direction </a:t>
            </a:r>
            <a:r>
              <a:rPr lang="en-US" i="1" dirty="0"/>
              <a:t>“Facing Only One”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6400800" cy="41148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lv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Pathway to Selflessness    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Test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8128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crucified w/ Christ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8128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always an easy task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Testimony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8128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live yet not I but Christ in 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Transfer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8128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life I Now live..I live by faith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5257800" cy="685800"/>
          </a:xfrm>
          <a:solidFill>
            <a:schemeClr val="bg1">
              <a:alpha val="75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Strange Paradox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6482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Proper Look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“Focus”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Progressive Look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“Not Behind but Ahead”</a:t>
            </a:r>
          </a:p>
          <a:p>
            <a:pPr marL="812800" lvl="2" indent="-457200">
              <a:buFont typeface="Courier New" panose="02070309020205020404" pitchFamily="49" charset="0"/>
              <a:buChar char="o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Phil 3:13-14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forgetting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total put out mind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),  </a:t>
            </a:r>
          </a:p>
          <a:p>
            <a:pPr marL="355600" lvl="2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reaching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stretch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pressing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agonize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Prophetic Look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812800" lvl="4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Should Give Hope + Encouragement </a:t>
            </a:r>
          </a:p>
          <a:p>
            <a:pPr marL="812800" lvl="4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Luke 21:25-28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hearts fail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look up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opp. of world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for red.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Draweth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168400" lvl="2" indent="-457200">
              <a:buFont typeface="Wingdings" panose="05000000000000000000" pitchFamily="2" charset="2"/>
              <a:buChar char="ü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rep State of Mind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Look Up –depressed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168400" lvl="2" indent="-457200">
              <a:buFont typeface="Wingdings" panose="05000000000000000000" pitchFamily="2" charset="2"/>
              <a:buChar char="ü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rep State Expectancy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–”Red..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draweth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nigh..”</a:t>
            </a: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514600" y="76200"/>
            <a:ext cx="64770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“Facing Only One”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343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Mind that is Made Up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12800" lvl="1" indent="-457200">
              <a:buFont typeface="Courier New" panose="02070309020205020404" pitchFamily="49" charset="0"/>
              <a:buChar char="o"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Action Follows a Made-up Mind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Mind that is Motivated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Mind that is Maintained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812800" lvl="1" indent="-457200">
              <a:buFont typeface="Courier New" panose="02070309020205020404" pitchFamily="49" charset="0"/>
              <a:buChar char="o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Don’t Give Up on the Edge …</a:t>
            </a:r>
          </a:p>
          <a:p>
            <a:pPr lvl="1"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…of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BreakThru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0104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Decision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“Not Going Back”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http://2.bp.blogspot.com/-mxGyeDbWldA/TanMFZoD98I/AAAAAAAAMj0/N3sBcMIhQWU/s320/CrucifixionN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6705600" cy="2019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51816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Calvary…</a:t>
            </a:r>
          </a:p>
          <a:p>
            <a:pPr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…It Was About Us</a:t>
            </a:r>
          </a:p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…</a:t>
            </a:r>
          </a:p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It’s About Jesus …</a:t>
            </a:r>
          </a:p>
          <a:p>
            <a:pPr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…and Building His Kingdom</a:t>
            </a:r>
          </a:p>
          <a:p>
            <a:pPr>
              <a:spcBef>
                <a:spcPts val="600"/>
              </a:spcBef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beseech you therefore, brethren, by the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mercies of God, that ye present your bodies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sacrifice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holy, acceptable unto God,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your reasonable service.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spcBef>
                <a:spcPts val="1200"/>
              </a:spcBef>
              <a:buNone/>
            </a:pPr>
            <a:br>
              <a:rPr lang="en-US" b="1" i="1" dirty="0"/>
            </a:b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68707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The Radical Servant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7848600" cy="4572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Paul Saw the… 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…Potential Hindrance + Devastation of 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…Trying to Face 2 Directions 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...at the Same Time 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…Peril of a Divided Heart </a:t>
            </a:r>
          </a:p>
          <a:p>
            <a:pPr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James 1:8,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double minded man is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unstable in all his ways”</a:t>
            </a:r>
          </a:p>
          <a:p>
            <a:pPr marL="1168400" lvl="2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Destructive –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Mix Faith with Fear</a:t>
            </a:r>
          </a:p>
          <a:p>
            <a:pPr marL="1168400" lvl="2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Distraction –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Looking 2 Ways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52578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Paul’s Angry Letter 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494899"/>
            <a:ext cx="6858000" cy="4610502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Proper Look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…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“Focused Look”</a:t>
            </a:r>
          </a:p>
          <a:p>
            <a:pPr marL="0" indent="0"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Looking to the Left or Right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Luke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9:51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(face to danger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face toward Jerusalem- He knew what awaited, still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Isa 50:7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“set face like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flint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(hard, impassive, determined, fixed. shall not be ashamed)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Josh 1:1-7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Look to Right or Left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667000" y="6172200"/>
            <a:ext cx="6477000" cy="685800"/>
          </a:xfrm>
          <a:solidFill>
            <a:schemeClr val="bg1">
              <a:alpha val="75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“Facing Only One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5000" r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86800" cy="5257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Mind that is Made Up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812800" lvl="1" indent="-457200"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Kings 19:21 –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Elisha burned his plows </a:t>
            </a:r>
          </a:p>
          <a:p>
            <a:pPr marL="812800" lvl="1" indent="-457200"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Symbolic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leaving past behind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168400" lvl="2" indent="-457200">
              <a:buFont typeface="Wingdings" panose="05000000000000000000" pitchFamily="2" charset="2"/>
              <a:buChar char="v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Cannot Let Past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Poison Present</a:t>
            </a:r>
          </a:p>
          <a:p>
            <a:pPr marL="1168400" lvl="2" indent="-457200">
              <a:buFont typeface="Wingdings" panose="05000000000000000000" pitchFamily="2" charset="2"/>
              <a:buChar char="v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Cannot Let Past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Prevent Future</a:t>
            </a:r>
          </a:p>
          <a:p>
            <a:pPr algn="ctr">
              <a:spcBef>
                <a:spcPts val="18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Every Sunday </a:t>
            </a:r>
          </a:p>
          <a:p>
            <a:pPr marL="8128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Past is Behind Us ..</a:t>
            </a:r>
          </a:p>
          <a:p>
            <a:pPr marL="8128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Future Ahead of Us..</a:t>
            </a:r>
          </a:p>
          <a:p>
            <a:pPr marL="8128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is with Us </a:t>
            </a:r>
          </a:p>
          <a:p>
            <a:pPr marL="8128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Nothing Shall Be Impossible!!!!! </a:t>
            </a: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667000" y="381000"/>
            <a:ext cx="6096000" cy="685800"/>
          </a:xfrm>
          <a:solidFill>
            <a:schemeClr val="bg1">
              <a:alpha val="8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“Not Going Back”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52406</TotalTime>
  <Words>2771</Words>
  <Application>Microsoft Office PowerPoint</Application>
  <PresentationFormat>On-screen Show (4:3)</PresentationFormat>
  <Paragraphs>392</Paragraphs>
  <Slides>56</Slides>
  <Notes>0</Notes>
  <HiddenSlides>18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Arial Rounded MT Bold</vt:lpstr>
      <vt:lpstr>Arial Unicode MS</vt:lpstr>
      <vt:lpstr>Comic Sans MS</vt:lpstr>
      <vt:lpstr>Courier New</vt:lpstr>
      <vt:lpstr>Gentium</vt:lpstr>
      <vt:lpstr>Times New Roman</vt:lpstr>
      <vt:lpstr>Wingdings</vt:lpstr>
      <vt:lpstr>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The Radical Servant</vt:lpstr>
      <vt:lpstr>Paul’s Angry Letter  </vt:lpstr>
      <vt:lpstr>Direction “Facing Only One”</vt:lpstr>
      <vt:lpstr>Decision “Not Going Back”</vt:lpstr>
      <vt:lpstr>Decision “Not Going Back”</vt:lpstr>
      <vt:lpstr>Decision “Not Going Back”</vt:lpstr>
      <vt:lpstr>PowerPoint Presentation</vt:lpstr>
      <vt:lpstr>PowerPoint Presentation</vt:lpstr>
      <vt:lpstr>PowerPoint Presentation</vt:lpstr>
      <vt:lpstr>PowerPoint Presentation</vt:lpstr>
      <vt:lpstr>III. The Death “No Plans of His Own”</vt:lpstr>
      <vt:lpstr>Four Levels Of Christian Growth</vt:lpstr>
      <vt:lpstr>Four Levels Of Christian Growth</vt:lpstr>
      <vt:lpstr>III. The Death “No Plans of His Own”</vt:lpstr>
      <vt:lpstr>The Mystery of the Seed</vt:lpstr>
      <vt:lpstr>John 12:24</vt:lpstr>
      <vt:lpstr>John 12:24</vt:lpstr>
      <vt:lpstr>John 12:24</vt:lpstr>
      <vt:lpstr>John 12:24</vt:lpstr>
      <vt:lpstr>III. The Death “No Plans of His Own”</vt:lpstr>
      <vt:lpstr>PowerPoint Presentation</vt:lpstr>
      <vt:lpstr>PowerPoint Presentation</vt:lpstr>
      <vt:lpstr>Discovery- Development</vt:lpstr>
      <vt:lpstr>PowerPoint Presentation</vt:lpstr>
      <vt:lpstr>Detachment</vt:lpstr>
      <vt:lpstr>PowerPoint Presentation</vt:lpstr>
      <vt:lpstr>II. The Decision “Not Going Back”</vt:lpstr>
      <vt:lpstr>Discovery- Development</vt:lpstr>
      <vt:lpstr>John 12:24-25 (KJV)</vt:lpstr>
      <vt:lpstr>PowerPoint Presentation</vt:lpstr>
      <vt:lpstr>Loneliness vs. Aloneness</vt:lpstr>
      <vt:lpstr>PowerPoint Presentation</vt:lpstr>
      <vt:lpstr>PowerPoint Presentation</vt:lpstr>
      <vt:lpstr>PowerPoint Presentation</vt:lpstr>
      <vt:lpstr>Radical Christianity</vt:lpstr>
      <vt:lpstr>Distraction</vt:lpstr>
      <vt:lpstr>       The Radical Servant</vt:lpstr>
      <vt:lpstr>Distraction</vt:lpstr>
      <vt:lpstr>Paul’s Angry Letter  </vt:lpstr>
      <vt:lpstr>Distraction</vt:lpstr>
      <vt:lpstr>Distraction</vt:lpstr>
      <vt:lpstr>Strange Paradox</vt:lpstr>
      <vt:lpstr>I. The Direction “Facing Only One”</vt:lpstr>
      <vt:lpstr>I. The Direction “Facing Only One”</vt:lpstr>
      <vt:lpstr>II. The Decision “Not Going Back”</vt:lpstr>
      <vt:lpstr>II. The Decision “Not Going Back”</vt:lpstr>
      <vt:lpstr>Radical Christianity</vt:lpstr>
      <vt:lpstr>The Direction “Facing Only One”</vt:lpstr>
      <vt:lpstr>Strange Paradox</vt:lpstr>
      <vt:lpstr>Direction “Facing Only One”</vt:lpstr>
      <vt:lpstr>The Decision “Not Going Back”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David Linton</cp:lastModifiedBy>
  <cp:revision>786</cp:revision>
  <cp:lastPrinted>2019-11-17T00:12:46Z</cp:lastPrinted>
  <dcterms:created xsi:type="dcterms:W3CDTF">2004-09-14T00:32:59Z</dcterms:created>
  <dcterms:modified xsi:type="dcterms:W3CDTF">2019-11-24T05:27:15Z</dcterms:modified>
</cp:coreProperties>
</file>