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handoutMasterIdLst>
    <p:handoutMasterId r:id="rId66"/>
  </p:handoutMasterIdLst>
  <p:sldIdLst>
    <p:sldId id="416" r:id="rId2"/>
    <p:sldId id="409" r:id="rId3"/>
    <p:sldId id="256" r:id="rId4"/>
    <p:sldId id="288" r:id="rId5"/>
    <p:sldId id="419" r:id="rId6"/>
    <p:sldId id="393" r:id="rId7"/>
    <p:sldId id="418" r:id="rId8"/>
    <p:sldId id="378" r:id="rId9"/>
    <p:sldId id="376" r:id="rId10"/>
    <p:sldId id="395" r:id="rId11"/>
    <p:sldId id="377" r:id="rId12"/>
    <p:sldId id="426" r:id="rId13"/>
    <p:sldId id="379" r:id="rId14"/>
    <p:sldId id="397" r:id="rId15"/>
    <p:sldId id="424" r:id="rId16"/>
    <p:sldId id="415" r:id="rId17"/>
    <p:sldId id="428" r:id="rId18"/>
    <p:sldId id="421" r:id="rId19"/>
    <p:sldId id="423" r:id="rId20"/>
    <p:sldId id="425" r:id="rId21"/>
    <p:sldId id="411" r:id="rId22"/>
    <p:sldId id="410" r:id="rId23"/>
    <p:sldId id="420" r:id="rId24"/>
    <p:sldId id="422" r:id="rId25"/>
    <p:sldId id="427" r:id="rId26"/>
    <p:sldId id="407" r:id="rId27"/>
    <p:sldId id="381" r:id="rId28"/>
    <p:sldId id="406" r:id="rId29"/>
    <p:sldId id="405" r:id="rId30"/>
    <p:sldId id="380" r:id="rId31"/>
    <p:sldId id="408" r:id="rId32"/>
    <p:sldId id="404" r:id="rId33"/>
    <p:sldId id="383" r:id="rId34"/>
    <p:sldId id="400" r:id="rId35"/>
    <p:sldId id="388" r:id="rId36"/>
    <p:sldId id="375" r:id="rId37"/>
    <p:sldId id="401" r:id="rId38"/>
    <p:sldId id="399" r:id="rId39"/>
    <p:sldId id="347" r:id="rId40"/>
    <p:sldId id="402" r:id="rId41"/>
    <p:sldId id="313" r:id="rId42"/>
    <p:sldId id="315" r:id="rId43"/>
    <p:sldId id="281" r:id="rId44"/>
    <p:sldId id="286" r:id="rId45"/>
    <p:sldId id="385" r:id="rId46"/>
    <p:sldId id="311" r:id="rId47"/>
    <p:sldId id="384" r:id="rId48"/>
    <p:sldId id="358" r:id="rId49"/>
    <p:sldId id="390" r:id="rId50"/>
    <p:sldId id="391" r:id="rId51"/>
    <p:sldId id="371" r:id="rId52"/>
    <p:sldId id="372" r:id="rId53"/>
    <p:sldId id="373" r:id="rId54"/>
    <p:sldId id="374" r:id="rId55"/>
    <p:sldId id="386" r:id="rId56"/>
    <p:sldId id="392" r:id="rId57"/>
    <p:sldId id="412" r:id="rId58"/>
    <p:sldId id="394" r:id="rId59"/>
    <p:sldId id="413" r:id="rId60"/>
    <p:sldId id="403" r:id="rId61"/>
    <p:sldId id="417" r:id="rId62"/>
    <p:sldId id="414" r:id="rId63"/>
    <p:sldId id="389" r:id="rId64"/>
    <p:sldId id="368" r:id="rId65"/>
  </p:sldIdLst>
  <p:sldSz cx="9144000" cy="6858000" type="screen4x3"/>
  <p:notesSz cx="7099300" cy="93821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chemeClr val="tx2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FF33CC"/>
    <a:srgbClr val="0000CC"/>
    <a:srgbClr val="660066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214" autoAdjust="0"/>
    <p:restoredTop sz="94595" autoAdjust="0"/>
  </p:normalViewPr>
  <p:slideViewPr>
    <p:cSldViewPr>
      <p:cViewPr varScale="1">
        <p:scale>
          <a:sx n="66" d="100"/>
          <a:sy n="66" d="100"/>
        </p:scale>
        <p:origin x="21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538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76575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29" tIns="47165" rIns="94329" bIns="4716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9" y="0"/>
            <a:ext cx="3076575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29" tIns="47165" rIns="94329" bIns="4716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912225"/>
            <a:ext cx="3076575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29" tIns="47165" rIns="94329" bIns="47165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9" y="8912225"/>
            <a:ext cx="3076575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29" tIns="47165" rIns="94329" bIns="47165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036690D7-401C-48E6-B5B0-1825F88096D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blackWhite">
          <a:xfrm>
            <a:off x="20638" y="12700"/>
            <a:ext cx="8896350" cy="6780213"/>
          </a:xfrm>
          <a:custGeom>
            <a:avLst/>
            <a:gdLst/>
            <a:ahLst/>
            <a:cxnLst>
              <a:cxn ang="0">
                <a:pos x="2822" y="0"/>
              </a:cxn>
              <a:cxn ang="0">
                <a:pos x="0" y="975"/>
              </a:cxn>
              <a:cxn ang="0">
                <a:pos x="2169" y="3619"/>
              </a:cxn>
              <a:cxn ang="0">
                <a:pos x="3985" y="1125"/>
              </a:cxn>
              <a:cxn ang="0">
                <a:pos x="2822" y="0"/>
              </a:cxn>
              <a:cxn ang="0">
                <a:pos x="2822" y="0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5" name="Picture 34" descr="j015157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627063"/>
            <a:ext cx="23622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71600" y="1511300"/>
            <a:ext cx="6400800" cy="2273300"/>
          </a:xfrm>
          <a:effectLst>
            <a:outerShdw dist="45791" dir="2021404" algn="ctr" rotWithShape="0">
              <a:schemeClr val="bg2"/>
            </a:outerShdw>
          </a:effec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Edward Christian Church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9400" y="4051300"/>
            <a:ext cx="6032500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129082-5199-44FC-BBBF-0693013B683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lus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9564B1-9A0A-408B-AD08-A91392A8552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lus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57950" y="685800"/>
            <a:ext cx="1924050" cy="5181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5619750" cy="5181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5FE7D-05F7-4835-A15C-8A7390D120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lus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6349D9-1DAE-4D5E-8BBC-B8519123409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lus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0CE9E1-96E1-483E-86CE-843F99CA500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lus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37719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524000"/>
            <a:ext cx="37719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92F1F9-1026-4CD4-A468-59FED62EDDD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lus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02420-15F3-4B50-A498-F24D46D1794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lus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56B2BF-2E32-4A8B-B01E-0480C32E2A5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lus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F06263-AC6A-468F-9B48-3215AD36CBF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lus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E5B89F-02DA-4EDA-A957-4DED769AEB2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lus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5CFECF-9206-4013-BE3A-BD60CF14EFB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lus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Freeform 2"/>
          <p:cNvSpPr>
            <a:spLocks/>
          </p:cNvSpPr>
          <p:nvPr/>
        </p:nvSpPr>
        <p:spPr bwMode="auto">
          <a:xfrm rot="-3172564">
            <a:off x="7777957" y="-15081"/>
            <a:ext cx="1162050" cy="2084387"/>
          </a:xfrm>
          <a:custGeom>
            <a:avLst/>
            <a:gdLst/>
            <a:ahLst/>
            <a:cxnLst>
              <a:cxn ang="0">
                <a:pos x="2903" y="433"/>
              </a:cxn>
              <a:cxn ang="0">
                <a:pos x="2565" y="80"/>
              </a:cxn>
              <a:cxn ang="0">
                <a:pos x="2241" y="0"/>
              </a:cxn>
              <a:cxn ang="0">
                <a:pos x="110" y="2811"/>
              </a:cxn>
              <a:cxn ang="0">
                <a:pos x="110" y="3228"/>
              </a:cxn>
              <a:cxn ang="0">
                <a:pos x="0" y="3631"/>
              </a:cxn>
              <a:cxn ang="0">
                <a:pos x="72" y="3686"/>
              </a:cxn>
              <a:cxn ang="0">
                <a:pos x="441" y="3355"/>
              </a:cxn>
              <a:cxn ang="0">
                <a:pos x="740" y="3228"/>
              </a:cxn>
              <a:cxn ang="0">
                <a:pos x="2903" y="433"/>
              </a:cxn>
              <a:cxn ang="0">
                <a:pos x="2903" y="433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85800"/>
            <a:ext cx="68707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24000"/>
            <a:ext cx="76962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246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247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56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247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183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BD0AF6CC-5FEE-4BDD-AD66-8D45658FC0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32" name="Picture 53" descr="j0151577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696200" y="609600"/>
            <a:ext cx="1211263" cy="98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ransition spd="slow">
    <p:plus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omic Sans MS" pitchFamily="66" charset="0"/>
        </a:defRPr>
      </a:lvl9pPr>
    </p:titleStyle>
    <p:bodyStyle>
      <a:lvl1pPr marL="812800" indent="-8128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AutoNum type="romanUcPeriod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1168400" indent="-7112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AutoNum type="arabicPeriod"/>
        <a:defRPr sz="2800">
          <a:solidFill>
            <a:schemeClr val="tx1"/>
          </a:solidFill>
          <a:latin typeface="+mn-lt"/>
        </a:defRPr>
      </a:lvl2pPr>
      <a:lvl3pPr marL="1524000" indent="-609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AutoNum type="alphaUcPeriod"/>
        <a:defRPr sz="2400">
          <a:solidFill>
            <a:schemeClr val="tx1"/>
          </a:solidFill>
          <a:latin typeface="+mn-lt"/>
        </a:defRPr>
      </a:lvl3pPr>
      <a:lvl4pPr marL="1879600" indent="-5080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AutoNum type="arabicParenR"/>
        <a:defRPr sz="2000">
          <a:solidFill>
            <a:schemeClr val="tx1"/>
          </a:solidFill>
          <a:latin typeface="+mn-lt"/>
        </a:defRPr>
      </a:lvl4pPr>
      <a:lvl5pPr marL="2336800" indent="-5080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AutoNum type="alphaLcParenR"/>
        <a:defRPr sz="2000">
          <a:solidFill>
            <a:schemeClr val="tx1"/>
          </a:solidFill>
          <a:latin typeface="+mn-lt"/>
        </a:defRPr>
      </a:lvl5pPr>
      <a:lvl6pPr marL="2794000" indent="-508000" algn="l" rtl="0" fontAlgn="base">
        <a:spcBef>
          <a:spcPct val="20000"/>
        </a:spcBef>
        <a:spcAft>
          <a:spcPct val="0"/>
        </a:spcAft>
        <a:buClr>
          <a:schemeClr val="tx1"/>
        </a:buClr>
        <a:buAutoNum type="alphaLcParenR"/>
        <a:defRPr sz="2000">
          <a:solidFill>
            <a:schemeClr val="tx1"/>
          </a:solidFill>
          <a:latin typeface="+mn-lt"/>
        </a:defRPr>
      </a:lvl6pPr>
      <a:lvl7pPr marL="3251200" indent="-508000" algn="l" rtl="0" fontAlgn="base">
        <a:spcBef>
          <a:spcPct val="20000"/>
        </a:spcBef>
        <a:spcAft>
          <a:spcPct val="0"/>
        </a:spcAft>
        <a:buClr>
          <a:schemeClr val="tx1"/>
        </a:buClr>
        <a:buAutoNum type="alphaLcParenR"/>
        <a:defRPr sz="2000">
          <a:solidFill>
            <a:schemeClr val="tx1"/>
          </a:solidFill>
          <a:latin typeface="+mn-lt"/>
        </a:defRPr>
      </a:lvl7pPr>
      <a:lvl8pPr marL="3708400" indent="-508000" algn="l" rtl="0" fontAlgn="base">
        <a:spcBef>
          <a:spcPct val="20000"/>
        </a:spcBef>
        <a:spcAft>
          <a:spcPct val="0"/>
        </a:spcAft>
        <a:buClr>
          <a:schemeClr val="tx1"/>
        </a:buClr>
        <a:buAutoNum type="alphaLcParenR"/>
        <a:defRPr sz="2000">
          <a:solidFill>
            <a:schemeClr val="tx1"/>
          </a:solidFill>
          <a:latin typeface="+mn-lt"/>
        </a:defRPr>
      </a:lvl8pPr>
      <a:lvl9pPr marL="4165600" indent="-508000" algn="l" rtl="0" fontAlgn="base">
        <a:spcBef>
          <a:spcPct val="20000"/>
        </a:spcBef>
        <a:spcAft>
          <a:spcPct val="0"/>
        </a:spcAft>
        <a:buClr>
          <a:schemeClr val="tx1"/>
        </a:buClr>
        <a:buAutoNum type="alphaLcParenR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1.jpeg"/><Relationship Id="rId18" Type="http://schemas.openxmlformats.org/officeDocument/2006/relationships/image" Target="../media/image46.jpeg"/><Relationship Id="rId3" Type="http://schemas.openxmlformats.org/officeDocument/2006/relationships/image" Target="../media/image31.jpeg"/><Relationship Id="rId21" Type="http://schemas.openxmlformats.org/officeDocument/2006/relationships/image" Target="../media/image48.jpeg"/><Relationship Id="rId7" Type="http://schemas.openxmlformats.org/officeDocument/2006/relationships/image" Target="../media/image35.jpeg"/><Relationship Id="rId12" Type="http://schemas.openxmlformats.org/officeDocument/2006/relationships/image" Target="../media/image40.jpeg"/><Relationship Id="rId17" Type="http://schemas.openxmlformats.org/officeDocument/2006/relationships/image" Target="../media/image45.jpeg"/><Relationship Id="rId2" Type="http://schemas.openxmlformats.org/officeDocument/2006/relationships/image" Target="../media/image30.jpeg"/><Relationship Id="rId16" Type="http://schemas.openxmlformats.org/officeDocument/2006/relationships/image" Target="../media/image44.jpeg"/><Relationship Id="rId20" Type="http://schemas.openxmlformats.org/officeDocument/2006/relationships/hyperlink" Target="http://apprising.org/wp-content/uploads/2009/11/Cross1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11" Type="http://schemas.openxmlformats.org/officeDocument/2006/relationships/image" Target="../media/image39.gif"/><Relationship Id="rId5" Type="http://schemas.openxmlformats.org/officeDocument/2006/relationships/image" Target="../media/image33.jpeg"/><Relationship Id="rId15" Type="http://schemas.openxmlformats.org/officeDocument/2006/relationships/image" Target="../media/image43.jpeg"/><Relationship Id="rId10" Type="http://schemas.openxmlformats.org/officeDocument/2006/relationships/image" Target="../media/image38.jpeg"/><Relationship Id="rId19" Type="http://schemas.openxmlformats.org/officeDocument/2006/relationships/image" Target="../media/image47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Relationship Id="rId14" Type="http://schemas.openxmlformats.org/officeDocument/2006/relationships/image" Target="../media/image42.jpeg"/><Relationship Id="rId22" Type="http://schemas.openxmlformats.org/officeDocument/2006/relationships/image" Target="../media/image49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FD8DBB-03F2-4454-AEE9-8158B1366B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76200"/>
            <a:ext cx="8839200" cy="64770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SIGNS YOU OVERDID IT Thanksgiving</a:t>
            </a:r>
            <a:endParaRPr lang="en-US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I ate so much over the holidays-it is hard but I decided to quit cold turkey</a:t>
            </a:r>
            <a:endParaRPr lang="en-US" sz="2800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You get grass stains on your behind after a walk, but never sat down</a:t>
            </a:r>
            <a:endParaRPr lang="en-US" sz="2800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That rash on your stomach turns out to be steering wheel burn.</a:t>
            </a:r>
            <a:endParaRPr lang="en-US" sz="2800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Representatives from the Butterball Hall of Fame called twice.</a:t>
            </a:r>
            <a:endParaRPr lang="en-US" sz="2800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You receive a Sumo Wrestler application in your e-mail.</a:t>
            </a:r>
            <a:endParaRPr lang="en-US" sz="28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728398"/>
      </p:ext>
    </p:extLst>
  </p:cSld>
  <p:clrMapOvr>
    <a:masterClrMapping/>
  </p:clrMapOvr>
  <p:transition spd="slow">
    <p:plus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1371600"/>
            <a:ext cx="8610600" cy="5486400"/>
          </a:xfrm>
          <a:solidFill>
            <a:schemeClr val="bg1">
              <a:alpha val="90195"/>
            </a:schemeClr>
          </a:solidFill>
        </p:spPr>
        <p:txBody>
          <a:bodyPr/>
          <a:lstStyle/>
          <a:p>
            <a:pPr>
              <a:spcBef>
                <a:spcPts val="0"/>
              </a:spcBef>
              <a:buNone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1st Level - 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“a lot of me" &amp; “a little of You, God”</a:t>
            </a:r>
          </a:p>
          <a:p>
            <a:pPr>
              <a:spcBef>
                <a:spcPts val="0"/>
              </a:spcBef>
              <a:buNone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2nd Level - 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"Some of me" &amp; "Some of You, God”</a:t>
            </a:r>
          </a:p>
          <a:p>
            <a:pPr>
              <a:spcBef>
                <a:spcPts val="60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3rd Level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- 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“a little of me" &amp; “a lot of You, God”</a:t>
            </a:r>
          </a:p>
          <a:p>
            <a:pPr>
              <a:spcBef>
                <a:spcPts val="600"/>
              </a:spcBef>
              <a:buNone/>
            </a:pP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“I’ve just got these few areas I can’t let go of”</a:t>
            </a:r>
          </a:p>
          <a:p>
            <a:pPr lvl="2">
              <a:spcBef>
                <a:spcPts val="600"/>
              </a:spcBef>
              <a:buFont typeface="Wingdings" pitchFamily="2" charset="2"/>
              <a:buChar char="q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Growth Has Started- Still More Needed</a:t>
            </a:r>
          </a:p>
          <a:p>
            <a:pPr>
              <a:spcBef>
                <a:spcPts val="120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4th Level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- 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"None of me" &amp; "All of You, God" </a:t>
            </a:r>
          </a:p>
          <a:p>
            <a:pPr>
              <a:spcBef>
                <a:spcPts val="600"/>
              </a:spcBef>
              <a:buNone/>
            </a:pP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"I do all things as unto the Lord" </a:t>
            </a:r>
          </a:p>
          <a:p>
            <a:pPr lvl="2">
              <a:spcBef>
                <a:spcPts val="600"/>
              </a:spcBef>
              <a:buFont typeface="Wingdings" pitchFamily="2" charset="2"/>
              <a:buChar char="q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Maturity has Brought True 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“Change”</a:t>
            </a:r>
          </a:p>
          <a:p>
            <a:pPr lvl="2">
              <a:spcBef>
                <a:spcPts val="0"/>
              </a:spcBef>
              <a:buFont typeface="Wingdings" pitchFamily="2" charset="2"/>
              <a:buChar char="q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Flesh is Truly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“Crucified”</a:t>
            </a:r>
          </a:p>
          <a:p>
            <a:pPr lvl="2">
              <a:spcBef>
                <a:spcPts val="0"/>
              </a:spcBef>
              <a:buFont typeface="Wingdings" pitchFamily="2" charset="2"/>
              <a:buChar char="q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Jesus is Lord / in 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“Control” </a:t>
            </a:r>
          </a:p>
          <a:p>
            <a:pPr lvl="2">
              <a:spcBef>
                <a:spcPts val="0"/>
              </a:spcBef>
              <a:buFont typeface="Wingdings" pitchFamily="2" charset="2"/>
              <a:buChar char="q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Peace and Power -We are His 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“Conduit”</a:t>
            </a:r>
            <a:endParaRPr 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eaLnBrk="1" hangingPunct="1">
              <a:buFontTx/>
              <a:buNone/>
              <a:defRPr/>
            </a:pP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7543800" cy="685800"/>
          </a:xfrm>
          <a:solidFill>
            <a:schemeClr val="bg1">
              <a:alpha val="80000"/>
            </a:schemeClr>
          </a:solidFill>
          <a:ln w="28575">
            <a:solidFill>
              <a:srgbClr val="99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Four Levels of Christian Growth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96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6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9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963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69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9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9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9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96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96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696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4" grpId="0" uiExpand="1" build="p" animBg="1"/>
      <p:bldP spid="696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752600"/>
            <a:ext cx="9067800" cy="4114800"/>
          </a:xfrm>
          <a:solidFill>
            <a:schemeClr val="bg1">
              <a:alpha val="90195"/>
            </a:schemeClr>
          </a:solidFill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Personal Death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-</a:t>
            </a: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Rom 12:1-2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Productive Death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– </a:t>
            </a:r>
          </a:p>
          <a:p>
            <a:pPr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John 12:24-25</a:t>
            </a:r>
          </a:p>
          <a:p>
            <a:pPr>
              <a:spcBef>
                <a:spcPts val="0"/>
              </a:spcBef>
              <a:buNone/>
            </a:pPr>
            <a:r>
              <a:rPr lang="en-US" sz="27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Verily, verily, I say unto you, Except a corn of wheat </a:t>
            </a:r>
          </a:p>
          <a:p>
            <a:pPr>
              <a:buNone/>
            </a:pPr>
            <a:r>
              <a:rPr lang="en-US" sz="27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fall into the ground /die, it abideth alone: but if it </a:t>
            </a:r>
          </a:p>
          <a:p>
            <a:pPr>
              <a:buNone/>
            </a:pPr>
            <a:r>
              <a:rPr lang="en-US" sz="27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die, it bringeth forth much fruit. </a:t>
            </a:r>
          </a:p>
          <a:p>
            <a:pPr>
              <a:buNone/>
            </a:pPr>
            <a:r>
              <a:rPr lang="en-US" sz="2700" i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25 </a:t>
            </a:r>
            <a:r>
              <a:rPr lang="en-US" sz="27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He that loveth his life shall lose it; /he that </a:t>
            </a:r>
            <a:r>
              <a:rPr lang="en-US" sz="27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hateth</a:t>
            </a:r>
            <a:endParaRPr lang="en-US" sz="27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>
              <a:buNone/>
            </a:pPr>
            <a:r>
              <a:rPr lang="en-US" sz="27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his life in this world shall keep it unto life eternal. 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6553200" cy="685800"/>
          </a:xfrm>
          <a:ln w="28575">
            <a:solidFill>
              <a:srgbClr val="99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Death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“No Plans of His Own”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plus/>
      </p:transition>
    </mc:Choice>
    <mc:Fallback xmlns="">
      <p:transition spd="slow">
        <p:plu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963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69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9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69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9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4" grpId="0" uiExpand="1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6200" y="1371600"/>
            <a:ext cx="9067800" cy="4038600"/>
          </a:xfrm>
          <a:solidFill>
            <a:schemeClr val="bg1">
              <a:alpha val="90195"/>
            </a:schemeClr>
          </a:solidFill>
        </p:spPr>
        <p:txBody>
          <a:bodyPr/>
          <a:lstStyle/>
          <a:p>
            <a:pPr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John 12:24</a:t>
            </a:r>
          </a:p>
          <a:p>
            <a:pPr>
              <a:spcBef>
                <a:spcPts val="0"/>
              </a:spcBef>
              <a:buNone/>
            </a:pP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Verily, verily, I say unto you, Except a corn of wheat </a:t>
            </a:r>
          </a:p>
          <a:p>
            <a:pPr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(Seed)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fall into the ground and die, it abideth alone: </a:t>
            </a:r>
          </a:p>
          <a:p>
            <a:pPr>
              <a:buFont typeface="Wingdings" pitchFamily="2" charset="2"/>
              <a:buChar char="§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A Seed is a Vessel of Potential </a:t>
            </a:r>
          </a:p>
          <a:p>
            <a:pPr>
              <a:spcBef>
                <a:spcPts val="0"/>
              </a:spcBef>
              <a:buFont typeface="Wingdings" pitchFamily="2" charset="2"/>
              <a:buChar char="§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The Potential is Never Discovered until it Dies </a:t>
            </a:r>
          </a:p>
          <a:p>
            <a:pPr>
              <a:buNone/>
            </a:pP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but if it die, it bringeth forth much fruit. </a:t>
            </a:r>
          </a:p>
          <a:p>
            <a:pPr lvl="1">
              <a:buFont typeface="Wingdings" pitchFamily="2" charset="2"/>
              <a:buChar char="§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Potential Realized</a:t>
            </a:r>
          </a:p>
          <a:p>
            <a:pPr lvl="1">
              <a:buFont typeface="Wingdings" pitchFamily="2" charset="2"/>
              <a:buChar char="§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Potential Multiplied</a:t>
            </a:r>
          </a:p>
          <a:p>
            <a:pPr>
              <a:buNone/>
            </a:pP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6172200" cy="685800"/>
          </a:xfrm>
          <a:solidFill>
            <a:schemeClr val="bg1"/>
          </a:solidFill>
          <a:ln w="28575">
            <a:solidFill>
              <a:srgbClr val="99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Mystery of the Seed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69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6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0"/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1000"/>
                                        <p:tgtEl>
                                          <p:spTgt spid="69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000"/>
                                        <p:tgtEl>
                                          <p:spTgt spid="69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1000"/>
                                        <p:tgtEl>
                                          <p:spTgt spid="69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4" grpId="0" uiExpand="1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33000" b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1371600"/>
            <a:ext cx="5410200" cy="5181600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Personal Death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Productive Death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marL="812800" lvl="1" indent="-457200">
              <a:buFont typeface="Courier New" panose="02070309020205020404" pitchFamily="49" charset="0"/>
              <a:buChar char="o"/>
            </a:pP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John 12:24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Practiced Death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– </a:t>
            </a:r>
          </a:p>
          <a:p>
            <a:pPr marL="812800" lvl="1" indent="-457200">
              <a:buFont typeface="Courier New" panose="02070309020205020404" pitchFamily="49" charset="0"/>
              <a:buChar char="o"/>
            </a:pP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 Cor 15:31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“…I die daily.”</a:t>
            </a:r>
          </a:p>
          <a:p>
            <a:pPr>
              <a:spcBef>
                <a:spcPts val="1200"/>
              </a:spcBef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Paul Addressing Corinth</a:t>
            </a:r>
          </a:p>
          <a:p>
            <a:pPr marL="812800" lvl="1" indent="-457200">
              <a:buFont typeface="Courier New" panose="02070309020205020404" pitchFamily="49" charset="0"/>
              <a:buChar char="o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Unhealthy Attitudes</a:t>
            </a:r>
          </a:p>
          <a:p>
            <a:pPr marL="812800" lvl="1" indent="-457200">
              <a:buFont typeface="Courier New" panose="02070309020205020404" pitchFamily="49" charset="0"/>
              <a:buChar char="o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Spiritual Pride </a:t>
            </a:r>
          </a:p>
          <a:p>
            <a:pPr marL="812800" lvl="1" indent="-457200">
              <a:buFont typeface="Courier New" panose="02070309020205020404" pitchFamily="49" charset="0"/>
              <a:buChar char="o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Spiritual Maturity  </a:t>
            </a:r>
          </a:p>
          <a:p>
            <a:pPr lvl="1" eaLnBrk="1" hangingPunct="1">
              <a:buFontTx/>
              <a:buNone/>
              <a:defRPr/>
            </a:pP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title"/>
          </p:nvPr>
        </p:nvSpPr>
        <p:spPr>
          <a:xfrm>
            <a:off x="2362200" y="381000"/>
            <a:ext cx="6553200" cy="685800"/>
          </a:xfrm>
          <a:solidFill>
            <a:schemeClr val="bg1">
              <a:alpha val="80000"/>
            </a:schemeClr>
          </a:solidFill>
          <a:ln w="28575">
            <a:solidFill>
              <a:srgbClr val="99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b="1" dirty="0"/>
              <a:t>Death </a:t>
            </a:r>
            <a:r>
              <a:rPr lang="en-US" i="1" dirty="0"/>
              <a:t>“No Plans of His Own”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9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9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9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9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9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9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9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9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9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96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96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96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4" grpId="1" uiExpand="1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304800" y="990600"/>
            <a:ext cx="8610600" cy="4876800"/>
          </a:xfrm>
          <a:prstGeom prst="rect">
            <a:avLst/>
          </a:prstGeom>
          <a:solidFill>
            <a:schemeClr val="accent1">
              <a:alpha val="65000"/>
            </a:schemeClr>
          </a:solidFill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Galatians 2:20 </a:t>
            </a: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4000" b="1" i="0" u="none" strike="noStrike" kern="0" cap="none" spc="0" normalizeH="0" baseline="3000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20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I am crucified with Christ: nevertheless I live; yet not I, but Christ liveth in me: and the life which I now live in the flesh I live by the faith of the Son of God, who loved me, and gave himself for me. </a:t>
            </a:r>
            <a:b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</a:br>
            <a:b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plus/>
      </p:transition>
    </mc:Choice>
    <mc:Fallback xmlns="">
      <p:transition spd="slow">
        <p:plu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A58B7-5508-4564-95FA-C6B3977B41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-304800"/>
            <a:ext cx="9029700" cy="7620000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b="1" dirty="0"/>
              <a:t>                     </a:t>
            </a:r>
          </a:p>
          <a:p>
            <a:pPr marL="0" indent="0">
              <a:buNone/>
            </a:pPr>
            <a:r>
              <a:rPr lang="en-US" b="1" dirty="0"/>
              <a:t>                      Brings</a:t>
            </a:r>
          </a:p>
          <a:p>
            <a:pPr marL="0" indent="0" algn="ctr">
              <a:buNone/>
            </a:pPr>
            <a:r>
              <a:rPr lang="en-US" b="1" dirty="0"/>
              <a:t>Focus</a:t>
            </a:r>
            <a:endParaRPr lang="en-US" dirty="0"/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i="1" dirty="0"/>
              <a:t>I see beyond myself to others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en-US" b="1" dirty="0"/>
              <a:t>Fulfillment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i="1" dirty="0"/>
              <a:t>I serve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i="1" dirty="0"/>
              <a:t>through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i="1" dirty="0"/>
              <a:t>Christ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en-US" b="1" dirty="0"/>
              <a:t>Force</a:t>
            </a:r>
            <a:r>
              <a:rPr lang="en-US" dirty="0"/>
              <a:t>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i="1" dirty="0"/>
              <a:t>I live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i="1" dirty="0"/>
              <a:t>through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i="1" dirty="0"/>
              <a:t>Christ’s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i="1" dirty="0"/>
              <a:t>Power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BF1C06-AEFC-4DEE-8E32-DD257BA535CC}"/>
              </a:ext>
            </a:extLst>
          </p:cNvPr>
          <p:cNvSpPr txBox="1"/>
          <p:nvPr/>
        </p:nvSpPr>
        <p:spPr>
          <a:xfrm>
            <a:off x="1066800" y="304800"/>
            <a:ext cx="685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Our                     Cross</a:t>
            </a:r>
          </a:p>
        </p:txBody>
      </p:sp>
    </p:spTree>
    <p:extLst>
      <p:ext uri="{BB962C8B-B14F-4D97-AF65-F5344CB8AC3E}">
        <p14:creationId xmlns:p14="http://schemas.microsoft.com/office/powerpoint/2010/main" val="394587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6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0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4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8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sign&#10;&#10;Description automatically generated">
            <a:extLst>
              <a:ext uri="{FF2B5EF4-FFF2-40B4-BE49-F238E27FC236}">
                <a16:creationId xmlns:a16="http://schemas.microsoft.com/office/drawing/2014/main" id="{C2C54503-F206-48F5-A162-725508016B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0"/>
            <a:ext cx="3268171" cy="6781800"/>
          </a:xfrm>
        </p:spPr>
      </p:pic>
    </p:spTree>
    <p:extLst>
      <p:ext uri="{BB962C8B-B14F-4D97-AF65-F5344CB8AC3E}">
        <p14:creationId xmlns:p14="http://schemas.microsoft.com/office/powerpoint/2010/main" val="3147874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EB07B-7087-4468-8A23-890C61DFC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31D15D-1C28-49F8-9F54-5CD782DDFC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434152"/>
      </p:ext>
    </p:extLst>
  </p:cSld>
  <p:clrMapOvr>
    <a:masterClrMapping/>
  </p:clrMapOvr>
  <p:transition spd="slow">
    <p:plus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D56DE-65A3-41D8-A7BB-21D01498B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A58B7-5508-4564-95FA-C6B3977B41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-152400"/>
            <a:ext cx="8991600" cy="7620000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b="1" dirty="0"/>
              <a:t>                     </a:t>
            </a:r>
          </a:p>
          <a:p>
            <a:pPr marL="0" indent="0">
              <a:buNone/>
            </a:pPr>
            <a:r>
              <a:rPr lang="en-US" b="1" dirty="0"/>
              <a:t>                     Brings</a:t>
            </a:r>
          </a:p>
          <a:p>
            <a:pPr marL="0" indent="0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dirty="0"/>
              <a:t>Perception </a:t>
            </a:r>
            <a:endParaRPr lang="en-US" dirty="0"/>
          </a:p>
          <a:p>
            <a:pPr marL="0" indent="0" algn="ctr">
              <a:spcBef>
                <a:spcPts val="0"/>
              </a:spcBef>
              <a:buNone/>
            </a:pPr>
            <a:r>
              <a:rPr lang="en-US" sz="4000" i="1" dirty="0"/>
              <a:t>I am no longer distracted</a:t>
            </a:r>
          </a:p>
          <a:p>
            <a:pPr marL="0" indent="0" algn="ctr">
              <a:buNone/>
            </a:pPr>
            <a:r>
              <a:rPr lang="en-US" b="1" dirty="0"/>
              <a:t>Purpose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i="1" dirty="0"/>
              <a:t>Christ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i="1" dirty="0"/>
              <a:t>lives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i="1" dirty="0"/>
              <a:t>through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i="1" dirty="0"/>
              <a:t>me</a:t>
            </a:r>
          </a:p>
          <a:p>
            <a:pPr marL="0" indent="0" algn="ctr">
              <a:buNone/>
            </a:pPr>
            <a:r>
              <a:rPr lang="en-US" b="1" dirty="0"/>
              <a:t>Power</a:t>
            </a:r>
            <a:r>
              <a:rPr lang="en-US" dirty="0"/>
              <a:t>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i="1" dirty="0"/>
              <a:t>I lean on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i="1" dirty="0"/>
              <a:t> the Cross</a:t>
            </a:r>
          </a:p>
        </p:txBody>
      </p:sp>
    </p:spTree>
    <p:extLst>
      <p:ext uri="{BB962C8B-B14F-4D97-AF65-F5344CB8AC3E}">
        <p14:creationId xmlns:p14="http://schemas.microsoft.com/office/powerpoint/2010/main" val="85916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5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9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3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D56DE-65A3-41D8-A7BB-21D01498B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A58B7-5508-4564-95FA-C6B3977B41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-152400"/>
            <a:ext cx="8991600" cy="7620000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b="1" dirty="0"/>
              <a:t>                     </a:t>
            </a:r>
          </a:p>
          <a:p>
            <a:pPr marL="0" indent="0">
              <a:buNone/>
            </a:pPr>
            <a:r>
              <a:rPr lang="en-US" b="1" dirty="0"/>
              <a:t>                     Brings</a:t>
            </a:r>
          </a:p>
          <a:p>
            <a:pPr marL="0" indent="0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dirty="0"/>
              <a:t>Perception </a:t>
            </a:r>
            <a:endParaRPr lang="en-US" dirty="0"/>
          </a:p>
          <a:p>
            <a:pPr marL="0" indent="0" algn="ctr">
              <a:spcBef>
                <a:spcPts val="0"/>
              </a:spcBef>
              <a:buNone/>
            </a:pPr>
            <a:r>
              <a:rPr lang="en-US" sz="4000" i="1" dirty="0"/>
              <a:t>I am no longer distracted</a:t>
            </a:r>
          </a:p>
          <a:p>
            <a:pPr marL="0" indent="0" algn="ctr">
              <a:buNone/>
            </a:pPr>
            <a:r>
              <a:rPr lang="en-US" b="1" dirty="0"/>
              <a:t>Purpose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i="1" dirty="0"/>
              <a:t>It is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i="1" dirty="0"/>
              <a:t>no longer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i="1" dirty="0"/>
              <a:t> about me</a:t>
            </a:r>
          </a:p>
          <a:p>
            <a:pPr marL="0" indent="0" algn="ctr">
              <a:buNone/>
            </a:pPr>
            <a:r>
              <a:rPr lang="en-US" b="1" dirty="0"/>
              <a:t>Power</a:t>
            </a:r>
            <a:r>
              <a:rPr lang="en-US" dirty="0"/>
              <a:t>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i="1" dirty="0"/>
              <a:t>I no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i="1" dirty="0"/>
              <a:t>longer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i="1" dirty="0"/>
              <a:t> stand alone</a:t>
            </a:r>
          </a:p>
        </p:txBody>
      </p:sp>
    </p:spTree>
    <p:extLst>
      <p:ext uri="{BB962C8B-B14F-4D97-AF65-F5344CB8AC3E}">
        <p14:creationId xmlns:p14="http://schemas.microsoft.com/office/powerpoint/2010/main" val="232694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4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8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3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8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lus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2667000"/>
            <a:ext cx="7696200" cy="4191000"/>
          </a:xfrm>
        </p:spPr>
        <p:txBody>
          <a:bodyPr/>
          <a:lstStyle/>
          <a:p>
            <a:pPr>
              <a:buNone/>
            </a:pPr>
            <a:endParaRPr lang="en-US" sz="3600" b="1" dirty="0"/>
          </a:p>
          <a:p>
            <a:pPr>
              <a:buNone/>
            </a:pPr>
            <a:endParaRPr lang="en-US" sz="3600" b="1" dirty="0"/>
          </a:p>
          <a:p>
            <a:pPr>
              <a:buNone/>
            </a:pPr>
            <a:r>
              <a:rPr lang="en-US" sz="3600" b="1" dirty="0"/>
              <a:t>   </a:t>
            </a:r>
          </a:p>
          <a:p>
            <a:pPr>
              <a:buNone/>
            </a:pPr>
            <a:r>
              <a:rPr lang="en-US" sz="3600" b="1" dirty="0"/>
              <a:t>Let’s Get Radical for Jesus!!</a:t>
            </a:r>
          </a:p>
          <a:p>
            <a:pPr>
              <a:buNone/>
            </a:pPr>
            <a:r>
              <a:rPr lang="en-US" sz="3600" b="1" dirty="0"/>
              <a:t>    He Got Radical for You</a:t>
            </a:r>
          </a:p>
          <a:p>
            <a:pPr>
              <a:buNone/>
            </a:pPr>
            <a:r>
              <a:rPr lang="en-US" sz="3600" b="1" dirty="0"/>
              <a:t>       It’s Your Move !!!</a:t>
            </a:r>
          </a:p>
        </p:txBody>
      </p:sp>
      <p:pic>
        <p:nvPicPr>
          <p:cNvPr id="5" name="Picture 6" descr="http://www.cuttingedge.org/news/Jesus_On_Cros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381000"/>
            <a:ext cx="7010400" cy="4191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4130961"/>
      </p:ext>
    </p:extLst>
  </p:cSld>
  <p:clrMapOvr>
    <a:masterClrMapping/>
  </p:clrMapOvr>
  <p:transition spd="slow">
    <p:plus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17AEF513-5A6E-4376-A7AF-DBED3CD2E7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57" y="76200"/>
            <a:ext cx="2362200" cy="1990725"/>
          </a:xfrm>
          <a:prstGeom prst="rect">
            <a:avLst/>
          </a:prstGeom>
        </p:spPr>
      </p:pic>
      <p:pic>
        <p:nvPicPr>
          <p:cNvPr id="5" name="Picture 4" descr="A picture containing toy, snow, man&#10;&#10;Description automatically generated">
            <a:extLst>
              <a:ext uri="{FF2B5EF4-FFF2-40B4-BE49-F238E27FC236}">
                <a16:creationId xmlns:a16="http://schemas.microsoft.com/office/drawing/2014/main" id="{D13423FD-E349-4D79-BEBD-22FCC854E1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33" b="8667"/>
          <a:stretch/>
        </p:blipFill>
        <p:spPr>
          <a:xfrm>
            <a:off x="5334000" y="-4813"/>
            <a:ext cx="2209800" cy="2438400"/>
          </a:xfrm>
          <a:prstGeom prst="rect">
            <a:avLst/>
          </a:prstGeom>
        </p:spPr>
      </p:pic>
      <p:pic>
        <p:nvPicPr>
          <p:cNvPr id="7" name="Picture 6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1412F75E-1CCD-498E-BF5E-6CA8A29EC8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14" y="2499360"/>
            <a:ext cx="2470150" cy="3810000"/>
          </a:xfrm>
          <a:prstGeom prst="rect">
            <a:avLst/>
          </a:prstGeom>
        </p:spPr>
      </p:pic>
      <p:pic>
        <p:nvPicPr>
          <p:cNvPr id="9" name="Picture 8" descr="A picture containing man, standing, holding, flying&#10;&#10;Description automatically generated">
            <a:extLst>
              <a:ext uri="{FF2B5EF4-FFF2-40B4-BE49-F238E27FC236}">
                <a16:creationId xmlns:a16="http://schemas.microsoft.com/office/drawing/2014/main" id="{6B590AE0-86D8-4190-B709-6FC26E490F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689860"/>
            <a:ext cx="2470150" cy="3619500"/>
          </a:xfrm>
          <a:prstGeom prst="rect">
            <a:avLst/>
          </a:prstGeom>
          <a:scene3d>
            <a:camera prst="orthographicFront">
              <a:rot lat="0" lon="10799978" rev="0"/>
            </a:camera>
            <a:lightRig rig="threePt" dir="t"/>
          </a:scene3d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81DB1902-D9F1-496C-AFE1-F28E992E14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10"/>
          <a:stretch/>
        </p:blipFill>
        <p:spPr>
          <a:xfrm>
            <a:off x="3160295" y="51335"/>
            <a:ext cx="1447800" cy="1990725"/>
          </a:xfrm>
          <a:prstGeom prst="rect">
            <a:avLst/>
          </a:prstGeom>
        </p:spPr>
      </p:pic>
      <p:pic>
        <p:nvPicPr>
          <p:cNvPr id="12" name="Picture 11" descr="A picture containing sitting, food, black&#10;&#10;Description automatically generated">
            <a:extLst>
              <a:ext uri="{FF2B5EF4-FFF2-40B4-BE49-F238E27FC236}">
                <a16:creationId xmlns:a16="http://schemas.microsoft.com/office/drawing/2014/main" id="{3C7C18AE-92AB-487D-846B-40815858FCE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03" b="7530"/>
          <a:stretch/>
        </p:blipFill>
        <p:spPr>
          <a:xfrm>
            <a:off x="6180722" y="2362200"/>
            <a:ext cx="2726155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7650"/>
      </p:ext>
    </p:extLst>
  </p:cSld>
  <p:clrMapOvr>
    <a:masterClrMapping/>
  </p:clrMapOvr>
  <p:transition spd="slow">
    <p:plus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sitting, table, room&#10;&#10;Description automatically generated">
            <a:extLst>
              <a:ext uri="{FF2B5EF4-FFF2-40B4-BE49-F238E27FC236}">
                <a16:creationId xmlns:a16="http://schemas.microsoft.com/office/drawing/2014/main" id="{C29CA565-414C-410A-BAE8-273FFE6028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552574"/>
            <a:ext cx="2286000" cy="4848225"/>
          </a:xfrm>
          <a:prstGeom prst="rect">
            <a:avLst/>
          </a:prstGeom>
        </p:spPr>
      </p:pic>
      <p:pic>
        <p:nvPicPr>
          <p:cNvPr id="4" name="Picture 3" descr="A picture containing photo, man, standing, dog&#10;&#10;Description automatically generated">
            <a:extLst>
              <a:ext uri="{FF2B5EF4-FFF2-40B4-BE49-F238E27FC236}">
                <a16:creationId xmlns:a16="http://schemas.microsoft.com/office/drawing/2014/main" id="{AD73B594-2E65-45FA-AF00-967C28EFB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2" y="1143000"/>
            <a:ext cx="3733800" cy="484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986076"/>
      </p:ext>
    </p:extLst>
  </p:cSld>
  <p:clrMapOvr>
    <a:masterClrMapping/>
  </p:clrMapOvr>
  <p:transition spd="slow">
    <p:plus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ooden bench&#10;&#10;Description automatically generated">
            <a:extLst>
              <a:ext uri="{FF2B5EF4-FFF2-40B4-BE49-F238E27FC236}">
                <a16:creationId xmlns:a16="http://schemas.microsoft.com/office/drawing/2014/main" id="{0587D974-443E-4FB4-A6CD-6B72DE2559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0"/>
            <a:ext cx="8991600" cy="838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299074"/>
      </p:ext>
    </p:extLst>
  </p:cSld>
  <p:clrMapOvr>
    <a:masterClrMapping/>
  </p:clrMapOvr>
  <p:transition spd="slow">
    <p:plus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9686A8B4-A086-4F41-B30E-7B7E20B64C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8" b="5845"/>
          <a:stretch/>
        </p:blipFill>
        <p:spPr>
          <a:xfrm>
            <a:off x="2286000" y="609600"/>
            <a:ext cx="45720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676602"/>
      </p:ext>
    </p:extLst>
  </p:cSld>
  <p:clrMapOvr>
    <a:masterClrMapping/>
  </p:clrMapOvr>
  <p:transition spd="slow">
    <p:plus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http://www.virtuousplanet.com/shops/userimages/00005/00000000107/section/0000000000000006231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0"/>
            <a:ext cx="86106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1371600"/>
            <a:ext cx="8686800" cy="4953000"/>
          </a:xfrm>
          <a:solidFill>
            <a:schemeClr val="bg1">
              <a:alpha val="90195"/>
            </a:schemeClr>
          </a:solidFill>
        </p:spPr>
        <p:txBody>
          <a:bodyPr/>
          <a:lstStyle/>
          <a:p>
            <a:pPr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John 12:24</a:t>
            </a:r>
          </a:p>
          <a:p>
            <a:pPr>
              <a:spcBef>
                <a:spcPts val="0"/>
              </a:spcBef>
              <a:buNone/>
            </a:pP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Verily, verily, I say unto you, Except a corn of wheat </a:t>
            </a:r>
          </a:p>
          <a:p>
            <a:pPr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(Seed)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fall into the ground and die, it abideth alone: </a:t>
            </a:r>
          </a:p>
          <a:p>
            <a:pPr>
              <a:buFont typeface="Wingdings" pitchFamily="2" charset="2"/>
              <a:buChar char="§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 Seed is a Vessel of Potential </a:t>
            </a:r>
          </a:p>
          <a:p>
            <a:pPr>
              <a:spcBef>
                <a:spcPts val="0"/>
              </a:spcBef>
              <a:buFont typeface="Wingdings" pitchFamily="2" charset="2"/>
              <a:buChar char="§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 Potential is Never Discovered until it Dies </a:t>
            </a:r>
          </a:p>
          <a:p>
            <a:pPr>
              <a:buNone/>
            </a:pP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but if it die, it bringeth forth much fruit. </a:t>
            </a:r>
          </a:p>
          <a:p>
            <a:pPr>
              <a:buFont typeface="Wingdings" pitchFamily="2" charset="2"/>
              <a:buChar char="§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Potential Realized</a:t>
            </a:r>
          </a:p>
          <a:p>
            <a:pPr>
              <a:buFont typeface="Wingdings" pitchFamily="2" charset="2"/>
              <a:buChar char="§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Potential Multiplied</a:t>
            </a:r>
          </a:p>
          <a:p>
            <a:pPr>
              <a:buNone/>
            </a:pP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8610600" cy="685800"/>
          </a:xfrm>
          <a:ln w="28575">
            <a:solidFill>
              <a:srgbClr val="99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Mystery of the Seed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5" name="Picture 2" descr="http://www.cactus-art.biz/note-book/Dictionary/aaa_Dictionary_pictures/germina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5334000"/>
            <a:ext cx="8543925" cy="1524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69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6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0"/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1000"/>
                                        <p:tgtEl>
                                          <p:spTgt spid="69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000"/>
                                        <p:tgtEl>
                                          <p:spTgt spid="69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1000"/>
                                        <p:tgtEl>
                                          <p:spTgt spid="69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4" grpId="0" uiExpand="1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http://www.virtuousplanet.com/shops/userimages/00005/00000000107/section/0000000000000006231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0"/>
            <a:ext cx="86106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://www.cactus-art.biz/note-book/Dictionary/aaa_Dictionary_pictures/germina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33875" y="3095625"/>
            <a:ext cx="4810125" cy="3762375"/>
          </a:xfrm>
          <a:prstGeom prst="rect">
            <a:avLst/>
          </a:prstGeom>
          <a:noFill/>
        </p:spPr>
      </p:pic>
      <p:sp>
        <p:nvSpPr>
          <p:cNvPr id="696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534400" cy="5486400"/>
          </a:xfrm>
          <a:solidFill>
            <a:schemeClr val="bg1">
              <a:alpha val="90195"/>
            </a:schemeClr>
          </a:solidFill>
        </p:spPr>
        <p:txBody>
          <a:bodyPr/>
          <a:lstStyle/>
          <a:p>
            <a:pPr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</a:t>
            </a:r>
            <a:r>
              <a:rPr lang="en-US" sz="28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 </a:t>
            </a: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Detachment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“..fall to the ground”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ts val="600"/>
              </a:spcBef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1- Place of Aloneness …not loneliness</a:t>
            </a:r>
          </a:p>
          <a:p>
            <a:pPr>
              <a:spcBef>
                <a:spcPts val="0"/>
              </a:spcBef>
              <a:buFont typeface="Wingdings" pitchFamily="2" charset="2"/>
              <a:buChar char="q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One is Productive  …One Is Non Productive</a:t>
            </a:r>
          </a:p>
          <a:p>
            <a:pPr>
              <a:spcBef>
                <a:spcPts val="0"/>
              </a:spcBef>
              <a:buFont typeface="Wingdings" pitchFamily="2" charset="2"/>
              <a:buChar char="q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One is Discipline    …One Is Distress</a:t>
            </a:r>
          </a:p>
          <a:p>
            <a:pPr>
              <a:spcBef>
                <a:spcPts val="0"/>
              </a:spcBef>
              <a:buFont typeface="Wingdings" pitchFamily="2" charset="2"/>
              <a:buChar char="q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One is Controlled   …One Is Uncontrolled</a:t>
            </a:r>
          </a:p>
          <a:p>
            <a:pPr>
              <a:spcBef>
                <a:spcPts val="0"/>
              </a:spcBef>
              <a:buFont typeface="Wingdings" pitchFamily="2" charset="2"/>
              <a:buChar char="q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One Brings Peace  …One Is No Peace </a:t>
            </a:r>
          </a:p>
          <a:p>
            <a:pPr>
              <a:spcBef>
                <a:spcPts val="1200"/>
              </a:spcBef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God Shows His Love by…</a:t>
            </a:r>
          </a:p>
          <a:p>
            <a:pPr>
              <a:spcBef>
                <a:spcPts val="0"/>
              </a:spcBef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      …Allowing Detachment in Our Life </a:t>
            </a:r>
          </a:p>
          <a:p>
            <a:pPr lvl="1" eaLnBrk="1" hangingPunct="1">
              <a:buFontTx/>
              <a:buNone/>
              <a:defRPr/>
            </a:pP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title"/>
          </p:nvPr>
        </p:nvSpPr>
        <p:spPr>
          <a:xfrm>
            <a:off x="1447800" y="381000"/>
            <a:ext cx="5562600" cy="685800"/>
          </a:xfrm>
          <a:ln w="28575">
            <a:solidFill>
              <a:srgbClr val="99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b="1" u="sng" dirty="0"/>
              <a:t>John 12:24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963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963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963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6963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6963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4" presetClass="entr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9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9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9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9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9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4" presetClass="entr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4" presetClass="entr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4" presetClass="entr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4" presetClass="entr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4" presetClass="entr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69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69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69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69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69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4" presetClass="entr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69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69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69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69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69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4" presetClass="entr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69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69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69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69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69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677 0.03171 -0.13541 0.06366 -0.13611 0.08148 C -0.1368 0.09931 0.01684 0.08889 -0.00416 0.10741 C -0.02517 0.12593 -0.23559 0.17523 -0.2625 0.19259 C -0.28941 0.20995 -0.22743 0.21042 -0.16527 0.21111 " pathEditMode="relative" ptsTypes="aaaaA">
                                      <p:cBhvr>
                                        <p:cTn id="82" dur="2000" fill="hold"/>
                                        <p:tgtEl>
                                          <p:spTgt spid="69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4" grpId="1" uiExpand="1" build="p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http://www.virtuousplanet.com/shops/userimages/00005/00000000107/section/0000000000000006231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0"/>
            <a:ext cx="86106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://www.cactus-art.biz/note-book/Dictionary/aaa_Dictionary_pictures/germina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33875" y="3095625"/>
            <a:ext cx="4810125" cy="3762375"/>
          </a:xfrm>
          <a:prstGeom prst="rect">
            <a:avLst/>
          </a:prstGeom>
          <a:noFill/>
        </p:spPr>
      </p:pic>
      <p:sp>
        <p:nvSpPr>
          <p:cNvPr id="696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534400" cy="5486400"/>
          </a:xfrm>
          <a:solidFill>
            <a:schemeClr val="bg1">
              <a:alpha val="90195"/>
            </a:schemeClr>
          </a:solidFill>
        </p:spPr>
        <p:txBody>
          <a:bodyPr/>
          <a:lstStyle/>
          <a:p>
            <a:pPr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</a:t>
            </a:r>
            <a:r>
              <a:rPr lang="en-US" sz="28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 </a:t>
            </a: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Detachment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“..fall to the ground”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ts val="0"/>
              </a:spcBef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1- Place of Aloneness …not loneliness</a:t>
            </a:r>
          </a:p>
          <a:p>
            <a:pPr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God Shows His Love by…</a:t>
            </a:r>
          </a:p>
          <a:p>
            <a:pPr>
              <a:spcBef>
                <a:spcPts val="0"/>
              </a:spcBef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      …Allowing Detachment in our Life </a:t>
            </a:r>
          </a:p>
          <a:p>
            <a:pPr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He Brings Us to a Place Where We… </a:t>
            </a:r>
          </a:p>
          <a:p>
            <a:pPr>
              <a:spcBef>
                <a:spcPts val="0"/>
              </a:spcBef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…Have No One Else to Blame</a:t>
            </a:r>
          </a:p>
          <a:p>
            <a:pPr>
              <a:spcBef>
                <a:spcPts val="0"/>
              </a:spcBef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…Have No One Else to Depend on But Him</a:t>
            </a:r>
          </a:p>
          <a:p>
            <a:pPr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Here We </a:t>
            </a: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Deal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with Unhealthy Attitudes…</a:t>
            </a:r>
          </a:p>
          <a:p>
            <a:pPr lvl="2">
              <a:spcBef>
                <a:spcPts val="0"/>
              </a:spcBef>
              <a:buFont typeface="Wingdings" pitchFamily="2" charset="2"/>
              <a:buChar char="q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Self </a:t>
            </a:r>
          </a:p>
          <a:p>
            <a:pPr lvl="2">
              <a:spcBef>
                <a:spcPts val="0"/>
              </a:spcBef>
              <a:buFont typeface="Wingdings" pitchFamily="2" charset="2"/>
              <a:buChar char="q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Others </a:t>
            </a:r>
          </a:p>
          <a:p>
            <a:pPr lvl="2">
              <a:spcBef>
                <a:spcPts val="0"/>
              </a:spcBef>
              <a:buFont typeface="Wingdings" pitchFamily="2" charset="2"/>
              <a:buChar char="q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God</a:t>
            </a:r>
          </a:p>
          <a:p>
            <a:pPr lvl="2">
              <a:spcBef>
                <a:spcPts val="0"/>
              </a:spcBef>
              <a:buFont typeface="Wingdings" pitchFamily="2" charset="2"/>
              <a:buChar char="q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Doubts -Fears -Faith     </a:t>
            </a:r>
          </a:p>
          <a:p>
            <a:pPr lvl="1" eaLnBrk="1" hangingPunct="1">
              <a:buFontTx/>
              <a:buNone/>
              <a:defRPr/>
            </a:pP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title"/>
          </p:nvPr>
        </p:nvSpPr>
        <p:spPr>
          <a:xfrm>
            <a:off x="1447800" y="381000"/>
            <a:ext cx="5562600" cy="685800"/>
          </a:xfrm>
          <a:ln w="28575">
            <a:solidFill>
              <a:srgbClr val="99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b="1" u="sng" dirty="0"/>
              <a:t>John 12:24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9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9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9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9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9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9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9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69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69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69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69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69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69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69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69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696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696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696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696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696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696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696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696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696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696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696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696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696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696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696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6963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6963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6963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6963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6963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4" grpId="0" uiExpand="1" build="p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http://www.virtuousplanet.com/shops/userimages/00005/00000000107/section/0000000000000006231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400" y="-38100"/>
            <a:ext cx="86106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1371600"/>
            <a:ext cx="8534400" cy="4343400"/>
          </a:xfrm>
          <a:solidFill>
            <a:schemeClr val="bg1">
              <a:alpha val="90195"/>
            </a:schemeClr>
          </a:solidFill>
        </p:spPr>
        <p:txBody>
          <a:bodyPr/>
          <a:lstStyle/>
          <a:p>
            <a:pPr>
              <a:buNone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</a:t>
            </a:r>
            <a:r>
              <a:rPr lang="en-US" sz="28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 </a:t>
            </a:r>
            <a:r>
              <a:rPr lang="en-US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Detachment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“..fall to the ground”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</a:t>
            </a:r>
            <a:r>
              <a:rPr lang="en-US" sz="28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nd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 </a:t>
            </a: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Death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“..die..”</a:t>
            </a:r>
          </a:p>
          <a:p>
            <a:pPr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Here You </a:t>
            </a: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Die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to those Unhealthy Attitudes</a:t>
            </a:r>
          </a:p>
          <a:p>
            <a:pPr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1- Loosens Hard Outer Shell</a:t>
            </a:r>
          </a:p>
          <a:p>
            <a:pPr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2- Submersion Word/ Worship</a:t>
            </a:r>
          </a:p>
          <a:p>
            <a:pPr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3- Take Root in Word</a:t>
            </a:r>
          </a:p>
          <a:p>
            <a:pPr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4- Brings True Humility</a:t>
            </a:r>
          </a:p>
          <a:p>
            <a:pPr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</a:t>
            </a:r>
            <a:r>
              <a:rPr 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5- Brings True Praise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buNone/>
            </a:pP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buFontTx/>
              <a:buNone/>
              <a:defRPr/>
            </a:pP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title"/>
          </p:nvPr>
        </p:nvSpPr>
        <p:spPr>
          <a:xfrm>
            <a:off x="1447800" y="381000"/>
            <a:ext cx="5562600" cy="685800"/>
          </a:xfrm>
          <a:ln w="28575">
            <a:solidFill>
              <a:srgbClr val="99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b="1" u="sng" dirty="0"/>
              <a:t>John 12:24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5" name="Picture 2" descr="http://www.cactus-art.biz/note-book/Dictionary/aaa_Dictionary_pictures/germina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3095625"/>
            <a:ext cx="3352800" cy="376237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4" presetClass="entr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4" presetClass="entr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4" presetClass="entr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4" presetClass="entr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4" presetClass="entr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9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9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9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9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9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4" presetClass="entr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9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9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9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9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9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4" presetClass="entr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9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9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9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9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9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4" grpId="1" uiExpand="1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9600" y="228600"/>
            <a:ext cx="3048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Edward Christian Church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62600" y="304800"/>
            <a:ext cx="24384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December 1, 2019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76200" y="5638800"/>
            <a:ext cx="4191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3200" b="1" i="1" dirty="0">
                <a:latin typeface="Times New Roman" pitchFamily="18" charset="0"/>
              </a:rPr>
              <a:t>“The Crucified Life” </a:t>
            </a:r>
          </a:p>
          <a:p>
            <a:pPr algn="ctr">
              <a:spcBef>
                <a:spcPts val="0"/>
              </a:spcBef>
            </a:pPr>
            <a:r>
              <a:rPr lang="en-US" sz="3200" b="1" dirty="0" err="1">
                <a:latin typeface="Times New Roman" pitchFamily="18" charset="0"/>
              </a:rPr>
              <a:t>Pt3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i="1" dirty="0">
                <a:latin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05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7" grpId="0"/>
      <p:bldP spid="8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http://www.virtuousplanet.com/shops/userimages/00005/00000000107/section/0000000000000006231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0"/>
            <a:ext cx="86106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1371600"/>
            <a:ext cx="8534400" cy="4800600"/>
          </a:xfrm>
          <a:solidFill>
            <a:schemeClr val="bg1">
              <a:alpha val="90195"/>
            </a:schemeClr>
          </a:solidFill>
        </p:spPr>
        <p:txBody>
          <a:bodyPr/>
          <a:lstStyle/>
          <a:p>
            <a:pPr>
              <a:buNone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</a:t>
            </a:r>
            <a:r>
              <a:rPr lang="en-US" sz="28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 </a:t>
            </a:r>
            <a:r>
              <a:rPr lang="en-US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Detachment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“..fall to the ground”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buNone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</a:t>
            </a:r>
            <a:r>
              <a:rPr lang="en-US" sz="28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nd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 </a:t>
            </a:r>
            <a:r>
              <a:rPr lang="en-US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Death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“..die..”</a:t>
            </a:r>
          </a:p>
          <a:p>
            <a:pPr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</a:t>
            </a:r>
            <a:r>
              <a:rPr lang="en-US" sz="28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rd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 </a:t>
            </a: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Discovery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“..fruit..”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ts val="0"/>
              </a:spcBef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1- Preparation</a:t>
            </a:r>
          </a:p>
          <a:p>
            <a:pPr lvl="1">
              <a:spcBef>
                <a:spcPts val="0"/>
              </a:spcBef>
              <a:buFont typeface="Wingdings" pitchFamily="2" charset="2"/>
              <a:buChar char="§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Rain (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Storms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</a:p>
          <a:p>
            <a:pPr lvl="1">
              <a:spcBef>
                <a:spcPts val="0"/>
              </a:spcBef>
              <a:buFont typeface="Wingdings" pitchFamily="2" charset="2"/>
              <a:buChar char="§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Fertilizer (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Trials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</a:p>
          <a:p>
            <a:pPr>
              <a:spcBef>
                <a:spcPts val="600"/>
              </a:spcBef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2- Production</a:t>
            </a:r>
          </a:p>
          <a:p>
            <a:pPr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4</a:t>
            </a:r>
            <a:r>
              <a:rPr lang="en-US" sz="28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 </a:t>
            </a: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Desolate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“abideth alone”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ts val="0"/>
              </a:spcBef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1- Lonely – diff than Aloneness</a:t>
            </a:r>
          </a:p>
          <a:p>
            <a:pPr>
              <a:spcBef>
                <a:spcPts val="0"/>
              </a:spcBef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2- Empty</a:t>
            </a:r>
          </a:p>
          <a:p>
            <a:pPr>
              <a:buNone/>
            </a:pPr>
            <a:endParaRPr lang="en-US" sz="2800" dirty="0"/>
          </a:p>
          <a:p>
            <a:pPr>
              <a:buNone/>
            </a:pPr>
            <a:r>
              <a:rPr lang="en-US" sz="2800" dirty="0"/>
              <a:t>   </a:t>
            </a:r>
          </a:p>
          <a:p>
            <a:pPr lvl="1" eaLnBrk="1" hangingPunct="1">
              <a:buFontTx/>
              <a:buNone/>
              <a:defRPr/>
            </a:pP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title"/>
          </p:nvPr>
        </p:nvSpPr>
        <p:spPr>
          <a:xfrm>
            <a:off x="1447800" y="381000"/>
            <a:ext cx="5562600" cy="685800"/>
          </a:xfrm>
          <a:ln w="28575">
            <a:solidFill>
              <a:srgbClr val="99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b="1" u="sng" dirty="0"/>
              <a:t>John 12:24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5" name="Picture 2" descr="http://www.cactus-art.biz/note-book/Dictionary/aaa_Dictionary_pictures/germina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3095625"/>
            <a:ext cx="3352800" cy="376237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69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0"/>
                                        <p:tgtEl>
                                          <p:spTgt spid="69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1000"/>
                                        <p:tgtEl>
                                          <p:spTgt spid="69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000"/>
                                        <p:tgtEl>
                                          <p:spTgt spid="696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1000"/>
                                        <p:tgtEl>
                                          <p:spTgt spid="696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4" grpId="1" uiExpand="1" build="p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lus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6870700" cy="762000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Discovery- 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5400"/>
            <a:ext cx="7696200" cy="4800600"/>
          </a:xfrm>
        </p:spPr>
        <p:txBody>
          <a:bodyPr/>
          <a:lstStyle/>
          <a:p>
            <a:pPr>
              <a:spcBef>
                <a:spcPts val="0"/>
              </a:spcBef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Then the Lord sends </a:t>
            </a:r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Rain (Storms)</a:t>
            </a:r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Fertilizer (Trials)</a:t>
            </a:r>
          </a:p>
          <a:p>
            <a:pPr>
              <a:spcBef>
                <a:spcPts val="0"/>
              </a:spcBef>
              <a:buNone/>
            </a:pP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ts val="0"/>
              </a:spcBef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Video – bring the Rain</a:t>
            </a:r>
          </a:p>
          <a:p>
            <a:pPr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</p:txBody>
      </p:sp>
    </p:spTree>
  </p:cSld>
  <p:clrMapOvr>
    <a:masterClrMapping/>
  </p:clrMapOvr>
  <p:transition spd="slow">
    <p:plus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 descr="A picture containing sitting, black, white&#10;&#10;Description automatically generated">
            <a:extLst>
              <a:ext uri="{FF2B5EF4-FFF2-40B4-BE49-F238E27FC236}">
                <a16:creationId xmlns:a16="http://schemas.microsoft.com/office/drawing/2014/main" id="{79083DA3-0594-4B40-BF33-D07F998082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53" b="28395"/>
          <a:stretch/>
        </p:blipFill>
        <p:spPr>
          <a:xfrm>
            <a:off x="1295400" y="1752600"/>
            <a:ext cx="7010400" cy="320040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68C9C7A-C504-4DF5-AFE8-B05BF6D20C55}"/>
              </a:ext>
            </a:extLst>
          </p:cNvPr>
          <p:cNvSpPr txBox="1"/>
          <p:nvPr/>
        </p:nvSpPr>
        <p:spPr>
          <a:xfrm>
            <a:off x="3200400" y="4800600"/>
            <a:ext cx="2971800" cy="8382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 spd="slow">
    <p:plus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6870700" cy="762000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Detachment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5400"/>
            <a:ext cx="7696200" cy="5334000"/>
          </a:xfrm>
        </p:spPr>
        <p:txBody>
          <a:bodyPr/>
          <a:lstStyle/>
          <a:p>
            <a:pPr>
              <a:spcBef>
                <a:spcPts val="0"/>
              </a:spcBef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Usually in this Place </a:t>
            </a:r>
          </a:p>
          <a:p>
            <a:pPr>
              <a:spcBef>
                <a:spcPts val="0"/>
              </a:spcBef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you feel anything but productive</a:t>
            </a:r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Feel alone  </a:t>
            </a:r>
          </a:p>
          <a:p>
            <a:pPr>
              <a:spcBef>
                <a:spcPts val="0"/>
              </a:spcBef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(Diff in alone/ aloneness) </a:t>
            </a:r>
          </a:p>
          <a:p>
            <a:pPr>
              <a:spcBef>
                <a:spcPts val="0"/>
              </a:spcBef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…one productive/ counterproductive</a:t>
            </a:r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Painful</a:t>
            </a:r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Deceived</a:t>
            </a:r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Forsaken</a:t>
            </a:r>
          </a:p>
          <a:p>
            <a:pPr>
              <a:spcBef>
                <a:spcPts val="0"/>
              </a:spcBef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Hard to realize that God is working a</a:t>
            </a:r>
          </a:p>
          <a:p>
            <a:pPr>
              <a:spcBef>
                <a:spcPts val="0"/>
              </a:spcBef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Special Work in you</a:t>
            </a:r>
          </a:p>
          <a:p>
            <a:pPr>
              <a:spcBef>
                <a:spcPts val="0"/>
              </a:spcBef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  this Secret/ dark place –</a:t>
            </a:r>
          </a:p>
          <a:p>
            <a:pPr>
              <a:spcBef>
                <a:spcPts val="0"/>
              </a:spcBef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Development –roots grow down</a:t>
            </a:r>
          </a:p>
          <a:p>
            <a:pPr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</p:txBody>
      </p:sp>
    </p:spTree>
  </p:cSld>
  <p:clrMapOvr>
    <a:masterClrMapping/>
  </p:clrMapOvr>
  <p:transition spd="slow">
    <p:plus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ross stor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33400"/>
            <a:ext cx="73914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6" descr="Sandcastle Royalty Free Stock Phot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286000"/>
            <a:ext cx="4191000" cy="4381501"/>
          </a:xfrm>
          <a:prstGeom prst="rect">
            <a:avLst/>
          </a:prstGeom>
          <a:noFill/>
        </p:spPr>
      </p:pic>
      <p:pic>
        <p:nvPicPr>
          <p:cNvPr id="4" name="Picture 2" descr="http://www.cheaprevolution.com/.a/6a00d834566b1669e201156e3f9268970c-800w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0" y="609600"/>
            <a:ext cx="5029200" cy="5257800"/>
          </a:xfrm>
          <a:prstGeom prst="rect">
            <a:avLst/>
          </a:prstGeom>
          <a:noFill/>
        </p:spPr>
      </p:pic>
      <p:pic>
        <p:nvPicPr>
          <p:cNvPr id="5" name="Picture 8" descr="http://www.corbisimages.com/images/572/9DD34F94-3755-4FCE-87F2-70B201EDDB15/CB03795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609600"/>
            <a:ext cx="8077200" cy="589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 descr="http://cache1.asset-cache.net/xc/76988868.jpg?v=1&amp;c=IWSAsset&amp;k=2&amp;d=06C2C47AC2FBD73C417928C76C18F8F5A0018BEAC8C120DA7359369F0740EDFDE30A760B0D81129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0" y="0"/>
            <a:ext cx="38100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http://mwerickson.files.wordpress.com/2010/04/j040944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" y="1295400"/>
            <a:ext cx="4695825" cy="5334000"/>
          </a:xfrm>
          <a:prstGeom prst="rect">
            <a:avLst/>
          </a:prstGeom>
          <a:noFill/>
        </p:spPr>
      </p:pic>
      <p:pic>
        <p:nvPicPr>
          <p:cNvPr id="8" name="Picture 8" descr="When things go wrong and you blow it, confess it to the Lor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600" y="0"/>
            <a:ext cx="5486400" cy="5829301"/>
          </a:xfrm>
          <a:prstGeom prst="rect">
            <a:avLst/>
          </a:prstGeom>
          <a:noFill/>
        </p:spPr>
      </p:pic>
      <p:pic>
        <p:nvPicPr>
          <p:cNvPr id="9" name="Picture 4" descr="http://sobern90.files.wordpress.com/2010/01/2corinthians5_17pln1.jpg?w=300&amp;h=22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0" y="152400"/>
            <a:ext cx="4572000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http://www.bethelnazarenechurch.org/images/10000/4000/702BE/user/Worship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4800" y="304800"/>
            <a:ext cx="85344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http://www.thebridalchamber.com/images/Crucified2.gif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90800" y="457200"/>
            <a:ext cx="3962400" cy="3238500"/>
          </a:xfrm>
          <a:prstGeom prst="rect">
            <a:avLst/>
          </a:prstGeom>
          <a:noFill/>
        </p:spPr>
      </p:pic>
      <p:pic>
        <p:nvPicPr>
          <p:cNvPr id="13" name="Picture 2" descr="A silhouette of a depiction of the crucifixion of Jesus Christ is seen at Wesley Church on the outskirts of Hyderabad.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152400"/>
            <a:ext cx="3962400" cy="5410200"/>
          </a:xfrm>
          <a:prstGeom prst="rect">
            <a:avLst/>
          </a:prstGeom>
          <a:noFill/>
        </p:spPr>
      </p:pic>
      <p:pic>
        <p:nvPicPr>
          <p:cNvPr id="14" name="Picture 5" descr="praise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876800" y="3581400"/>
            <a:ext cx="398145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2" descr="&quot;take up your cross&quot; means choosing God's will instead of your own will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143000" y="1371600"/>
            <a:ext cx="6667500" cy="4981575"/>
          </a:xfrm>
          <a:prstGeom prst="rect">
            <a:avLst/>
          </a:prstGeom>
          <a:noFill/>
        </p:spPr>
      </p:pic>
      <p:pic>
        <p:nvPicPr>
          <p:cNvPr id="16" name="Picture 4" descr="http://sarahhollinger.files.wordpress.com/2011/04/easter-cross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28600" y="152400"/>
            <a:ext cx="8610600" cy="6553200"/>
          </a:xfrm>
          <a:prstGeom prst="rect">
            <a:avLst/>
          </a:prstGeom>
          <a:noFill/>
        </p:spPr>
      </p:pic>
      <p:pic>
        <p:nvPicPr>
          <p:cNvPr id="17" name="Picture 6" descr="Crucified Jesus Christ on cross with crown of thorns, close up, black &amp; white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724400" y="1524000"/>
            <a:ext cx="4038600" cy="3505200"/>
          </a:xfrm>
          <a:prstGeom prst="rect">
            <a:avLst/>
          </a:prstGeom>
          <a:noFill/>
        </p:spPr>
      </p:pic>
      <p:pic>
        <p:nvPicPr>
          <p:cNvPr id="18" name="Picture 17" descr="http://i216.photobucket.com/albums/cc27/sherrilee9/empty_tomb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28600" y="152400"/>
            <a:ext cx="86106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 descr="http://www.lighthousemontreal.com/wp-content/uploads/2009/06/unity1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0" y="228600"/>
            <a:ext cx="88392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 descr="http://propheticverses.com/images/img01/img0101/img0101b/48gal0220crucified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28600" y="381000"/>
            <a:ext cx="8534400" cy="6019800"/>
          </a:xfrm>
          <a:prstGeom prst="rect">
            <a:avLst/>
          </a:prstGeom>
          <a:noFill/>
        </p:spPr>
      </p:pic>
      <p:pic>
        <p:nvPicPr>
          <p:cNvPr id="21" name="Picture 8" descr="http://apprising.org/wp-content/uploads/2009/11/Cross1.jpg">
            <a:hlinkClick r:id="rId20"/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362200" y="685800"/>
            <a:ext cx="4343400" cy="5029200"/>
          </a:xfrm>
          <a:prstGeom prst="rect">
            <a:avLst/>
          </a:prstGeom>
          <a:noFill/>
        </p:spPr>
      </p:pic>
      <p:pic>
        <p:nvPicPr>
          <p:cNvPr id="22" name="Picture 6" descr="http://blessendaniel.files.wordpress.com/2011/01/mancross300_7k1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304800" y="381000"/>
            <a:ext cx="8534400" cy="62579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70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7000"/>
                            </p:stCondLst>
                            <p:childTnLst>
                              <p:par>
                                <p:cTn id="14" presetID="7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3000"/>
                            </p:stCondLst>
                            <p:childTnLst>
                              <p:par>
                                <p:cTn id="19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8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1000"/>
                            </p:stCondLst>
                            <p:childTnLst>
                              <p:par>
                                <p:cTn id="32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0"/>
                            </p:stCondLst>
                            <p:childTnLst>
                              <p:par>
                                <p:cTn id="36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0"/>
                            </p:stCondLst>
                            <p:childTnLst>
                              <p:par>
                                <p:cTn id="44" presetID="5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925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1925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8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9" dur="1925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0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1" dur="1925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2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8000"/>
                            </p:stCondLst>
                            <p:childTnLst>
                              <p:par>
                                <p:cTn id="5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3000"/>
                            </p:stCondLst>
                            <p:childTnLst>
                              <p:par>
                                <p:cTn id="60" presetID="28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3000"/>
                            </p:stCondLst>
                            <p:childTnLst>
                              <p:par>
                                <p:cTn id="65" presetID="28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8000"/>
                            </p:stCondLst>
                            <p:childTnLst>
                              <p:par>
                                <p:cTn id="70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77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770" decel="100000"/>
                                        <p:tgtEl>
                                          <p:spTgt spid="1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5" dur="77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7" dur="77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0"/>
                            </p:stCondLst>
                            <p:childTnLst>
                              <p:par>
                                <p:cTn id="80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1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6500"/>
                            </p:stCondLst>
                            <p:childTnLst>
                              <p:par>
                                <p:cTn id="84" presetID="28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54" presetClass="entr" presetSubtype="0" accel="10000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64500"/>
                            </p:stCondLst>
                            <p:childTnLst>
                              <p:par>
                                <p:cTn id="96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155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1155" decel="100000"/>
                                        <p:tgtEl>
                                          <p:spTgt spid="1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00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1" dur="1155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02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03" dur="1155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04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67500"/>
                            </p:stCondLst>
                            <p:childTnLst>
                              <p:par>
                                <p:cTn id="10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72500"/>
                            </p:stCondLst>
                            <p:childTnLst>
                              <p:par>
                                <p:cTn id="110" presetID="28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89000"/>
                            </p:stCondLst>
                            <p:childTnLst>
                              <p:par>
                                <p:cTn id="1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http://www.virtuousplanet.com/shops/userimages/00005/00000000107/section/0000000000000006231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0"/>
            <a:ext cx="86106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1371600"/>
            <a:ext cx="8763000" cy="4343400"/>
          </a:xfrm>
          <a:solidFill>
            <a:schemeClr val="bg1">
              <a:alpha val="90195"/>
            </a:schemeClr>
          </a:solidFill>
        </p:spPr>
        <p:txBody>
          <a:bodyPr/>
          <a:lstStyle/>
          <a:p>
            <a:pPr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1- </a:t>
            </a: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 Mind that is Made Up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2- </a:t>
            </a: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 Mind that is Motivated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3- </a:t>
            </a: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 Mind that is Maintained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lvl="1">
              <a:spcBef>
                <a:spcPts val="0"/>
              </a:spcBef>
              <a:buFont typeface="Wingdings" pitchFamily="2" charset="2"/>
              <a:buChar char="§"/>
            </a:pP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 Easy to Lose Heart on Eve of Breakthrough</a:t>
            </a:r>
          </a:p>
          <a:p>
            <a:pPr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</a:t>
            </a: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Isa 26:3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“..</a:t>
            </a:r>
            <a:r>
              <a:rPr lang="en-US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Perfect Peace ..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mind </a:t>
            </a:r>
            <a:r>
              <a:rPr lang="en-US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stayed ..Him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1">
              <a:buFont typeface="Wingdings" pitchFamily="2" charset="2"/>
              <a:buChar char="q"/>
            </a:pP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Mind Stayed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lean upon for strength)</a:t>
            </a:r>
            <a:endParaRPr lang="en-US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1">
              <a:buFont typeface="Wingdings" pitchFamily="2" charset="2"/>
              <a:buChar char="q"/>
            </a:pP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Peace Peace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complete completeness</a:t>
            </a: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>
              <a:spcBef>
                <a:spcPts val="0"/>
              </a:spcBef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…Greatest Peace-inward, Outward, </a:t>
            </a:r>
          </a:p>
          <a:p>
            <a:pPr>
              <a:spcBef>
                <a:spcPts val="0"/>
              </a:spcBef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 …At All Times, All Events, 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spcBef>
                <a:spcPts val="0"/>
              </a:spcBef>
              <a:buFontTx/>
              <a:buNone/>
              <a:defRPr/>
            </a:pPr>
            <a:endParaRPr lang="en-US" sz="3200" dirty="0"/>
          </a:p>
          <a:p>
            <a:pPr lvl="1" eaLnBrk="1" hangingPunct="1">
              <a:buFontTx/>
              <a:buNone/>
              <a:defRPr/>
            </a:pP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381000"/>
            <a:ext cx="8229600" cy="685800"/>
          </a:xfrm>
          <a:ln w="28575">
            <a:solidFill>
              <a:srgbClr val="99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II. </a:t>
            </a: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Decision </a:t>
            </a:r>
            <a:r>
              <a:rPr lang="en-US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“Not Going Back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9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9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9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9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9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9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96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96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4" grpId="1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6870700" cy="762000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Discovery- 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5400"/>
            <a:ext cx="7696200" cy="4800600"/>
          </a:xfrm>
        </p:spPr>
        <p:txBody>
          <a:bodyPr/>
          <a:lstStyle/>
          <a:p>
            <a:pPr>
              <a:spcBef>
                <a:spcPts val="0"/>
              </a:spcBef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Then the Lord sends </a:t>
            </a:r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Rain (Storms)</a:t>
            </a:r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Fertilizer (Trials)</a:t>
            </a:r>
          </a:p>
          <a:p>
            <a:pPr>
              <a:spcBef>
                <a:spcPts val="0"/>
              </a:spcBef>
              <a:buNone/>
            </a:pP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ts val="0"/>
              </a:spcBef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Video – bring the Rain</a:t>
            </a:r>
          </a:p>
          <a:p>
            <a:pPr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</p:txBody>
      </p:sp>
    </p:spTree>
  </p:cSld>
  <p:clrMapOvr>
    <a:masterClrMapping/>
  </p:clrMapOvr>
  <p:transition spd="slow">
    <p:plus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6870700" cy="762000"/>
          </a:xfrm>
        </p:spPr>
        <p:txBody>
          <a:bodyPr/>
          <a:lstStyle/>
          <a:p>
            <a:r>
              <a:rPr lang="en-US" b="1" dirty="0"/>
              <a:t>John 12:24-25 (KJV)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153400" cy="5638800"/>
          </a:xfrm>
        </p:spPr>
        <p:txBody>
          <a:bodyPr/>
          <a:lstStyle/>
          <a:p>
            <a:pPr>
              <a:spcBef>
                <a:spcPts val="0"/>
              </a:spcBef>
              <a:buNone/>
            </a:pPr>
            <a:r>
              <a:rPr lang="en-US" sz="2800" baseline="30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24 </a:t>
            </a:r>
            <a:r>
              <a:rPr lang="en-US" sz="28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Verily, verily, I say unto you, Except a</a:t>
            </a:r>
          </a:p>
          <a:p>
            <a:pPr>
              <a:spcBef>
                <a:spcPts val="0"/>
              </a:spcBef>
              <a:buNone/>
            </a:pPr>
            <a:r>
              <a:rPr lang="en-US" sz="28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corn of wheat(seed) fall into the ground and die,</a:t>
            </a:r>
          </a:p>
          <a:p>
            <a:pPr>
              <a:spcBef>
                <a:spcPts val="0"/>
              </a:spcBef>
              <a:buNone/>
            </a:pPr>
            <a:r>
              <a:rPr lang="en-US" sz="28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it abideth alone: but if it die, it bringeth forth</a:t>
            </a:r>
          </a:p>
          <a:p>
            <a:pPr>
              <a:spcBef>
                <a:spcPts val="0"/>
              </a:spcBef>
              <a:buNone/>
            </a:pPr>
            <a:r>
              <a:rPr lang="en-US" sz="28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much fruit. (potential)</a:t>
            </a:r>
          </a:p>
          <a:p>
            <a:pPr>
              <a:spcBef>
                <a:spcPts val="0"/>
              </a:spcBef>
              <a:buNone/>
            </a:pPr>
            <a:r>
              <a:rPr lang="en-US" sz="2800" baseline="30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25 </a:t>
            </a:r>
            <a:r>
              <a:rPr lang="en-US" sz="28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He that loveth his life shall lose it; and he</a:t>
            </a:r>
          </a:p>
          <a:p>
            <a:pPr>
              <a:spcBef>
                <a:spcPts val="0"/>
              </a:spcBef>
              <a:buNone/>
            </a:pPr>
            <a:r>
              <a:rPr lang="en-US" sz="28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that hateth his life in this world shall keep it </a:t>
            </a:r>
          </a:p>
          <a:p>
            <a:pPr>
              <a:spcBef>
                <a:spcPts val="0"/>
              </a:spcBef>
              <a:buNone/>
            </a:pPr>
            <a:r>
              <a:rPr lang="en-US" sz="28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unto life eternal. 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ransition spd="slow">
    <p:plus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lus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6200" y="228600"/>
            <a:ext cx="8610600" cy="1295400"/>
          </a:xfrm>
          <a:noFill/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Satan Desires to…</a:t>
            </a:r>
          </a:p>
          <a:p>
            <a:pPr eaLnBrk="1" hangingPunct="1">
              <a:spcBef>
                <a:spcPct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..Affect Your Thinking, Life, Relationships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52374A78-9A9A-4CAC-999D-43E7D98A06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5486400"/>
            <a:ext cx="8610600" cy="1421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812800" indent="-812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AutoNum type="romanUcPeriod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68400" indent="-711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AutoNum type="arabicPeriod"/>
              <a:defRPr sz="2800">
                <a:solidFill>
                  <a:schemeClr val="tx1"/>
                </a:solidFill>
                <a:latin typeface="+mn-lt"/>
              </a:defRPr>
            </a:lvl2pPr>
            <a:lvl3pPr marL="1524000" indent="-609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AutoNum type="alphaUcPeriod"/>
              <a:defRPr sz="2400">
                <a:solidFill>
                  <a:schemeClr val="tx1"/>
                </a:solidFill>
                <a:latin typeface="+mn-lt"/>
              </a:defRPr>
            </a:lvl3pPr>
            <a:lvl4pPr marL="18796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AutoNum type="arabicParenR"/>
              <a:defRPr sz="2000">
                <a:solidFill>
                  <a:schemeClr val="tx1"/>
                </a:solidFill>
                <a:latin typeface="+mn-lt"/>
              </a:defRPr>
            </a:lvl4pPr>
            <a:lvl5pPr marL="23368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AutoNum type="alphaLcParenR"/>
              <a:defRPr sz="2000">
                <a:solidFill>
                  <a:schemeClr val="tx1"/>
                </a:solidFill>
                <a:latin typeface="+mn-lt"/>
              </a:defRPr>
            </a:lvl5pPr>
            <a:lvl6pPr marL="2794000" indent="-5080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AutoNum type="alphaLcParenR"/>
              <a:defRPr sz="2000">
                <a:solidFill>
                  <a:schemeClr val="tx1"/>
                </a:solidFill>
                <a:latin typeface="+mn-lt"/>
              </a:defRPr>
            </a:lvl6pPr>
            <a:lvl7pPr marL="3251200" indent="-5080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AutoNum type="alphaLcParenR"/>
              <a:defRPr sz="2000">
                <a:solidFill>
                  <a:schemeClr val="tx1"/>
                </a:solidFill>
                <a:latin typeface="+mn-lt"/>
              </a:defRPr>
            </a:lvl7pPr>
            <a:lvl8pPr marL="3708400" indent="-5080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AutoNum type="alphaLcParenR"/>
              <a:defRPr sz="2000">
                <a:solidFill>
                  <a:schemeClr val="tx1"/>
                </a:solidFill>
                <a:latin typeface="+mn-lt"/>
              </a:defRPr>
            </a:lvl8pPr>
            <a:lvl9pPr marL="4165600" indent="-5080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AutoNum type="alphaLcParenR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spcBef>
                <a:spcPts val="1800"/>
              </a:spcBef>
              <a:spcAft>
                <a:spcPts val="600"/>
              </a:spcAft>
              <a:buClrTx/>
              <a:buFontTx/>
              <a:buNone/>
              <a:defRPr/>
            </a:pPr>
            <a:r>
              <a:rPr lang="en-US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In Order to…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ClrTx/>
              <a:buFontTx/>
              <a:buNone/>
              <a:defRPr/>
            </a:pPr>
            <a:r>
              <a:rPr lang="en-US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..Infect Your Thinking, Life, Relationships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0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06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8" grpId="0" uiExpand="1" build="p"/>
      <p:bldP spid="7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http://ofpuffsandshots.files.wordpress.com/2009/06/gui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4495799"/>
            <a:ext cx="4114800" cy="2362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0"/>
            <a:ext cx="8077200" cy="1470025"/>
          </a:xfrm>
        </p:spPr>
        <p:txBody>
          <a:bodyPr anchor="ctr">
            <a:normAutofit/>
          </a:bodyPr>
          <a:lstStyle/>
          <a:p>
            <a:r>
              <a:rPr lang="en-US" sz="4000" b="1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Loneliness vs. Aloneness</a:t>
            </a:r>
            <a:endParaRPr lang="en-US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295400"/>
            <a:ext cx="4191000" cy="3046988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Aloneness </a:t>
            </a:r>
          </a:p>
          <a:p>
            <a:pPr lvl="0">
              <a:spcAft>
                <a:spcPts val="600"/>
              </a:spcAft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1- Controlled </a:t>
            </a:r>
          </a:p>
          <a:p>
            <a:pPr lvl="0">
              <a:spcAft>
                <a:spcPts val="600"/>
              </a:spcAft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2- Discipline</a:t>
            </a:r>
          </a:p>
          <a:p>
            <a:pPr lvl="0">
              <a:spcAft>
                <a:spcPts val="600"/>
              </a:spcAft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3- Profitable</a:t>
            </a:r>
          </a:p>
          <a:p>
            <a:pPr lvl="0">
              <a:spcAft>
                <a:spcPts val="600"/>
              </a:spcAft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4- Find Solace /Peace</a:t>
            </a:r>
          </a:p>
          <a:p>
            <a:pPr lvl="0">
              <a:spcAft>
                <a:spcPts val="600"/>
              </a:spcAft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5- Sought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0" y="1295400"/>
            <a:ext cx="4191000" cy="3046988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Loneliness</a:t>
            </a:r>
          </a:p>
          <a:p>
            <a:pPr lvl="0">
              <a:spcAft>
                <a:spcPts val="600"/>
              </a:spcAft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1- Uncontrolled</a:t>
            </a:r>
          </a:p>
          <a:p>
            <a:pPr lvl="0">
              <a:spcAft>
                <a:spcPts val="600"/>
              </a:spcAft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2- Distress</a:t>
            </a:r>
          </a:p>
          <a:p>
            <a:pPr lvl="0">
              <a:spcAft>
                <a:spcPts val="600"/>
              </a:spcAft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3- Unprofitable</a:t>
            </a:r>
          </a:p>
          <a:p>
            <a:pPr lvl="0">
              <a:spcAft>
                <a:spcPts val="600"/>
              </a:spcAft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4- No Solace /Peace</a:t>
            </a:r>
          </a:p>
          <a:p>
            <a:pPr lvl="0">
              <a:spcAft>
                <a:spcPts val="600"/>
              </a:spcAft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5- Avoided</a:t>
            </a: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800" decel="100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800" decel="100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800" decel="100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800" decel="100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800" decel="100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800" decel="100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800" decel="100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800" decel="100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00" decel="100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800" decel="100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800" decel="100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800" decel="100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800" decel="100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800" decel="100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800" decel="100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800" decel="100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800" decel="100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800" decel="100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800" decel="100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800" decel="100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800" decel="100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800" decel="100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800" decel="100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800" decel="100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800" decel="100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800" decel="100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 animBg="1"/>
      <p:bldP spid="6" grpId="0" build="allAtOnce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2667000"/>
            <a:ext cx="7696200" cy="4191000"/>
          </a:xfrm>
        </p:spPr>
        <p:txBody>
          <a:bodyPr/>
          <a:lstStyle/>
          <a:p>
            <a:pPr>
              <a:buNone/>
            </a:pPr>
            <a:endParaRPr lang="en-US" sz="3600" b="1" dirty="0"/>
          </a:p>
          <a:p>
            <a:pPr>
              <a:buNone/>
            </a:pPr>
            <a:endParaRPr lang="en-US" sz="3600" b="1" dirty="0"/>
          </a:p>
          <a:p>
            <a:pPr>
              <a:buNone/>
            </a:pPr>
            <a:r>
              <a:rPr lang="en-US" sz="3600" b="1" dirty="0"/>
              <a:t>   </a:t>
            </a:r>
          </a:p>
          <a:p>
            <a:pPr>
              <a:buNone/>
            </a:pPr>
            <a:r>
              <a:rPr lang="en-US" sz="3600" b="1" dirty="0"/>
              <a:t>Let’s Get Radical for Jesus!!</a:t>
            </a:r>
          </a:p>
          <a:p>
            <a:pPr>
              <a:buNone/>
            </a:pPr>
            <a:r>
              <a:rPr lang="en-US" sz="3600" b="1" dirty="0"/>
              <a:t>    He Got Radical for You</a:t>
            </a:r>
          </a:p>
          <a:p>
            <a:pPr>
              <a:buNone/>
            </a:pPr>
            <a:r>
              <a:rPr lang="en-US" sz="3600" b="1" dirty="0"/>
              <a:t>       It’s Your Move !!!</a:t>
            </a:r>
          </a:p>
        </p:txBody>
      </p:sp>
      <p:pic>
        <p:nvPicPr>
          <p:cNvPr id="5" name="Picture 6" descr="http://www.cuttingedge.org/news/Jesus_On_Cros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381000"/>
            <a:ext cx="7010400" cy="4191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lus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http://www.virtuousplanet.com/shops/userimages/00005/00000000107/section/0000000000000006231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0"/>
            <a:ext cx="8610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057400" y="2971800"/>
            <a:ext cx="49530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Get Radical !</a:t>
            </a:r>
          </a:p>
        </p:txBody>
      </p:sp>
    </p:spTree>
  </p:cSld>
  <p:clrMapOvr>
    <a:masterClrMapping/>
  </p:clrMapOvr>
  <p:transition spd="slow">
    <p:plus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http://www.virtuousplanet.com/shops/userimages/00005/00000000107/section/0000000000000006231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0"/>
            <a:ext cx="86106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0"/>
            <a:ext cx="6553200" cy="965200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b="1" i="1" dirty="0">
                <a:solidFill>
                  <a:schemeClr val="tx1"/>
                </a:solidFill>
              </a:rPr>
              <a:t>Radical Christianity</a:t>
            </a: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152400" y="1219200"/>
            <a:ext cx="8763000" cy="5140325"/>
          </a:xfrm>
          <a:prstGeom prst="rect">
            <a:avLst/>
          </a:prstGeom>
          <a:solidFill>
            <a:schemeClr val="bg1">
              <a:alpha val="9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ntium" pitchFamily="2" charset="0"/>
              </a:rPr>
              <a:t>The World we Face Today is…</a:t>
            </a:r>
          </a:p>
          <a:p>
            <a:pPr>
              <a:spcBef>
                <a:spcPts val="0"/>
              </a:spcBef>
              <a:defRPr/>
            </a:pPr>
            <a:r>
              <a:rPr lang="en-US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ntium" pitchFamily="2" charset="0"/>
              </a:rPr>
              <a:t>             …Characterized by the Word</a:t>
            </a:r>
          </a:p>
          <a:p>
            <a:pPr algn="ctr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ntium" pitchFamily="2" charset="0"/>
              </a:rPr>
              <a:t>“Radical”</a:t>
            </a:r>
          </a:p>
          <a:p>
            <a:pPr>
              <a:spcBef>
                <a:spcPts val="0"/>
              </a:spcBef>
              <a:defRPr/>
            </a:pPr>
            <a:r>
              <a:rPr lang="en-US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ntium" pitchFamily="2" charset="0"/>
              </a:rPr>
              <a:t>If We are to Step Beyond…</a:t>
            </a:r>
          </a:p>
          <a:p>
            <a:pPr>
              <a:spcBef>
                <a:spcPts val="0"/>
              </a:spcBef>
              <a:defRPr/>
            </a:pPr>
            <a:r>
              <a:rPr lang="en-US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ntium" pitchFamily="2" charset="0"/>
              </a:rPr>
              <a:t>                         …Church as Usual   </a:t>
            </a:r>
          </a:p>
          <a:p>
            <a:pPr>
              <a:spcBef>
                <a:spcPts val="0"/>
              </a:spcBef>
              <a:defRPr/>
            </a:pPr>
            <a:r>
              <a:rPr lang="en-US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ntium" pitchFamily="2" charset="0"/>
              </a:rPr>
              <a:t>             We Need to Be Radical Too!</a:t>
            </a:r>
          </a:p>
          <a:p>
            <a:pPr>
              <a:spcBef>
                <a:spcPts val="1200"/>
              </a:spcBef>
              <a:defRPr/>
            </a:pPr>
            <a:r>
              <a:rPr lang="en-US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ntium" pitchFamily="2" charset="0"/>
              </a:rPr>
              <a:t>                          Jesus Was!!!!</a:t>
            </a:r>
            <a:endParaRPr lang="en-US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2" name="Picture 9" descr="http://dmacgreg1.files.wordpress.com/2010/03/basin-and-towe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2895600"/>
            <a:ext cx="34290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304800" y="1066800"/>
            <a:ext cx="7848600" cy="2062163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Radical-</a:t>
            </a:r>
          </a:p>
          <a:p>
            <a:pPr>
              <a:defRPr/>
            </a:pP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Uncompromising, Militant, Extreme, Revolutionary, Excellent… </a:t>
            </a:r>
          </a:p>
          <a:p>
            <a:pPr>
              <a:defRPr/>
            </a:pP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…Effecting all around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8" descr="Taking Up Our Cros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067050"/>
            <a:ext cx="4876800" cy="379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205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05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05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0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0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0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0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0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0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0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0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0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0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20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0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000"/>
                            </p:stCondLst>
                            <p:childTnLst>
                              <p:par>
                                <p:cTn id="58" presetID="28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000"/>
                            </p:stCondLst>
                            <p:childTnLst>
                              <p:par>
                                <p:cTn id="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2052" grpId="0" uiExpand="1" build="allAtOnce" animBg="1"/>
      <p:bldP spid="1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http://www.virtuousplanet.com/shops/userimages/00005/00000000107/section/0000000000000006231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0"/>
            <a:ext cx="86106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534400" cy="5334000"/>
          </a:xfrm>
          <a:solidFill>
            <a:schemeClr val="bg1">
              <a:alpha val="90195"/>
            </a:schemeClr>
          </a:solidFill>
        </p:spPr>
        <p:txBody>
          <a:bodyPr/>
          <a:lstStyle/>
          <a:p>
            <a:pPr>
              <a:buNone/>
            </a:pPr>
            <a:r>
              <a:rPr lang="en-US" sz="2800" dirty="0"/>
              <a:t>How is It so Effective?</a:t>
            </a:r>
          </a:p>
          <a:p>
            <a:pPr>
              <a:buNone/>
            </a:pP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#1 –If you are Hot for God…</a:t>
            </a:r>
          </a:p>
          <a:p>
            <a:pPr>
              <a:buNone/>
            </a:pP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a- it cools you down</a:t>
            </a:r>
          </a:p>
          <a:p>
            <a:pPr>
              <a:buNone/>
            </a:pP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b- it keeps you Down</a:t>
            </a:r>
          </a:p>
          <a:p>
            <a:pPr>
              <a:buNone/>
            </a:pPr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#2 –If You are cool for God</a:t>
            </a:r>
          </a:p>
          <a:p>
            <a:pPr>
              <a:buNone/>
            </a:pP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a- It Prevents you from Getting Hot</a:t>
            </a:r>
          </a:p>
          <a:p>
            <a:pPr>
              <a:buNone/>
            </a:pP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b- It Removes any incentive to </a:t>
            </a: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title"/>
          </p:nvPr>
        </p:nvSpPr>
        <p:spPr>
          <a:xfrm>
            <a:off x="1676400" y="381000"/>
            <a:ext cx="5257800" cy="685800"/>
          </a:xfrm>
          <a:ln w="28575">
            <a:solidFill>
              <a:srgbClr val="99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Distraction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963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963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4" grpId="0" build="p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http://www.virtuousplanet.com/shops/userimages/00005/00000000107/section/0000000000000006231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0"/>
            <a:ext cx="86106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1371600"/>
            <a:ext cx="8534400" cy="5181600"/>
          </a:xfrm>
          <a:solidFill>
            <a:schemeClr val="bg1">
              <a:alpha val="90195"/>
            </a:schemeClr>
          </a:solidFill>
        </p:spPr>
        <p:txBody>
          <a:bodyPr/>
          <a:lstStyle/>
          <a:p>
            <a:pPr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We Live in a… </a:t>
            </a:r>
          </a:p>
          <a:p>
            <a:pPr>
              <a:spcBef>
                <a:spcPts val="0"/>
              </a:spcBef>
              <a:buNone/>
            </a:pP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…“What’s in it for Me” 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Society</a:t>
            </a:r>
          </a:p>
          <a:p>
            <a:pPr>
              <a:spcBef>
                <a:spcPts val="0"/>
              </a:spcBef>
              <a:buNone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ts val="0"/>
              </a:spcBef>
              <a:buNone/>
            </a:pP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This Attitude has Slowly Crept into …</a:t>
            </a:r>
          </a:p>
          <a:p>
            <a:pPr>
              <a:spcBef>
                <a:spcPts val="0"/>
              </a:spcBef>
              <a:buNone/>
            </a:pP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      …Our Churches </a:t>
            </a:r>
          </a:p>
          <a:p>
            <a:pPr>
              <a:spcBef>
                <a:spcPts val="1200"/>
              </a:spcBef>
              <a:buNone/>
            </a:pPr>
            <a:br>
              <a:rPr lang="en-US" b="1" i="1" dirty="0"/>
            </a:b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spcBef>
                <a:spcPts val="0"/>
              </a:spcBef>
              <a:buFontTx/>
              <a:buNone/>
              <a:defRPr/>
            </a:pPr>
            <a:endParaRPr lang="en-US" sz="3200" dirty="0"/>
          </a:p>
          <a:p>
            <a:pPr lvl="1" eaLnBrk="1" hangingPunct="1">
              <a:buFontTx/>
              <a:buNone/>
              <a:defRPr/>
            </a:pP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6870700" cy="685800"/>
          </a:xfrm>
          <a:ln w="28575">
            <a:solidFill>
              <a:srgbClr val="990000"/>
            </a:solidFill>
          </a:ln>
        </p:spPr>
        <p:txBody>
          <a:bodyPr/>
          <a:lstStyle/>
          <a:p>
            <a:pPr algn="l"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The Radical Servant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6963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6963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69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9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6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4" grpId="0" uiExpand="1" build="p" animBg="1"/>
      <p:bldP spid="6963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http://www.virtuousplanet.com/shops/userimages/00005/00000000107/section/0000000000000006231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0"/>
            <a:ext cx="86106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534400" cy="5334000"/>
          </a:xfrm>
          <a:solidFill>
            <a:schemeClr val="bg1">
              <a:alpha val="90195"/>
            </a:schemeClr>
          </a:solidFill>
        </p:spPr>
        <p:txBody>
          <a:bodyPr/>
          <a:lstStyle/>
          <a:p>
            <a:pPr>
              <a:buNone/>
            </a:pPr>
            <a:r>
              <a:rPr lang="en-US" sz="2800" dirty="0"/>
              <a:t>One of Satan’s Tools</a:t>
            </a:r>
          </a:p>
          <a:p>
            <a:pPr>
              <a:buNone/>
            </a:pP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James 1 –Double-minded Man Unstable</a:t>
            </a:r>
          </a:p>
          <a:p>
            <a:pPr>
              <a:buNone/>
            </a:pP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Because He is trying to Balance the _______</a:t>
            </a:r>
          </a:p>
          <a:p>
            <a:pPr>
              <a:buNone/>
            </a:pP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en-US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is Distraction so Effective?</a:t>
            </a:r>
          </a:p>
          <a:p>
            <a:pPr>
              <a:buNone/>
            </a:pP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 it is Subtle –it sneaks up </a:t>
            </a:r>
          </a:p>
          <a:p>
            <a:pPr>
              <a:buNone/>
            </a:pP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 it is Patient –like a trap waiting to be sprung</a:t>
            </a: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title"/>
          </p:nvPr>
        </p:nvSpPr>
        <p:spPr>
          <a:xfrm>
            <a:off x="1676400" y="381000"/>
            <a:ext cx="5257800" cy="685800"/>
          </a:xfrm>
          <a:ln w="28575">
            <a:solidFill>
              <a:srgbClr val="99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Distraction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963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963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4" grpId="0" build="p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http://www.virtuousplanet.com/shops/userimages/00005/00000000107/section/0000000000000006231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0"/>
            <a:ext cx="86106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610600" cy="5334000"/>
          </a:xfrm>
          <a:solidFill>
            <a:schemeClr val="bg1">
              <a:alpha val="90195"/>
            </a:schemeClr>
          </a:solidFill>
        </p:spPr>
        <p:txBody>
          <a:bodyPr/>
          <a:lstStyle/>
          <a:p>
            <a:pPr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He Looked at the Galatians / Saw the… </a:t>
            </a:r>
          </a:p>
          <a:p>
            <a:pPr>
              <a:buFont typeface="Wingdings" pitchFamily="2" charset="2"/>
              <a:buChar char="q"/>
            </a:pP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Potential Hindrance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+ </a:t>
            </a: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Devastation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of …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ts val="600"/>
              </a:spcBef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…</a:t>
            </a: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Trying to Face 2 Directions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@ the Same Time </a:t>
            </a:r>
          </a:p>
          <a:p>
            <a:pPr>
              <a:spcBef>
                <a:spcPts val="1200"/>
              </a:spcBef>
              <a:buFont typeface="Wingdings" pitchFamily="2" charset="2"/>
              <a:buChar char="q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 </a:t>
            </a: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Unnecessary Peril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of a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Divided Heart </a:t>
            </a:r>
          </a:p>
          <a:p>
            <a:pPr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James 1:8 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0"/>
              </a:spcBef>
              <a:buNone/>
            </a:pP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double minded 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 is 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unstable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all his ways.</a:t>
            </a:r>
          </a:p>
          <a:p>
            <a:pPr>
              <a:buFont typeface="Wingdings" pitchFamily="2" charset="2"/>
              <a:buChar char="q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Destructive –Mix Faith/ Fear</a:t>
            </a:r>
          </a:p>
          <a:p>
            <a:pPr>
              <a:buFont typeface="Wingdings" pitchFamily="2" charset="2"/>
              <a:buChar char="q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Distraction –Looking 2 Ways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title"/>
          </p:nvPr>
        </p:nvSpPr>
        <p:spPr>
          <a:xfrm>
            <a:off x="1676400" y="381000"/>
            <a:ext cx="5257800" cy="685800"/>
          </a:xfrm>
          <a:ln w="28575">
            <a:solidFill>
              <a:srgbClr val="99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Paul’s Angry Letter  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963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63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963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963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963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9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9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9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9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9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9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9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9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9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9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9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9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9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9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9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9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9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9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9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9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4" grpId="0" uiExpand="1" build="p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http://www.virtuousplanet.com/shops/userimages/00005/00000000107/section/0000000000000006231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0"/>
            <a:ext cx="86106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534400" cy="5334000"/>
          </a:xfrm>
          <a:solidFill>
            <a:schemeClr val="bg1">
              <a:alpha val="90195"/>
            </a:schemeClr>
          </a:solidFill>
        </p:spPr>
        <p:txBody>
          <a:bodyPr/>
          <a:lstStyle/>
          <a:p>
            <a:pPr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   </a:t>
            </a: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One of Satan’s Chief Tools</a:t>
            </a:r>
          </a:p>
          <a:p>
            <a:pPr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Any Type of Activity that Consumes…</a:t>
            </a:r>
          </a:p>
          <a:p>
            <a:pPr lvl="1"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1- You</a:t>
            </a:r>
          </a:p>
          <a:p>
            <a:pPr lvl="1"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2- Time</a:t>
            </a:r>
          </a:p>
          <a:p>
            <a:pPr lvl="1"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3- Interest</a:t>
            </a:r>
          </a:p>
          <a:p>
            <a:pPr>
              <a:spcBef>
                <a:spcPts val="1200"/>
              </a:spcBef>
              <a:buNone/>
            </a:pP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…To the Point God Becomes a Blur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title"/>
          </p:nvPr>
        </p:nvSpPr>
        <p:spPr>
          <a:xfrm>
            <a:off x="1676400" y="381000"/>
            <a:ext cx="5257800" cy="685800"/>
          </a:xfrm>
          <a:ln w="28575">
            <a:solidFill>
              <a:srgbClr val="99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Distraction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963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963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69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9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69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69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4" grpId="0" uiExpand="1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7848600" cy="4572000"/>
          </a:xfrm>
          <a:solidFill>
            <a:schemeClr val="bg1">
              <a:alpha val="90195"/>
            </a:schemeClr>
          </a:solidFill>
        </p:spPr>
        <p:txBody>
          <a:bodyPr/>
          <a:lstStyle/>
          <a:p>
            <a:pPr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Paul Saw the… </a:t>
            </a:r>
          </a:p>
          <a:p>
            <a:pPr marL="0" indent="0"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…Potential Hindrance + Devastation of </a:t>
            </a:r>
          </a:p>
          <a:p>
            <a:pPr>
              <a:spcBef>
                <a:spcPts val="600"/>
              </a:spcBef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…Trying to Face 2 Directions </a:t>
            </a:r>
          </a:p>
          <a:p>
            <a:pPr>
              <a:spcBef>
                <a:spcPts val="600"/>
              </a:spcBef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   ...at the Same Time </a:t>
            </a:r>
          </a:p>
          <a:p>
            <a:pPr>
              <a:spcBef>
                <a:spcPts val="600"/>
              </a:spcBef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       …Peril of a Divided Heart </a:t>
            </a:r>
          </a:p>
          <a:p>
            <a:pPr algn="ctr"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James 1:8,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 double minded man is </a:t>
            </a:r>
          </a:p>
          <a:p>
            <a:pPr>
              <a:spcBef>
                <a:spcPts val="0"/>
              </a:spcBef>
              <a:buNone/>
            </a:pP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                        unstable in all his ways”</a:t>
            </a:r>
          </a:p>
          <a:p>
            <a:pPr marL="1168400" lvl="2" indent="-457200">
              <a:buFont typeface="Wingdings" panose="05000000000000000000" pitchFamily="2" charset="2"/>
              <a:buChar char="§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Destructive –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Mix Faith with Fear</a:t>
            </a:r>
          </a:p>
          <a:p>
            <a:pPr marL="1168400" lvl="2" indent="-457200">
              <a:buFont typeface="Wingdings" panose="05000000000000000000" pitchFamily="2" charset="2"/>
              <a:buChar char="§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Distraction –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Looking 2 Ways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0" y="152400"/>
            <a:ext cx="5257800" cy="685800"/>
          </a:xfrm>
          <a:ln w="28575">
            <a:solidFill>
              <a:srgbClr val="99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Paul’s Angry Letter  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963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63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963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963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963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9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9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9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9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9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9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9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9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9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9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9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9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9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9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9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9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9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9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9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9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00"/>
                            </p:stCondLst>
                            <p:childTnLst>
                              <p:par>
                                <p:cTn id="76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96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96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96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96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96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4" grpId="0" uiExpand="1" build="p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http://www.virtuousplanet.com/shops/userimages/00005/00000000107/section/0000000000000006231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0"/>
            <a:ext cx="86106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534400" cy="5334000"/>
          </a:xfrm>
          <a:solidFill>
            <a:schemeClr val="bg1">
              <a:alpha val="90195"/>
            </a:schemeClr>
          </a:solidFill>
        </p:spPr>
        <p:txBody>
          <a:bodyPr/>
          <a:lstStyle/>
          <a:p>
            <a:pPr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        </a:t>
            </a: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One of Satan’s Chief Tools</a:t>
            </a:r>
          </a:p>
          <a:p>
            <a:pPr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1- it is </a:t>
            </a: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Subtle Tool </a:t>
            </a:r>
          </a:p>
          <a:p>
            <a:pPr lvl="1">
              <a:spcBef>
                <a:spcPts val="0"/>
              </a:spcBef>
              <a:buFont typeface="Arial" pitchFamily="34" charset="0"/>
              <a:buChar char="•"/>
            </a:pP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It Sneaks Up So Soft It Is Unnoticeable </a:t>
            </a:r>
          </a:p>
          <a:p>
            <a:pPr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2- it is a </a:t>
            </a: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Deceptive Tool</a:t>
            </a:r>
          </a:p>
          <a:p>
            <a:pPr lvl="1">
              <a:spcBef>
                <a:spcPts val="0"/>
              </a:spcBef>
              <a:buFont typeface="Arial" pitchFamily="34" charset="0"/>
              <a:buChar char="•"/>
            </a:pP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It Makes You Feel Effective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(temporarily)</a:t>
            </a:r>
          </a:p>
          <a:p>
            <a:pPr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3- it is a </a:t>
            </a: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Patient Tool</a:t>
            </a:r>
          </a:p>
          <a:p>
            <a:pPr lvl="1">
              <a:spcBef>
                <a:spcPts val="0"/>
              </a:spcBef>
              <a:buFont typeface="Arial" pitchFamily="34" charset="0"/>
              <a:buChar char="•"/>
            </a:pP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Like a Trap Waiting to Be Sprung</a:t>
            </a:r>
          </a:p>
          <a:p>
            <a:pPr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4- it is a </a:t>
            </a: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Cooling Tool</a:t>
            </a:r>
          </a:p>
          <a:p>
            <a:pPr lvl="1">
              <a:spcBef>
                <a:spcPts val="0"/>
              </a:spcBef>
              <a:buFont typeface="Wingdings" pitchFamily="2" charset="2"/>
              <a:buChar char="q"/>
            </a:pP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Cools you Down/ Keeps you Down 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or</a:t>
            </a:r>
          </a:p>
          <a:p>
            <a:pPr lvl="1">
              <a:spcBef>
                <a:spcPts val="0"/>
              </a:spcBef>
              <a:buFont typeface="Wingdings" pitchFamily="2" charset="2"/>
              <a:buChar char="q"/>
            </a:pP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Prevents You From Ever Getting Hot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title"/>
          </p:nvPr>
        </p:nvSpPr>
        <p:spPr>
          <a:xfrm>
            <a:off x="1676400" y="381000"/>
            <a:ext cx="5257800" cy="685800"/>
          </a:xfrm>
          <a:ln w="28575">
            <a:solidFill>
              <a:srgbClr val="99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Distraction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69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69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69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69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69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69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696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696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696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696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4" grpId="0" uiExpand="1" build="p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http://www.virtuousplanet.com/shops/userimages/00005/00000000107/section/0000000000000006231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0"/>
            <a:ext cx="86106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1524000"/>
            <a:ext cx="8534400" cy="3048000"/>
          </a:xfrm>
          <a:solidFill>
            <a:schemeClr val="bg1">
              <a:alpha val="90195"/>
            </a:schemeClr>
          </a:solidFill>
        </p:spPr>
        <p:txBody>
          <a:bodyPr/>
          <a:lstStyle/>
          <a:p>
            <a:pPr lvl="0"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The Answer to Distraction -</a:t>
            </a: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Gal 2:20</a:t>
            </a:r>
          </a:p>
          <a:p>
            <a:pPr lvl="0">
              <a:buFont typeface="Wingdings" pitchFamily="2" charset="2"/>
              <a:buChar char="q"/>
            </a:pP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 Test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–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crucified w/ Christ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lvl="0">
              <a:spcBef>
                <a:spcPts val="0"/>
              </a:spcBef>
              <a:buNone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– not always an easy task</a:t>
            </a:r>
          </a:p>
          <a:p>
            <a:pPr lvl="0">
              <a:spcBef>
                <a:spcPts val="1200"/>
              </a:spcBef>
              <a:buFont typeface="Wingdings" pitchFamily="2" charset="2"/>
              <a:buChar char="q"/>
            </a:pP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 Testimony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–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 live yet not I but Christ in me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0">
              <a:spcBef>
                <a:spcPts val="1200"/>
              </a:spcBef>
              <a:buFont typeface="Wingdings" pitchFamily="2" charset="2"/>
              <a:buChar char="q"/>
            </a:pP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 Transfer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– 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 life I Now live..I live by faith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buNone/>
            </a:pP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eaLnBrk="1" hangingPunct="1">
              <a:spcBef>
                <a:spcPts val="0"/>
              </a:spcBef>
              <a:buFontTx/>
              <a:buNone/>
              <a:defRPr/>
            </a:pPr>
            <a:endParaRPr lang="en-US" sz="3200" dirty="0"/>
          </a:p>
          <a:p>
            <a:pPr lvl="1" eaLnBrk="1" hangingPunct="1">
              <a:buFontTx/>
              <a:buNone/>
              <a:defRPr/>
            </a:pP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title"/>
          </p:nvPr>
        </p:nvSpPr>
        <p:spPr>
          <a:xfrm>
            <a:off x="1676400" y="381000"/>
            <a:ext cx="5257800" cy="685800"/>
          </a:xfrm>
          <a:ln w="28575">
            <a:solidFill>
              <a:srgbClr val="99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Strange Paradox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6" name="Picture 4" descr="http://2.bp.blogspot.com/-mxGyeDbWldA/TanMFZoD98I/AAAAAAAAMj0/N3sBcMIhQWU/s320/CrucifixionNail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4648200"/>
            <a:ext cx="6705600" cy="20193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6963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69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2000"/>
                                        <p:tgtEl>
                                          <p:spTgt spid="6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2000"/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2000"/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2000"/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4" grpId="1" uiExpand="1" build="p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http://www.virtuousplanet.com/shops/userimages/00005/00000000107/section/0000000000000006231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0"/>
            <a:ext cx="86106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534400" cy="5029200"/>
          </a:xfrm>
          <a:solidFill>
            <a:schemeClr val="bg1">
              <a:alpha val="90195"/>
            </a:schemeClr>
          </a:solidFill>
        </p:spPr>
        <p:txBody>
          <a:bodyPr/>
          <a:lstStyle/>
          <a:p>
            <a:pPr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1- </a:t>
            </a: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 Proper Look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… 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“Focused Look”</a:t>
            </a:r>
          </a:p>
          <a:p>
            <a:pPr>
              <a:spcBef>
                <a:spcPts val="0"/>
              </a:spcBef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a- 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He’s Not Looking to the Left or Right</a:t>
            </a:r>
          </a:p>
          <a:p>
            <a:pPr>
              <a:spcBef>
                <a:spcPts val="1200"/>
              </a:spcBef>
              <a:buFont typeface="Wingdings" pitchFamily="2" charset="2"/>
              <a:buChar char="q"/>
            </a:pP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Luke 9:51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set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(face to danger) 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his face toward Jerusalem- He knew what awaited, still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ts val="1200"/>
              </a:spcBef>
              <a:buFont typeface="Wingdings" pitchFamily="2" charset="2"/>
              <a:buChar char="q"/>
            </a:pP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Isa 50:7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“set face like </a:t>
            </a:r>
            <a:r>
              <a:rPr lang="en-US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flint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(hard, impassive, determined, fixed. shall not be ashamed)</a:t>
            </a:r>
          </a:p>
          <a:p>
            <a:pPr>
              <a:spcBef>
                <a:spcPts val="1200"/>
              </a:spcBef>
              <a:buFont typeface="Wingdings" pitchFamily="2" charset="2"/>
              <a:buChar char="q"/>
            </a:pP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Josh 1:1-7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- God said Not Look to Right or Left</a:t>
            </a:r>
          </a:p>
          <a:p>
            <a:pPr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eaLnBrk="1" hangingPunct="1">
              <a:spcBef>
                <a:spcPts val="0"/>
              </a:spcBef>
              <a:buFontTx/>
              <a:buNone/>
              <a:defRPr/>
            </a:pPr>
            <a:endParaRPr lang="en-US" sz="3200" dirty="0"/>
          </a:p>
          <a:p>
            <a:pPr lvl="1" eaLnBrk="1" hangingPunct="1">
              <a:buFontTx/>
              <a:buNone/>
              <a:defRPr/>
            </a:pP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381000"/>
            <a:ext cx="8229600" cy="685800"/>
          </a:xfrm>
          <a:ln w="28575">
            <a:solidFill>
              <a:srgbClr val="99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b="1" dirty="0"/>
              <a:t>I. </a:t>
            </a:r>
            <a:r>
              <a:rPr lang="en-US" b="1" u="sng" dirty="0"/>
              <a:t>The Direction </a:t>
            </a:r>
            <a:r>
              <a:rPr lang="en-US" i="1" u="sng" dirty="0"/>
              <a:t>“Facing Only One</a:t>
            </a:r>
            <a:r>
              <a:rPr lang="en-US" i="1" dirty="0"/>
              <a:t>”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6" name="Picture 4" descr="http://2.bp.blogspot.com/-mxGyeDbWldA/TanMFZoD98I/AAAAAAAAMj0/N3sBcMIhQWU/s320/CrucifixionNail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5029200"/>
            <a:ext cx="6705600" cy="18288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963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963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9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9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4" grpId="1" uiExpand="1" build="p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http://www.virtuousplanet.com/shops/userimages/00005/00000000107/section/0000000000000006231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0"/>
            <a:ext cx="86106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http://2.bp.blogspot.com/-mxGyeDbWldA/TanMFZoD98I/AAAAAAAAMj0/N3sBcMIhQWU/s320/CrucifixionNail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4648200"/>
            <a:ext cx="6705600" cy="2019300"/>
          </a:xfrm>
          <a:prstGeom prst="rect">
            <a:avLst/>
          </a:prstGeom>
          <a:noFill/>
        </p:spPr>
      </p:pic>
      <p:sp>
        <p:nvSpPr>
          <p:cNvPr id="696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305800" cy="5638800"/>
          </a:xfrm>
          <a:solidFill>
            <a:schemeClr val="bg1">
              <a:alpha val="90195"/>
            </a:schemeClr>
          </a:solidFill>
        </p:spPr>
        <p:txBody>
          <a:bodyPr/>
          <a:lstStyle/>
          <a:p>
            <a:pPr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1- </a:t>
            </a: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 Proper Look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– “Focus”</a:t>
            </a:r>
          </a:p>
          <a:p>
            <a:pPr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2- </a:t>
            </a: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 Progressive Look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–not Behind but Ahead</a:t>
            </a:r>
          </a:p>
          <a:p>
            <a:pPr lvl="1">
              <a:buFont typeface="Wingdings" pitchFamily="2" charset="2"/>
              <a:buChar char="q"/>
            </a:pP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Phil 3:13-14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 </a:t>
            </a: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forgetting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total put out mind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), </a:t>
            </a: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reaching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 stretch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), </a:t>
            </a: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pressing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agonize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), </a:t>
            </a:r>
          </a:p>
          <a:p>
            <a:pPr>
              <a:spcBef>
                <a:spcPts val="1200"/>
              </a:spcBef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3- </a:t>
            </a: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 Prophetic Look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–</a:t>
            </a:r>
          </a:p>
          <a:p>
            <a:pPr lvl="1">
              <a:spcBef>
                <a:spcPts val="0"/>
              </a:spcBef>
              <a:buFont typeface="Wingdings" pitchFamily="2" charset="2"/>
              <a:buChar char="q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Should Give Hope + Encouragement </a:t>
            </a:r>
          </a:p>
          <a:p>
            <a:pPr lvl="1">
              <a:spcBef>
                <a:spcPts val="1200"/>
              </a:spcBef>
              <a:buFont typeface="Wingdings" pitchFamily="2" charset="2"/>
              <a:buChar char="q"/>
            </a:pP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Luke 21:25-28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“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hearts fail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..</a:t>
            </a: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look up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(opp. of world) 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 red. draweth nigh..”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1- </a:t>
            </a: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rep State of Mind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–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Look Up -depressed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2- </a:t>
            </a: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rep State Expectancy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–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draweth nigh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buNone/>
            </a:pP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eaLnBrk="1" hangingPunct="1">
              <a:spcBef>
                <a:spcPts val="0"/>
              </a:spcBef>
              <a:buFontTx/>
              <a:buNone/>
              <a:defRPr/>
            </a:pPr>
            <a:endParaRPr lang="en-US" sz="3200" dirty="0"/>
          </a:p>
          <a:p>
            <a:pPr lvl="1" eaLnBrk="1" hangingPunct="1">
              <a:buFontTx/>
              <a:buNone/>
              <a:defRPr/>
            </a:pP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381000"/>
            <a:ext cx="8229600" cy="685800"/>
          </a:xfrm>
          <a:ln w="28575">
            <a:solidFill>
              <a:srgbClr val="99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b="1" dirty="0"/>
              <a:t>I. </a:t>
            </a:r>
            <a:r>
              <a:rPr lang="en-US" b="1" u="sng" dirty="0"/>
              <a:t>The Direction </a:t>
            </a:r>
            <a:r>
              <a:rPr lang="en-US" i="1" u="sng" dirty="0"/>
              <a:t>“Facing Only One</a:t>
            </a:r>
            <a:r>
              <a:rPr lang="en-US" i="1" dirty="0"/>
              <a:t>”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963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963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9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9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69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69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69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69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69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69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4" grpId="0" uiExpand="1" build="p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http://www.virtuousplanet.com/shops/userimages/00005/00000000107/section/0000000000000006231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0"/>
            <a:ext cx="86106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1447800"/>
            <a:ext cx="8534400" cy="5257800"/>
          </a:xfrm>
          <a:solidFill>
            <a:schemeClr val="bg1">
              <a:alpha val="90195"/>
            </a:schemeClr>
          </a:solidFill>
        </p:spPr>
        <p:txBody>
          <a:bodyPr/>
          <a:lstStyle/>
          <a:p>
            <a:pPr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1- </a:t>
            </a: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 Mind that is Made Up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buFont typeface="Wingdings" pitchFamily="2" charset="2"/>
              <a:buChar char="§"/>
            </a:pP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 Kings 19:21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–Elisha burned his plows         </a:t>
            </a:r>
          </a:p>
          <a:p>
            <a:pPr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   (Symbolic 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–Leaving Past Behind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</a:p>
          <a:p>
            <a:pPr lvl="2">
              <a:buFont typeface="Wingdings" pitchFamily="2" charset="2"/>
              <a:buChar char="q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Cannot Let Past </a:t>
            </a: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Poison Present</a:t>
            </a:r>
          </a:p>
          <a:p>
            <a:pPr lvl="2">
              <a:spcBef>
                <a:spcPts val="0"/>
              </a:spcBef>
              <a:buFont typeface="Wingdings" pitchFamily="2" charset="2"/>
              <a:buChar char="q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Cannot Let Past </a:t>
            </a: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Prevent Future</a:t>
            </a:r>
          </a:p>
          <a:p>
            <a:pPr lvl="1" eaLnBrk="1" hangingPunct="1">
              <a:spcBef>
                <a:spcPts val="0"/>
              </a:spcBef>
              <a:buFontTx/>
              <a:buNone/>
              <a:defRPr/>
            </a:pPr>
            <a:endParaRPr lang="en-US" sz="3200" dirty="0"/>
          </a:p>
          <a:p>
            <a:pPr lvl="1" eaLnBrk="1" hangingPunct="1">
              <a:buFontTx/>
              <a:buNone/>
              <a:defRPr/>
            </a:pP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381000"/>
            <a:ext cx="8229600" cy="685800"/>
          </a:xfrm>
          <a:ln w="28575">
            <a:solidFill>
              <a:srgbClr val="99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II. </a:t>
            </a: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Decision </a:t>
            </a:r>
            <a:r>
              <a:rPr lang="en-US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“Not Going Back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6" name="Picture 4" descr="http://2.bp.blogspot.com/-mxGyeDbWldA/TanMFZoD98I/AAAAAAAAMj0/N3sBcMIhQWU/s320/CrucifixionNail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4838700"/>
            <a:ext cx="6705600" cy="20193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963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963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9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9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4" grpId="0" uiExpand="1" build="p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http://www.virtuousplanet.com/shops/userimages/00005/00000000107/section/0000000000000006231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0"/>
            <a:ext cx="86106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1447800"/>
            <a:ext cx="8534400" cy="5257800"/>
          </a:xfrm>
          <a:solidFill>
            <a:schemeClr val="bg1">
              <a:alpha val="90195"/>
            </a:schemeClr>
          </a:solidFill>
        </p:spPr>
        <p:txBody>
          <a:bodyPr/>
          <a:lstStyle/>
          <a:p>
            <a:pPr>
              <a:buNone/>
            </a:pPr>
            <a:r>
              <a:rPr lang="en-US" sz="28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1- </a:t>
            </a:r>
            <a:r>
              <a:rPr lang="en-US" sz="2800" b="1" u="sng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 Mind that is Made Up</a:t>
            </a:r>
            <a:endParaRPr lang="en-US" sz="28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2- </a:t>
            </a: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 Mind that is Motivated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lvl="1">
              <a:spcBef>
                <a:spcPts val="0"/>
              </a:spcBef>
              <a:buFont typeface="Wingdings" pitchFamily="2" charset="2"/>
              <a:buChar char="§"/>
            </a:pP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Action Follows a Made-up Mind</a:t>
            </a:r>
          </a:p>
          <a:p>
            <a:pPr lvl="1">
              <a:spcBef>
                <a:spcPts val="0"/>
              </a:spcBef>
              <a:buFont typeface="Wingdings" pitchFamily="2" charset="2"/>
              <a:buChar char="§"/>
            </a:pP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Danger of Not Following Through</a:t>
            </a:r>
          </a:p>
          <a:p>
            <a:pPr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Luke 9:62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“no man having put hand to plow… </a:t>
            </a:r>
          </a:p>
          <a:p>
            <a:pPr>
              <a:spcBef>
                <a:spcPts val="0"/>
              </a:spcBef>
              <a:buNone/>
            </a:pP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           and looking back …”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1- </a:t>
            </a: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Decision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- 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“any man hand to plow…”</a:t>
            </a:r>
          </a:p>
          <a:p>
            <a:pPr lvl="2">
              <a:spcBef>
                <a:spcPts val="0"/>
              </a:spcBef>
              <a:buFont typeface="Wingdings" pitchFamily="2" charset="2"/>
              <a:buChar char="§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God didn’t Force him</a:t>
            </a:r>
          </a:p>
          <a:p>
            <a:pPr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2- </a:t>
            </a: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Distracted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-“and looking back..”</a:t>
            </a:r>
          </a:p>
          <a:p>
            <a:pPr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3- </a:t>
            </a: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Damaged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-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“not Fit for Kingdom”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spcBef>
                <a:spcPts val="0"/>
              </a:spcBef>
              <a:buFontTx/>
              <a:buNone/>
              <a:defRPr/>
            </a:pPr>
            <a:endParaRPr lang="en-US" sz="3200" dirty="0"/>
          </a:p>
          <a:p>
            <a:pPr lvl="1" eaLnBrk="1" hangingPunct="1">
              <a:buFontTx/>
              <a:buNone/>
              <a:defRPr/>
            </a:pP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381000"/>
            <a:ext cx="8229600" cy="685800"/>
          </a:xfrm>
          <a:ln w="28575">
            <a:solidFill>
              <a:srgbClr val="99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II. </a:t>
            </a: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Decision </a:t>
            </a:r>
            <a:r>
              <a:rPr lang="en-US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“Not Going Back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7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7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7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7" presetClass="entr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69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69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7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69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69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7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69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69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7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696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696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7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696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696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4" grpId="1" uiExpand="1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http://www.virtuousplanet.com/shops/userimages/00005/00000000107/section/0000000000000006231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0"/>
            <a:ext cx="86106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0"/>
            <a:ext cx="6553200" cy="965200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b="1" i="1" dirty="0">
                <a:solidFill>
                  <a:schemeClr val="tx1"/>
                </a:solidFill>
              </a:rPr>
              <a:t>Radical Christianity</a:t>
            </a: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152400" y="1219200"/>
            <a:ext cx="8763000" cy="4970591"/>
          </a:xfrm>
          <a:prstGeom prst="rect">
            <a:avLst/>
          </a:prstGeom>
          <a:solidFill>
            <a:schemeClr val="bg1">
              <a:alpha val="9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ntium" pitchFamily="2" charset="0"/>
                <a:ea typeface="Arial Unicode MS" pitchFamily="34" charset="-128"/>
                <a:cs typeface="Arial Unicode MS" pitchFamily="34" charset="-128"/>
              </a:rPr>
              <a:t>                      </a:t>
            </a:r>
            <a:r>
              <a:rPr lang="en-US" sz="40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ntium" pitchFamily="2" charset="0"/>
                <a:ea typeface="Arial Unicode MS" pitchFamily="34" charset="-128"/>
                <a:cs typeface="Arial Unicode MS" pitchFamily="34" charset="-128"/>
              </a:rPr>
              <a:t>Radical</a:t>
            </a:r>
          </a:p>
          <a:p>
            <a:pPr>
              <a:defRPr/>
            </a:pPr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ntium" pitchFamily="2" charset="0"/>
                <a:ea typeface="Arial Unicode MS" pitchFamily="34" charset="-128"/>
                <a:cs typeface="Arial Unicode MS" pitchFamily="34" charset="-128"/>
              </a:rPr>
              <a:t>Uncompromising, Militant, Extreme, Revolutionary, Excellent… </a:t>
            </a:r>
          </a:p>
          <a:p>
            <a:pPr>
              <a:defRPr/>
            </a:pPr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ntium" pitchFamily="2" charset="0"/>
                <a:ea typeface="Arial Unicode MS" pitchFamily="34" charset="-128"/>
                <a:cs typeface="Arial Unicode MS" pitchFamily="34" charset="-128"/>
              </a:rPr>
              <a:t>    …Effecting all around</a:t>
            </a:r>
            <a:endParaRPr lang="en-US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ntium" pitchFamily="2" charset="0"/>
            </a:endParaRPr>
          </a:p>
          <a:p>
            <a:pPr>
              <a:spcBef>
                <a:spcPts val="1800"/>
              </a:spcBef>
              <a:defRPr/>
            </a:pPr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ntium" pitchFamily="2" charset="0"/>
              </a:rPr>
              <a:t>If We are to Step Beyond…</a:t>
            </a:r>
          </a:p>
          <a:p>
            <a:pPr>
              <a:spcBef>
                <a:spcPts val="0"/>
              </a:spcBef>
              <a:defRPr/>
            </a:pPr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ntium" pitchFamily="2" charset="0"/>
              </a:rPr>
              <a:t>                         …Church as Usual   </a:t>
            </a:r>
          </a:p>
          <a:p>
            <a:pPr>
              <a:spcBef>
                <a:spcPts val="0"/>
              </a:spcBef>
              <a:defRPr/>
            </a:pPr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ntium" pitchFamily="2" charset="0"/>
              </a:rPr>
              <a:t>                   We Need to Be Radical !</a:t>
            </a:r>
          </a:p>
          <a:p>
            <a:pPr>
              <a:spcBef>
                <a:spcPts val="1200"/>
              </a:spcBef>
              <a:defRPr/>
            </a:pPr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ntium" pitchFamily="2" charset="0"/>
              </a:rPr>
              <a:t>                             Jesus Was!!!!</a:t>
            </a:r>
            <a:endParaRPr lang="en-US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2" name="Picture 9" descr="http://dmacgreg1.files.wordpress.com/2010/03/basin-and-towe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2743200"/>
            <a:ext cx="34290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8" descr="Taking Up Our Cros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429000"/>
            <a:ext cx="48768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205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05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05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0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0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0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0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0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0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0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0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0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20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0"/>
                            </p:stCondLst>
                            <p:childTnLst>
                              <p:par>
                                <p:cTn id="5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0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0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000"/>
                            </p:stCondLst>
                            <p:childTnLst>
                              <p:par>
                                <p:cTn id="59" presetID="28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2052" grpId="0" build="allAtOnce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534400" cy="4495800"/>
          </a:xfrm>
          <a:solidFill>
            <a:schemeClr val="bg1">
              <a:alpha val="90195"/>
            </a:schemeClr>
          </a:solidFill>
        </p:spPr>
        <p:txBody>
          <a:bodyPr/>
          <a:lstStyle/>
          <a:p>
            <a:pPr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1- </a:t>
            </a: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 Proper Look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… 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“Focused Look”</a:t>
            </a:r>
          </a:p>
          <a:p>
            <a:pPr>
              <a:spcBef>
                <a:spcPts val="0"/>
              </a:spcBef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a- 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He’s Not Looking to the Left or Right</a:t>
            </a:r>
          </a:p>
          <a:p>
            <a:pPr>
              <a:spcBef>
                <a:spcPts val="1200"/>
              </a:spcBef>
              <a:buFont typeface="Wingdings" pitchFamily="2" charset="2"/>
              <a:buChar char="q"/>
            </a:pP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Luke 9:51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set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(face to danger) 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his face toward Jerusalem- He knew what awaited, still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ts val="1200"/>
              </a:spcBef>
              <a:buFont typeface="Wingdings" pitchFamily="2" charset="2"/>
              <a:buChar char="q"/>
            </a:pP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Isa 50:7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“set face like </a:t>
            </a:r>
            <a:r>
              <a:rPr lang="en-US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flint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(hard, impassive, determined, fixed. shall not be ashamed)</a:t>
            </a:r>
          </a:p>
          <a:p>
            <a:pPr>
              <a:spcBef>
                <a:spcPts val="1200"/>
              </a:spcBef>
              <a:buFont typeface="Wingdings" pitchFamily="2" charset="2"/>
              <a:buChar char="q"/>
            </a:pP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Josh 1:1-7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- God said Not Look to Right or Left</a:t>
            </a:r>
            <a:endParaRPr lang="en-US" sz="3200" dirty="0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title"/>
          </p:nvPr>
        </p:nvSpPr>
        <p:spPr>
          <a:xfrm>
            <a:off x="1752600" y="22459"/>
            <a:ext cx="7315200" cy="685800"/>
          </a:xfrm>
          <a:solidFill>
            <a:schemeClr val="bg1"/>
          </a:solidFill>
          <a:ln w="28575">
            <a:solidFill>
              <a:srgbClr val="990000"/>
            </a:solidFill>
          </a:ln>
        </p:spPr>
        <p:txBody>
          <a:bodyPr/>
          <a:lstStyle/>
          <a:p>
            <a:pPr algn="l" eaLnBrk="1" hangingPunct="1">
              <a:defRPr/>
            </a:pPr>
            <a:r>
              <a:rPr lang="en-US" b="1" dirty="0"/>
              <a:t>The Direction </a:t>
            </a:r>
            <a:r>
              <a:rPr lang="en-US" i="1" dirty="0"/>
              <a:t>“Facing Only One”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963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963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9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9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4" grpId="0" uiExpand="1" build="p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1524000"/>
            <a:ext cx="6400800" cy="4114800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pPr lvl="0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The Pathway to Selflessness    </a:t>
            </a:r>
            <a:endParaRPr lang="en-US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457200" lvl="0" indent="-457200">
              <a:buFont typeface="Wingdings" panose="05000000000000000000" pitchFamily="2" charset="2"/>
              <a:buChar char="§"/>
            </a:pP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Test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marL="812800" lvl="1" indent="-45720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crucified w/ Christ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marL="812800" lvl="1" indent="-45720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not always an easy task</a:t>
            </a:r>
          </a:p>
          <a:p>
            <a:pPr marL="457200" lvl="0" indent="-4572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Testimony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marL="812800" lvl="1" indent="-45720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I live yet not I but Christ in me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457200" lvl="0" indent="-4572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Transfer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marL="812800" lvl="1" indent="-45720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the life I Now live..I live by faith</a:t>
            </a: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381000"/>
            <a:ext cx="5257800" cy="685800"/>
          </a:xfrm>
          <a:solidFill>
            <a:schemeClr val="bg1">
              <a:alpha val="75000"/>
            </a:schemeClr>
          </a:solidFill>
          <a:ln w="28575">
            <a:solidFill>
              <a:srgbClr val="99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Strange Paradox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6963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69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2000"/>
                                        <p:tgtEl>
                                          <p:spTgt spid="6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2000"/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0"/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2000"/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2000"/>
                                        <p:tgtEl>
                                          <p:spTgt spid="69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2000"/>
                                        <p:tgtEl>
                                          <p:spTgt spid="69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2000"/>
                                        <p:tgtEl>
                                          <p:spTgt spid="69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4" grpId="0" uiExpand="1" build="p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 t="-42000" b="-4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305800" cy="4648200"/>
          </a:xfrm>
          <a:solidFill>
            <a:schemeClr val="bg1">
              <a:alpha val="90195"/>
            </a:schemeClr>
          </a:solidFill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Proper Look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“Focus”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Progressive Look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“Not Behind but Ahead”</a:t>
            </a:r>
          </a:p>
          <a:p>
            <a:pPr marL="812800" lvl="2" indent="-457200">
              <a:buFont typeface="Courier New" panose="02070309020205020404" pitchFamily="49" charset="0"/>
              <a:buChar char="o"/>
            </a:pP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Phil 3:13-14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- </a:t>
            </a: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forgetting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total put out mind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),  </a:t>
            </a:r>
          </a:p>
          <a:p>
            <a:pPr marL="355600" lvl="2" indent="0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        </a:t>
            </a: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reaching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to stretch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), </a:t>
            </a: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pressing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agonize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Prophetic Look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marL="812800" lvl="4" indent="-45720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Should Give Hope + Encouragement </a:t>
            </a:r>
          </a:p>
          <a:p>
            <a:pPr marL="812800" lvl="4" indent="-4572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Luke 21:25-28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hearts fail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.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.</a:t>
            </a:r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look up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opp. of world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) </a:t>
            </a: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for red. </a:t>
            </a:r>
            <a:r>
              <a:rPr lang="en-US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Draweth</a:t>
            </a:r>
            <a:endParaRPr lang="en-U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1168400" lvl="2" indent="-457200">
              <a:buFont typeface="Wingdings" panose="05000000000000000000" pitchFamily="2" charset="2"/>
              <a:buChar char="ü"/>
            </a:pP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rep State of Mind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–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Look Up –depressed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1168400" lvl="2" indent="-457200">
              <a:buFont typeface="Wingdings" panose="05000000000000000000" pitchFamily="2" charset="2"/>
              <a:buChar char="ü"/>
            </a:pP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rep State Expectancy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–”Red..</a:t>
            </a:r>
            <a:r>
              <a:rPr lang="en-US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draweth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nigh..”</a:t>
            </a:r>
          </a:p>
          <a:p>
            <a:pPr lvl="1" eaLnBrk="1" hangingPunct="1">
              <a:spcBef>
                <a:spcPts val="0"/>
              </a:spcBef>
              <a:buFontTx/>
              <a:buNone/>
              <a:defRPr/>
            </a:pPr>
            <a:endParaRPr lang="en-US" sz="3200" dirty="0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title"/>
          </p:nvPr>
        </p:nvSpPr>
        <p:spPr>
          <a:xfrm>
            <a:off x="2514600" y="76200"/>
            <a:ext cx="6477000" cy="685800"/>
          </a:xfrm>
          <a:ln w="28575">
            <a:solidFill>
              <a:srgbClr val="990000"/>
            </a:solidFill>
          </a:ln>
        </p:spPr>
        <p:txBody>
          <a:bodyPr/>
          <a:lstStyle/>
          <a:p>
            <a:pPr algn="l"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Direction 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“Facing Only One”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963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963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9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9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69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69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69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69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69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69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696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696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4" grpId="0" uiExpand="1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62000" y="494899"/>
            <a:ext cx="6858000" cy="4610502"/>
          </a:xfrm>
          <a:solidFill>
            <a:schemeClr val="bg1">
              <a:alpha val="90000"/>
            </a:schemeClr>
          </a:solidFill>
        </p:spPr>
        <p:txBody>
          <a:bodyPr/>
          <a:lstStyle/>
          <a:p>
            <a:pPr>
              <a:buNone/>
            </a:pP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Proper Look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… 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“Focused Look”</a:t>
            </a:r>
          </a:p>
          <a:p>
            <a:pPr marL="0" indent="0">
              <a:buNone/>
            </a:pP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Not Looking to the Left or Right</a:t>
            </a: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Luke </a:t>
            </a:r>
            <a:r>
              <a:rPr lang="en-US" sz="28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9:51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,</a:t>
            </a:r>
            <a:r>
              <a:rPr lang="en-US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z="2800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set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(face to danger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) 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his face toward Jerusalem- He knew what awaited, still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Isa 50:7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“set face like </a:t>
            </a:r>
            <a:r>
              <a:rPr lang="en-US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flint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(hard, impassive, determined, fixed. shall not be ashamed)</a:t>
            </a: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Josh 1:1-7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-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Not Look to Right or Left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buNone/>
            </a:pP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eaLnBrk="1" hangingPunct="1">
              <a:spcBef>
                <a:spcPts val="0"/>
              </a:spcBef>
              <a:buFontTx/>
              <a:buNone/>
              <a:defRPr/>
            </a:pPr>
            <a:endParaRPr lang="en-US" sz="3200" dirty="0"/>
          </a:p>
          <a:p>
            <a:pPr lvl="1" eaLnBrk="1" hangingPunct="1">
              <a:buFontTx/>
              <a:buNone/>
              <a:defRPr/>
            </a:pP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title"/>
          </p:nvPr>
        </p:nvSpPr>
        <p:spPr>
          <a:xfrm>
            <a:off x="2667000" y="6172200"/>
            <a:ext cx="6477000" cy="685800"/>
          </a:xfrm>
          <a:solidFill>
            <a:schemeClr val="bg1">
              <a:alpha val="75000"/>
            </a:schemeClr>
          </a:solidFill>
          <a:ln w="28575">
            <a:solidFill>
              <a:srgbClr val="990000"/>
            </a:solidFill>
          </a:ln>
        </p:spPr>
        <p:txBody>
          <a:bodyPr/>
          <a:lstStyle/>
          <a:p>
            <a:pPr algn="l"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Direction 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“Facing Only One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963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9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6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4" grpId="0" uiExpand="1" build="p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http://www.virtuousplanet.com/shops/userimages/00005/00000000107/section/0000000000000006231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0"/>
            <a:ext cx="86106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1371600"/>
            <a:ext cx="8763000" cy="4343400"/>
          </a:xfrm>
          <a:solidFill>
            <a:schemeClr val="bg1">
              <a:alpha val="90195"/>
            </a:schemeClr>
          </a:solidFill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Mind that is Made Up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812800" lvl="1" indent="-457200">
              <a:buFont typeface="Courier New" panose="02070309020205020404" pitchFamily="49" charset="0"/>
              <a:buChar char="o"/>
            </a:pP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Action Follows a Made-up Mind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Mind that is Motivated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Mind that is Maintained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marL="812800" lvl="1" indent="-457200">
              <a:buFont typeface="Courier New" panose="02070309020205020404" pitchFamily="49" charset="0"/>
              <a:buChar char="o"/>
            </a:pP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Don’t Give Up on the Edge …</a:t>
            </a:r>
          </a:p>
          <a:p>
            <a:pPr lvl="1">
              <a:spcBef>
                <a:spcPts val="0"/>
              </a:spcBef>
              <a:buNone/>
            </a:pP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              …of </a:t>
            </a:r>
            <a:r>
              <a:rPr lang="en-US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BreakThru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lvl="1" eaLnBrk="1" hangingPunct="1">
              <a:spcBef>
                <a:spcPts val="0"/>
              </a:spcBef>
              <a:buFontTx/>
              <a:buNone/>
              <a:defRPr/>
            </a:pPr>
            <a:endParaRPr lang="en-US" sz="3200" dirty="0"/>
          </a:p>
          <a:p>
            <a:pPr lvl="1" eaLnBrk="1" hangingPunct="1">
              <a:buFontTx/>
              <a:buNone/>
              <a:defRPr/>
            </a:pP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7010400" cy="685800"/>
          </a:xfrm>
          <a:ln w="28575">
            <a:solidFill>
              <a:srgbClr val="99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Decision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“Not Going Back”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5" name="Picture 4" descr="http://2.bp.blogspot.com/-mxGyeDbWldA/TanMFZoD98I/AAAAAAAAMj0/N3sBcMIhQWU/s320/CrucifixionNail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4648200"/>
            <a:ext cx="6705600" cy="20193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7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9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9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4" grpId="1" uiExpand="1" build="p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2000" r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1447800"/>
            <a:ext cx="8534400" cy="5257800"/>
          </a:xfrm>
          <a:solidFill>
            <a:schemeClr val="bg1">
              <a:alpha val="90195"/>
            </a:schemeClr>
          </a:solidFill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Mind that is Made Up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Mind that is Motivated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marL="1168400" lvl="2" indent="-45720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Action Follows a Made-up Mind</a:t>
            </a:r>
          </a:p>
          <a:p>
            <a:pPr marL="1168400" lvl="2" indent="-45720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Danger of Not Following Through</a:t>
            </a:r>
          </a:p>
          <a:p>
            <a:pPr algn="ctr"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Luke 9:62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“no man having put hand to plow… 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          and looking back …”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812800" lvl="1" indent="-457200">
              <a:buFont typeface="Arial" panose="020B0604020202020204" pitchFamily="34" charset="0"/>
              <a:buChar char="•"/>
            </a:pP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Decision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-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“any man hand to plow…”</a:t>
            </a:r>
          </a:p>
          <a:p>
            <a:pPr lvl="2">
              <a:spcBef>
                <a:spcPts val="0"/>
              </a:spcBef>
              <a:buFont typeface="Wingdings" pitchFamily="2" charset="2"/>
              <a:buChar char="§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God Did Not Force Him</a:t>
            </a:r>
          </a:p>
          <a:p>
            <a:pPr marL="812800" lvl="1" indent="-457200">
              <a:buFont typeface="Arial" panose="020B0604020202020204" pitchFamily="34" charset="0"/>
              <a:buChar char="•"/>
            </a:pP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Distracted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-“and looking back..”</a:t>
            </a:r>
          </a:p>
          <a:p>
            <a:pPr marL="812800" lvl="1" indent="-457200">
              <a:buFont typeface="Arial" panose="020B0604020202020204" pitchFamily="34" charset="0"/>
              <a:buChar char="•"/>
            </a:pP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Damaged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-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“not Fit for Kingdom”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spcBef>
                <a:spcPts val="0"/>
              </a:spcBef>
              <a:buFontTx/>
              <a:buNone/>
              <a:defRPr/>
            </a:pPr>
            <a:endParaRPr lang="en-US" sz="3200" dirty="0"/>
          </a:p>
          <a:p>
            <a:pPr lvl="1" eaLnBrk="1" hangingPunct="1">
              <a:buFontTx/>
              <a:buNone/>
              <a:defRPr/>
            </a:pP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149087"/>
            <a:ext cx="6172200" cy="685800"/>
          </a:xfrm>
          <a:noFill/>
          <a:ln w="28575">
            <a:solidFill>
              <a:srgbClr val="99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Decision </a:t>
            </a:r>
            <a:r>
              <a:rPr lang="en-US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“Not Going Back”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6963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69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6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2000"/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" dur="2000"/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0" dur="2000"/>
                                        <p:tgtEl>
                                          <p:spTgt spid="69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5" dur="2000"/>
                                        <p:tgtEl>
                                          <p:spTgt spid="69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9" dur="2000"/>
                                        <p:tgtEl>
                                          <p:spTgt spid="69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4" dur="2000"/>
                                        <p:tgtEl>
                                          <p:spTgt spid="696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9" dur="2000"/>
                                        <p:tgtEl>
                                          <p:spTgt spid="696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4" grpId="0" uiExpand="1" build="p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5000" r="-7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1447800"/>
            <a:ext cx="8229600" cy="5029200"/>
          </a:xfrm>
          <a:solidFill>
            <a:schemeClr val="bg1">
              <a:alpha val="90195"/>
            </a:schemeClr>
          </a:solidFill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Mind that is Made Up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812800" lvl="1" indent="-457200">
              <a:buFont typeface="Courier New" panose="02070309020205020404" pitchFamily="49" charset="0"/>
              <a:buChar char="o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I Kings 19:21 –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Elisha burned his plows </a:t>
            </a:r>
          </a:p>
          <a:p>
            <a:pPr marL="812800" lvl="1" indent="-457200">
              <a:buFont typeface="Courier New" panose="02070309020205020404" pitchFamily="49" charset="0"/>
              <a:buChar char="o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Symbolic 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–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leaving past behind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1168400" lvl="2" indent="-457200">
              <a:buFont typeface="Wingdings" panose="05000000000000000000" pitchFamily="2" charset="2"/>
              <a:buChar char="v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Cannot Let Past </a:t>
            </a: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Poison Present</a:t>
            </a:r>
          </a:p>
          <a:p>
            <a:pPr marL="1168400" lvl="2" indent="-457200">
              <a:buFont typeface="Wingdings" panose="05000000000000000000" pitchFamily="2" charset="2"/>
              <a:buChar char="v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Cannot Let Past </a:t>
            </a: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Prevent Future</a:t>
            </a: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Mind that is Motivated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marL="1168400" lvl="2" indent="-45720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Action Follows a Made-up Mind</a:t>
            </a:r>
          </a:p>
          <a:p>
            <a:pPr marL="1168400" lvl="2" indent="-45720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Danger of Not Following Through</a:t>
            </a:r>
          </a:p>
          <a:p>
            <a:pPr algn="ctr"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Luke 9:62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“no man having put hand to plow… 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          and looking back …”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spcBef>
                <a:spcPts val="0"/>
              </a:spcBef>
              <a:buFontTx/>
              <a:buNone/>
              <a:defRPr/>
            </a:pPr>
            <a:endParaRPr lang="en-US" sz="3200" dirty="0"/>
          </a:p>
          <a:p>
            <a:pPr lvl="1" eaLnBrk="1" hangingPunct="1">
              <a:buFontTx/>
              <a:buNone/>
              <a:defRPr/>
            </a:pP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title"/>
          </p:nvPr>
        </p:nvSpPr>
        <p:spPr>
          <a:xfrm>
            <a:off x="2667000" y="381000"/>
            <a:ext cx="6096000" cy="685800"/>
          </a:xfrm>
          <a:solidFill>
            <a:schemeClr val="bg1">
              <a:alpha val="80000"/>
            </a:schemeClr>
          </a:solidFill>
          <a:ln w="28575">
            <a:solidFill>
              <a:srgbClr val="99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Decision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“Not Going Back”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963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963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9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9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9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9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9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9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9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9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96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96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96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96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4" grpId="0" uiExpand="1" build="p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http://www.virtuousplanet.com/shops/userimages/00005/00000000107/section/0000000000000006231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0"/>
            <a:ext cx="86106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1371600"/>
            <a:ext cx="8686800" cy="5181600"/>
          </a:xfrm>
          <a:solidFill>
            <a:schemeClr val="bg1">
              <a:alpha val="90195"/>
            </a:schemeClr>
          </a:solidFill>
        </p:spPr>
        <p:txBody>
          <a:bodyPr/>
          <a:lstStyle/>
          <a:p>
            <a:pPr>
              <a:spcBef>
                <a:spcPts val="120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At Calvary…</a:t>
            </a:r>
          </a:p>
          <a:p>
            <a:pPr>
              <a:spcBef>
                <a:spcPts val="0"/>
              </a:spcBef>
              <a:buNone/>
            </a:pP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…It Was About Us</a:t>
            </a:r>
          </a:p>
          <a:p>
            <a:pPr>
              <a:spcBef>
                <a:spcPts val="600"/>
              </a:spcBef>
              <a:buNone/>
            </a:pP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Now …</a:t>
            </a:r>
          </a:p>
          <a:p>
            <a:pPr>
              <a:spcBef>
                <a:spcPts val="600"/>
              </a:spcBef>
              <a:buNone/>
            </a:pP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It’s About Jesus …</a:t>
            </a:r>
          </a:p>
          <a:p>
            <a:pPr>
              <a:spcBef>
                <a:spcPts val="0"/>
              </a:spcBef>
              <a:buNone/>
            </a:pP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   …and Building His Kingdom</a:t>
            </a:r>
          </a:p>
          <a:p>
            <a:pPr>
              <a:spcBef>
                <a:spcPts val="600"/>
              </a:spcBef>
              <a:buNone/>
            </a:pP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Romans 12:1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en-US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0"/>
              </a:spcBef>
              <a:buNone/>
            </a:pP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beseech you therefore, brethren, by the</a:t>
            </a:r>
          </a:p>
          <a:p>
            <a:pPr>
              <a:spcBef>
                <a:spcPts val="0"/>
              </a:spcBef>
              <a:buNone/>
            </a:pP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mercies of God, that ye present your bodies</a:t>
            </a:r>
          </a:p>
          <a:p>
            <a:pPr>
              <a:spcBef>
                <a:spcPts val="0"/>
              </a:spcBef>
              <a:buNone/>
            </a:pP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n-US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living sacrifice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holy, acceptable unto God,</a:t>
            </a:r>
          </a:p>
          <a:p>
            <a:pPr>
              <a:spcBef>
                <a:spcPts val="0"/>
              </a:spcBef>
              <a:buNone/>
            </a:pP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which is your reasonable service. 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>
              <a:spcBef>
                <a:spcPts val="1200"/>
              </a:spcBef>
              <a:buNone/>
            </a:pPr>
            <a:br>
              <a:rPr lang="en-US" b="1" i="1" dirty="0"/>
            </a:b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spcBef>
                <a:spcPts val="0"/>
              </a:spcBef>
              <a:buFontTx/>
              <a:buNone/>
              <a:defRPr/>
            </a:pPr>
            <a:endParaRPr lang="en-US" sz="3200" dirty="0"/>
          </a:p>
          <a:p>
            <a:pPr lvl="1" eaLnBrk="1" hangingPunct="1">
              <a:buFontTx/>
              <a:buNone/>
              <a:defRPr/>
            </a:pP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6870700" cy="685800"/>
          </a:xfrm>
          <a:ln w="28575">
            <a:solidFill>
              <a:srgbClr val="990000"/>
            </a:solidFill>
          </a:ln>
        </p:spPr>
        <p:txBody>
          <a:bodyPr/>
          <a:lstStyle/>
          <a:p>
            <a:pPr algn="l"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The Radical Servant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963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9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6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69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69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69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696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696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4" grpId="0" uiExpand="1" build="p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62000" y="1371600"/>
            <a:ext cx="7924800" cy="4495800"/>
          </a:xfrm>
          <a:solidFill>
            <a:schemeClr val="bg1">
              <a:alpha val="90195"/>
            </a:schemeClr>
          </a:solidFill>
        </p:spPr>
        <p:txBody>
          <a:bodyPr/>
          <a:lstStyle/>
          <a:p>
            <a:pPr>
              <a:buNone/>
            </a:pPr>
            <a:r>
              <a:rPr lang="en-US" sz="2800" b="1" dirty="0"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We Live in a… </a:t>
            </a:r>
          </a:p>
          <a:p>
            <a:pPr>
              <a:spcBef>
                <a:spcPts val="0"/>
              </a:spcBef>
              <a:buNone/>
            </a:pPr>
            <a:r>
              <a:rPr lang="en-US" sz="2800" b="1" i="1" dirty="0"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…“What’s in it for Me”  </a:t>
            </a:r>
            <a:r>
              <a:rPr lang="en-US" sz="2800" b="1" dirty="0"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Society</a:t>
            </a:r>
            <a:endParaRPr lang="en-US" sz="2800" b="1" i="1" dirty="0"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ts val="1200"/>
              </a:spcBef>
              <a:buNone/>
            </a:pPr>
            <a:r>
              <a:rPr lang="en-US" sz="2800" b="1" dirty="0"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This Attitude Hinders the…</a:t>
            </a:r>
          </a:p>
          <a:p>
            <a:pPr>
              <a:spcBef>
                <a:spcPts val="0"/>
              </a:spcBef>
              <a:buNone/>
            </a:pPr>
            <a:r>
              <a:rPr lang="en-US" sz="2800" b="1" dirty="0"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…Move of God (</a:t>
            </a:r>
            <a:r>
              <a:rPr lang="en-US" sz="2800" i="1" dirty="0"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inward</a:t>
            </a:r>
            <a:r>
              <a:rPr lang="en-US" sz="2800" b="1" dirty="0"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)</a:t>
            </a:r>
          </a:p>
          <a:p>
            <a:pPr>
              <a:spcBef>
                <a:spcPts val="0"/>
              </a:spcBef>
              <a:buNone/>
            </a:pPr>
            <a:r>
              <a:rPr lang="en-US" sz="2800" b="1" dirty="0"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…Work of God (</a:t>
            </a:r>
            <a:r>
              <a:rPr lang="en-US" sz="2800" i="1" dirty="0"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outward</a:t>
            </a:r>
            <a:r>
              <a:rPr lang="en-US" sz="2800" b="1" dirty="0"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)</a:t>
            </a:r>
          </a:p>
          <a:p>
            <a:pPr>
              <a:spcBef>
                <a:spcPts val="1200"/>
              </a:spcBef>
              <a:buNone/>
            </a:pPr>
            <a:r>
              <a:rPr lang="en-US" sz="2800" b="1" dirty="0"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Jesus Warns Against this Attitude…</a:t>
            </a:r>
          </a:p>
          <a:p>
            <a:pPr>
              <a:spcBef>
                <a:spcPts val="0"/>
              </a:spcBef>
              <a:buNone/>
            </a:pPr>
            <a:r>
              <a:rPr lang="en-US" sz="2800" b="1" dirty="0"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…He Also Tells Us How to Get Beyond it!</a:t>
            </a:r>
          </a:p>
          <a:p>
            <a:pPr>
              <a:spcBef>
                <a:spcPts val="1200"/>
              </a:spcBef>
              <a:buNone/>
            </a:pPr>
            <a:r>
              <a:rPr lang="en-US" sz="2800" b="1" i="1" baseline="30000" dirty="0">
                <a:latin typeface="Arial Rounded MT Bold" panose="020F0704030504030204" pitchFamily="34" charset="0"/>
              </a:rPr>
              <a:t> </a:t>
            </a:r>
            <a:r>
              <a:rPr lang="en-US" sz="2800" b="1" i="1" dirty="0">
                <a:latin typeface="Arial Rounded MT Bold" panose="020F0704030504030204" pitchFamily="34" charset="0"/>
              </a:rPr>
              <a:t>Let this mind </a:t>
            </a:r>
            <a:r>
              <a:rPr lang="en-US" sz="2800" b="1" dirty="0">
                <a:latin typeface="Arial Rounded MT Bold" panose="020F0704030504030204" pitchFamily="34" charset="0"/>
              </a:rPr>
              <a:t>(attitude) </a:t>
            </a:r>
            <a:r>
              <a:rPr lang="en-US" sz="2800" b="1" i="1" dirty="0">
                <a:latin typeface="Arial Rounded MT Bold" panose="020F0704030504030204" pitchFamily="34" charset="0"/>
              </a:rPr>
              <a:t>be in you, which was also in Christ Jesus… </a:t>
            </a:r>
            <a:r>
              <a:rPr lang="en-US" sz="2800" b="1" dirty="0">
                <a:latin typeface="Arial Rounded MT Bold" panose="020F0704030504030204" pitchFamily="34" charset="0"/>
              </a:rPr>
              <a:t>Phil 2:5</a:t>
            </a:r>
            <a:br>
              <a:rPr lang="en-US" sz="2800" b="1" i="1" dirty="0">
                <a:latin typeface="Arial Rounded MT Bold" panose="020F0704030504030204" pitchFamily="34" charset="0"/>
              </a:rPr>
            </a:br>
            <a:endParaRPr lang="en-US" sz="2800" b="1" i="1" dirty="0"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spcBef>
                <a:spcPts val="0"/>
              </a:spcBef>
              <a:buFontTx/>
              <a:buNone/>
              <a:defRPr/>
            </a:pPr>
            <a:endParaRPr lang="en-US" sz="3200" dirty="0"/>
          </a:p>
          <a:p>
            <a:pPr lvl="1" eaLnBrk="1" hangingPunct="1">
              <a:buFontTx/>
              <a:buNone/>
              <a:defRPr/>
            </a:pP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963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69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6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000"/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69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0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1000"/>
                                        <p:tgtEl>
                                          <p:spTgt spid="69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1000"/>
                                        <p:tgtEl>
                                          <p:spTgt spid="69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4" grpId="0" uiExpand="1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1371600"/>
            <a:ext cx="8763000" cy="4953000"/>
          </a:xfrm>
          <a:solidFill>
            <a:schemeClr val="bg1">
              <a:alpha val="90195"/>
            </a:schemeClr>
          </a:solidFill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Mind that is Made Up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Mind that is Motivated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Mind that is Maintained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lvl="1">
              <a:spcBef>
                <a:spcPts val="0"/>
              </a:spcBef>
              <a:buFont typeface="Wingdings" pitchFamily="2" charset="2"/>
              <a:buChar char="§"/>
            </a:pP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so Easy to Lose Heart on Eve of Breakthrough</a:t>
            </a:r>
          </a:p>
          <a:p>
            <a:pPr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-</a:t>
            </a: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Isa 26:3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“..</a:t>
            </a:r>
            <a:r>
              <a:rPr lang="en-US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Perfect Peace ..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mind </a:t>
            </a:r>
            <a:r>
              <a:rPr lang="en-US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stayed ..Him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>
              <a:buFont typeface="Wingdings" pitchFamily="2" charset="2"/>
              <a:buChar char="q"/>
            </a:pP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Mind Stayed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lean upon for strength)</a:t>
            </a:r>
            <a:endParaRPr lang="en-US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>
              <a:buFont typeface="Wingdings" pitchFamily="2" charset="2"/>
              <a:buChar char="q"/>
            </a:pP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Peace Peace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complete completeness</a:t>
            </a: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)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>
              <a:spcBef>
                <a:spcPts val="0"/>
              </a:spcBef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…Greatest Peace-inward, Outward, </a:t>
            </a:r>
          </a:p>
          <a:p>
            <a:pPr>
              <a:spcBef>
                <a:spcPts val="0"/>
              </a:spcBef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…At All Times, In Any Circumstance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spcBef>
                <a:spcPts val="0"/>
              </a:spcBef>
              <a:buFontTx/>
              <a:buNone/>
              <a:defRPr/>
            </a:pPr>
            <a:endParaRPr lang="en-US" sz="3200" dirty="0"/>
          </a:p>
          <a:p>
            <a:pPr lvl="1" eaLnBrk="1" hangingPunct="1">
              <a:buFontTx/>
              <a:buNone/>
              <a:defRPr/>
            </a:pP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title"/>
          </p:nvPr>
        </p:nvSpPr>
        <p:spPr>
          <a:xfrm>
            <a:off x="195470" y="190500"/>
            <a:ext cx="6129130" cy="685800"/>
          </a:xfrm>
          <a:solidFill>
            <a:schemeClr val="bg1">
              <a:alpha val="80000"/>
            </a:schemeClr>
          </a:solidFill>
          <a:ln w="28575">
            <a:solidFill>
              <a:srgbClr val="99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Decision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“Not Going Back”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963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963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9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9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9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9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9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9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9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9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96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96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4" grpId="0" uiExpand="1" build="p" animBg="1"/>
      <p:bldP spid="696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http://www.virtuousplanet.com/shops/userimages/00005/00000000107/section/0000000000000006231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0"/>
            <a:ext cx="86106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1371600"/>
            <a:ext cx="8534400" cy="5029200"/>
          </a:xfrm>
          <a:solidFill>
            <a:schemeClr val="bg1">
              <a:alpha val="90195"/>
            </a:schemeClr>
          </a:solidFill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Personal Death </a:t>
            </a:r>
          </a:p>
          <a:p>
            <a:pPr marL="812800" lvl="1" indent="-45720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Rom 12:1-2,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“present ..bodies a living sac..”</a:t>
            </a:r>
          </a:p>
          <a:p>
            <a:pPr>
              <a:spcBef>
                <a:spcPts val="1200"/>
              </a:spcBef>
              <a:buNone/>
            </a:pP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This Type of Sacrificial Altar Represents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Dedication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“Present…” </a:t>
            </a:r>
          </a:p>
          <a:p>
            <a:pPr>
              <a:spcBef>
                <a:spcPts val="0"/>
              </a:spcBef>
              <a:buNone/>
            </a:pP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 …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Climb on It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Determination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“Living…” </a:t>
            </a:r>
          </a:p>
          <a:p>
            <a:pPr>
              <a:spcBef>
                <a:spcPts val="0"/>
              </a:spcBef>
              <a:buNone/>
            </a:pP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 …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Stay on It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Desire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“Acceptable…” </a:t>
            </a:r>
          </a:p>
          <a:p>
            <a:pPr>
              <a:spcBef>
                <a:spcPts val="0"/>
              </a:spcBef>
              <a:buNone/>
            </a:pP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 …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for Right Reasons</a:t>
            </a:r>
          </a:p>
          <a:p>
            <a:pPr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This Type of Sacrifice Produces Growth</a:t>
            </a:r>
          </a:p>
          <a:p>
            <a:pPr lvl="1" eaLnBrk="1" hangingPunct="1">
              <a:buFontTx/>
              <a:buNone/>
              <a:defRPr/>
            </a:pP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title"/>
          </p:nvPr>
        </p:nvSpPr>
        <p:spPr>
          <a:xfrm>
            <a:off x="2438400" y="381000"/>
            <a:ext cx="6477000" cy="685800"/>
          </a:xfrm>
          <a:ln w="28575">
            <a:solidFill>
              <a:srgbClr val="99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Death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“No Plans of His Own”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plus/>
      </p:transition>
    </mc:Choice>
    <mc:Fallback xmlns="">
      <p:transition spd="slow">
        <p:plu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963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69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6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000"/>
                                        <p:tgtEl>
                                          <p:spTgt spid="69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1000"/>
                                        <p:tgtEl>
                                          <p:spTgt spid="69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1000"/>
                                        <p:tgtEl>
                                          <p:spTgt spid="69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000"/>
                                        <p:tgtEl>
                                          <p:spTgt spid="696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9" presetClass="entr" presetSubtype="0" fill="hold" grpId="1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1000"/>
                                        <p:tgtEl>
                                          <p:spTgt spid="696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4" grpId="1" uiExpand="1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66700" y="609600"/>
            <a:ext cx="8610600" cy="3505200"/>
          </a:xfrm>
          <a:solidFill>
            <a:schemeClr val="bg1">
              <a:alpha val="90195"/>
            </a:schemeClr>
          </a:solidFill>
        </p:spPr>
        <p:txBody>
          <a:bodyPr/>
          <a:lstStyle/>
          <a:p>
            <a:pPr>
              <a:spcBef>
                <a:spcPts val="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1st Level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- 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“a lot of me" &amp; “a little of You, God"</a:t>
            </a:r>
          </a:p>
          <a:p>
            <a:pPr>
              <a:spcBef>
                <a:spcPts val="0"/>
              </a:spcBef>
              <a:buNone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"They don’t appreciate me or recognize me." </a:t>
            </a:r>
          </a:p>
          <a:p>
            <a:pPr lvl="2">
              <a:spcBef>
                <a:spcPts val="0"/>
              </a:spcBef>
              <a:buFont typeface="Wingdings" pitchFamily="2" charset="2"/>
              <a:buChar char="q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Opinionated </a:t>
            </a:r>
          </a:p>
          <a:p>
            <a:pPr lvl="2">
              <a:spcBef>
                <a:spcPts val="0"/>
              </a:spcBef>
              <a:buFont typeface="Wingdings" pitchFamily="2" charset="2"/>
              <a:buChar char="q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Easily Offended</a:t>
            </a:r>
          </a:p>
          <a:p>
            <a:pPr>
              <a:spcBef>
                <a:spcPts val="120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2nd Level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- 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"Some of me" &amp; "Some of You, God" </a:t>
            </a:r>
          </a:p>
          <a:p>
            <a:pPr>
              <a:spcBef>
                <a:spcPts val="600"/>
              </a:spcBef>
              <a:buNone/>
            </a:pP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"I’ll do this for you God if you do that for me." </a:t>
            </a:r>
          </a:p>
          <a:p>
            <a:pPr lvl="2">
              <a:spcBef>
                <a:spcPts val="600"/>
              </a:spcBef>
              <a:buFont typeface="Wingdings" pitchFamily="2" charset="2"/>
              <a:buChar char="q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Discipleship is a Trade-off</a:t>
            </a: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5943600"/>
            <a:ext cx="7620000" cy="685800"/>
          </a:xfrm>
          <a:ln w="28575">
            <a:solidFill>
              <a:srgbClr val="99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Four Levels of Christian Growth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lus/>
      </p:transition>
    </mc:Choice>
    <mc:Fallback xmlns="">
      <p:transition spd="slow">
        <p:plu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963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63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63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963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963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4" presetClass="entr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9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9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9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9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9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4" presetClass="entr" presetSubtype="0" ac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4" presetClass="entr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4" presetClass="entr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4" presetClass="entr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54" presetClass="entr" presetSubtype="0" ac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9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9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9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9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9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4" presetClass="entr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9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9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9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9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9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4" grpId="1" uiExpand="1" build="p" animBg="1"/>
    </p:bldLst>
  </p:timing>
</p:sld>
</file>

<file path=ppt/theme/theme1.xml><?xml version="1.0" encoding="utf-8"?>
<a:theme xmlns:a="http://schemas.openxmlformats.org/drawingml/2006/main" name="Crayons">
  <a:themeElements>
    <a:clrScheme name="Crayons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Crayons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Crayons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56080</TotalTime>
  <Words>2750</Words>
  <Application>Microsoft Office PowerPoint</Application>
  <PresentationFormat>On-screen Show (4:3)</PresentationFormat>
  <Paragraphs>450</Paragraphs>
  <Slides>64</Slides>
  <Notes>0</Notes>
  <HiddenSlides>18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3" baseType="lpstr">
      <vt:lpstr>Arial</vt:lpstr>
      <vt:lpstr>Arial Rounded MT Bold</vt:lpstr>
      <vt:lpstr>Arial Unicode MS</vt:lpstr>
      <vt:lpstr>Comic Sans MS</vt:lpstr>
      <vt:lpstr>Courier New</vt:lpstr>
      <vt:lpstr>Gentium</vt:lpstr>
      <vt:lpstr>Times New Roman</vt:lpstr>
      <vt:lpstr>Wingdings</vt:lpstr>
      <vt:lpstr>Crayons</vt:lpstr>
      <vt:lpstr>PowerPoint Presentation</vt:lpstr>
      <vt:lpstr>PowerPoint Presentation</vt:lpstr>
      <vt:lpstr>PowerPoint Presentation</vt:lpstr>
      <vt:lpstr>PowerPoint Presentation</vt:lpstr>
      <vt:lpstr>Paul’s Angry Letter  </vt:lpstr>
      <vt:lpstr>Direction “Facing Only One”</vt:lpstr>
      <vt:lpstr>Decision “Not Going Back”</vt:lpstr>
      <vt:lpstr>Death “No Plans of His Own”</vt:lpstr>
      <vt:lpstr>Four Levels of Christian Growth</vt:lpstr>
      <vt:lpstr>Four Levels of Christian Growth</vt:lpstr>
      <vt:lpstr>Death “No Plans of His Own”</vt:lpstr>
      <vt:lpstr>The Mystery of the Seed</vt:lpstr>
      <vt:lpstr>Death “No Plans of His Own”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Mystery of the Seed</vt:lpstr>
      <vt:lpstr>John 12:24</vt:lpstr>
      <vt:lpstr>John 12:24</vt:lpstr>
      <vt:lpstr>John 12:24</vt:lpstr>
      <vt:lpstr>John 12:24</vt:lpstr>
      <vt:lpstr>PowerPoint Presentation</vt:lpstr>
      <vt:lpstr>Discovery- Development</vt:lpstr>
      <vt:lpstr>PowerPoint Presentation</vt:lpstr>
      <vt:lpstr>Detachment</vt:lpstr>
      <vt:lpstr>PowerPoint Presentation</vt:lpstr>
      <vt:lpstr>II. The Decision “Not Going Back”</vt:lpstr>
      <vt:lpstr>Discovery- Development</vt:lpstr>
      <vt:lpstr>John 12:24-25 (KJV)</vt:lpstr>
      <vt:lpstr>PowerPoint Presentation</vt:lpstr>
      <vt:lpstr>Loneliness vs. Aloneness</vt:lpstr>
      <vt:lpstr>PowerPoint Presentation</vt:lpstr>
      <vt:lpstr>PowerPoint Presentation</vt:lpstr>
      <vt:lpstr>PowerPoint Presentation</vt:lpstr>
      <vt:lpstr>Radical Christianity</vt:lpstr>
      <vt:lpstr>Distraction</vt:lpstr>
      <vt:lpstr>       The Radical Servant</vt:lpstr>
      <vt:lpstr>Distraction</vt:lpstr>
      <vt:lpstr>Paul’s Angry Letter  </vt:lpstr>
      <vt:lpstr>Distraction</vt:lpstr>
      <vt:lpstr>Distraction</vt:lpstr>
      <vt:lpstr>Strange Paradox</vt:lpstr>
      <vt:lpstr>I. The Direction “Facing Only One”</vt:lpstr>
      <vt:lpstr>I. The Direction “Facing Only One”</vt:lpstr>
      <vt:lpstr>II. The Decision “Not Going Back”</vt:lpstr>
      <vt:lpstr>II. The Decision “Not Going Back”</vt:lpstr>
      <vt:lpstr>Radical Christianity</vt:lpstr>
      <vt:lpstr>The Direction “Facing Only One”</vt:lpstr>
      <vt:lpstr>Strange Paradox</vt:lpstr>
      <vt:lpstr>Direction “Facing Only One”</vt:lpstr>
      <vt:lpstr>The Decision “Not Going Back”</vt:lpstr>
      <vt:lpstr>Decision “Not Going Back”</vt:lpstr>
      <vt:lpstr>Decision “Not Going Back”</vt:lpstr>
      <vt:lpstr>       The Radical Servant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David Linton</dc:creator>
  <cp:lastModifiedBy>David Linton</cp:lastModifiedBy>
  <cp:revision>853</cp:revision>
  <cp:lastPrinted>2019-11-17T00:12:46Z</cp:lastPrinted>
  <dcterms:created xsi:type="dcterms:W3CDTF">2004-09-14T00:32:59Z</dcterms:created>
  <dcterms:modified xsi:type="dcterms:W3CDTF">2019-11-30T21:34:44Z</dcterms:modified>
</cp:coreProperties>
</file>