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73" r:id="rId3"/>
    <p:sldId id="256" r:id="rId4"/>
    <p:sldId id="257" r:id="rId5"/>
    <p:sldId id="274" r:id="rId6"/>
    <p:sldId id="258" r:id="rId7"/>
    <p:sldId id="277" r:id="rId8"/>
    <p:sldId id="264" r:id="rId9"/>
    <p:sldId id="271" r:id="rId10"/>
    <p:sldId id="272" r:id="rId11"/>
    <p:sldId id="260" r:id="rId12"/>
    <p:sldId id="278" r:id="rId13"/>
    <p:sldId id="279" r:id="rId14"/>
    <p:sldId id="265" r:id="rId15"/>
    <p:sldId id="266" r:id="rId16"/>
    <p:sldId id="276" r:id="rId17"/>
    <p:sldId id="267" r:id="rId18"/>
    <p:sldId id="275" r:id="rId19"/>
    <p:sldId id="261" r:id="rId20"/>
    <p:sldId id="262" r:id="rId21"/>
    <p:sldId id="263" r:id="rId22"/>
    <p:sldId id="259" r:id="rId23"/>
    <p:sldId id="268" r:id="rId24"/>
    <p:sldId id="269" r:id="rId25"/>
    <p:sldId id="27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9" d="100"/>
          <a:sy n="59" d="100"/>
        </p:scale>
        <p:origin x="72" y="2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2669902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2116554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1119678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1518698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2710949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1526434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657072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1459401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34362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2455037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049E27-54AA-479E-8A4B-980CC887AE15}" type="datetimeFigureOut">
              <a:rPr lang="en-US" smtClean="0"/>
              <a:t>6/13/2020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176B30-B797-41EB-966E-BE3316FAB6B1}" type="slidenum">
              <a:rPr lang="en-US" smtClean="0"/>
              <a:t>‹#›</a:t>
            </a:fld>
            <a:endParaRPr lang="en-US" dirty="0"/>
          </a:p>
        </p:txBody>
      </p:sp>
    </p:spTree>
    <p:extLst>
      <p:ext uri="{BB962C8B-B14F-4D97-AF65-F5344CB8AC3E}">
        <p14:creationId xmlns:p14="http://schemas.microsoft.com/office/powerpoint/2010/main" val="1623080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049E27-54AA-479E-8A4B-980CC887AE15}" type="datetimeFigureOut">
              <a:rPr lang="en-US" smtClean="0"/>
              <a:t>6/13/2020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176B30-B797-41EB-966E-BE3316FAB6B1}" type="slidenum">
              <a:rPr lang="en-US" smtClean="0"/>
              <a:t>‹#›</a:t>
            </a:fld>
            <a:endParaRPr lang="en-US" dirty="0"/>
          </a:p>
        </p:txBody>
      </p:sp>
    </p:spTree>
    <p:extLst>
      <p:ext uri="{BB962C8B-B14F-4D97-AF65-F5344CB8AC3E}">
        <p14:creationId xmlns:p14="http://schemas.microsoft.com/office/powerpoint/2010/main" val="16494137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7.jpg"/><Relationship Id="rId5" Type="http://schemas.openxmlformats.org/officeDocument/2006/relationships/image" Target="../media/image4.jpg"/><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D82BBC-370D-4782-8E8B-1D05F83739FE}"/>
              </a:ext>
            </a:extLst>
          </p:cNvPr>
          <p:cNvSpPr>
            <a:spLocks noGrp="1"/>
          </p:cNvSpPr>
          <p:nvPr>
            <p:ph idx="1"/>
          </p:nvPr>
        </p:nvSpPr>
        <p:spPr>
          <a:xfrm>
            <a:off x="283029" y="457200"/>
            <a:ext cx="11658600" cy="5719763"/>
          </a:xfrm>
        </p:spPr>
        <p:txBody>
          <a:bodyPr>
            <a:normAutofit lnSpcReduction="10000"/>
          </a:bodyPr>
          <a:lstStyle/>
          <a:p>
            <a:pPr marL="0" indent="0">
              <a:buNone/>
            </a:pPr>
            <a:r>
              <a:rPr lang="en-US" b="1" dirty="0">
                <a:effectLst>
                  <a:outerShdw blurRad="38100" dist="38100" dir="2700000" algn="tl">
                    <a:srgbClr val="000000">
                      <a:alpha val="43137"/>
                    </a:srgbClr>
                  </a:outerShdw>
                </a:effectLst>
              </a:rPr>
              <a:t>A </a:t>
            </a:r>
            <a:r>
              <a:rPr lang="en-US" sz="3200" b="1" dirty="0">
                <a:effectLst>
                  <a:outerShdw blurRad="38100" dist="38100" dir="2700000" algn="tl">
                    <a:srgbClr val="000000">
                      <a:alpha val="43137"/>
                    </a:srgbClr>
                  </a:outerShdw>
                </a:effectLst>
              </a:rPr>
              <a:t>4-year old son was eating an apple in the back seat of the car, when he asked, "Daddy, why is my apple turning brown?"</a:t>
            </a:r>
            <a:br>
              <a:rPr lang="en-US" sz="3200" b="1" dirty="0">
                <a:effectLst>
                  <a:outerShdw blurRad="38100" dist="38100" dir="2700000" algn="tl">
                    <a:srgbClr val="000000">
                      <a:alpha val="43137"/>
                    </a:srgbClr>
                  </a:outerShdw>
                </a:effectLst>
              </a:rPr>
            </a:br>
            <a:endParaRPr lang="en-US" sz="3200" b="1" dirty="0">
              <a:effectLst>
                <a:outerShdw blurRad="38100" dist="38100" dir="2700000" algn="tl">
                  <a:srgbClr val="000000">
                    <a:alpha val="43137"/>
                  </a:srgbClr>
                </a:outerShdw>
              </a:effectLst>
            </a:endParaRPr>
          </a:p>
          <a:p>
            <a:pPr marL="0" indent="0">
              <a:buNone/>
            </a:pPr>
            <a:r>
              <a:rPr lang="en-US" sz="3200" b="1" dirty="0">
                <a:effectLst>
                  <a:outerShdw blurRad="38100" dist="38100" dir="2700000" algn="tl">
                    <a:srgbClr val="000000">
                      <a:alpha val="43137"/>
                    </a:srgbClr>
                  </a:outerShdw>
                </a:effectLst>
              </a:rPr>
              <a:t>"Because," his dad explained, "after you ate the skin off, the meat of the apple came into contact with the air, which caused it to oxidize, thus changing the molecular structure and turning it into a different color."</a:t>
            </a:r>
            <a:br>
              <a:rPr lang="en-US" sz="3200" b="1" dirty="0">
                <a:effectLst>
                  <a:outerShdw blurRad="38100" dist="38100" dir="2700000" algn="tl">
                    <a:srgbClr val="000000">
                      <a:alpha val="43137"/>
                    </a:srgbClr>
                  </a:outerShdw>
                </a:effectLst>
              </a:rPr>
            </a:br>
            <a:endParaRPr lang="en-US" sz="3200" b="1" dirty="0">
              <a:effectLst>
                <a:outerShdw blurRad="38100" dist="38100" dir="2700000" algn="tl">
                  <a:srgbClr val="000000">
                    <a:alpha val="43137"/>
                  </a:srgbClr>
                </a:outerShdw>
              </a:effectLst>
            </a:endParaRPr>
          </a:p>
          <a:p>
            <a:pPr marL="0" indent="0">
              <a:buNone/>
            </a:pPr>
            <a:r>
              <a:rPr lang="en-US" sz="3200" b="1" dirty="0">
                <a:effectLst>
                  <a:outerShdw blurRad="38100" dist="38100" dir="2700000" algn="tl">
                    <a:srgbClr val="000000">
                      <a:alpha val="43137"/>
                    </a:srgbClr>
                  </a:outerShdw>
                </a:effectLst>
              </a:rPr>
              <a:t>There was a long silence. Then the son asked softly, "Daddy, are you talking to me?"</a:t>
            </a:r>
            <a:br>
              <a:rPr lang="en-US" sz="3200" b="1" dirty="0">
                <a:effectLst>
                  <a:outerShdw blurRad="38100" dist="38100" dir="2700000" algn="tl">
                    <a:srgbClr val="000000">
                      <a:alpha val="43137"/>
                    </a:srgbClr>
                  </a:outerShdw>
                </a:effectLst>
              </a:rPr>
            </a:br>
            <a:endParaRPr lang="en-US" sz="3200" b="1" dirty="0">
              <a:effectLst>
                <a:outerShdw blurRad="38100" dist="38100" dir="2700000" algn="tl">
                  <a:srgbClr val="000000">
                    <a:alpha val="43137"/>
                  </a:srgbClr>
                </a:outerShdw>
              </a:effectLst>
            </a:endParaRPr>
          </a:p>
          <a:p>
            <a:pPr marL="0" indent="0">
              <a:buNone/>
            </a:pPr>
            <a:r>
              <a:rPr lang="en-US" sz="3200" b="1" dirty="0">
                <a:effectLst>
                  <a:outerShdw blurRad="38100" dist="38100" dir="2700000" algn="tl">
                    <a:srgbClr val="000000">
                      <a:alpha val="43137"/>
                    </a:srgbClr>
                  </a:outerShdw>
                </a:effectLst>
              </a:rPr>
              <a:t>Congratulations! You survived the first ½ of 2020. </a:t>
            </a:r>
          </a:p>
          <a:p>
            <a:pPr marL="0" indent="0">
              <a:buNone/>
            </a:pPr>
            <a:r>
              <a:rPr lang="en-US" sz="3200" b="1">
                <a:effectLst>
                  <a:outerShdw blurRad="38100" dist="38100" dir="2700000" algn="tl">
                    <a:srgbClr val="000000">
                      <a:alpha val="43137"/>
                    </a:srgbClr>
                  </a:outerShdw>
                </a:effectLst>
              </a:rPr>
              <a:t>                       …Welcome </a:t>
            </a:r>
            <a:r>
              <a:rPr lang="en-US" sz="3200" b="1" dirty="0">
                <a:effectLst>
                  <a:outerShdw blurRad="38100" dist="38100" dir="2700000" algn="tl">
                    <a:srgbClr val="000000">
                      <a:alpha val="43137"/>
                    </a:srgbClr>
                  </a:outerShdw>
                </a:effectLst>
              </a:rPr>
              <a:t>to Level 5 of Jumanji.</a:t>
            </a:r>
          </a:p>
          <a:p>
            <a:endParaRPr lang="en-US" dirty="0"/>
          </a:p>
        </p:txBody>
      </p:sp>
    </p:spTree>
    <p:extLst>
      <p:ext uri="{BB962C8B-B14F-4D97-AF65-F5344CB8AC3E}">
        <p14:creationId xmlns:p14="http://schemas.microsoft.com/office/powerpoint/2010/main" val="413271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23" y="0"/>
            <a:ext cx="11513713" cy="1081825"/>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#5- </a:t>
            </a:r>
            <a:r>
              <a:rPr lang="en-US" b="1" dirty="0">
                <a:effectLst>
                  <a:outerShdw blurRad="38100" dist="38100" dir="2700000" algn="tl">
                    <a:srgbClr val="000000">
                      <a:alpha val="43137"/>
                    </a:srgbClr>
                  </a:outerShdw>
                </a:effectLst>
                <a:latin typeface="Arial Rounded MT Bold" panose="020F0704030504030204" pitchFamily="34" charset="0"/>
              </a:rPr>
              <a:t>When Life is Out of Control… </a:t>
            </a:r>
            <a:br>
              <a:rPr lang="en-US" b="1" dirty="0">
                <a:effectLst>
                  <a:outerShdw blurRad="38100" dist="38100" dir="2700000" algn="tl">
                    <a:srgbClr val="000000">
                      <a:alpha val="43137"/>
                    </a:srgbClr>
                  </a:outerShdw>
                </a:effectLst>
                <a:latin typeface="Arial Rounded MT Bold" panose="020F0704030504030204" pitchFamily="34" charset="0"/>
              </a:rPr>
            </a:br>
            <a:r>
              <a:rPr lang="en-US" b="1" dirty="0">
                <a:effectLst>
                  <a:outerShdw blurRad="38100" dist="38100" dir="2700000" algn="tl">
                    <a:srgbClr val="000000">
                      <a:alpha val="43137"/>
                    </a:srgbClr>
                  </a:outerShdw>
                </a:effectLst>
                <a:latin typeface="Arial Rounded MT Bold" panose="020F0704030504030204" pitchFamily="34" charset="0"/>
              </a:rPr>
              <a:t>                            …God is Always in Control! (</a:t>
            </a:r>
            <a:r>
              <a:rPr lang="en-US" dirty="0">
                <a:effectLst>
                  <a:outerShdw blurRad="38100" dist="38100" dir="2700000" algn="tl">
                    <a:srgbClr val="000000">
                      <a:alpha val="43137"/>
                    </a:srgbClr>
                  </a:outerShdw>
                </a:effectLst>
                <a:latin typeface="Arial Rounded MT Bold" panose="020F0704030504030204" pitchFamily="34" charset="0"/>
              </a:rPr>
              <a:t>45</a:t>
            </a:r>
            <a:r>
              <a:rPr lang="en-US" b="1" dirty="0">
                <a:effectLst>
                  <a:outerShdw blurRad="38100" dist="38100" dir="2700000" algn="tl">
                    <a:srgbClr val="000000">
                      <a:alpha val="43137"/>
                    </a:srgbClr>
                  </a:outerShdw>
                </a:effectLst>
                <a:latin typeface="Arial Rounded MT Bold" panose="020F0704030504030204" pitchFamily="34" charset="0"/>
              </a:rPr>
              <a:t>)</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0" y="1480763"/>
            <a:ext cx="12192000" cy="4397523"/>
          </a:xfrm>
        </p:spPr>
        <p:txBody>
          <a:bodyPr>
            <a:normAutofit/>
          </a:bodyPr>
          <a:lstStyle/>
          <a:p>
            <a:pPr marL="0" indent="0">
              <a:lnSpc>
                <a:spcPct val="100000"/>
              </a:lnSpc>
              <a:buNone/>
            </a:pPr>
            <a:r>
              <a:rPr lang="en-US" sz="3000" b="1" dirty="0">
                <a:effectLst>
                  <a:outerShdw blurRad="38100" dist="38100" dir="2700000" algn="tl">
                    <a:srgbClr val="000000">
                      <a:alpha val="43137"/>
                    </a:srgbClr>
                  </a:outerShdw>
                </a:effectLst>
                <a:latin typeface="Arial Rounded MT Bold" panose="020F0704030504030204" pitchFamily="34" charset="0"/>
              </a:rPr>
              <a:t>So What Does This Mean to You Today?</a:t>
            </a:r>
            <a:endParaRPr lang="en-US" sz="3000" dirty="0">
              <a:effectLst>
                <a:outerShdw blurRad="38100" dist="38100" dir="2700000" algn="tl">
                  <a:srgbClr val="000000">
                    <a:alpha val="43137"/>
                  </a:srgbClr>
                </a:outerShdw>
              </a:effectLst>
              <a:latin typeface="Arial Rounded MT Bold" panose="020F0704030504030204" pitchFamily="34" charset="0"/>
            </a:endParaRPr>
          </a:p>
          <a:p>
            <a:pPr>
              <a:lnSpc>
                <a:spcPct val="100000"/>
              </a:lnSpc>
            </a:pPr>
            <a:r>
              <a:rPr lang="en-US" b="1" dirty="0">
                <a:effectLst>
                  <a:outerShdw blurRad="38100" dist="38100" dir="2700000" algn="tl">
                    <a:srgbClr val="000000">
                      <a:alpha val="43137"/>
                    </a:srgbClr>
                  </a:outerShdw>
                </a:effectLst>
                <a:latin typeface="Arial Rounded MT Bold" panose="020F0704030504030204" pitchFamily="34" charset="0"/>
              </a:rPr>
              <a:t>Sometimes Bad Things Happen to Good People, for the Glory of God</a:t>
            </a:r>
          </a:p>
          <a:p>
            <a:pPr>
              <a:lnSpc>
                <a:spcPct val="100000"/>
              </a:lnSpc>
            </a:pPr>
            <a:r>
              <a:rPr lang="en-US" b="1" dirty="0">
                <a:effectLst>
                  <a:outerShdw blurRad="38100" dist="38100" dir="2700000" algn="tl">
                    <a:srgbClr val="000000">
                      <a:alpha val="43137"/>
                    </a:srgbClr>
                  </a:outerShdw>
                </a:effectLst>
                <a:latin typeface="Arial Rounded MT Bold" panose="020F0704030504030204" pitchFamily="34" charset="0"/>
              </a:rPr>
              <a:t>When God Brings You Through a Storm, Share Your Testimony</a:t>
            </a:r>
          </a:p>
          <a:p>
            <a:pPr>
              <a:lnSpc>
                <a:spcPct val="100000"/>
              </a:lnSpc>
            </a:pPr>
            <a:r>
              <a:rPr lang="en-US" b="1" dirty="0">
                <a:effectLst>
                  <a:outerShdw blurRad="38100" dist="38100" dir="2700000" algn="tl">
                    <a:srgbClr val="000000">
                      <a:alpha val="43137"/>
                    </a:srgbClr>
                  </a:outerShdw>
                </a:effectLst>
                <a:latin typeface="Arial Rounded MT Bold" panose="020F0704030504030204" pitchFamily="34" charset="0"/>
              </a:rPr>
              <a:t>It’s Never Too Late for God and it is Not Over Until He Says It’s Over</a:t>
            </a:r>
          </a:p>
          <a:p>
            <a:pPr lvl="2">
              <a:lnSpc>
                <a:spcPct val="100000"/>
              </a:lnSpc>
              <a:buFont typeface="Courier New" panose="02070309020205020404" pitchFamily="49" charset="0"/>
              <a:buChar char="o"/>
            </a:pPr>
            <a:r>
              <a:rPr lang="en-US" sz="2800" b="1" dirty="0">
                <a:effectLst>
                  <a:outerShdw blurRad="38100" dist="38100" dir="2700000" algn="tl">
                    <a:srgbClr val="000000">
                      <a:alpha val="43137"/>
                    </a:srgbClr>
                  </a:outerShdw>
                </a:effectLst>
                <a:latin typeface="Arial Rounded MT Bold" panose="020F0704030504030204" pitchFamily="34" charset="0"/>
              </a:rPr>
              <a:t>God is Always in Control!</a:t>
            </a:r>
          </a:p>
          <a:p>
            <a:pPr lvl="2">
              <a:lnSpc>
                <a:spcPct val="100000"/>
              </a:lnSpc>
              <a:buFont typeface="Courier New" panose="02070309020205020404" pitchFamily="49" charset="0"/>
              <a:buChar char="o"/>
            </a:pPr>
            <a:r>
              <a:rPr lang="en-US" sz="2800" b="1" dirty="0">
                <a:effectLst>
                  <a:outerShdw blurRad="38100" dist="38100" dir="2700000" algn="tl">
                    <a:srgbClr val="000000">
                      <a:alpha val="43137"/>
                    </a:srgbClr>
                  </a:outerShdw>
                </a:effectLst>
                <a:latin typeface="Arial Rounded MT Bold" panose="020F0704030504030204" pitchFamily="34" charset="0"/>
              </a:rPr>
              <a:t>Delay Does Not Mean Denial!</a:t>
            </a:r>
          </a:p>
          <a:p>
            <a:pPr>
              <a:lnSpc>
                <a:spcPct val="100000"/>
              </a:lnSpc>
            </a:pPr>
            <a:r>
              <a:rPr lang="en-US" b="1" dirty="0">
                <a:effectLst>
                  <a:outerShdw blurRad="38100" dist="38100" dir="2700000" algn="tl">
                    <a:srgbClr val="000000">
                      <a:alpha val="43137"/>
                    </a:srgbClr>
                  </a:outerShdw>
                </a:effectLst>
                <a:latin typeface="Arial Rounded MT Bold" panose="020F0704030504030204" pitchFamily="34" charset="0"/>
              </a:rPr>
              <a:t>Whatever God Permits to Enter the Arena of Your Life…</a:t>
            </a:r>
          </a:p>
          <a:p>
            <a:pPr marL="0" indent="0">
              <a:lnSpc>
                <a:spcPct val="100000"/>
              </a:lnSpc>
              <a:buNone/>
            </a:pPr>
            <a:r>
              <a:rPr lang="en-US" b="1" dirty="0">
                <a:effectLst>
                  <a:outerShdw blurRad="38100" dist="38100" dir="2700000" algn="tl">
                    <a:srgbClr val="000000">
                      <a:alpha val="43137"/>
                    </a:srgbClr>
                  </a:outerShdw>
                </a:effectLst>
                <a:latin typeface="Arial Rounded MT Bold" panose="020F0704030504030204" pitchFamily="34" charset="0"/>
              </a:rPr>
              <a:t>                                …He Has Purpose Wrapped Up In It!</a:t>
            </a:r>
            <a:endParaRPr lang="en-US" dirty="0"/>
          </a:p>
        </p:txBody>
      </p:sp>
    </p:spTree>
    <p:extLst>
      <p:ext uri="{BB962C8B-B14F-4D97-AF65-F5344CB8AC3E}">
        <p14:creationId xmlns:p14="http://schemas.microsoft.com/office/powerpoint/2010/main" val="406327106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inVertical)">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par>
                                <p:cTn id="22" presetID="16" presetClass="entr" presetSubtype="37"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outVertical)">
                                      <p:cBhvr>
                                        <p:cTn id="24" dur="500"/>
                                        <p:tgtEl>
                                          <p:spTgt spid="3">
                                            <p:txEl>
                                              <p:pRg st="4" end="4"/>
                                            </p:txEl>
                                          </p:spTgt>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outVertical)">
                                      <p:cBhvr>
                                        <p:cTn id="32" dur="500"/>
                                        <p:tgtEl>
                                          <p:spTgt spid="3">
                                            <p:txEl>
                                              <p:pRg st="6" end="6"/>
                                            </p:txEl>
                                          </p:spTgt>
                                        </p:tgtEl>
                                      </p:cBhvr>
                                    </p:animEffect>
                                  </p:childTnLst>
                                </p:cTn>
                              </p:par>
                            </p:childTnLst>
                          </p:cTn>
                        </p:par>
                        <p:par>
                          <p:cTn id="33" fill="hold">
                            <p:stCondLst>
                              <p:cond delay="500"/>
                            </p:stCondLst>
                            <p:childTnLst>
                              <p:par>
                                <p:cTn id="34" presetID="16" presetClass="entr" presetSubtype="37" fill="hold" grpId="0" nodeType="after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barn(outVertical)">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99" y="0"/>
            <a:ext cx="11539470" cy="1068946"/>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#6- </a:t>
            </a:r>
            <a:r>
              <a:rPr lang="en-US" b="1" dirty="0">
                <a:effectLst>
                  <a:outerShdw blurRad="38100" dist="38100" dir="2700000" algn="tl">
                    <a:srgbClr val="000000">
                      <a:alpha val="43137"/>
                    </a:srgbClr>
                  </a:outerShdw>
                </a:effectLst>
                <a:latin typeface="Arial Rounded MT Bold" panose="020F0704030504030204" pitchFamily="34" charset="0"/>
              </a:rPr>
              <a:t>We Have a Part in Our Miracle </a:t>
            </a:r>
            <a:br>
              <a:rPr lang="en-US" b="1" dirty="0">
                <a:effectLst>
                  <a:outerShdw blurRad="38100" dist="38100" dir="2700000" algn="tl">
                    <a:srgbClr val="000000">
                      <a:alpha val="43137"/>
                    </a:srgbClr>
                  </a:outerShdw>
                </a:effectLst>
                <a:latin typeface="Arial Rounded MT Bold" panose="020F0704030504030204" pitchFamily="34" charset="0"/>
              </a:rPr>
            </a:br>
            <a:r>
              <a:rPr lang="en-US" b="1" dirty="0">
                <a:effectLst>
                  <a:outerShdw blurRad="38100" dist="38100" dir="2700000" algn="tl">
                    <a:srgbClr val="000000">
                      <a:alpha val="43137"/>
                    </a:srgbClr>
                  </a:outerShdw>
                </a:effectLst>
                <a:latin typeface="Arial Rounded MT Bold" panose="020F0704030504030204" pitchFamily="34" charset="0"/>
              </a:rPr>
              <a:t>                            -Taking Away the Stone! (</a:t>
            </a:r>
            <a:r>
              <a:rPr lang="en-US" dirty="0">
                <a:effectLst>
                  <a:outerShdw blurRad="38100" dist="38100" dir="2700000" algn="tl">
                    <a:srgbClr val="000000">
                      <a:alpha val="43137"/>
                    </a:srgbClr>
                  </a:outerShdw>
                </a:effectLst>
                <a:latin typeface="Arial Rounded MT Bold" panose="020F0704030504030204" pitchFamily="34" charset="0"/>
              </a:rPr>
              <a:t>39</a:t>
            </a:r>
            <a:r>
              <a:rPr lang="en-US" b="1" dirty="0">
                <a:effectLst>
                  <a:outerShdw blurRad="38100" dist="38100" dir="2700000" algn="tl">
                    <a:srgbClr val="000000">
                      <a:alpha val="43137"/>
                    </a:srgbClr>
                  </a:outerShdw>
                </a:effectLst>
                <a:latin typeface="Arial Rounded MT Bold" panose="020F0704030504030204" pitchFamily="34" charset="0"/>
              </a:rPr>
              <a:t>)</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8004680" cy="3352495"/>
          </a:xfrm>
        </p:spPr>
        <p:txBody>
          <a:bodyPr/>
          <a:lstStyle/>
          <a:p>
            <a:pPr marL="0" indent="0">
              <a:lnSpc>
                <a:spcPct val="100000"/>
              </a:lnSpc>
              <a:buNone/>
            </a:pPr>
            <a:r>
              <a:rPr lang="en-US" i="1" dirty="0">
                <a:effectLst>
                  <a:outerShdw blurRad="38100" dist="38100" dir="2700000" algn="tl">
                    <a:srgbClr val="000000">
                      <a:alpha val="43137"/>
                    </a:srgbClr>
                  </a:outerShdw>
                </a:effectLst>
                <a:latin typeface="Arial Rounded MT Bold" panose="020F0704030504030204" pitchFamily="34" charset="0"/>
              </a:rPr>
              <a:t>“Take away the stone” </a:t>
            </a:r>
            <a:r>
              <a:rPr lang="en-US" b="1" dirty="0">
                <a:effectLst>
                  <a:outerShdw blurRad="38100" dist="38100" dir="2700000" algn="tl">
                    <a:srgbClr val="000000">
                      <a:alpha val="43137"/>
                    </a:srgbClr>
                  </a:outerShdw>
                </a:effectLst>
                <a:latin typeface="Arial Rounded MT Bold" panose="020F0704030504030204" pitchFamily="34" charset="0"/>
              </a:rPr>
              <a:t>He said.</a:t>
            </a:r>
          </a:p>
          <a:p>
            <a:pPr marL="0" indent="0">
              <a:lnSpc>
                <a:spcPct val="100000"/>
              </a:lnSpc>
              <a:buNone/>
            </a:pPr>
            <a:r>
              <a:rPr lang="en-US" b="1" dirty="0">
                <a:effectLst>
                  <a:outerShdw blurRad="38100" dist="38100" dir="2700000" algn="tl">
                    <a:srgbClr val="000000">
                      <a:alpha val="43137"/>
                    </a:srgbClr>
                  </a:outerShdw>
                </a:effectLst>
                <a:latin typeface="Arial Rounded MT Bold" panose="020F0704030504030204" pitchFamily="34" charset="0"/>
              </a:rPr>
              <a:t>He was Saying…</a:t>
            </a:r>
          </a:p>
          <a:p>
            <a:pPr lvl="1">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You Have a Part</a:t>
            </a:r>
          </a:p>
          <a:p>
            <a:pPr lvl="1">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Faith Without Works is Dead -James 2:17</a:t>
            </a:r>
          </a:p>
          <a:p>
            <a:pPr lvl="1">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Have to Put Feet on your Prayers</a:t>
            </a:r>
          </a:p>
          <a:p>
            <a:pPr lvl="1">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Remove Our Man-Made Barriers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2885" y="1341549"/>
            <a:ext cx="3567447" cy="5251629"/>
          </a:xfrm>
          <a:prstGeom prst="rect">
            <a:avLst/>
          </a:prstGeom>
        </p:spPr>
      </p:pic>
    </p:spTree>
    <p:extLst>
      <p:ext uri="{BB962C8B-B14F-4D97-AF65-F5344CB8AC3E}">
        <p14:creationId xmlns:p14="http://schemas.microsoft.com/office/powerpoint/2010/main" val="2872854290"/>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2)">
                                      <p:cBhvr>
                                        <p:cTn id="12" dur="2000"/>
                                        <p:tgtEl>
                                          <p:spTgt spid="3">
                                            <p:txEl>
                                              <p:pRg st="1" end="1"/>
                                            </p:txEl>
                                          </p:spTgt>
                                        </p:tgtEl>
                                      </p:cBhvr>
                                    </p:animEffect>
                                  </p:childTnLst>
                                </p:cTn>
                              </p:par>
                            </p:childTnLst>
                          </p:cTn>
                        </p:par>
                        <p:par>
                          <p:cTn id="13" fill="hold">
                            <p:stCondLst>
                              <p:cond delay="2000"/>
                            </p:stCondLst>
                            <p:childTnLst>
                              <p:par>
                                <p:cTn id="14" presetID="21" presetClass="entr" presetSubtype="1"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heel(1)">
                                      <p:cBhvr>
                                        <p:cTn id="16" dur="2000"/>
                                        <p:tgtEl>
                                          <p:spTgt spid="3">
                                            <p:txEl>
                                              <p:pRg st="2" end="2"/>
                                            </p:txEl>
                                          </p:spTgt>
                                        </p:tgtEl>
                                      </p:cBhvr>
                                    </p:animEffect>
                                  </p:childTnLst>
                                </p:cTn>
                              </p:par>
                            </p:childTnLst>
                          </p:cTn>
                        </p:par>
                        <p:par>
                          <p:cTn id="17" fill="hold">
                            <p:stCondLst>
                              <p:cond delay="4000"/>
                            </p:stCondLst>
                            <p:childTnLst>
                              <p:par>
                                <p:cTn id="18" presetID="21" presetClass="entr" presetSubtype="2"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heel(2)">
                                      <p:cBhvr>
                                        <p:cTn id="20" dur="2000"/>
                                        <p:tgtEl>
                                          <p:spTgt spid="3">
                                            <p:txEl>
                                              <p:pRg st="3" end="3"/>
                                            </p:txEl>
                                          </p:spTgt>
                                        </p:tgtEl>
                                      </p:cBhvr>
                                    </p:animEffect>
                                  </p:childTnLst>
                                </p:cTn>
                              </p:par>
                            </p:childTnLst>
                          </p:cTn>
                        </p:par>
                        <p:par>
                          <p:cTn id="21" fill="hold">
                            <p:stCondLst>
                              <p:cond delay="6000"/>
                            </p:stCondLst>
                            <p:childTnLst>
                              <p:par>
                                <p:cTn id="22" presetID="21" presetClass="entr" presetSubtype="1"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heel(1)">
                                      <p:cBhvr>
                                        <p:cTn id="24" dur="2000"/>
                                        <p:tgtEl>
                                          <p:spTgt spid="3">
                                            <p:txEl>
                                              <p:pRg st="4" end="4"/>
                                            </p:txEl>
                                          </p:spTgt>
                                        </p:tgtEl>
                                      </p:cBhvr>
                                    </p:animEffect>
                                  </p:childTnLst>
                                </p:cTn>
                              </p:par>
                            </p:childTnLst>
                          </p:cTn>
                        </p:par>
                        <p:par>
                          <p:cTn id="25" fill="hold">
                            <p:stCondLst>
                              <p:cond delay="8000"/>
                            </p:stCondLst>
                            <p:childTnLst>
                              <p:par>
                                <p:cTn id="26" presetID="21" presetClass="entr" presetSubtype="2" fill="hold" grpId="0" nodeType="after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heel(2)">
                                      <p:cBhvr>
                                        <p:cTn id="28"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5104" y="4505824"/>
            <a:ext cx="7627867" cy="1905862"/>
          </a:xfrm>
          <a:solidFill>
            <a:schemeClr val="bg1">
              <a:alpha val="90000"/>
            </a:schemeClr>
          </a:solidFill>
        </p:spPr>
        <p:txBody>
          <a:bodyPr>
            <a:normAutofit/>
          </a:bodyPr>
          <a:lstStyle/>
          <a:p>
            <a:pPr marL="0" indent="0">
              <a:lnSpc>
                <a:spcPct val="100000"/>
              </a:lnSpc>
              <a:buNone/>
            </a:pPr>
            <a:r>
              <a:rPr lang="en-US" sz="3600" b="1" dirty="0">
                <a:effectLst>
                  <a:outerShdw blurRad="38100" dist="38100" dir="2700000" algn="tl">
                    <a:srgbClr val="000000">
                      <a:alpha val="43137"/>
                    </a:srgbClr>
                  </a:outerShdw>
                </a:effectLst>
                <a:latin typeface="Arial Rounded MT Bold" panose="020F0704030504030204" pitchFamily="34" charset="0"/>
              </a:rPr>
              <a:t>Simply Put…</a:t>
            </a:r>
          </a:p>
          <a:p>
            <a:pPr marL="1828800" lvl="4" indent="0">
              <a:lnSpc>
                <a:spcPct val="100000"/>
              </a:lnSpc>
              <a:buNone/>
            </a:pPr>
            <a:r>
              <a:rPr lang="en-US" sz="3600" b="1" dirty="0">
                <a:effectLst>
                  <a:outerShdw blurRad="38100" dist="38100" dir="2700000" algn="tl">
                    <a:srgbClr val="000000">
                      <a:alpha val="43137"/>
                    </a:srgbClr>
                  </a:outerShdw>
                </a:effectLst>
                <a:latin typeface="Arial Rounded MT Bold" panose="020F0704030504030204" pitchFamily="34" charset="0"/>
              </a:rPr>
              <a:t>Do Small Things… </a:t>
            </a:r>
          </a:p>
          <a:p>
            <a:pPr marL="1828800" lvl="4" indent="0">
              <a:lnSpc>
                <a:spcPct val="100000"/>
              </a:lnSpc>
              <a:buNone/>
            </a:pPr>
            <a:r>
              <a:rPr lang="en-US" sz="3600" b="1" dirty="0">
                <a:effectLst>
                  <a:outerShdw blurRad="38100" dist="38100" dir="2700000" algn="tl">
                    <a:srgbClr val="000000">
                      <a:alpha val="43137"/>
                    </a:srgbClr>
                  </a:outerShdw>
                </a:effectLst>
                <a:latin typeface="Arial Rounded MT Bold" panose="020F0704030504030204" pitchFamily="34" charset="0"/>
              </a:rPr>
              <a:t>                  …in a Big Ways</a:t>
            </a:r>
          </a:p>
        </p:txBody>
      </p:sp>
      <p:sp>
        <p:nvSpPr>
          <p:cNvPr id="4" name="Content Placeholder 2">
            <a:extLst>
              <a:ext uri="{FF2B5EF4-FFF2-40B4-BE49-F238E27FC236}">
                <a16:creationId xmlns:a16="http://schemas.microsoft.com/office/drawing/2014/main" id="{757E0762-4C79-4301-89D2-383F43272AE7}"/>
              </a:ext>
            </a:extLst>
          </p:cNvPr>
          <p:cNvSpPr txBox="1">
            <a:spLocks/>
          </p:cNvSpPr>
          <p:nvPr/>
        </p:nvSpPr>
        <p:spPr>
          <a:xfrm>
            <a:off x="4527636" y="126200"/>
            <a:ext cx="2646050" cy="2094486"/>
          </a:xfrm>
          <a:prstGeom prst="rect">
            <a:avLst/>
          </a:prstGeom>
          <a:solidFill>
            <a:schemeClr val="bg1">
              <a:alpha val="9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200" b="1" dirty="0">
                <a:effectLst>
                  <a:outerShdw blurRad="38100" dist="38100" dir="2700000" algn="tl">
                    <a:srgbClr val="000000">
                      <a:alpha val="43137"/>
                    </a:srgbClr>
                  </a:outerShdw>
                </a:effectLst>
                <a:latin typeface="Arial Rounded MT Bold" panose="020F0704030504030204" pitchFamily="34" charset="0"/>
              </a:rPr>
              <a:t>Start </a:t>
            </a:r>
          </a:p>
          <a:p>
            <a:pPr lvl="1"/>
            <a:r>
              <a:rPr lang="en-US" sz="3200" b="1" dirty="0">
                <a:effectLst>
                  <a:outerShdw blurRad="38100" dist="38100" dir="2700000" algn="tl">
                    <a:srgbClr val="000000">
                      <a:alpha val="43137"/>
                    </a:srgbClr>
                  </a:outerShdw>
                </a:effectLst>
                <a:latin typeface="Arial Rounded MT Bold" panose="020F0704030504030204" pitchFamily="34" charset="0"/>
              </a:rPr>
              <a:t>Smart</a:t>
            </a:r>
          </a:p>
          <a:p>
            <a:pPr lvl="1"/>
            <a:r>
              <a:rPr lang="en-US" sz="3200" b="1" dirty="0">
                <a:effectLst>
                  <a:outerShdw blurRad="38100" dist="38100" dir="2700000" algn="tl">
                    <a:srgbClr val="000000">
                      <a:alpha val="43137"/>
                    </a:srgbClr>
                  </a:outerShdw>
                </a:effectLst>
                <a:latin typeface="Arial Rounded MT Bold" panose="020F0704030504030204" pitchFamily="34" charset="0"/>
              </a:rPr>
              <a:t>Simple</a:t>
            </a:r>
          </a:p>
          <a:p>
            <a:pPr lvl="1"/>
            <a:r>
              <a:rPr lang="en-US" sz="3200" b="1" dirty="0">
                <a:effectLst>
                  <a:outerShdw blurRad="38100" dist="38100" dir="2700000" algn="tl">
                    <a:srgbClr val="000000">
                      <a:alpha val="43137"/>
                    </a:srgbClr>
                  </a:outerShdw>
                </a:effectLst>
                <a:latin typeface="Arial Rounded MT Bold" panose="020F0704030504030204" pitchFamily="34" charset="0"/>
              </a:rPr>
              <a:t>Strong</a:t>
            </a:r>
          </a:p>
        </p:txBody>
      </p:sp>
    </p:spTree>
    <p:extLst>
      <p:ext uri="{BB962C8B-B14F-4D97-AF65-F5344CB8AC3E}">
        <p14:creationId xmlns:p14="http://schemas.microsoft.com/office/powerpoint/2010/main" val="2578450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bg/>
                                          </p:spTgt>
                                        </p:tgtEl>
                                        <p:attrNameLst>
                                          <p:attrName>style.visibility</p:attrName>
                                        </p:attrNameLst>
                                      </p:cBhvr>
                                      <p:to>
                                        <p:strVal val="visible"/>
                                      </p:to>
                                    </p:set>
                                    <p:animEffect transition="in" filter="barn(inVertical)">
                                      <p:cBhvr>
                                        <p:cTn id="27" dur="3000"/>
                                        <p:tgtEl>
                                          <p:spTgt spid="3">
                                            <p:bg/>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0" end="0"/>
                                            </p:txEl>
                                          </p:spTgt>
                                        </p:tgtEl>
                                        <p:attrNameLst>
                                          <p:attrName>style.visibility</p:attrName>
                                        </p:attrNameLst>
                                      </p:cBhvr>
                                      <p:to>
                                        <p:strVal val="visible"/>
                                      </p:to>
                                    </p:set>
                                    <p:animEffect transition="in" filter="barn(inVertical)">
                                      <p:cBhvr>
                                        <p:cTn id="32" dur="3000"/>
                                        <p:tgtEl>
                                          <p:spTgt spid="3">
                                            <p:txEl>
                                              <p:pRg st="0" end="0"/>
                                            </p:txEl>
                                          </p:spTgt>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Effect transition="in" filter="barn(inVertical)">
                                      <p:cBhvr>
                                        <p:cTn id="35" dur="3000"/>
                                        <p:tgtEl>
                                          <p:spTgt spid="3">
                                            <p:txEl>
                                              <p:pRg st="1" end="1"/>
                                            </p:txEl>
                                          </p:spTgt>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arn(inVertical)">
                                      <p:cBhvr>
                                        <p:cTn id="38" dur="3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99" y="0"/>
            <a:ext cx="11539470" cy="1068946"/>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#6- </a:t>
            </a:r>
            <a:r>
              <a:rPr lang="en-US" b="1" dirty="0">
                <a:effectLst>
                  <a:outerShdw blurRad="38100" dist="38100" dir="2700000" algn="tl">
                    <a:srgbClr val="000000">
                      <a:alpha val="43137"/>
                    </a:srgbClr>
                  </a:outerShdw>
                </a:effectLst>
                <a:latin typeface="Arial Rounded MT Bold" panose="020F0704030504030204" pitchFamily="34" charset="0"/>
              </a:rPr>
              <a:t>We Have a Part in Our Miracle </a:t>
            </a:r>
            <a:br>
              <a:rPr lang="en-US" b="1" dirty="0">
                <a:effectLst>
                  <a:outerShdw blurRad="38100" dist="38100" dir="2700000" algn="tl">
                    <a:srgbClr val="000000">
                      <a:alpha val="43137"/>
                    </a:srgbClr>
                  </a:outerShdw>
                </a:effectLst>
                <a:latin typeface="Arial Rounded MT Bold" panose="020F0704030504030204" pitchFamily="34" charset="0"/>
              </a:rPr>
            </a:br>
            <a:r>
              <a:rPr lang="en-US" b="1" dirty="0">
                <a:effectLst>
                  <a:outerShdw blurRad="38100" dist="38100" dir="2700000" algn="tl">
                    <a:srgbClr val="000000">
                      <a:alpha val="43137"/>
                    </a:srgbClr>
                  </a:outerShdw>
                </a:effectLst>
                <a:latin typeface="Arial Rounded MT Bold" panose="020F0704030504030204" pitchFamily="34" charset="0"/>
              </a:rPr>
              <a:t>                            -Taking Away the Stone! (</a:t>
            </a:r>
            <a:r>
              <a:rPr lang="en-US" dirty="0">
                <a:effectLst>
                  <a:outerShdw blurRad="38100" dist="38100" dir="2700000" algn="tl">
                    <a:srgbClr val="000000">
                      <a:alpha val="43137"/>
                    </a:srgbClr>
                  </a:outerShdw>
                </a:effectLst>
                <a:latin typeface="Arial Rounded MT Bold" panose="020F0704030504030204" pitchFamily="34" charset="0"/>
              </a:rPr>
              <a:t>39</a:t>
            </a:r>
            <a:r>
              <a:rPr lang="en-US" b="1" dirty="0">
                <a:effectLst>
                  <a:outerShdw blurRad="38100" dist="38100" dir="2700000" algn="tl">
                    <a:srgbClr val="000000">
                      <a:alpha val="43137"/>
                    </a:srgbClr>
                  </a:outerShdw>
                </a:effectLst>
                <a:latin typeface="Arial Rounded MT Bold" panose="020F0704030504030204" pitchFamily="34" charset="0"/>
              </a:rPr>
              <a:t>)</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lstStyle/>
          <a:p>
            <a:pPr marL="0" indent="0">
              <a:lnSpc>
                <a:spcPct val="100000"/>
              </a:lnSpc>
              <a:buNone/>
            </a:pPr>
            <a:r>
              <a:rPr lang="en-US" i="1" dirty="0">
                <a:effectLst>
                  <a:outerShdw blurRad="38100" dist="38100" dir="2700000" algn="tl">
                    <a:srgbClr val="000000">
                      <a:alpha val="43137"/>
                    </a:srgbClr>
                  </a:outerShdw>
                </a:effectLst>
                <a:latin typeface="Arial Rounded MT Bold" panose="020F0704030504030204" pitchFamily="34" charset="0"/>
              </a:rPr>
              <a:t>“Take away the stone” </a:t>
            </a:r>
            <a:r>
              <a:rPr lang="en-US" b="1" dirty="0">
                <a:effectLst>
                  <a:outerShdw blurRad="38100" dist="38100" dir="2700000" algn="tl">
                    <a:srgbClr val="000000">
                      <a:alpha val="43137"/>
                    </a:srgbClr>
                  </a:outerShdw>
                </a:effectLst>
                <a:latin typeface="Arial Rounded MT Bold" panose="020F0704030504030204" pitchFamily="34" charset="0"/>
              </a:rPr>
              <a:t>He said.</a:t>
            </a:r>
          </a:p>
          <a:p>
            <a:pPr marL="0" indent="0">
              <a:lnSpc>
                <a:spcPct val="100000"/>
              </a:lnSpc>
              <a:buNone/>
            </a:pPr>
            <a:r>
              <a:rPr lang="en-US" b="1" dirty="0">
                <a:effectLst>
                  <a:outerShdw blurRad="38100" dist="38100" dir="2700000" algn="tl">
                    <a:srgbClr val="000000">
                      <a:alpha val="43137"/>
                    </a:srgbClr>
                  </a:outerShdw>
                </a:effectLst>
                <a:latin typeface="Arial Rounded MT Bold" panose="020F0704030504030204" pitchFamily="34" charset="0"/>
              </a:rPr>
              <a:t>He was Saying…</a:t>
            </a:r>
          </a:p>
          <a:p>
            <a:pPr lvl="1">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You Have a Part</a:t>
            </a:r>
          </a:p>
          <a:p>
            <a:pPr lvl="1">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Faith Without Works is Dead -James 2:17</a:t>
            </a:r>
          </a:p>
          <a:p>
            <a:pPr lvl="1">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Have to Put Feet On Our Prayers</a:t>
            </a:r>
          </a:p>
          <a:p>
            <a:pPr lvl="1">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Remove Our Man-Made Barriers</a:t>
            </a:r>
          </a:p>
          <a:p>
            <a:pPr marL="0" indent="0">
              <a:lnSpc>
                <a:spcPct val="100000"/>
              </a:lnSpc>
              <a:buNone/>
            </a:pPr>
            <a:endParaRPr lang="en-US" b="1"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buNone/>
            </a:pPr>
            <a:r>
              <a:rPr lang="en-US" b="1" dirty="0">
                <a:effectLst>
                  <a:outerShdw blurRad="38100" dist="38100" dir="2700000" algn="tl">
                    <a:srgbClr val="000000">
                      <a:alpha val="43137"/>
                    </a:srgbClr>
                  </a:outerShdw>
                </a:effectLst>
                <a:latin typeface="Arial Rounded MT Bold" panose="020F0704030504030204" pitchFamily="34" charset="0"/>
              </a:rPr>
              <a:t>You Do What You Can Do…</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Rounded MT Bold" panose="020F0704030504030204" pitchFamily="34" charset="0"/>
              </a:rPr>
              <a:t>        …God Will Do What You Can’t Do</a:t>
            </a:r>
            <a:endParaRPr lang="en-US" dirty="0">
              <a:effectLst>
                <a:outerShdw blurRad="38100" dist="38100" dir="2700000" algn="tl">
                  <a:srgbClr val="000000">
                    <a:alpha val="43137"/>
                  </a:srgbClr>
                </a:outerShdw>
              </a:effectLst>
              <a:latin typeface="Arial Rounded MT Bold" panose="020F0704030504030204" pitchFamily="34" charset="0"/>
            </a:endParaRP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4299" y="1493949"/>
            <a:ext cx="3567447" cy="5251629"/>
          </a:xfrm>
          <a:prstGeom prst="rect">
            <a:avLst/>
          </a:prstGeom>
        </p:spPr>
      </p:pic>
    </p:spTree>
    <p:extLst>
      <p:ext uri="{BB962C8B-B14F-4D97-AF65-F5344CB8AC3E}">
        <p14:creationId xmlns:p14="http://schemas.microsoft.com/office/powerpoint/2010/main" val="298228546"/>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wheel(1)">
                                      <p:cBhvr>
                                        <p:cTn id="7" dur="2000"/>
                                        <p:tgtEl>
                                          <p:spTgt spid="3">
                                            <p:txEl>
                                              <p:pRg st="7" end="7"/>
                                            </p:txEl>
                                          </p:spTgt>
                                        </p:tgtEl>
                                      </p:cBhvr>
                                    </p:animEffect>
                                  </p:childTnLst>
                                </p:cTn>
                              </p:par>
                            </p:childTnLst>
                          </p:cTn>
                        </p:par>
                        <p:par>
                          <p:cTn id="8" fill="hold">
                            <p:stCondLst>
                              <p:cond delay="2000"/>
                            </p:stCondLst>
                            <p:childTnLst>
                              <p:par>
                                <p:cTn id="9" presetID="21" presetClass="entr" presetSubtype="2" fill="hold" grpId="0" nodeType="afterEffect">
                                  <p:stCondLst>
                                    <p:cond delay="1000"/>
                                  </p:stCondLst>
                                  <p:childTnLst>
                                    <p:set>
                                      <p:cBhvr>
                                        <p:cTn id="10" dur="1" fill="hold">
                                          <p:stCondLst>
                                            <p:cond delay="0"/>
                                          </p:stCondLst>
                                        </p:cTn>
                                        <p:tgtEl>
                                          <p:spTgt spid="3">
                                            <p:txEl>
                                              <p:pRg st="8" end="8"/>
                                            </p:txEl>
                                          </p:spTgt>
                                        </p:tgtEl>
                                        <p:attrNameLst>
                                          <p:attrName>style.visibility</p:attrName>
                                        </p:attrNameLst>
                                      </p:cBhvr>
                                      <p:to>
                                        <p:strVal val="visible"/>
                                      </p:to>
                                    </p:set>
                                    <p:animEffect transition="in" filter="wheel(2)">
                                      <p:cBhvr>
                                        <p:cTn id="11"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14" y="0"/>
            <a:ext cx="11745532" cy="1081825"/>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#7- </a:t>
            </a:r>
            <a:r>
              <a:rPr lang="en-US" b="1" dirty="0">
                <a:effectLst>
                  <a:outerShdw blurRad="38100" dist="38100" dir="2700000" algn="tl">
                    <a:srgbClr val="000000">
                      <a:alpha val="43137"/>
                    </a:srgbClr>
                  </a:outerShdw>
                </a:effectLst>
                <a:latin typeface="Arial Rounded MT Bold" panose="020F0704030504030204" pitchFamily="34" charset="0"/>
              </a:rPr>
              <a:t>God is Able to Do Far Above What… </a:t>
            </a:r>
            <a:br>
              <a:rPr lang="en-US" b="1" dirty="0">
                <a:effectLst>
                  <a:outerShdw blurRad="38100" dist="38100" dir="2700000" algn="tl">
                    <a:srgbClr val="000000">
                      <a:alpha val="43137"/>
                    </a:srgbClr>
                  </a:outerShdw>
                </a:effectLst>
                <a:latin typeface="Arial Rounded MT Bold" panose="020F0704030504030204" pitchFamily="34" charset="0"/>
              </a:rPr>
            </a:br>
            <a:r>
              <a:rPr lang="en-US" b="1" dirty="0">
                <a:effectLst>
                  <a:outerShdw blurRad="38100" dist="38100" dir="2700000" algn="tl">
                    <a:srgbClr val="000000">
                      <a:alpha val="43137"/>
                    </a:srgbClr>
                  </a:outerShdw>
                </a:effectLst>
                <a:latin typeface="Arial Rounded MT Bold" panose="020F0704030504030204" pitchFamily="34" charset="0"/>
              </a:rPr>
              <a:t>                    …You Can Imagine/ Think (</a:t>
            </a:r>
            <a:r>
              <a:rPr lang="en-US" dirty="0">
                <a:effectLst>
                  <a:outerShdw blurRad="38100" dist="38100" dir="2700000" algn="tl">
                    <a:srgbClr val="000000">
                      <a:alpha val="43137"/>
                    </a:srgbClr>
                  </a:outerShdw>
                </a:effectLst>
                <a:latin typeface="Arial Rounded MT Bold" panose="020F0704030504030204" pitchFamily="34" charset="0"/>
              </a:rPr>
              <a:t>43</a:t>
            </a:r>
            <a:r>
              <a:rPr lang="en-US" b="1" dirty="0">
                <a:effectLst>
                  <a:outerShdw blurRad="38100" dist="38100" dir="2700000" algn="tl">
                    <a:srgbClr val="000000">
                      <a:alpha val="43137"/>
                    </a:srgbClr>
                  </a:outerShdw>
                </a:effectLst>
                <a:latin typeface="Arial Rounded MT Bold" panose="020F0704030504030204" pitchFamily="34" charset="0"/>
              </a:rPr>
              <a:t>)</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lstStyle/>
          <a:p>
            <a:pPr marL="0" indent="0">
              <a:lnSpc>
                <a:spcPct val="100000"/>
              </a:lnSpc>
              <a:buNone/>
            </a:pPr>
            <a:r>
              <a:rPr lang="en-US" i="1" dirty="0">
                <a:effectLst>
                  <a:outerShdw blurRad="38100" dist="38100" dir="2700000" algn="tl">
                    <a:srgbClr val="000000">
                      <a:alpha val="43137"/>
                    </a:srgbClr>
                  </a:outerShdw>
                </a:effectLst>
                <a:latin typeface="Arial Rounded MT Bold" panose="020F0704030504030204" pitchFamily="34" charset="0"/>
              </a:rPr>
              <a:t>“And when he thus had spoken, he cried with a loud voice, Lazarus, come forth” </a:t>
            </a:r>
          </a:p>
          <a:p>
            <a:pPr marL="0" indent="0">
              <a:lnSpc>
                <a:spcPct val="100000"/>
              </a:lnSpc>
              <a:spcBef>
                <a:spcPts val="1200"/>
              </a:spcBef>
              <a:buNone/>
            </a:pPr>
            <a:r>
              <a:rPr lang="en-US" b="1" dirty="0">
                <a:effectLst>
                  <a:outerShdw blurRad="38100" dist="38100" dir="2700000" algn="tl">
                    <a:srgbClr val="000000">
                      <a:alpha val="43137"/>
                    </a:srgbClr>
                  </a:outerShdw>
                </a:effectLst>
                <a:latin typeface="Arial Rounded MT Bold" panose="020F0704030504030204" pitchFamily="34" charset="0"/>
              </a:rPr>
              <a:t>John 11:44-45, </a:t>
            </a:r>
            <a:r>
              <a:rPr lang="en-US" i="1" dirty="0">
                <a:effectLst>
                  <a:outerShdw blurRad="38100" dist="38100" dir="2700000" algn="tl">
                    <a:srgbClr val="000000">
                      <a:alpha val="43137"/>
                    </a:srgbClr>
                  </a:outerShdw>
                </a:effectLst>
                <a:latin typeface="Arial Rounded MT Bold" panose="020F0704030504030204" pitchFamily="34" charset="0"/>
              </a:rPr>
              <a:t>“And he that was dead came forth, bound hand and foot with graveclothes: and his face was bound about with a napkin. Jesus saith unto them, Loose him, and let him go. </a:t>
            </a:r>
            <a:r>
              <a:rPr lang="en-US" i="1" baseline="30000" dirty="0">
                <a:effectLst>
                  <a:outerShdw blurRad="38100" dist="38100" dir="2700000" algn="tl">
                    <a:srgbClr val="000000">
                      <a:alpha val="43137"/>
                    </a:srgbClr>
                  </a:outerShdw>
                </a:effectLst>
                <a:latin typeface="Arial Rounded MT Bold" panose="020F0704030504030204" pitchFamily="34" charset="0"/>
              </a:rPr>
              <a:t>45 </a:t>
            </a:r>
            <a:r>
              <a:rPr lang="en-US" i="1" dirty="0">
                <a:effectLst>
                  <a:outerShdw blurRad="38100" dist="38100" dir="2700000" algn="tl">
                    <a:srgbClr val="000000">
                      <a:alpha val="43137"/>
                    </a:srgbClr>
                  </a:outerShdw>
                </a:effectLst>
                <a:latin typeface="Arial Rounded MT Bold" panose="020F0704030504030204" pitchFamily="34" charset="0"/>
              </a:rPr>
              <a:t> Then many of the Jews which came to Mary, and had seen the things which Jesus did, believed on him”</a:t>
            </a:r>
          </a:p>
          <a:p>
            <a:pPr marL="0" indent="0">
              <a:lnSpc>
                <a:spcPct val="100000"/>
              </a:lnSpc>
              <a:spcBef>
                <a:spcPts val="1200"/>
              </a:spcBef>
              <a:buNone/>
            </a:pPr>
            <a:r>
              <a:rPr lang="en-US" b="1" dirty="0">
                <a:effectLst>
                  <a:outerShdw blurRad="38100" dist="38100" dir="2700000" algn="tl">
                    <a:srgbClr val="000000">
                      <a:alpha val="43137"/>
                    </a:srgbClr>
                  </a:outerShdw>
                </a:effectLst>
                <a:latin typeface="Arial Rounded MT Bold" panose="020F0704030504030204" pitchFamily="34" charset="0"/>
              </a:rPr>
              <a:t>When He Speaks ..</a:t>
            </a:r>
          </a:p>
          <a:p>
            <a:pPr>
              <a:lnSpc>
                <a:spcPct val="100000"/>
              </a:lnSpc>
              <a:spcBef>
                <a:spcPts val="0"/>
              </a:spcBef>
            </a:pPr>
            <a:r>
              <a:rPr lang="en-US" b="1" dirty="0">
                <a:effectLst>
                  <a:outerShdw blurRad="38100" dist="38100" dir="2700000" algn="tl">
                    <a:srgbClr val="000000">
                      <a:alpha val="43137"/>
                    </a:srgbClr>
                  </a:outerShdw>
                </a:effectLst>
                <a:latin typeface="Arial Rounded MT Bold" panose="020F0704030504030204" pitchFamily="34" charset="0"/>
              </a:rPr>
              <a:t>Your Lazarus will Come Forth!</a:t>
            </a:r>
          </a:p>
          <a:p>
            <a:pPr>
              <a:lnSpc>
                <a:spcPct val="100000"/>
              </a:lnSpc>
              <a:spcBef>
                <a:spcPts val="0"/>
              </a:spcBef>
            </a:pPr>
            <a:r>
              <a:rPr lang="en-US" b="1" dirty="0">
                <a:effectLst>
                  <a:outerShdw blurRad="38100" dist="38100" dir="2700000" algn="tl">
                    <a:srgbClr val="000000">
                      <a:alpha val="43137"/>
                    </a:srgbClr>
                  </a:outerShdw>
                </a:effectLst>
                <a:latin typeface="Arial Rounded MT Bold" panose="020F0704030504030204" pitchFamily="34" charset="0"/>
              </a:rPr>
              <a:t>You Will Know God Did It!</a:t>
            </a:r>
          </a:p>
          <a:p>
            <a:pPr>
              <a:lnSpc>
                <a:spcPct val="100000"/>
              </a:lnSpc>
              <a:spcBef>
                <a:spcPts val="0"/>
              </a:spcBef>
            </a:pPr>
            <a:r>
              <a:rPr lang="en-US" b="1" dirty="0">
                <a:effectLst>
                  <a:outerShdw blurRad="38100" dist="38100" dir="2700000" algn="tl">
                    <a:srgbClr val="000000">
                      <a:alpha val="43137"/>
                    </a:srgbClr>
                  </a:outerShdw>
                </a:effectLst>
                <a:latin typeface="Arial Rounded MT Bold" panose="020F0704030504030204" pitchFamily="34" charset="0"/>
              </a:rPr>
              <a:t>Others Will Know God Did It!</a:t>
            </a:r>
            <a:endParaRPr lang="en-US" dirty="0">
              <a:effectLst>
                <a:outerShdw blurRad="38100" dist="38100" dir="2700000" algn="tl">
                  <a:srgbClr val="000000">
                    <a:alpha val="43137"/>
                  </a:srgbClr>
                </a:outerShdw>
              </a:effectLst>
              <a:latin typeface="Arial Rounded MT Bold" panose="020F0704030504030204" pitchFamily="34" charset="0"/>
            </a:endParaRPr>
          </a:p>
          <a:p>
            <a:pPr marL="0" indent="0">
              <a:buNone/>
            </a:pPr>
            <a:endParaRPr lang="en-US" b="1"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2846" y="4507606"/>
            <a:ext cx="4572000" cy="2309074"/>
          </a:xfrm>
          <a:prstGeom prst="rect">
            <a:avLst/>
          </a:prstGeom>
        </p:spPr>
      </p:pic>
    </p:spTree>
    <p:extLst>
      <p:ext uri="{BB962C8B-B14F-4D97-AF65-F5344CB8AC3E}">
        <p14:creationId xmlns:p14="http://schemas.microsoft.com/office/powerpoint/2010/main" val="223755809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2" presetClass="entr" presetSubtype="2" fill="hold" grpId="0" nodeType="after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6" fill="hold">
                            <p:stCondLst>
                              <p:cond delay="1000"/>
                            </p:stCondLst>
                            <p:childTnLst>
                              <p:par>
                                <p:cTn id="27" presetID="2" presetClass="entr" presetSubtype="12" fill="hold" grpId="0" nodeType="after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1" fill="hold">
                            <p:stCondLst>
                              <p:cond delay="1500"/>
                            </p:stCondLst>
                            <p:childTnLst>
                              <p:par>
                                <p:cTn id="32" presetID="2" presetClass="entr" presetSubtype="6" fill="hold" grpId="0" nodeType="after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1669"/>
            <a:ext cx="10515600" cy="850004"/>
          </a:xfrm>
        </p:spPr>
        <p:txBody>
          <a:bodyPr/>
          <a:lstStyle/>
          <a:p>
            <a:r>
              <a:rPr lang="en-US" b="1" dirty="0">
                <a:effectLst>
                  <a:outerShdw blurRad="38100" dist="38100" dir="2700000" algn="tl">
                    <a:srgbClr val="000000">
                      <a:alpha val="43137"/>
                    </a:srgbClr>
                  </a:outerShdw>
                </a:effectLst>
                <a:latin typeface="Arial Rounded MT Bold" panose="020F0704030504030204" pitchFamily="34" charset="0"/>
              </a:rPr>
              <a:t>What Needs to Resurrect in Your Life!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60377" y="1117463"/>
            <a:ext cx="4061721" cy="5661025"/>
          </a:xfrm>
          <a:prstGeom prst="rect">
            <a:avLst/>
          </a:prstGeom>
        </p:spPr>
      </p:pic>
    </p:spTree>
    <p:extLst>
      <p:ext uri="{BB962C8B-B14F-4D97-AF65-F5344CB8AC3E}">
        <p14:creationId xmlns:p14="http://schemas.microsoft.com/office/powerpoint/2010/main" val="318951351"/>
      </p:ext>
    </p:extLst>
  </p:cSld>
  <p:clrMapOvr>
    <a:masterClrMapping/>
  </p:clrMapOvr>
  <mc:AlternateContent xmlns:mc="http://schemas.openxmlformats.org/markup-compatibility/2006" xmlns:p14="http://schemas.microsoft.com/office/powerpoint/2010/main">
    <mc:Choice Requires="p14">
      <p:transition spd="slow" p14:dur="2000">
        <p:randomBar dir="vert"/>
      </p:transition>
    </mc:Choice>
    <mc:Fallback xmlns="">
      <p:transition spd="slow">
        <p:randomBar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FB133-7561-417B-81B7-C1B94E3B0DE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11EA9BC-B648-49F8-994F-D81F15F88CBF}"/>
              </a:ext>
            </a:extLst>
          </p:cNvPr>
          <p:cNvSpPr>
            <a:spLocks noGrp="1"/>
          </p:cNvSpPr>
          <p:nvPr>
            <p:ph idx="1"/>
          </p:nvPr>
        </p:nvSpPr>
        <p:spPr/>
        <p:txBody>
          <a:bodyPr/>
          <a:lstStyle/>
          <a:p>
            <a:r>
              <a:rPr lang="en-US" dirty="0"/>
              <a:t>End Part 1</a:t>
            </a:r>
          </a:p>
        </p:txBody>
      </p:sp>
    </p:spTree>
    <p:extLst>
      <p:ext uri="{BB962C8B-B14F-4D97-AF65-F5344CB8AC3E}">
        <p14:creationId xmlns:p14="http://schemas.microsoft.com/office/powerpoint/2010/main" val="755131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1669"/>
            <a:ext cx="10515600" cy="850004"/>
          </a:xfrm>
        </p:spPr>
        <p:txBody>
          <a:bodyPr/>
          <a:lstStyle/>
          <a:p>
            <a:endParaRPr lang="en-US" dirty="0"/>
          </a:p>
        </p:txBody>
      </p:sp>
      <p:sp>
        <p:nvSpPr>
          <p:cNvPr id="3" name="Content Placeholder 2"/>
          <p:cNvSpPr>
            <a:spLocks noGrp="1"/>
          </p:cNvSpPr>
          <p:nvPr>
            <p:ph idx="1"/>
          </p:nvPr>
        </p:nvSpPr>
        <p:spPr>
          <a:xfrm>
            <a:off x="141668" y="1197734"/>
            <a:ext cx="11900078" cy="5660265"/>
          </a:xfrm>
        </p:spPr>
        <p:txBody>
          <a:bodyPr/>
          <a:lstStyle/>
          <a:p>
            <a:endParaRPr lang="en-US" dirty="0"/>
          </a:p>
        </p:txBody>
      </p:sp>
    </p:spTree>
    <p:extLst>
      <p:ext uri="{BB962C8B-B14F-4D97-AF65-F5344CB8AC3E}">
        <p14:creationId xmlns:p14="http://schemas.microsoft.com/office/powerpoint/2010/main" val="74739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a:t>Lazarus</a:t>
            </a:r>
            <a:r>
              <a:rPr lang="en-US" dirty="0"/>
              <a:t> -heb is Eliezer—God my Helper. </a:t>
            </a:r>
          </a:p>
          <a:p>
            <a:r>
              <a:rPr lang="en-US" dirty="0"/>
              <a:t>Surely a fitting name for one who was so mightily helped by God.</a:t>
            </a:r>
            <a:br>
              <a:rPr lang="en-US" dirty="0"/>
            </a:br>
            <a:endParaRPr lang="en-US" dirty="0"/>
          </a:p>
        </p:txBody>
      </p:sp>
    </p:spTree>
    <p:extLst>
      <p:ext uri="{BB962C8B-B14F-4D97-AF65-F5344CB8AC3E}">
        <p14:creationId xmlns:p14="http://schemas.microsoft.com/office/powerpoint/2010/main" val="301391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2365" y="335559"/>
            <a:ext cx="3121152" cy="1911096"/>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57977" y="187012"/>
            <a:ext cx="2298879" cy="2059643"/>
          </a:xfrm>
          <a:prstGeom prst="rect">
            <a:avLst/>
          </a:prstGeom>
        </p:spPr>
      </p:pic>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9016" t="10495" b="9129"/>
          <a:stretch/>
        </p:blipFill>
        <p:spPr>
          <a:xfrm>
            <a:off x="6104586" y="187012"/>
            <a:ext cx="4159789" cy="2756079"/>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3719" y="3644721"/>
            <a:ext cx="3567447" cy="3171959"/>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20480" y="3644721"/>
            <a:ext cx="3053052" cy="3191504"/>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452846" y="3387680"/>
            <a:ext cx="4572000" cy="3429000"/>
          </a:xfrm>
          <a:prstGeom prst="rect">
            <a:avLst/>
          </a:prstGeom>
        </p:spPr>
      </p:pic>
    </p:spTree>
    <p:extLst>
      <p:ext uri="{BB962C8B-B14F-4D97-AF65-F5344CB8AC3E}">
        <p14:creationId xmlns:p14="http://schemas.microsoft.com/office/powerpoint/2010/main" val="279118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776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12125" y="141669"/>
            <a:ext cx="11629622" cy="850004"/>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#2- </a:t>
            </a:r>
            <a:r>
              <a:rPr lang="en-US" b="1" dirty="0">
                <a:effectLst>
                  <a:outerShdw blurRad="38100" dist="38100" dir="2700000" algn="tl">
                    <a:srgbClr val="000000">
                      <a:alpha val="43137"/>
                    </a:srgbClr>
                  </a:outerShdw>
                </a:effectLst>
                <a:latin typeface="Arial Rounded MT Bold" panose="020F0704030504030204" pitchFamily="34" charset="0"/>
              </a:rPr>
              <a:t>It’s Always Too Early to Give Up on God (4)</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normAutofit fontScale="40000" lnSpcReduction="20000"/>
          </a:bodyPr>
          <a:lstStyle/>
          <a:p>
            <a:pPr marL="0" indent="0">
              <a:lnSpc>
                <a:spcPct val="120000"/>
              </a:lnSpc>
              <a:buNone/>
            </a:pPr>
            <a:r>
              <a:rPr lang="en-US" sz="5900" i="1" dirty="0">
                <a:effectLst>
                  <a:outerShdw blurRad="38100" dist="38100" dir="2700000" algn="tl">
                    <a:srgbClr val="000000">
                      <a:alpha val="43137"/>
                    </a:srgbClr>
                  </a:outerShdw>
                </a:effectLst>
                <a:latin typeface="Arial Rounded MT Bold" panose="020F0704030504030204" pitchFamily="34" charset="0"/>
              </a:rPr>
              <a:t>“When He heard this, Jesus said, “This sickness is not unto death.  NO, it is for God’s glory so that God’s Son may be glorified through it.”</a:t>
            </a:r>
            <a:endParaRPr lang="en-US" sz="5900" dirty="0">
              <a:effectLst>
                <a:outerShdw blurRad="38100" dist="38100" dir="2700000" algn="tl">
                  <a:srgbClr val="000000">
                    <a:alpha val="43137"/>
                  </a:srgbClr>
                </a:outerShdw>
              </a:effectLst>
              <a:latin typeface="Arial Rounded MT Bold" panose="020F0704030504030204" pitchFamily="34" charset="0"/>
            </a:endParaRPr>
          </a:p>
          <a:p>
            <a:pPr lvl="1">
              <a:lnSpc>
                <a:spcPct val="120000"/>
              </a:lnSpc>
            </a:pPr>
            <a:r>
              <a:rPr lang="en-US" sz="6000" b="1" dirty="0">
                <a:effectLst>
                  <a:outerShdw blurRad="38100" dist="38100" dir="2700000" algn="tl">
                    <a:srgbClr val="000000">
                      <a:alpha val="43137"/>
                    </a:srgbClr>
                  </a:outerShdw>
                </a:effectLst>
                <a:latin typeface="Arial Rounded MT Bold" panose="020F0704030504030204" pitchFamily="34" charset="0"/>
              </a:rPr>
              <a:t>2 Things – God has a </a:t>
            </a:r>
            <a:r>
              <a:rPr lang="en-US" sz="6000" b="1" u="sng" dirty="0">
                <a:effectLst>
                  <a:outerShdw blurRad="38100" dist="38100" dir="2700000" algn="tl">
                    <a:srgbClr val="000000">
                      <a:alpha val="43137"/>
                    </a:srgbClr>
                  </a:outerShdw>
                </a:effectLst>
                <a:latin typeface="Arial Rounded MT Bold" panose="020F0704030504030204" pitchFamily="34" charset="0"/>
              </a:rPr>
              <a:t>Plan</a:t>
            </a:r>
            <a:r>
              <a:rPr lang="en-US" sz="6000" b="1" dirty="0">
                <a:effectLst>
                  <a:outerShdw blurRad="38100" dist="38100" dir="2700000" algn="tl">
                    <a:srgbClr val="000000">
                      <a:alpha val="43137"/>
                    </a:srgbClr>
                  </a:outerShdw>
                </a:effectLst>
                <a:latin typeface="Arial Rounded MT Bold" panose="020F0704030504030204" pitchFamily="34" charset="0"/>
              </a:rPr>
              <a:t> and </a:t>
            </a:r>
            <a:r>
              <a:rPr lang="en-US" sz="6000" b="1" u="sng" dirty="0">
                <a:effectLst>
                  <a:outerShdw blurRad="38100" dist="38100" dir="2700000" algn="tl">
                    <a:srgbClr val="000000">
                      <a:alpha val="43137"/>
                    </a:srgbClr>
                  </a:outerShdw>
                </a:effectLst>
                <a:latin typeface="Arial Rounded MT Bold" panose="020F0704030504030204" pitchFamily="34" charset="0"/>
              </a:rPr>
              <a:t>Timing</a:t>
            </a:r>
            <a:endParaRPr lang="en-US" sz="6000" dirty="0">
              <a:effectLst>
                <a:outerShdw blurRad="38100" dist="38100" dir="2700000" algn="tl">
                  <a:srgbClr val="000000">
                    <a:alpha val="43137"/>
                  </a:srgbClr>
                </a:outerShdw>
              </a:effectLst>
              <a:latin typeface="Arial Rounded MT Bold" panose="020F0704030504030204" pitchFamily="34" charset="0"/>
            </a:endParaRPr>
          </a:p>
          <a:p>
            <a:pPr>
              <a:lnSpc>
                <a:spcPct val="120000"/>
              </a:lnSpc>
            </a:pPr>
            <a:r>
              <a:rPr lang="en-US" sz="3300" b="1" dirty="0">
                <a:effectLst>
                  <a:outerShdw blurRad="38100" dist="38100" dir="2700000" algn="tl">
                    <a:srgbClr val="000000">
                      <a:alpha val="43137"/>
                    </a:srgbClr>
                  </a:outerShdw>
                </a:effectLst>
                <a:latin typeface="Arial Rounded MT Bold" panose="020F0704030504030204" pitchFamily="34" charset="0"/>
              </a:rPr>
              <a:t>When Jesus heard </a:t>
            </a:r>
            <a:r>
              <a:rPr lang="en-US" sz="3300" b="1" i="1" dirty="0">
                <a:effectLst>
                  <a:outerShdw blurRad="38100" dist="38100" dir="2700000" algn="tl">
                    <a:srgbClr val="000000">
                      <a:alpha val="43137"/>
                    </a:srgbClr>
                  </a:outerShdw>
                </a:effectLst>
                <a:latin typeface="Arial Rounded MT Bold" panose="020F0704030504030204" pitchFamily="34" charset="0"/>
              </a:rPr>
              <a:t>that</a:t>
            </a:r>
            <a:r>
              <a:rPr lang="en-US" sz="3300" b="1" dirty="0">
                <a:effectLst>
                  <a:outerShdw blurRad="38100" dist="38100" dir="2700000" algn="tl">
                    <a:srgbClr val="000000">
                      <a:alpha val="43137"/>
                    </a:srgbClr>
                  </a:outerShdw>
                </a:effectLst>
                <a:latin typeface="Arial Rounded MT Bold" panose="020F0704030504030204" pitchFamily="34" charset="0"/>
              </a:rPr>
              <a:t>, he said, This sickness is not unto death, but for the glory of God, that the Son of God might be glorified thereby.</a:t>
            </a:r>
            <a:endParaRPr lang="en-US" sz="3300" dirty="0">
              <a:effectLst>
                <a:outerShdw blurRad="38100" dist="38100" dir="2700000" algn="tl">
                  <a:srgbClr val="000000">
                    <a:alpha val="43137"/>
                  </a:srgbClr>
                </a:outerShdw>
              </a:effectLst>
              <a:latin typeface="Arial Rounded MT Bold" panose="020F0704030504030204" pitchFamily="34" charset="0"/>
            </a:endParaRPr>
          </a:p>
          <a:p>
            <a:pPr>
              <a:lnSpc>
                <a:spcPct val="120000"/>
              </a:lnSpc>
            </a:pPr>
            <a:r>
              <a:rPr lang="en-US" sz="3300" b="1" dirty="0">
                <a:effectLst>
                  <a:outerShdw blurRad="38100" dist="38100" dir="2700000" algn="tl">
                    <a:srgbClr val="000000">
                      <a:alpha val="43137"/>
                    </a:srgbClr>
                  </a:outerShdw>
                </a:effectLst>
                <a:latin typeface="Arial Rounded MT Bold" panose="020F0704030504030204" pitchFamily="34" charset="0"/>
              </a:rPr>
              <a:t>And I am glad for your sakes that I was not there, to the intent ye may believe; nevertheless let us go unto him</a:t>
            </a:r>
            <a:endParaRPr lang="en-US" sz="3300" dirty="0">
              <a:effectLst>
                <a:outerShdw blurRad="38100" dist="38100" dir="2700000" algn="tl">
                  <a:srgbClr val="000000">
                    <a:alpha val="43137"/>
                  </a:srgbClr>
                </a:outerShdw>
              </a:effectLst>
              <a:latin typeface="Arial Rounded MT Bold" panose="020F0704030504030204" pitchFamily="34" charset="0"/>
            </a:endParaRPr>
          </a:p>
          <a:p>
            <a:pPr lvl="1">
              <a:lnSpc>
                <a:spcPct val="120000"/>
              </a:lnSpc>
            </a:pPr>
            <a:r>
              <a:rPr lang="en-US" sz="6000" b="1" u="sng" dirty="0">
                <a:effectLst>
                  <a:outerShdw blurRad="38100" dist="38100" dir="2700000" algn="tl">
                    <a:srgbClr val="000000">
                      <a:alpha val="43137"/>
                    </a:srgbClr>
                  </a:outerShdw>
                </a:effectLst>
                <a:latin typeface="Arial Rounded MT Bold" panose="020F0704030504030204" pitchFamily="34" charset="0"/>
              </a:rPr>
              <a:t>Delays</a:t>
            </a:r>
            <a:r>
              <a:rPr lang="en-US" sz="6000" b="1" dirty="0">
                <a:effectLst>
                  <a:outerShdw blurRad="38100" dist="38100" dir="2700000" algn="tl">
                    <a:srgbClr val="000000">
                      <a:alpha val="43137"/>
                    </a:srgbClr>
                  </a:outerShdw>
                </a:effectLst>
                <a:latin typeface="Arial Rounded MT Bold" panose="020F0704030504030204" pitchFamily="34" charset="0"/>
              </a:rPr>
              <a:t> are not</a:t>
            </a:r>
            <a:r>
              <a:rPr lang="en-US" sz="6000" b="1" u="sng" dirty="0">
                <a:effectLst>
                  <a:outerShdw blurRad="38100" dist="38100" dir="2700000" algn="tl">
                    <a:srgbClr val="000000">
                      <a:alpha val="43137"/>
                    </a:srgbClr>
                  </a:outerShdw>
                </a:effectLst>
                <a:latin typeface="Arial Rounded MT Bold" panose="020F0704030504030204" pitchFamily="34" charset="0"/>
              </a:rPr>
              <a:t> Denials</a:t>
            </a:r>
            <a:endParaRPr lang="en-US" sz="6000" dirty="0">
              <a:effectLst>
                <a:outerShdw blurRad="38100" dist="38100" dir="2700000" algn="tl">
                  <a:srgbClr val="000000">
                    <a:alpha val="43137"/>
                  </a:srgbClr>
                </a:outerShdw>
              </a:effectLst>
              <a:latin typeface="Arial Rounded MT Bold" panose="020F0704030504030204" pitchFamily="34" charset="0"/>
            </a:endParaRPr>
          </a:p>
          <a:p>
            <a:pPr>
              <a:lnSpc>
                <a:spcPct val="120000"/>
              </a:lnSpc>
            </a:pPr>
            <a:r>
              <a:rPr lang="en-US" sz="3300" b="1" dirty="0">
                <a:effectLst>
                  <a:outerShdw blurRad="38100" dist="38100" dir="2700000" algn="tl">
                    <a:srgbClr val="000000">
                      <a:alpha val="43137"/>
                    </a:srgbClr>
                  </a:outerShdw>
                </a:effectLst>
                <a:latin typeface="Arial Rounded MT Bold" panose="020F0704030504030204" pitchFamily="34" charset="0"/>
              </a:rPr>
              <a:t> </a:t>
            </a:r>
            <a:r>
              <a:rPr lang="en-US" sz="3300" baseline="30000" dirty="0">
                <a:effectLst>
                  <a:outerShdw blurRad="38100" dist="38100" dir="2700000" algn="tl">
                    <a:srgbClr val="000000">
                      <a:alpha val="43137"/>
                    </a:srgbClr>
                  </a:outerShdw>
                </a:effectLst>
                <a:latin typeface="Arial Rounded MT Bold" panose="020F0704030504030204" pitchFamily="34" charset="0"/>
              </a:rPr>
              <a:t>5 </a:t>
            </a:r>
            <a:r>
              <a:rPr lang="en-US" sz="3300" dirty="0">
                <a:effectLst>
                  <a:outerShdw blurRad="38100" dist="38100" dir="2700000" algn="tl">
                    <a:srgbClr val="000000">
                      <a:alpha val="43137"/>
                    </a:srgbClr>
                  </a:outerShdw>
                </a:effectLst>
                <a:latin typeface="Arial Rounded MT Bold" panose="020F0704030504030204" pitchFamily="34" charset="0"/>
              </a:rPr>
              <a:t> Now Jesus loved Martha, and her sister, and Lazarus. </a:t>
            </a:r>
            <a:r>
              <a:rPr lang="en-US" sz="3300" baseline="30000" dirty="0">
                <a:effectLst>
                  <a:outerShdw blurRad="38100" dist="38100" dir="2700000" algn="tl">
                    <a:srgbClr val="000000">
                      <a:alpha val="43137"/>
                    </a:srgbClr>
                  </a:outerShdw>
                </a:effectLst>
                <a:latin typeface="Arial Rounded MT Bold" panose="020F0704030504030204" pitchFamily="34" charset="0"/>
              </a:rPr>
              <a:t>6 </a:t>
            </a:r>
            <a:r>
              <a:rPr lang="en-US" sz="3300" dirty="0">
                <a:effectLst>
                  <a:outerShdw blurRad="38100" dist="38100" dir="2700000" algn="tl">
                    <a:srgbClr val="000000">
                      <a:alpha val="43137"/>
                    </a:srgbClr>
                  </a:outerShdw>
                </a:effectLst>
                <a:latin typeface="Arial Rounded MT Bold" panose="020F0704030504030204" pitchFamily="34" charset="0"/>
              </a:rPr>
              <a:t> When he had heard therefore that he was sick, he </a:t>
            </a:r>
            <a:r>
              <a:rPr lang="en-US" sz="3300" b="1" dirty="0">
                <a:effectLst>
                  <a:outerShdw blurRad="38100" dist="38100" dir="2700000" algn="tl">
                    <a:srgbClr val="000000">
                      <a:alpha val="43137"/>
                    </a:srgbClr>
                  </a:outerShdw>
                </a:effectLst>
                <a:latin typeface="Arial Rounded MT Bold" panose="020F0704030504030204" pitchFamily="34" charset="0"/>
              </a:rPr>
              <a:t>abode two days still in the same place where he was</a:t>
            </a:r>
            <a:endParaRPr lang="en-US" sz="3300" dirty="0">
              <a:effectLst>
                <a:outerShdw blurRad="38100" dist="38100" dir="2700000" algn="tl">
                  <a:srgbClr val="000000">
                    <a:alpha val="43137"/>
                  </a:srgbClr>
                </a:outerShdw>
              </a:effectLst>
              <a:latin typeface="Arial Rounded MT Bold" panose="020F0704030504030204" pitchFamily="34" charset="0"/>
            </a:endParaRPr>
          </a:p>
          <a:p>
            <a:pPr>
              <a:lnSpc>
                <a:spcPct val="120000"/>
              </a:lnSpc>
            </a:pPr>
            <a:r>
              <a:rPr lang="en-US" sz="4500" b="1" dirty="0">
                <a:effectLst>
                  <a:outerShdw blurRad="38100" dist="38100" dir="2700000" algn="tl">
                    <a:srgbClr val="000000">
                      <a:alpha val="43137"/>
                    </a:srgbClr>
                  </a:outerShdw>
                </a:effectLst>
                <a:latin typeface="Arial Rounded MT Bold" panose="020F0704030504030204" pitchFamily="34" charset="0"/>
              </a:rPr>
              <a:t>So what does this mean to you today?</a:t>
            </a:r>
            <a:r>
              <a:rPr lang="en-US" sz="4500" dirty="0">
                <a:effectLst>
                  <a:outerShdw blurRad="38100" dist="38100" dir="2700000" algn="tl">
                    <a:srgbClr val="000000">
                      <a:alpha val="43137"/>
                    </a:srgbClr>
                  </a:outerShdw>
                </a:effectLst>
                <a:latin typeface="Arial Rounded MT Bold" panose="020F0704030504030204" pitchFamily="34" charset="0"/>
              </a:rPr>
              <a:t> </a:t>
            </a:r>
          </a:p>
          <a:p>
            <a:pPr marL="0" indent="0">
              <a:lnSpc>
                <a:spcPct val="120000"/>
              </a:lnSpc>
              <a:buNone/>
            </a:pPr>
            <a:r>
              <a:rPr lang="en-US" sz="4000" dirty="0">
                <a:effectLst>
                  <a:outerShdw blurRad="38100" dist="38100" dir="2700000" algn="tl">
                    <a:srgbClr val="000000">
                      <a:alpha val="43137"/>
                    </a:srgbClr>
                  </a:outerShdw>
                </a:effectLst>
                <a:latin typeface="Arial Rounded MT Bold" panose="020F0704030504030204" pitchFamily="34" charset="0"/>
              </a:rPr>
              <a:t>1.  Being a Christian does not mean that we will never go through any storms.</a:t>
            </a:r>
            <a:br>
              <a:rPr lang="en-US" sz="4000" dirty="0">
                <a:effectLst>
                  <a:outerShdw blurRad="38100" dist="38100" dir="2700000" algn="tl">
                    <a:srgbClr val="000000">
                      <a:alpha val="43137"/>
                    </a:srgbClr>
                  </a:outerShdw>
                </a:effectLst>
                <a:latin typeface="Arial Rounded MT Bold" panose="020F0704030504030204" pitchFamily="34" charset="0"/>
              </a:rPr>
            </a:br>
            <a:r>
              <a:rPr lang="en-US" sz="4000" dirty="0">
                <a:effectLst>
                  <a:outerShdw blurRad="38100" dist="38100" dir="2700000" algn="tl">
                    <a:srgbClr val="000000">
                      <a:alpha val="43137"/>
                    </a:srgbClr>
                  </a:outerShdw>
                </a:effectLst>
                <a:latin typeface="Arial Rounded MT Bold" panose="020F0704030504030204" pitchFamily="34" charset="0"/>
              </a:rPr>
              <a:t>2.  Whenever situations enter your life that are bigger than your capacity to handle, take it to the Lord in prayer.</a:t>
            </a:r>
            <a:br>
              <a:rPr lang="en-US" sz="4000" dirty="0">
                <a:effectLst>
                  <a:outerShdw blurRad="38100" dist="38100" dir="2700000" algn="tl">
                    <a:srgbClr val="000000">
                      <a:alpha val="43137"/>
                    </a:srgbClr>
                  </a:outerShdw>
                </a:effectLst>
                <a:latin typeface="Arial Rounded MT Bold" panose="020F0704030504030204" pitchFamily="34" charset="0"/>
              </a:rPr>
            </a:br>
            <a:r>
              <a:rPr lang="en-US" sz="4000" dirty="0">
                <a:effectLst>
                  <a:outerShdw blurRad="38100" dist="38100" dir="2700000" algn="tl">
                    <a:srgbClr val="000000">
                      <a:alpha val="43137"/>
                    </a:srgbClr>
                  </a:outerShdw>
                </a:effectLst>
                <a:latin typeface="Arial Rounded MT Bold" panose="020F0704030504030204" pitchFamily="34" charset="0"/>
              </a:rPr>
              <a:t>3.  When you pray, remember that you are not sending breaking news to God, like a reporter on the front lines.  He knows everything that has and will ever happen to us.</a:t>
            </a:r>
            <a:br>
              <a:rPr lang="en-US" sz="4000" dirty="0">
                <a:effectLst>
                  <a:outerShdw blurRad="38100" dist="38100" dir="2700000" algn="tl">
                    <a:srgbClr val="000000">
                      <a:alpha val="43137"/>
                    </a:srgbClr>
                  </a:outerShdw>
                </a:effectLst>
                <a:latin typeface="Arial Rounded MT Bold" panose="020F0704030504030204" pitchFamily="34" charset="0"/>
              </a:rPr>
            </a:br>
            <a:r>
              <a:rPr lang="en-US" sz="4000" dirty="0">
                <a:effectLst>
                  <a:outerShdw blurRad="38100" dist="38100" dir="2700000" algn="tl">
                    <a:srgbClr val="000000">
                      <a:alpha val="43137"/>
                    </a:srgbClr>
                  </a:outerShdw>
                </a:effectLst>
                <a:latin typeface="Arial Rounded MT Bold" panose="020F0704030504030204" pitchFamily="34" charset="0"/>
              </a:rPr>
              <a:t>4.  Whatever He permits to enter the arena of our lives, He has purpose wrapped up in.</a:t>
            </a:r>
            <a:br>
              <a:rPr lang="en-US" sz="4000" dirty="0">
                <a:effectLst>
                  <a:outerShdw blurRad="38100" dist="38100" dir="2700000" algn="tl">
                    <a:srgbClr val="000000">
                      <a:alpha val="43137"/>
                    </a:srgbClr>
                  </a:outerShdw>
                </a:effectLst>
                <a:latin typeface="Arial Rounded MT Bold" panose="020F0704030504030204" pitchFamily="34" charset="0"/>
              </a:rPr>
            </a:br>
            <a:r>
              <a:rPr lang="en-US" sz="4000" dirty="0">
                <a:effectLst>
                  <a:outerShdw blurRad="38100" dist="38100" dir="2700000" algn="tl">
                    <a:srgbClr val="000000">
                      <a:alpha val="43137"/>
                    </a:srgbClr>
                  </a:outerShdw>
                </a:effectLst>
                <a:latin typeface="Arial Rounded MT Bold" panose="020F0704030504030204" pitchFamily="34" charset="0"/>
              </a:rPr>
              <a:t>5.  His timing is not our timing.</a:t>
            </a:r>
            <a:br>
              <a:rPr lang="en-US" sz="4000" dirty="0">
                <a:effectLst>
                  <a:outerShdw blurRad="38100" dist="38100" dir="2700000" algn="tl">
                    <a:srgbClr val="000000">
                      <a:alpha val="43137"/>
                    </a:srgbClr>
                  </a:outerShdw>
                </a:effectLst>
                <a:latin typeface="Arial Rounded MT Bold" panose="020F0704030504030204" pitchFamily="34" charset="0"/>
              </a:rPr>
            </a:br>
            <a:r>
              <a:rPr lang="en-US" sz="4000" dirty="0">
                <a:effectLst>
                  <a:outerShdw blurRad="38100" dist="38100" dir="2700000" algn="tl">
                    <a:srgbClr val="000000">
                      <a:alpha val="43137"/>
                    </a:srgbClr>
                  </a:outerShdw>
                </a:effectLst>
                <a:latin typeface="Arial Rounded MT Bold" panose="020F0704030504030204" pitchFamily="34" charset="0"/>
              </a:rPr>
              <a:t>6.  Never give up on God, no matter how grim the circumstances may seem!</a:t>
            </a:r>
          </a:p>
          <a:p>
            <a:endParaRPr lang="en-US" dirty="0"/>
          </a:p>
        </p:txBody>
      </p:sp>
    </p:spTree>
    <p:extLst>
      <p:ext uri="{BB962C8B-B14F-4D97-AF65-F5344CB8AC3E}">
        <p14:creationId xmlns:p14="http://schemas.microsoft.com/office/powerpoint/2010/main" val="1932190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41667" y="141669"/>
            <a:ext cx="11758411" cy="850004"/>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#3- </a:t>
            </a:r>
            <a:r>
              <a:rPr lang="en-US" b="1" dirty="0">
                <a:effectLst>
                  <a:outerShdw blurRad="38100" dist="38100" dir="2700000" algn="tl">
                    <a:srgbClr val="000000">
                      <a:alpha val="43137"/>
                    </a:srgbClr>
                  </a:outerShdw>
                </a:effectLst>
                <a:latin typeface="Arial Rounded MT Bold" panose="020F0704030504030204" pitchFamily="34" charset="0"/>
              </a:rPr>
              <a:t>God can Resurrect Your Dead Things! (17)</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normAutofit fontScale="92500"/>
          </a:bodyPr>
          <a:lstStyle/>
          <a:p>
            <a:pPr marL="0" indent="0">
              <a:buNone/>
            </a:pPr>
            <a:r>
              <a:rPr lang="en-US" i="1" dirty="0">
                <a:effectLst>
                  <a:outerShdw blurRad="38100" dist="38100" dir="2700000" algn="tl">
                    <a:srgbClr val="000000">
                      <a:alpha val="43137"/>
                    </a:srgbClr>
                  </a:outerShdw>
                </a:effectLst>
                <a:latin typeface="Arial Rounded MT Bold" panose="020F0704030504030204" pitchFamily="34" charset="0"/>
              </a:rPr>
              <a:t>“On His arrival, Jesus found that Lazarus had already been in the tomb for four days”</a:t>
            </a:r>
          </a:p>
          <a:p>
            <a:pPr lvl="0"/>
            <a:r>
              <a:rPr lang="en-US" dirty="0">
                <a:effectLst>
                  <a:outerShdw blurRad="38100" dist="38100" dir="2700000" algn="tl">
                    <a:srgbClr val="000000">
                      <a:alpha val="43137"/>
                    </a:srgbClr>
                  </a:outerShdw>
                </a:effectLst>
                <a:latin typeface="Arial Rounded MT Bold" panose="020F0704030504030204" pitchFamily="34" charset="0"/>
              </a:rPr>
              <a:t>Jesus hung around where He was for two more days and then takes off for Bethany</a:t>
            </a:r>
          </a:p>
          <a:p>
            <a:r>
              <a:rPr lang="en-US" dirty="0">
                <a:effectLst>
                  <a:outerShdw blurRad="38100" dist="38100" dir="2700000" algn="tl">
                    <a:srgbClr val="000000">
                      <a:alpha val="43137"/>
                    </a:srgbClr>
                  </a:outerShdw>
                </a:effectLst>
                <a:latin typeface="Arial Rounded MT Bold" panose="020F0704030504030204" pitchFamily="34" charset="0"/>
              </a:rPr>
              <a:t>So here it is, Jesus finally arrives at the scene and not only is Lazarus dead, but he had been dead for four days.  By this point he was legally dead.  It was the Jewish custom to wait until the fourth day to legally pronounce death, as if to ensure that the person was truly dead.</a:t>
            </a:r>
          </a:p>
          <a:p>
            <a:pPr lvl="0"/>
            <a:r>
              <a:rPr lang="en-US" dirty="0">
                <a:effectLst>
                  <a:outerShdw blurRad="38100" dist="38100" dir="2700000" algn="tl">
                    <a:srgbClr val="000000">
                      <a:alpha val="43137"/>
                    </a:srgbClr>
                  </a:outerShdw>
                </a:effectLst>
                <a:latin typeface="Arial Rounded MT Bold" panose="020F0704030504030204" pitchFamily="34" charset="0"/>
              </a:rPr>
              <a:t>Jesus arrives after the professional mourners had already mourned his death with the family.  Jesus arrives after they had already prepared the body for burial and wrapped it in grave clothes.  Jesus arrives after the Jews had already legally pronounced his death.  Jesus arrives after rigor mortis had set in and the body had already begun to stink.  It was a terrible situation, but Jesus was now on the scene!</a:t>
            </a:r>
          </a:p>
          <a:p>
            <a:endParaRPr lang="en-US" dirty="0"/>
          </a:p>
        </p:txBody>
      </p:sp>
    </p:spTree>
    <p:extLst>
      <p:ext uri="{BB962C8B-B14F-4D97-AF65-F5344CB8AC3E}">
        <p14:creationId xmlns:p14="http://schemas.microsoft.com/office/powerpoint/2010/main" val="2391511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12123" y="0"/>
            <a:ext cx="11513713" cy="1081825"/>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#5- </a:t>
            </a:r>
            <a:r>
              <a:rPr lang="en-US" b="1" dirty="0">
                <a:effectLst>
                  <a:outerShdw blurRad="38100" dist="38100" dir="2700000" algn="tl">
                    <a:srgbClr val="000000">
                      <a:alpha val="43137"/>
                    </a:srgbClr>
                  </a:outerShdw>
                </a:effectLst>
                <a:latin typeface="Arial Rounded MT Bold" panose="020F0704030504030204" pitchFamily="34" charset="0"/>
              </a:rPr>
              <a:t>When Life is Out of Control </a:t>
            </a:r>
            <a:br>
              <a:rPr lang="en-US" b="1" dirty="0">
                <a:effectLst>
                  <a:outerShdw blurRad="38100" dist="38100" dir="2700000" algn="tl">
                    <a:srgbClr val="000000">
                      <a:alpha val="43137"/>
                    </a:srgbClr>
                  </a:outerShdw>
                </a:effectLst>
                <a:latin typeface="Arial Rounded MT Bold" panose="020F0704030504030204" pitchFamily="34" charset="0"/>
              </a:rPr>
            </a:br>
            <a:r>
              <a:rPr lang="en-US" b="1" dirty="0">
                <a:effectLst>
                  <a:outerShdw blurRad="38100" dist="38100" dir="2700000" algn="tl">
                    <a:srgbClr val="000000">
                      <a:alpha val="43137"/>
                    </a:srgbClr>
                  </a:outerShdw>
                </a:effectLst>
                <a:latin typeface="Arial Rounded MT Bold" panose="020F0704030504030204" pitchFamily="34" charset="0"/>
              </a:rPr>
              <a:t>                              -God is Always in Control! (45)</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normAutofit fontScale="47500" lnSpcReduction="20000"/>
          </a:bodyPr>
          <a:lstStyle/>
          <a:p>
            <a:pPr marL="0" indent="0">
              <a:lnSpc>
                <a:spcPct val="120000"/>
              </a:lnSpc>
              <a:buNone/>
            </a:pPr>
            <a:r>
              <a:rPr lang="en-US" sz="4400" b="1" dirty="0">
                <a:effectLst>
                  <a:outerShdw blurRad="38100" dist="38100" dir="2700000" algn="tl">
                    <a:srgbClr val="000000">
                      <a:alpha val="43137"/>
                    </a:srgbClr>
                  </a:outerShdw>
                </a:effectLst>
                <a:latin typeface="Arial Rounded MT Bold" panose="020F0704030504030204" pitchFamily="34" charset="0"/>
              </a:rPr>
              <a:t>“Therefore many of the Jews who had come to visit Mary/ had seen what Jesus did, put their faith in Him”</a:t>
            </a:r>
            <a:endParaRPr lang="en-US" sz="4400" dirty="0">
              <a:effectLst>
                <a:outerShdw blurRad="38100" dist="38100" dir="2700000" algn="tl">
                  <a:srgbClr val="000000">
                    <a:alpha val="43137"/>
                  </a:srgbClr>
                </a:outerShdw>
              </a:effectLst>
              <a:latin typeface="Arial Rounded MT Bold" panose="020F0704030504030204" pitchFamily="34" charset="0"/>
            </a:endParaRPr>
          </a:p>
          <a:p>
            <a:pPr>
              <a:lnSpc>
                <a:spcPct val="120000"/>
              </a:lnSpc>
            </a:pPr>
            <a:r>
              <a:rPr lang="en-US" dirty="0">
                <a:effectLst>
                  <a:outerShdw blurRad="38100" dist="38100" dir="2700000" algn="tl">
                    <a:srgbClr val="000000">
                      <a:alpha val="43137"/>
                    </a:srgbClr>
                  </a:outerShdw>
                </a:effectLst>
                <a:latin typeface="Arial Rounded MT Bold" panose="020F0704030504030204" pitchFamily="34" charset="0"/>
              </a:rPr>
              <a:t>We have walked through the entire Lazarus account.  It started off with Jesus receiving word that Lazarus was sick.  He said, “This sickness will not end in death, No it is for God’s glory that God’s Son may be glorified through it” when He found out.  Yesterday we saw that Lazarus was raised from the dead after four days and then loosed of his grave clothes.  This morning’s text bring closure to the whole matter.  Many of the Jews who had been there mourning with Mary and Martha were present when Jesus raised Lazarus from the dead.  This tremendous miracle served as evidence to them that Jesus was the Messiah and they put their faith in Him.  Jesus’ statement that this sickness was for God’s glory was made manifest.  God did get the glory and the Good Shepherd received new sheep because of it.  But we also have to remember that for these people to come to God and for God to get the glory, there was a family in the middle of the story that had to go through a tremendously painful ordeal.  Lazarus had to experience sickness and eventual death for four days.  Mary and Martha had to experience the loss of their brother and the hurt in knowing that Jesus had received word, but that He had not yet arrived.  God permitted this tragedy to enter the arena of this family’s life and remember that these were people that He loved.</a:t>
            </a:r>
          </a:p>
          <a:p>
            <a:pPr>
              <a:lnSpc>
                <a:spcPct val="120000"/>
              </a:lnSpc>
            </a:pPr>
            <a:r>
              <a:rPr lang="en-US" b="1" dirty="0">
                <a:effectLst>
                  <a:outerShdw blurRad="38100" dist="38100" dir="2700000" algn="tl">
                    <a:srgbClr val="000000">
                      <a:alpha val="43137"/>
                    </a:srgbClr>
                  </a:outerShdw>
                </a:effectLst>
                <a:latin typeface="Arial Rounded MT Bold" panose="020F0704030504030204" pitchFamily="34" charset="0"/>
              </a:rPr>
              <a:t>So what does this mean to you today?</a:t>
            </a:r>
            <a:r>
              <a:rPr lang="en-US" dirty="0">
                <a:effectLst>
                  <a:outerShdw blurRad="38100" dist="38100" dir="2700000" algn="tl">
                    <a:srgbClr val="000000">
                      <a:alpha val="43137"/>
                    </a:srgbClr>
                  </a:outerShdw>
                </a:effectLst>
                <a:latin typeface="Arial Rounded MT Bold" panose="020F0704030504030204" pitchFamily="34" charset="0"/>
              </a:rPr>
              <a:t> A few things:</a:t>
            </a:r>
          </a:p>
          <a:p>
            <a:pPr>
              <a:lnSpc>
                <a:spcPct val="120000"/>
              </a:lnSpc>
            </a:pPr>
            <a:r>
              <a:rPr lang="en-US" dirty="0">
                <a:effectLst>
                  <a:outerShdw blurRad="38100" dist="38100" dir="2700000" algn="tl">
                    <a:srgbClr val="000000">
                      <a:alpha val="43137"/>
                    </a:srgbClr>
                  </a:outerShdw>
                </a:effectLst>
                <a:latin typeface="Arial Rounded MT Bold" panose="020F0704030504030204" pitchFamily="34" charset="0"/>
              </a:rPr>
              <a:t>1.  Sometimes bad things happen to good people, for the glory of God.</a:t>
            </a:r>
            <a:br>
              <a:rPr lang="en-US" dirty="0">
                <a:effectLst>
                  <a:outerShdw blurRad="38100" dist="38100" dir="2700000" algn="tl">
                    <a:srgbClr val="000000">
                      <a:alpha val="43137"/>
                    </a:srgbClr>
                  </a:outerShdw>
                </a:effectLst>
                <a:latin typeface="Arial Rounded MT Bold" panose="020F0704030504030204" pitchFamily="34" charset="0"/>
              </a:rPr>
            </a:br>
            <a:r>
              <a:rPr lang="en-US" dirty="0">
                <a:effectLst>
                  <a:outerShdw blurRad="38100" dist="38100" dir="2700000" algn="tl">
                    <a:srgbClr val="000000">
                      <a:alpha val="43137"/>
                    </a:srgbClr>
                  </a:outerShdw>
                </a:effectLst>
                <a:latin typeface="Arial Rounded MT Bold" panose="020F0704030504030204" pitchFamily="34" charset="0"/>
              </a:rPr>
              <a:t>2.  When God brings you through a storm, share your testimony, so that God would get the glory.</a:t>
            </a:r>
            <a:br>
              <a:rPr lang="en-US" dirty="0">
                <a:effectLst>
                  <a:outerShdw blurRad="38100" dist="38100" dir="2700000" algn="tl">
                    <a:srgbClr val="000000">
                      <a:alpha val="43137"/>
                    </a:srgbClr>
                  </a:outerShdw>
                </a:effectLst>
                <a:latin typeface="Arial Rounded MT Bold" panose="020F0704030504030204" pitchFamily="34" charset="0"/>
              </a:rPr>
            </a:br>
            <a:r>
              <a:rPr lang="en-US" dirty="0">
                <a:effectLst>
                  <a:outerShdw blurRad="38100" dist="38100" dir="2700000" algn="tl">
                    <a:srgbClr val="000000">
                      <a:alpha val="43137"/>
                    </a:srgbClr>
                  </a:outerShdw>
                </a:effectLst>
                <a:latin typeface="Arial Rounded MT Bold" panose="020F0704030504030204" pitchFamily="34" charset="0"/>
              </a:rPr>
              <a:t>3.  Learn from other people’s experiences so that God would not have to send you through all the experiences yourself.</a:t>
            </a:r>
            <a:br>
              <a:rPr lang="en-US" dirty="0">
                <a:effectLst>
                  <a:outerShdw blurRad="38100" dist="38100" dir="2700000" algn="tl">
                    <a:srgbClr val="000000">
                      <a:alpha val="43137"/>
                    </a:srgbClr>
                  </a:outerShdw>
                </a:effectLst>
                <a:latin typeface="Arial Rounded MT Bold" panose="020F0704030504030204" pitchFamily="34" charset="0"/>
              </a:rPr>
            </a:br>
            <a:r>
              <a:rPr lang="en-US" dirty="0">
                <a:effectLst>
                  <a:outerShdw blurRad="38100" dist="38100" dir="2700000" algn="tl">
                    <a:srgbClr val="000000">
                      <a:alpha val="43137"/>
                    </a:srgbClr>
                  </a:outerShdw>
                </a:effectLst>
                <a:latin typeface="Arial Rounded MT Bold" panose="020F0704030504030204" pitchFamily="34" charset="0"/>
              </a:rPr>
              <a:t>4.  It’s never too late for God and it is not over until He says it’s over.</a:t>
            </a:r>
            <a:br>
              <a:rPr lang="en-US" dirty="0">
                <a:effectLst>
                  <a:outerShdw blurRad="38100" dist="38100" dir="2700000" algn="tl">
                    <a:srgbClr val="000000">
                      <a:alpha val="43137"/>
                    </a:srgbClr>
                  </a:outerShdw>
                </a:effectLst>
                <a:latin typeface="Arial Rounded MT Bold" panose="020F0704030504030204" pitchFamily="34" charset="0"/>
              </a:rPr>
            </a:br>
            <a:r>
              <a:rPr lang="en-US" dirty="0">
                <a:effectLst>
                  <a:outerShdw blurRad="38100" dist="38100" dir="2700000" algn="tl">
                    <a:srgbClr val="000000">
                      <a:alpha val="43137"/>
                    </a:srgbClr>
                  </a:outerShdw>
                </a:effectLst>
                <a:latin typeface="Arial Rounded MT Bold" panose="020F0704030504030204" pitchFamily="34" charset="0"/>
              </a:rPr>
              <a:t>5.  God is always in Control!</a:t>
            </a:r>
            <a:br>
              <a:rPr lang="en-US" dirty="0">
                <a:effectLst>
                  <a:outerShdw blurRad="38100" dist="38100" dir="2700000" algn="tl">
                    <a:srgbClr val="000000">
                      <a:alpha val="43137"/>
                    </a:srgbClr>
                  </a:outerShdw>
                </a:effectLst>
                <a:latin typeface="Arial Rounded MT Bold" panose="020F0704030504030204" pitchFamily="34" charset="0"/>
              </a:rPr>
            </a:br>
            <a:r>
              <a:rPr lang="en-US" dirty="0">
                <a:effectLst>
                  <a:outerShdw blurRad="38100" dist="38100" dir="2700000" algn="tl">
                    <a:srgbClr val="000000">
                      <a:alpha val="43137"/>
                    </a:srgbClr>
                  </a:outerShdw>
                </a:effectLst>
                <a:latin typeface="Arial Rounded MT Bold" panose="020F0704030504030204" pitchFamily="34" charset="0"/>
              </a:rPr>
              <a:t>6.  Delay does not mean denial!</a:t>
            </a:r>
            <a:br>
              <a:rPr lang="en-US" dirty="0">
                <a:effectLst>
                  <a:outerShdw blurRad="38100" dist="38100" dir="2700000" algn="tl">
                    <a:srgbClr val="000000">
                      <a:alpha val="43137"/>
                    </a:srgbClr>
                  </a:outerShdw>
                </a:effectLst>
                <a:latin typeface="Arial Rounded MT Bold" panose="020F0704030504030204" pitchFamily="34" charset="0"/>
              </a:rPr>
            </a:br>
            <a:r>
              <a:rPr lang="en-US" dirty="0">
                <a:effectLst>
                  <a:outerShdw blurRad="38100" dist="38100" dir="2700000" algn="tl">
                    <a:srgbClr val="000000">
                      <a:alpha val="43137"/>
                    </a:srgbClr>
                  </a:outerShdw>
                </a:effectLst>
                <a:latin typeface="Arial Rounded MT Bold" panose="020F0704030504030204" pitchFamily="34" charset="0"/>
              </a:rPr>
              <a:t>7.  Whatever God permits to enter the arena of your life, He has purpose wrapped up in!</a:t>
            </a:r>
          </a:p>
          <a:p>
            <a:endParaRPr lang="en-US" dirty="0"/>
          </a:p>
        </p:txBody>
      </p:sp>
    </p:spTree>
    <p:extLst>
      <p:ext uri="{BB962C8B-B14F-4D97-AF65-F5344CB8AC3E}">
        <p14:creationId xmlns:p14="http://schemas.microsoft.com/office/powerpoint/2010/main" val="1926242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25" y="141669"/>
            <a:ext cx="11629622" cy="850004"/>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#2- </a:t>
            </a:r>
            <a:r>
              <a:rPr lang="en-US" b="1" dirty="0">
                <a:effectLst>
                  <a:outerShdw blurRad="38100" dist="38100" dir="2700000" algn="tl">
                    <a:srgbClr val="000000">
                      <a:alpha val="43137"/>
                    </a:srgbClr>
                  </a:outerShdw>
                </a:effectLst>
                <a:latin typeface="Arial Rounded MT Bold" panose="020F0704030504030204" pitchFamily="34" charset="0"/>
              </a:rPr>
              <a:t>It’s Always Too Early to Give Up on God (</a:t>
            </a:r>
            <a:r>
              <a:rPr lang="en-US" dirty="0">
                <a:effectLst>
                  <a:outerShdw blurRad="38100" dist="38100" dir="2700000" algn="tl">
                    <a:srgbClr val="000000">
                      <a:alpha val="43137"/>
                    </a:srgbClr>
                  </a:outerShdw>
                </a:effectLst>
                <a:latin typeface="Arial Rounded MT Bold" panose="020F0704030504030204" pitchFamily="34" charset="0"/>
              </a:rPr>
              <a:t>4</a:t>
            </a:r>
            <a:r>
              <a:rPr lang="en-US" b="1" dirty="0">
                <a:effectLst>
                  <a:outerShdw blurRad="38100" dist="38100" dir="2700000" algn="tl">
                    <a:srgbClr val="000000">
                      <a:alpha val="43137"/>
                    </a:srgbClr>
                  </a:outerShdw>
                </a:effectLst>
                <a:latin typeface="Arial Rounded MT Bold" panose="020F0704030504030204" pitchFamily="34" charset="0"/>
              </a:rPr>
              <a:t>)</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normAutofit/>
          </a:bodyPr>
          <a:lstStyle/>
          <a:p>
            <a:pPr marL="0" indent="0">
              <a:lnSpc>
                <a:spcPct val="100000"/>
              </a:lnSpc>
              <a:buNone/>
            </a:pPr>
            <a:r>
              <a:rPr lang="en-US" i="1" dirty="0">
                <a:effectLst>
                  <a:outerShdw blurRad="38100" dist="38100" dir="2700000" algn="tl">
                    <a:srgbClr val="000000">
                      <a:alpha val="43137"/>
                    </a:srgbClr>
                  </a:outerShdw>
                </a:effectLst>
                <a:latin typeface="Arial Rounded MT Bold" panose="020F0704030504030204" pitchFamily="34" charset="0"/>
              </a:rPr>
              <a:t>“When He heard this, Jesus said, “This sickness is not unto death.  NO, it is for God’s glory so that God’s Son may be glorified through it.”</a:t>
            </a:r>
            <a:endParaRPr lang="en-US"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2 Things – God has a </a:t>
            </a:r>
            <a:r>
              <a:rPr lang="en-US" sz="2800" b="1" u="sng" dirty="0">
                <a:effectLst>
                  <a:outerShdw blurRad="38100" dist="38100" dir="2700000" algn="tl">
                    <a:srgbClr val="000000">
                      <a:alpha val="43137"/>
                    </a:srgbClr>
                  </a:outerShdw>
                </a:effectLst>
                <a:latin typeface="Arial Rounded MT Bold" panose="020F0704030504030204" pitchFamily="34" charset="0"/>
              </a:rPr>
              <a:t>Plan</a:t>
            </a:r>
            <a:r>
              <a:rPr lang="en-US" sz="2800" b="1" dirty="0">
                <a:effectLst>
                  <a:outerShdw blurRad="38100" dist="38100" dir="2700000" algn="tl">
                    <a:srgbClr val="000000">
                      <a:alpha val="43137"/>
                    </a:srgbClr>
                  </a:outerShdw>
                </a:effectLst>
                <a:latin typeface="Arial Rounded MT Bold" panose="020F0704030504030204" pitchFamily="34" charset="0"/>
              </a:rPr>
              <a:t> and </a:t>
            </a:r>
            <a:r>
              <a:rPr lang="en-US" sz="2800" b="1" u="sng" dirty="0">
                <a:effectLst>
                  <a:outerShdw blurRad="38100" dist="38100" dir="2700000" algn="tl">
                    <a:srgbClr val="000000">
                      <a:alpha val="43137"/>
                    </a:srgbClr>
                  </a:outerShdw>
                </a:effectLst>
                <a:latin typeface="Arial Rounded MT Bold" panose="020F0704030504030204" pitchFamily="34" charset="0"/>
              </a:rPr>
              <a:t>Timing</a:t>
            </a:r>
            <a:endParaRPr lang="en-US" sz="2800"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buNone/>
            </a:pPr>
            <a:r>
              <a:rPr lang="en-US" sz="2400" b="1" i="1" dirty="0">
                <a:effectLst>
                  <a:outerShdw blurRad="38100" dist="38100" dir="2700000" algn="tl">
                    <a:srgbClr val="000000">
                      <a:alpha val="43137"/>
                    </a:srgbClr>
                  </a:outerShdw>
                </a:effectLst>
                <a:latin typeface="Arial Rounded MT Bold" panose="020F0704030504030204" pitchFamily="34" charset="0"/>
              </a:rPr>
              <a:t>“When Jesus heard that, he said, This sickness is not unto death, but for the glory of God, that the Son of God might be glorified thereby”</a:t>
            </a:r>
            <a:endParaRPr lang="en-US" sz="2400" i="1"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buNone/>
            </a:pPr>
            <a:r>
              <a:rPr lang="en-US" sz="2400" b="1" i="1" dirty="0">
                <a:effectLst>
                  <a:outerShdw blurRad="38100" dist="38100" dir="2700000" algn="tl">
                    <a:srgbClr val="000000">
                      <a:alpha val="43137"/>
                    </a:srgbClr>
                  </a:outerShdw>
                </a:effectLst>
                <a:latin typeface="Arial Rounded MT Bold" panose="020F0704030504030204" pitchFamily="34" charset="0"/>
              </a:rPr>
              <a:t>“And I am glad for your sakes that I was not there, to the intent ye may believe; nevertheless let us go unto him”</a:t>
            </a:r>
            <a:endParaRPr lang="en-US" sz="2400" i="1"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pPr>
            <a:r>
              <a:rPr lang="en-US" sz="2800" b="1" u="sng" dirty="0">
                <a:effectLst>
                  <a:outerShdw blurRad="38100" dist="38100" dir="2700000" algn="tl">
                    <a:srgbClr val="000000">
                      <a:alpha val="43137"/>
                    </a:srgbClr>
                  </a:outerShdw>
                </a:effectLst>
                <a:latin typeface="Arial Rounded MT Bold" panose="020F0704030504030204" pitchFamily="34" charset="0"/>
              </a:rPr>
              <a:t>Delays</a:t>
            </a:r>
            <a:r>
              <a:rPr lang="en-US" sz="2800" b="1" dirty="0">
                <a:effectLst>
                  <a:outerShdw blurRad="38100" dist="38100" dir="2700000" algn="tl">
                    <a:srgbClr val="000000">
                      <a:alpha val="43137"/>
                    </a:srgbClr>
                  </a:outerShdw>
                </a:effectLst>
                <a:latin typeface="Arial Rounded MT Bold" panose="020F0704030504030204" pitchFamily="34" charset="0"/>
              </a:rPr>
              <a:t> are Not </a:t>
            </a:r>
            <a:r>
              <a:rPr lang="en-US" sz="2800" b="1" u="sng" dirty="0">
                <a:effectLst>
                  <a:outerShdw blurRad="38100" dist="38100" dir="2700000" algn="tl">
                    <a:srgbClr val="000000">
                      <a:alpha val="43137"/>
                    </a:srgbClr>
                  </a:outerShdw>
                </a:effectLst>
                <a:latin typeface="Arial Rounded MT Bold" panose="020F0704030504030204" pitchFamily="34" charset="0"/>
              </a:rPr>
              <a:t>Denials</a:t>
            </a:r>
            <a:endParaRPr lang="en-US" sz="2800"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buNone/>
            </a:pPr>
            <a:r>
              <a:rPr lang="en-US" sz="2000" b="1" dirty="0">
                <a:effectLst>
                  <a:outerShdw blurRad="38100" dist="38100" dir="2700000" algn="tl">
                    <a:srgbClr val="000000">
                      <a:alpha val="43137"/>
                    </a:srgbClr>
                  </a:outerShdw>
                </a:effectLst>
                <a:latin typeface="Arial Rounded MT Bold" panose="020F0704030504030204" pitchFamily="34" charset="0"/>
              </a:rPr>
              <a:t> </a:t>
            </a:r>
            <a:r>
              <a:rPr lang="en-US" sz="2000" baseline="30000" dirty="0">
                <a:effectLst>
                  <a:outerShdw blurRad="38100" dist="38100" dir="2700000" algn="tl">
                    <a:srgbClr val="000000">
                      <a:alpha val="43137"/>
                    </a:srgbClr>
                  </a:outerShdw>
                </a:effectLst>
                <a:latin typeface="Arial Rounded MT Bold" panose="020F0704030504030204" pitchFamily="34" charset="0"/>
              </a:rPr>
              <a:t>5 </a:t>
            </a:r>
            <a:r>
              <a:rPr lang="en-US" sz="2000" dirty="0">
                <a:effectLst>
                  <a:outerShdw blurRad="38100" dist="38100" dir="2700000" algn="tl">
                    <a:srgbClr val="000000">
                      <a:alpha val="43137"/>
                    </a:srgbClr>
                  </a:outerShdw>
                </a:effectLst>
                <a:latin typeface="Arial Rounded MT Bold" panose="020F0704030504030204" pitchFamily="34" charset="0"/>
              </a:rPr>
              <a:t> </a:t>
            </a:r>
            <a:r>
              <a:rPr lang="en-US" i="1" dirty="0">
                <a:effectLst>
                  <a:outerShdw blurRad="38100" dist="38100" dir="2700000" algn="tl">
                    <a:srgbClr val="000000">
                      <a:alpha val="43137"/>
                    </a:srgbClr>
                  </a:outerShdw>
                </a:effectLst>
                <a:latin typeface="Arial Rounded MT Bold" panose="020F0704030504030204" pitchFamily="34" charset="0"/>
              </a:rPr>
              <a:t>Now Jesus loved Martha, and her sister, and Lazarus. </a:t>
            </a:r>
            <a:r>
              <a:rPr lang="en-US" i="1" baseline="30000" dirty="0">
                <a:effectLst>
                  <a:outerShdw blurRad="38100" dist="38100" dir="2700000" algn="tl">
                    <a:srgbClr val="000000">
                      <a:alpha val="43137"/>
                    </a:srgbClr>
                  </a:outerShdw>
                </a:effectLst>
                <a:latin typeface="Arial Rounded MT Bold" panose="020F0704030504030204" pitchFamily="34" charset="0"/>
              </a:rPr>
              <a:t>6 </a:t>
            </a:r>
            <a:r>
              <a:rPr lang="en-US" i="1" dirty="0">
                <a:effectLst>
                  <a:outerShdw blurRad="38100" dist="38100" dir="2700000" algn="tl">
                    <a:srgbClr val="000000">
                      <a:alpha val="43137"/>
                    </a:srgbClr>
                  </a:outerShdw>
                </a:effectLst>
                <a:latin typeface="Arial Rounded MT Bold" panose="020F0704030504030204" pitchFamily="34" charset="0"/>
              </a:rPr>
              <a:t> When he had heard therefore that he was sick, he </a:t>
            </a:r>
            <a:r>
              <a:rPr lang="en-US" b="1" i="1" dirty="0">
                <a:effectLst>
                  <a:outerShdw blurRad="38100" dist="38100" dir="2700000" algn="tl">
                    <a:srgbClr val="000000">
                      <a:alpha val="43137"/>
                    </a:srgbClr>
                  </a:outerShdw>
                </a:effectLst>
                <a:latin typeface="Arial Rounded MT Bold" panose="020F0704030504030204" pitchFamily="34" charset="0"/>
              </a:rPr>
              <a:t>abode two days still in the same place where he was</a:t>
            </a:r>
            <a:endParaRPr lang="en-US" sz="2000" i="1"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buNone/>
            </a:pP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69449" y="2188693"/>
            <a:ext cx="4772297" cy="4669307"/>
          </a:xfrm>
          <a:prstGeom prst="rect">
            <a:avLst/>
          </a:prstGeom>
        </p:spPr>
      </p:pic>
    </p:spTree>
    <p:extLst>
      <p:ext uri="{BB962C8B-B14F-4D97-AF65-F5344CB8AC3E}">
        <p14:creationId xmlns:p14="http://schemas.microsoft.com/office/powerpoint/2010/main" val="555162650"/>
      </p:ext>
    </p:extLst>
  </p:cSld>
  <p:clrMapOvr>
    <a:masterClrMapping/>
  </p:clrMapOvr>
  <mc:AlternateContent xmlns:mc="http://schemas.openxmlformats.org/markup-compatibility/2006" xmlns:p14="http://schemas.microsoft.com/office/powerpoint/2010/main">
    <mc:Choice Requires="p14">
      <p:transition spd="slow" p14:dur="2000">
        <p:wheel spokes="1"/>
      </p:transition>
    </mc:Choice>
    <mc:Fallback xmlns="">
      <p:transition spd="slow">
        <p:wheel spokes="1"/>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par>
                                <p:cTn id="13" presetID="28"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5000" fill="hold"/>
                                        <p:tgtEl>
                                          <p:spTgt spid="8"/>
                                        </p:tgtEl>
                                        <p:attrNameLst>
                                          <p:attrName>ppt_x</p:attrName>
                                        </p:attrNameLst>
                                      </p:cBhvr>
                                      <p:tavLst>
                                        <p:tav tm="0">
                                          <p:val>
                                            <p:strVal val="#ppt_x"/>
                                          </p:val>
                                        </p:tav>
                                        <p:tav tm="100000">
                                          <p:val>
                                            <p:strVal val="#ppt_x"/>
                                          </p:val>
                                        </p:tav>
                                      </p:tavLst>
                                    </p:anim>
                                    <p:anim calcmode="lin" valueType="num">
                                      <p:cBhvr>
                                        <p:cTn id="16" dur="5000" fill="hold"/>
                                        <p:tgtEl>
                                          <p:spTgt spid="8"/>
                                        </p:tgtEl>
                                        <p:attrNameLst>
                                          <p:attrName>ppt_y</p:attrName>
                                        </p:attrNameLst>
                                      </p:cBhvr>
                                      <p:tavLst>
                                        <p:tav tm="0">
                                          <p:val>
                                            <p:strVal val="#ppt_y+1"/>
                                          </p:val>
                                        </p:tav>
                                        <p:tav tm="100000">
                                          <p:val>
                                            <p:strVal val="#ppt_y-1"/>
                                          </p:val>
                                        </p:tav>
                                      </p:tavLst>
                                    </p:anim>
                                  </p:childTnLst>
                                </p:cTn>
                              </p:par>
                            </p:childTnLst>
                          </p:cTn>
                        </p:par>
                        <p:par>
                          <p:cTn id="17" fill="hold">
                            <p:stCondLst>
                              <p:cond delay="5000"/>
                            </p:stCondLst>
                            <p:childTnLst>
                              <p:par>
                                <p:cTn id="18" presetID="16" presetClass="entr" presetSubtype="21"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par>
                          <p:cTn id="21" fill="hold">
                            <p:stCondLst>
                              <p:cond delay="5500"/>
                            </p:stCondLst>
                            <p:childTnLst>
                              <p:par>
                                <p:cTn id="22" presetID="16" presetClass="entr" presetSubtype="37" fill="hold" grpId="0" nodeType="after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barn(outVertical)">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barn(inVertical)">
                                      <p:cBhvr>
                                        <p:cTn id="29" dur="500"/>
                                        <p:tgtEl>
                                          <p:spTgt spid="3">
                                            <p:txEl>
                                              <p:pRg st="4" end="4"/>
                                            </p:txEl>
                                          </p:spTgt>
                                        </p:tgtEl>
                                      </p:cBhvr>
                                    </p:animEffect>
                                  </p:childTnLst>
                                </p:cTn>
                              </p:par>
                            </p:childTnLst>
                          </p:cTn>
                        </p:par>
                        <p:par>
                          <p:cTn id="30" fill="hold">
                            <p:stCondLst>
                              <p:cond delay="500"/>
                            </p:stCondLst>
                            <p:childTnLst>
                              <p:par>
                                <p:cTn id="31" presetID="16" presetClass="entr" presetSubtype="37" fill="hold" grpId="0" nodeType="after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barn(outVertical)">
                                      <p:cBhvr>
                                        <p:cTn id="3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25" y="141669"/>
            <a:ext cx="11629622" cy="850004"/>
          </a:xfrm>
        </p:spPr>
        <p:txBody>
          <a:bodyPr>
            <a:normAutofit fontScale="90000"/>
          </a:bodyPr>
          <a:lstStyle/>
          <a:p>
            <a:pPr>
              <a:spcBef>
                <a:spcPts val="600"/>
              </a:spcBef>
            </a:pPr>
            <a:r>
              <a:rPr lang="en-US" dirty="0">
                <a:effectLst>
                  <a:outerShdw blurRad="38100" dist="38100" dir="2700000" algn="tl">
                    <a:srgbClr val="000000">
                      <a:alpha val="43137"/>
                    </a:srgbClr>
                  </a:outerShdw>
                </a:effectLst>
                <a:latin typeface="Arial Rounded MT Bold" panose="020F0704030504030204" pitchFamily="34" charset="0"/>
              </a:rPr>
              <a:t>#2- </a:t>
            </a:r>
            <a:r>
              <a:rPr lang="en-US" b="1" dirty="0">
                <a:effectLst>
                  <a:outerShdw blurRad="38100" dist="38100" dir="2700000" algn="tl">
                    <a:srgbClr val="000000">
                      <a:alpha val="43137"/>
                    </a:srgbClr>
                  </a:outerShdw>
                </a:effectLst>
                <a:latin typeface="Arial Rounded MT Bold" panose="020F0704030504030204" pitchFamily="34" charset="0"/>
              </a:rPr>
              <a:t>It’s Always Too Early to Give Up on God (</a:t>
            </a:r>
            <a:r>
              <a:rPr lang="en-US" dirty="0">
                <a:effectLst>
                  <a:outerShdw blurRad="38100" dist="38100" dir="2700000" algn="tl">
                    <a:srgbClr val="000000">
                      <a:alpha val="43137"/>
                    </a:srgbClr>
                  </a:outerShdw>
                </a:effectLst>
                <a:latin typeface="Arial Rounded MT Bold" panose="020F0704030504030204" pitchFamily="34" charset="0"/>
              </a:rPr>
              <a:t>4</a:t>
            </a:r>
            <a:r>
              <a:rPr lang="en-US" b="1" dirty="0">
                <a:effectLst>
                  <a:outerShdw blurRad="38100" dist="38100" dir="2700000" algn="tl">
                    <a:srgbClr val="000000">
                      <a:alpha val="43137"/>
                    </a:srgbClr>
                  </a:outerShdw>
                </a:effectLst>
                <a:latin typeface="Arial Rounded MT Bold" panose="020F0704030504030204" pitchFamily="34" charset="0"/>
              </a:rPr>
              <a:t>)</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0" y="1113184"/>
            <a:ext cx="12192000" cy="5744816"/>
          </a:xfrm>
        </p:spPr>
        <p:txBody>
          <a:bodyPr>
            <a:normAutofit fontScale="70000" lnSpcReduction="20000"/>
          </a:bodyPr>
          <a:lstStyle/>
          <a:p>
            <a:pPr marL="0" indent="0">
              <a:lnSpc>
                <a:spcPct val="120000"/>
              </a:lnSpc>
              <a:buNone/>
            </a:pPr>
            <a:r>
              <a:rPr lang="en-US" sz="4500" b="1" dirty="0">
                <a:effectLst>
                  <a:outerShdw blurRad="38100" dist="38100" dir="2700000" algn="tl">
                    <a:srgbClr val="000000">
                      <a:alpha val="43137"/>
                    </a:srgbClr>
                  </a:outerShdw>
                </a:effectLst>
                <a:latin typeface="Arial Rounded MT Bold" panose="020F0704030504030204" pitchFamily="34" charset="0"/>
              </a:rPr>
              <a:t>So What Does This Mean To You Today?</a:t>
            </a:r>
            <a:r>
              <a:rPr lang="en-US" sz="4500" dirty="0">
                <a:effectLst>
                  <a:outerShdw blurRad="38100" dist="38100" dir="2700000" algn="tl">
                    <a:srgbClr val="000000">
                      <a:alpha val="43137"/>
                    </a:srgbClr>
                  </a:outerShdw>
                </a:effectLst>
                <a:latin typeface="Arial Rounded MT Bold" panose="020F0704030504030204" pitchFamily="34" charset="0"/>
              </a:rPr>
              <a:t> </a:t>
            </a:r>
          </a:p>
          <a:p>
            <a:pPr>
              <a:lnSpc>
                <a:spcPct val="120000"/>
              </a:lnSpc>
            </a:pPr>
            <a:r>
              <a:rPr lang="en-US" sz="4000" dirty="0">
                <a:effectLst>
                  <a:outerShdw blurRad="38100" dist="38100" dir="2700000" algn="tl">
                    <a:srgbClr val="000000">
                      <a:alpha val="43137"/>
                    </a:srgbClr>
                  </a:outerShdw>
                </a:effectLst>
                <a:latin typeface="Arial Rounded MT Bold" panose="020F0704030504030204" pitchFamily="34" charset="0"/>
              </a:rPr>
              <a:t>Being a Christian Does Not Mean We Will Never Go Thru Storms</a:t>
            </a:r>
          </a:p>
          <a:p>
            <a:pPr>
              <a:lnSpc>
                <a:spcPct val="120000"/>
              </a:lnSpc>
            </a:pPr>
            <a:r>
              <a:rPr lang="en-US" sz="4000" dirty="0">
                <a:effectLst>
                  <a:outerShdw blurRad="38100" dist="38100" dir="2700000" algn="tl">
                    <a:srgbClr val="000000">
                      <a:alpha val="43137"/>
                    </a:srgbClr>
                  </a:outerShdw>
                </a:effectLst>
                <a:latin typeface="Arial Rounded MT Bold" panose="020F0704030504030204" pitchFamily="34" charset="0"/>
              </a:rPr>
              <a:t>When Sits Enter Your Life Bigger than Your Capacity to Handle…</a:t>
            </a:r>
          </a:p>
          <a:p>
            <a:pPr marL="0" indent="0">
              <a:lnSpc>
                <a:spcPct val="120000"/>
              </a:lnSpc>
              <a:spcBef>
                <a:spcPts val="0"/>
              </a:spcBef>
              <a:buNone/>
            </a:pPr>
            <a:r>
              <a:rPr lang="en-US" sz="4000" dirty="0">
                <a:effectLst>
                  <a:outerShdw blurRad="38100" dist="38100" dir="2700000" algn="tl">
                    <a:srgbClr val="000000">
                      <a:alpha val="43137"/>
                    </a:srgbClr>
                  </a:outerShdw>
                </a:effectLst>
                <a:latin typeface="Arial Rounded MT Bold" panose="020F0704030504030204" pitchFamily="34" charset="0"/>
              </a:rPr>
              <a:t>              …Take It to the Lord in Prayer</a:t>
            </a:r>
          </a:p>
          <a:p>
            <a:pPr>
              <a:lnSpc>
                <a:spcPct val="120000"/>
              </a:lnSpc>
            </a:pPr>
            <a:r>
              <a:rPr lang="en-US" sz="4000" dirty="0">
                <a:effectLst>
                  <a:outerShdw blurRad="38100" dist="38100" dir="2700000" algn="tl">
                    <a:srgbClr val="000000">
                      <a:alpha val="43137"/>
                    </a:srgbClr>
                  </a:outerShdw>
                </a:effectLst>
                <a:latin typeface="Arial Rounded MT Bold" panose="020F0704030504030204" pitchFamily="34" charset="0"/>
              </a:rPr>
              <a:t>When You Pray, Rem you are Not Sending Breaking News to God…   </a:t>
            </a:r>
          </a:p>
          <a:p>
            <a:pPr marL="0" indent="0">
              <a:lnSpc>
                <a:spcPct val="120000"/>
              </a:lnSpc>
              <a:spcBef>
                <a:spcPts val="0"/>
              </a:spcBef>
              <a:buNone/>
            </a:pPr>
            <a:r>
              <a:rPr lang="en-US" sz="4000" dirty="0">
                <a:effectLst>
                  <a:outerShdw blurRad="38100" dist="38100" dir="2700000" algn="tl">
                    <a:srgbClr val="000000">
                      <a:alpha val="43137"/>
                    </a:srgbClr>
                  </a:outerShdw>
                </a:effectLst>
                <a:latin typeface="Arial Rounded MT Bold" panose="020F0704030504030204" pitchFamily="34" charset="0"/>
              </a:rPr>
              <a:t>               …He Knows Everything that Has/ Will Ever Happen to Us</a:t>
            </a:r>
          </a:p>
          <a:p>
            <a:pPr>
              <a:lnSpc>
                <a:spcPct val="120000"/>
              </a:lnSpc>
            </a:pPr>
            <a:r>
              <a:rPr lang="en-US" sz="4000" dirty="0">
                <a:effectLst>
                  <a:outerShdw blurRad="38100" dist="38100" dir="2700000" algn="tl">
                    <a:srgbClr val="000000">
                      <a:alpha val="43137"/>
                    </a:srgbClr>
                  </a:outerShdw>
                </a:effectLst>
                <a:latin typeface="Arial Rounded MT Bold" panose="020F0704030504030204" pitchFamily="34" charset="0"/>
              </a:rPr>
              <a:t>Whatever He Permits to Enter the Arena of Our Lives… </a:t>
            </a:r>
          </a:p>
          <a:p>
            <a:pPr marL="0" indent="0">
              <a:lnSpc>
                <a:spcPct val="120000"/>
              </a:lnSpc>
              <a:spcBef>
                <a:spcPts val="0"/>
              </a:spcBef>
              <a:buNone/>
            </a:pPr>
            <a:r>
              <a:rPr lang="en-US" sz="4000" dirty="0">
                <a:effectLst>
                  <a:outerShdw blurRad="38100" dist="38100" dir="2700000" algn="tl">
                    <a:srgbClr val="000000">
                      <a:alpha val="43137"/>
                    </a:srgbClr>
                  </a:outerShdw>
                </a:effectLst>
                <a:latin typeface="Arial Rounded MT Bold" panose="020F0704030504030204" pitchFamily="34" charset="0"/>
              </a:rPr>
              <a:t>                           …He has Purpose Wrapped Up in It</a:t>
            </a:r>
          </a:p>
          <a:p>
            <a:pPr lvl="1">
              <a:lnSpc>
                <a:spcPct val="120000"/>
              </a:lnSpc>
              <a:spcBef>
                <a:spcPts val="600"/>
              </a:spcBef>
              <a:buFont typeface="Courier New" panose="02070309020205020404" pitchFamily="49" charset="0"/>
              <a:buChar char="o"/>
            </a:pPr>
            <a:r>
              <a:rPr lang="en-US" sz="4000" dirty="0">
                <a:effectLst>
                  <a:outerShdw blurRad="38100" dist="38100" dir="2700000" algn="tl">
                    <a:srgbClr val="000000">
                      <a:alpha val="43137"/>
                    </a:srgbClr>
                  </a:outerShdw>
                </a:effectLst>
                <a:latin typeface="Arial Rounded MT Bold" panose="020F0704030504030204" pitchFamily="34" charset="0"/>
              </a:rPr>
              <a:t>His Timing is Not Our Timing</a:t>
            </a:r>
            <a:endParaRPr lang="en-US" sz="3600" dirty="0">
              <a:effectLst>
                <a:outerShdw blurRad="38100" dist="38100" dir="2700000" algn="tl">
                  <a:srgbClr val="000000">
                    <a:alpha val="43137"/>
                  </a:srgbClr>
                </a:outerShdw>
              </a:effectLst>
              <a:latin typeface="Arial Rounded MT Bold" panose="020F0704030504030204" pitchFamily="34" charset="0"/>
            </a:endParaRPr>
          </a:p>
          <a:p>
            <a:pPr>
              <a:lnSpc>
                <a:spcPct val="120000"/>
              </a:lnSpc>
              <a:spcBef>
                <a:spcPts val="600"/>
              </a:spcBef>
            </a:pPr>
            <a:r>
              <a:rPr lang="en-US" sz="4000" dirty="0">
                <a:effectLst>
                  <a:outerShdw blurRad="38100" dist="38100" dir="2700000" algn="tl">
                    <a:srgbClr val="000000">
                      <a:alpha val="43137"/>
                    </a:srgbClr>
                  </a:outerShdw>
                </a:effectLst>
                <a:latin typeface="Arial Rounded MT Bold" panose="020F0704030504030204" pitchFamily="34" charset="0"/>
              </a:rPr>
              <a:t>Never Give Up On God… </a:t>
            </a:r>
          </a:p>
          <a:p>
            <a:pPr marL="0" indent="0">
              <a:lnSpc>
                <a:spcPct val="120000"/>
              </a:lnSpc>
              <a:spcBef>
                <a:spcPts val="0"/>
              </a:spcBef>
              <a:buNone/>
            </a:pPr>
            <a:r>
              <a:rPr lang="en-US" sz="4000" dirty="0">
                <a:effectLst>
                  <a:outerShdw blurRad="38100" dist="38100" dir="2700000" algn="tl">
                    <a:srgbClr val="000000">
                      <a:alpha val="43137"/>
                    </a:srgbClr>
                  </a:outerShdw>
                </a:effectLst>
                <a:latin typeface="Arial Rounded MT Bold" panose="020F0704030504030204" pitchFamily="34" charset="0"/>
              </a:rPr>
              <a:t>            …No Matter How Grim the Circumstances May Seem!</a:t>
            </a:r>
          </a:p>
          <a:p>
            <a:endParaRPr lang="en-US" dirty="0"/>
          </a:p>
        </p:txBody>
      </p:sp>
    </p:spTree>
    <p:extLst>
      <p:ext uri="{BB962C8B-B14F-4D97-AF65-F5344CB8AC3E}">
        <p14:creationId xmlns:p14="http://schemas.microsoft.com/office/powerpoint/2010/main" val="113008941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right)">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2000"/>
                                        <p:tgtEl>
                                          <p:spTgt spid="3">
                                            <p:txEl>
                                              <p:pRg st="2" end="2"/>
                                            </p:txEl>
                                          </p:spTgt>
                                        </p:tgtEl>
                                      </p:cBhvr>
                                    </p:animEffect>
                                  </p:childTnLst>
                                </p:cTn>
                              </p:par>
                            </p:childTnLst>
                          </p:cTn>
                        </p:par>
                        <p:par>
                          <p:cTn id="18" fill="hold">
                            <p:stCondLst>
                              <p:cond delay="2500"/>
                            </p:stCondLst>
                            <p:childTnLst>
                              <p:par>
                                <p:cTn id="19" presetID="22" presetClass="entr" presetSubtype="2" fill="hold" grpId="0"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right)">
                                      <p:cBhvr>
                                        <p:cTn id="21" dur="2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50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left)">
                                      <p:cBhvr>
                                        <p:cTn id="26" dur="2000"/>
                                        <p:tgtEl>
                                          <p:spTgt spid="3">
                                            <p:txEl>
                                              <p:pRg st="4" end="4"/>
                                            </p:txEl>
                                          </p:spTgt>
                                        </p:tgtEl>
                                      </p:cBhvr>
                                    </p:animEffect>
                                  </p:childTnLst>
                                </p:cTn>
                              </p:par>
                            </p:childTnLst>
                          </p:cTn>
                        </p:par>
                        <p:par>
                          <p:cTn id="27" fill="hold">
                            <p:stCondLst>
                              <p:cond delay="2500"/>
                            </p:stCondLst>
                            <p:childTnLst>
                              <p:par>
                                <p:cTn id="28" presetID="22" presetClass="entr" presetSubtype="2" fill="hold" grpId="0" nodeType="after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right)">
                                      <p:cBhvr>
                                        <p:cTn id="30" dur="20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50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left)">
                                      <p:cBhvr>
                                        <p:cTn id="35" dur="2000"/>
                                        <p:tgtEl>
                                          <p:spTgt spid="3">
                                            <p:txEl>
                                              <p:pRg st="6" end="6"/>
                                            </p:txEl>
                                          </p:spTgt>
                                        </p:tgtEl>
                                      </p:cBhvr>
                                    </p:animEffect>
                                  </p:childTnLst>
                                </p:cTn>
                              </p:par>
                            </p:childTnLst>
                          </p:cTn>
                        </p:par>
                        <p:par>
                          <p:cTn id="36" fill="hold">
                            <p:stCondLst>
                              <p:cond delay="2500"/>
                            </p:stCondLst>
                            <p:childTnLst>
                              <p:par>
                                <p:cTn id="37" presetID="22" presetClass="entr" presetSubtype="2" fill="hold" grpId="0" nodeType="after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wipe(right)">
                                      <p:cBhvr>
                                        <p:cTn id="39" dur="2000"/>
                                        <p:tgtEl>
                                          <p:spTgt spid="3">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wipe(left)">
                                      <p:cBhvr>
                                        <p:cTn id="44" dur="2000"/>
                                        <p:tgtEl>
                                          <p:spTgt spid="3">
                                            <p:txEl>
                                              <p:pRg st="8" end="8"/>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grpId="0" nodeType="clickEffect">
                                  <p:stCondLst>
                                    <p:cond delay="50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wipe(right)">
                                      <p:cBhvr>
                                        <p:cTn id="49" dur="2000"/>
                                        <p:tgtEl>
                                          <p:spTgt spid="3">
                                            <p:txEl>
                                              <p:pRg st="9" end="9"/>
                                            </p:txEl>
                                          </p:spTgt>
                                        </p:tgtEl>
                                      </p:cBhvr>
                                    </p:animEffect>
                                  </p:childTnLst>
                                </p:cTn>
                              </p:par>
                            </p:childTnLst>
                          </p:cTn>
                        </p:par>
                        <p:par>
                          <p:cTn id="50" fill="hold">
                            <p:stCondLst>
                              <p:cond delay="2500"/>
                            </p:stCondLst>
                            <p:childTnLst>
                              <p:par>
                                <p:cTn id="51" presetID="22" presetClass="entr" presetSubtype="8" fill="hold" grpId="0" nodeType="after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Effect transition="in" filter="wipe(left)">
                                      <p:cBhvr>
                                        <p:cTn id="53"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667" y="141669"/>
            <a:ext cx="11758411" cy="850004"/>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#3- </a:t>
            </a:r>
            <a:r>
              <a:rPr lang="en-US" b="1" dirty="0">
                <a:effectLst>
                  <a:outerShdw blurRad="38100" dist="38100" dir="2700000" algn="tl">
                    <a:srgbClr val="000000">
                      <a:alpha val="43137"/>
                    </a:srgbClr>
                  </a:outerShdw>
                </a:effectLst>
                <a:latin typeface="Arial Rounded MT Bold" panose="020F0704030504030204" pitchFamily="34" charset="0"/>
              </a:rPr>
              <a:t>God Can Resurrect Your Dead Things! (</a:t>
            </a:r>
            <a:r>
              <a:rPr lang="en-US" dirty="0">
                <a:effectLst>
                  <a:outerShdw blurRad="38100" dist="38100" dir="2700000" algn="tl">
                    <a:srgbClr val="000000">
                      <a:alpha val="43137"/>
                    </a:srgbClr>
                  </a:outerShdw>
                </a:effectLst>
                <a:latin typeface="Arial Rounded MT Bold" panose="020F0704030504030204" pitchFamily="34" charset="0"/>
              </a:rPr>
              <a:t>17</a:t>
            </a:r>
            <a:r>
              <a:rPr lang="en-US" b="1" dirty="0">
                <a:effectLst>
                  <a:outerShdw blurRad="38100" dist="38100" dir="2700000" algn="tl">
                    <a:srgbClr val="000000">
                      <a:alpha val="43137"/>
                    </a:srgbClr>
                  </a:outerShdw>
                </a:effectLst>
                <a:latin typeface="Arial Rounded MT Bold" panose="020F0704030504030204" pitchFamily="34" charset="0"/>
              </a:rPr>
              <a:t>)</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normAutofit/>
          </a:bodyPr>
          <a:lstStyle/>
          <a:p>
            <a:pPr marL="0" indent="0">
              <a:lnSpc>
                <a:spcPct val="120000"/>
              </a:lnSpc>
              <a:buNone/>
            </a:pPr>
            <a:r>
              <a:rPr lang="en-US" i="1" dirty="0">
                <a:effectLst>
                  <a:outerShdw blurRad="38100" dist="38100" dir="2700000" algn="tl">
                    <a:srgbClr val="000000">
                      <a:alpha val="43137"/>
                    </a:srgbClr>
                  </a:outerShdw>
                </a:effectLst>
                <a:latin typeface="Arial Rounded MT Bold" panose="020F0704030504030204" pitchFamily="34" charset="0"/>
              </a:rPr>
              <a:t>“ ‘ ‘Jesus found that Lazarus had already been in tomb for 4 days”</a:t>
            </a:r>
          </a:p>
          <a:p>
            <a:pPr marL="0" lvl="0" indent="0">
              <a:lnSpc>
                <a:spcPct val="100000"/>
              </a:lnSpc>
              <a:spcBef>
                <a:spcPts val="300"/>
              </a:spcBef>
              <a:buNone/>
            </a:pPr>
            <a:r>
              <a:rPr lang="en-US" b="1" dirty="0">
                <a:effectLst>
                  <a:outerShdw blurRad="38100" dist="38100" dir="2700000" algn="tl">
                    <a:srgbClr val="000000">
                      <a:alpha val="43137"/>
                    </a:srgbClr>
                  </a:outerShdw>
                </a:effectLst>
                <a:latin typeface="Arial Rounded MT Bold" panose="020F0704030504030204" pitchFamily="34" charset="0"/>
              </a:rPr>
              <a:t>Waits Two More Days / Then Takes Off for Bethany</a:t>
            </a:r>
            <a:endParaRPr lang="en-US" sz="3000" b="1"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300"/>
              </a:spcBef>
            </a:pPr>
            <a:r>
              <a:rPr lang="en-US" sz="2800" b="1" dirty="0">
                <a:effectLst>
                  <a:outerShdw blurRad="38100" dist="38100" dir="2700000" algn="tl">
                    <a:srgbClr val="000000">
                      <a:alpha val="43137"/>
                    </a:srgbClr>
                  </a:outerShdw>
                </a:effectLst>
                <a:latin typeface="Arial Rounded MT Bold" panose="020F0704030504030204" pitchFamily="34" charset="0"/>
              </a:rPr>
              <a:t>Arrives After He had Been Dead for 4 Days  </a:t>
            </a:r>
          </a:p>
          <a:p>
            <a:pPr lvl="1">
              <a:lnSpc>
                <a:spcPct val="100000"/>
              </a:lnSpc>
              <a:spcBef>
                <a:spcPts val="300"/>
              </a:spcBef>
            </a:pPr>
            <a:r>
              <a:rPr lang="en-US" sz="2800" b="1" dirty="0">
                <a:effectLst>
                  <a:outerShdw blurRad="38100" dist="38100" dir="2700000" algn="tl">
                    <a:srgbClr val="000000">
                      <a:alpha val="43137"/>
                    </a:srgbClr>
                  </a:outerShdw>
                </a:effectLst>
                <a:latin typeface="Arial Rounded MT Bold" panose="020F0704030504030204" pitchFamily="34" charset="0"/>
              </a:rPr>
              <a:t>By this Point He Was Legally Dead </a:t>
            </a:r>
          </a:p>
          <a:p>
            <a:pPr lvl="1">
              <a:lnSpc>
                <a:spcPct val="100000"/>
              </a:lnSpc>
              <a:spcBef>
                <a:spcPts val="300"/>
              </a:spcBef>
            </a:pPr>
            <a:r>
              <a:rPr lang="en-US" sz="2800" b="1" dirty="0">
                <a:effectLst>
                  <a:outerShdw blurRad="38100" dist="38100" dir="2700000" algn="tl">
                    <a:srgbClr val="000000">
                      <a:alpha val="43137"/>
                    </a:srgbClr>
                  </a:outerShdw>
                </a:effectLst>
                <a:latin typeface="Arial Rounded MT Bold" panose="020F0704030504030204" pitchFamily="34" charset="0"/>
              </a:rPr>
              <a:t>Jewish Custom -Wait Until the 4th day to Ensure Truly Dead</a:t>
            </a:r>
          </a:p>
          <a:p>
            <a:pPr marL="0" lvl="0" indent="0">
              <a:lnSpc>
                <a:spcPct val="100000"/>
              </a:lnSpc>
              <a:buNone/>
            </a:pPr>
            <a:r>
              <a:rPr lang="en-US" b="1" dirty="0">
                <a:effectLst>
                  <a:outerShdw blurRad="38100" dist="38100" dir="2700000" algn="tl">
                    <a:srgbClr val="000000">
                      <a:alpha val="43137"/>
                    </a:srgbClr>
                  </a:outerShdw>
                </a:effectLst>
                <a:latin typeface="Arial Rounded MT Bold" panose="020F0704030504030204" pitchFamily="34" charset="0"/>
              </a:rPr>
              <a:t>Jesus Arrives After…</a:t>
            </a:r>
          </a:p>
          <a:p>
            <a:pPr lvl="1">
              <a:lnSpc>
                <a:spcPct val="100000"/>
              </a:lnSpc>
              <a:spcBef>
                <a:spcPts val="300"/>
              </a:spcBef>
            </a:pPr>
            <a:r>
              <a:rPr lang="en-US" sz="2800" b="1" dirty="0">
                <a:effectLst>
                  <a:outerShdw blurRad="38100" dist="38100" dir="2700000" algn="tl">
                    <a:srgbClr val="000000">
                      <a:alpha val="43137"/>
                    </a:srgbClr>
                  </a:outerShdw>
                </a:effectLst>
                <a:latin typeface="Arial Rounded MT Bold" panose="020F0704030504030204" pitchFamily="34" charset="0"/>
              </a:rPr>
              <a:t>Professional Mourners There  </a:t>
            </a:r>
          </a:p>
          <a:p>
            <a:pPr lvl="1">
              <a:lnSpc>
                <a:spcPct val="100000"/>
              </a:lnSpc>
              <a:spcBef>
                <a:spcPts val="300"/>
              </a:spcBef>
            </a:pPr>
            <a:r>
              <a:rPr lang="en-US" sz="2800" b="1" dirty="0">
                <a:effectLst>
                  <a:outerShdw blurRad="38100" dist="38100" dir="2700000" algn="tl">
                    <a:srgbClr val="000000">
                      <a:alpha val="43137"/>
                    </a:srgbClr>
                  </a:outerShdw>
                </a:effectLst>
                <a:latin typeface="Arial Rounded MT Bold" panose="020F0704030504030204" pitchFamily="34" charset="0"/>
              </a:rPr>
              <a:t>Body Prepared For Burial/ Wrapped It In Grave Clothes  </a:t>
            </a:r>
          </a:p>
          <a:p>
            <a:pPr lvl="1">
              <a:lnSpc>
                <a:spcPct val="100000"/>
              </a:lnSpc>
              <a:spcBef>
                <a:spcPts val="300"/>
              </a:spcBef>
            </a:pPr>
            <a:r>
              <a:rPr lang="en-US" sz="2800" b="1" dirty="0">
                <a:effectLst>
                  <a:outerShdw blurRad="38100" dist="38100" dir="2700000" algn="tl">
                    <a:srgbClr val="000000">
                      <a:alpha val="43137"/>
                    </a:srgbClr>
                  </a:outerShdw>
                </a:effectLst>
                <a:latin typeface="Arial Rounded MT Bold" panose="020F0704030504030204" pitchFamily="34" charset="0"/>
              </a:rPr>
              <a:t>Body Had Already Begun to Stink  </a:t>
            </a:r>
          </a:p>
          <a:p>
            <a:pPr marL="0" lvl="0" indent="0">
              <a:lnSpc>
                <a:spcPct val="110000"/>
              </a:lnSpc>
              <a:spcBef>
                <a:spcPts val="600"/>
              </a:spcBef>
              <a:buNone/>
            </a:pPr>
            <a:r>
              <a:rPr lang="en-US" sz="3300" b="1" dirty="0">
                <a:effectLst>
                  <a:outerShdw blurRad="38100" dist="38100" dir="2700000" algn="tl">
                    <a:srgbClr val="000000">
                      <a:alpha val="43137"/>
                    </a:srgbClr>
                  </a:outerShdw>
                </a:effectLst>
                <a:latin typeface="Arial Rounded MT Bold" panose="020F0704030504030204" pitchFamily="34" charset="0"/>
              </a:rPr>
              <a:t>Seemed Hopeless..</a:t>
            </a:r>
          </a:p>
          <a:p>
            <a:pPr marL="0" lvl="0" indent="0">
              <a:lnSpc>
                <a:spcPct val="100000"/>
              </a:lnSpc>
              <a:spcBef>
                <a:spcPts val="0"/>
              </a:spcBef>
              <a:buNone/>
            </a:pPr>
            <a:r>
              <a:rPr lang="en-US" sz="3300" b="1" dirty="0">
                <a:effectLst>
                  <a:outerShdw blurRad="38100" dist="38100" dir="2700000" algn="tl">
                    <a:srgbClr val="000000">
                      <a:alpha val="43137"/>
                    </a:srgbClr>
                  </a:outerShdw>
                </a:effectLst>
                <a:latin typeface="Arial Rounded MT Bold" panose="020F0704030504030204" pitchFamily="34" charset="0"/>
              </a:rPr>
              <a:t>               …But Jesus Was About to Remove All Doubt!</a:t>
            </a:r>
            <a:endParaRPr lang="en-US" b="1" dirty="0"/>
          </a:p>
        </p:txBody>
      </p:sp>
    </p:spTree>
    <p:extLst>
      <p:ext uri="{BB962C8B-B14F-4D97-AF65-F5344CB8AC3E}">
        <p14:creationId xmlns:p14="http://schemas.microsoft.com/office/powerpoint/2010/main" val="7955141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2000"/>
                                        <p:tgtEl>
                                          <p:spTgt spid="3">
                                            <p:txEl>
                                              <p:pRg st="0" end="0"/>
                                            </p:txEl>
                                          </p:spTgt>
                                        </p:tgtEl>
                                      </p:cBhvr>
                                    </p:animEffect>
                                  </p:childTnLst>
                                </p:cTn>
                              </p:par>
                            </p:childTnLst>
                          </p:cTn>
                        </p:par>
                        <p:par>
                          <p:cTn id="10" fill="hold">
                            <p:stCondLst>
                              <p:cond delay="2000"/>
                            </p:stCondLst>
                            <p:childTnLst>
                              <p:par>
                                <p:cTn id="11" presetID="53" presetClass="entr" presetSubtype="528"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2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2000"/>
                                        <p:tgtEl>
                                          <p:spTgt spid="3">
                                            <p:txEl>
                                              <p:pRg st="1" end="1"/>
                                            </p:txEl>
                                          </p:spTgt>
                                        </p:tgtEl>
                                      </p:cBhvr>
                                    </p:animEffect>
                                    <p:anim calcmode="lin" valueType="num">
                                      <p:cBhvr>
                                        <p:cTn id="16" dur="20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17" dur="20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2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4" dur="2000"/>
                                        <p:tgtEl>
                                          <p:spTgt spid="3">
                                            <p:txEl>
                                              <p:pRg st="2" end="2"/>
                                            </p:txEl>
                                          </p:spTgt>
                                        </p:tgtEl>
                                      </p:cBhvr>
                                    </p:animEffect>
                                  </p:childTnLst>
                                </p:cTn>
                              </p:par>
                            </p:childTnLst>
                          </p:cTn>
                        </p:par>
                        <p:par>
                          <p:cTn id="25" fill="hold">
                            <p:stCondLst>
                              <p:cond delay="2000"/>
                            </p:stCondLst>
                            <p:childTnLst>
                              <p:par>
                                <p:cTn id="26" presetID="53" presetClass="entr" presetSubtype="528"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20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2000"/>
                                        <p:tgtEl>
                                          <p:spTgt spid="3">
                                            <p:txEl>
                                              <p:pRg st="3" end="3"/>
                                            </p:txEl>
                                          </p:spTgt>
                                        </p:tgtEl>
                                      </p:cBhvr>
                                    </p:animEffect>
                                    <p:anim calcmode="lin" valueType="num">
                                      <p:cBhvr>
                                        <p:cTn id="31" dur="20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2" dur="20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par>
                          <p:cTn id="33" fill="hold">
                            <p:stCondLst>
                              <p:cond delay="4000"/>
                            </p:stCondLst>
                            <p:childTnLst>
                              <p:par>
                                <p:cTn id="34" presetID="53" presetClass="entr" presetSubtype="16" fill="hold" grpId="0" nodeType="after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2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7" dur="20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8" dur="20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2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4" dur="20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5" dur="2000"/>
                                        <p:tgtEl>
                                          <p:spTgt spid="3">
                                            <p:txEl>
                                              <p:pRg st="5" end="5"/>
                                            </p:txEl>
                                          </p:spTgt>
                                        </p:tgtEl>
                                      </p:cBhvr>
                                    </p:animEffect>
                                  </p:childTnLst>
                                </p:cTn>
                              </p:par>
                            </p:childTnLst>
                          </p:cTn>
                        </p:par>
                        <p:par>
                          <p:cTn id="46" fill="hold">
                            <p:stCondLst>
                              <p:cond delay="2000"/>
                            </p:stCondLst>
                            <p:childTnLst>
                              <p:par>
                                <p:cTn id="47" presetID="53" presetClass="entr" presetSubtype="528"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2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20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2000"/>
                                        <p:tgtEl>
                                          <p:spTgt spid="3">
                                            <p:txEl>
                                              <p:pRg st="6" end="6"/>
                                            </p:txEl>
                                          </p:spTgt>
                                        </p:tgtEl>
                                      </p:cBhvr>
                                    </p:animEffect>
                                    <p:anim calcmode="lin" valueType="num">
                                      <p:cBhvr>
                                        <p:cTn id="52" dur="2000" fill="hold"/>
                                        <p:tgtEl>
                                          <p:spTgt spid="3">
                                            <p:txEl>
                                              <p:pRg st="6" end="6"/>
                                            </p:txEl>
                                          </p:spTgt>
                                        </p:tgtEl>
                                        <p:attrNameLst>
                                          <p:attrName>ppt_x</p:attrName>
                                        </p:attrNameLst>
                                      </p:cBhvr>
                                      <p:tavLst>
                                        <p:tav tm="0">
                                          <p:val>
                                            <p:fltVal val="0.5"/>
                                          </p:val>
                                        </p:tav>
                                        <p:tav tm="100000">
                                          <p:val>
                                            <p:strVal val="#ppt_x"/>
                                          </p:val>
                                        </p:tav>
                                      </p:tavLst>
                                    </p:anim>
                                    <p:anim calcmode="lin" valueType="num">
                                      <p:cBhvr>
                                        <p:cTn id="53" dur="2000" fill="hold"/>
                                        <p:tgtEl>
                                          <p:spTgt spid="3">
                                            <p:txEl>
                                              <p:pRg st="6" end="6"/>
                                            </p:txEl>
                                          </p:spTgt>
                                        </p:tgtEl>
                                        <p:attrNameLst>
                                          <p:attrName>ppt_y</p:attrName>
                                        </p:attrNameLst>
                                      </p:cBhvr>
                                      <p:tavLst>
                                        <p:tav tm="0">
                                          <p:val>
                                            <p:fltVal val="0.5"/>
                                          </p:val>
                                        </p:tav>
                                        <p:tav tm="100000">
                                          <p:val>
                                            <p:strVal val="#ppt_y"/>
                                          </p:val>
                                        </p:tav>
                                      </p:tavLst>
                                    </p:anim>
                                  </p:childTnLst>
                                </p:cTn>
                              </p:par>
                            </p:childTnLst>
                          </p:cTn>
                        </p:par>
                        <p:par>
                          <p:cTn id="54" fill="hold">
                            <p:stCondLst>
                              <p:cond delay="4000"/>
                            </p:stCondLst>
                            <p:childTnLst>
                              <p:par>
                                <p:cTn id="55" presetID="53" presetClass="entr" presetSubtype="16" fill="hold" grpId="0" nodeType="after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anim calcmode="lin" valueType="num">
                                      <p:cBhvr>
                                        <p:cTn id="57" dur="2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8" dur="20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9" dur="2000"/>
                                        <p:tgtEl>
                                          <p:spTgt spid="3">
                                            <p:txEl>
                                              <p:pRg st="7" end="7"/>
                                            </p:txEl>
                                          </p:spTgt>
                                        </p:tgtEl>
                                      </p:cBhvr>
                                    </p:animEffect>
                                  </p:childTnLst>
                                </p:cTn>
                              </p:par>
                            </p:childTnLst>
                          </p:cTn>
                        </p:par>
                        <p:par>
                          <p:cTn id="60" fill="hold">
                            <p:stCondLst>
                              <p:cond delay="6000"/>
                            </p:stCondLst>
                            <p:childTnLst>
                              <p:par>
                                <p:cTn id="61" presetID="53" presetClass="entr" presetSubtype="528" fill="hold" grpId="0" nodeType="after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2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20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2000"/>
                                        <p:tgtEl>
                                          <p:spTgt spid="3">
                                            <p:txEl>
                                              <p:pRg st="8" end="8"/>
                                            </p:txEl>
                                          </p:spTgt>
                                        </p:tgtEl>
                                      </p:cBhvr>
                                    </p:animEffect>
                                    <p:anim calcmode="lin" valueType="num">
                                      <p:cBhvr>
                                        <p:cTn id="66" dur="2000" fill="hold"/>
                                        <p:tgtEl>
                                          <p:spTgt spid="3">
                                            <p:txEl>
                                              <p:pRg st="8" end="8"/>
                                            </p:txEl>
                                          </p:spTgt>
                                        </p:tgtEl>
                                        <p:attrNameLst>
                                          <p:attrName>ppt_x</p:attrName>
                                        </p:attrNameLst>
                                      </p:cBhvr>
                                      <p:tavLst>
                                        <p:tav tm="0">
                                          <p:val>
                                            <p:fltVal val="0.5"/>
                                          </p:val>
                                        </p:tav>
                                        <p:tav tm="100000">
                                          <p:val>
                                            <p:strVal val="#ppt_x"/>
                                          </p:val>
                                        </p:tav>
                                      </p:tavLst>
                                    </p:anim>
                                    <p:anim calcmode="lin" valueType="num">
                                      <p:cBhvr>
                                        <p:cTn id="67" dur="2000" fill="hold"/>
                                        <p:tgtEl>
                                          <p:spTgt spid="3">
                                            <p:txEl>
                                              <p:pRg st="8" end="8"/>
                                            </p:txEl>
                                          </p:spTgt>
                                        </p:tgtEl>
                                        <p:attrNameLst>
                                          <p:attrName>ppt_y</p:attrName>
                                        </p:attrNameLst>
                                      </p:cBhvr>
                                      <p:tavLst>
                                        <p:tav tm="0">
                                          <p:val>
                                            <p:fltVal val="0.5"/>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53" presetClass="entr" presetSubtype="16" fill="hold" grpId="0" nodeType="clickEffect">
                                  <p:stCondLst>
                                    <p:cond delay="0"/>
                                  </p:stCondLst>
                                  <p:childTnLst>
                                    <p:set>
                                      <p:cBhvr>
                                        <p:cTn id="71" dur="1" fill="hold">
                                          <p:stCondLst>
                                            <p:cond delay="0"/>
                                          </p:stCondLst>
                                        </p:cTn>
                                        <p:tgtEl>
                                          <p:spTgt spid="3">
                                            <p:txEl>
                                              <p:pRg st="9" end="9"/>
                                            </p:txEl>
                                          </p:spTgt>
                                        </p:tgtEl>
                                        <p:attrNameLst>
                                          <p:attrName>style.visibility</p:attrName>
                                        </p:attrNameLst>
                                      </p:cBhvr>
                                      <p:to>
                                        <p:strVal val="visible"/>
                                      </p:to>
                                    </p:set>
                                    <p:anim calcmode="lin" valueType="num">
                                      <p:cBhvr>
                                        <p:cTn id="72" dur="2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3" dur="20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4" dur="2000"/>
                                        <p:tgtEl>
                                          <p:spTgt spid="3">
                                            <p:txEl>
                                              <p:pRg st="9" end="9"/>
                                            </p:txEl>
                                          </p:spTgt>
                                        </p:tgtEl>
                                      </p:cBhvr>
                                    </p:animEffect>
                                  </p:childTnLst>
                                </p:cTn>
                              </p:par>
                            </p:childTnLst>
                          </p:cTn>
                        </p:par>
                        <p:par>
                          <p:cTn id="75" fill="hold">
                            <p:stCondLst>
                              <p:cond delay="2000"/>
                            </p:stCondLst>
                            <p:childTnLst>
                              <p:par>
                                <p:cTn id="76" presetID="53" presetClass="entr" presetSubtype="16" fill="hold" grpId="0" nodeType="afterEffect">
                                  <p:stCondLst>
                                    <p:cond delay="0"/>
                                  </p:stCondLst>
                                  <p:childTnLst>
                                    <p:set>
                                      <p:cBhvr>
                                        <p:cTn id="77" dur="1" fill="hold">
                                          <p:stCondLst>
                                            <p:cond delay="0"/>
                                          </p:stCondLst>
                                        </p:cTn>
                                        <p:tgtEl>
                                          <p:spTgt spid="3">
                                            <p:txEl>
                                              <p:pRg st="10" end="10"/>
                                            </p:txEl>
                                          </p:spTgt>
                                        </p:tgtEl>
                                        <p:attrNameLst>
                                          <p:attrName>style.visibility</p:attrName>
                                        </p:attrNameLst>
                                      </p:cBhvr>
                                      <p:to>
                                        <p:strVal val="visible"/>
                                      </p:to>
                                    </p:set>
                                    <p:anim calcmode="lin" valueType="num">
                                      <p:cBhvr>
                                        <p:cTn id="78" dur="2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9" dur="20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80"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507" y="257577"/>
            <a:ext cx="11258750" cy="2076048"/>
          </a:xfrm>
        </p:spPr>
        <p:txBody>
          <a:bodyPr>
            <a:normAutofit fontScale="90000"/>
          </a:bodyPr>
          <a:lstStyle/>
          <a:p>
            <a:br>
              <a:rPr lang="en-US" sz="4800" b="1" dirty="0">
                <a:effectLst>
                  <a:outerShdw blurRad="38100" dist="38100" dir="2700000" algn="tl">
                    <a:srgbClr val="000000">
                      <a:alpha val="43137"/>
                    </a:srgbClr>
                  </a:outerShdw>
                </a:effectLst>
                <a:latin typeface="Arial Rounded MT Bold" panose="020F0704030504030204" pitchFamily="34" charset="0"/>
              </a:rPr>
            </a:br>
            <a:br>
              <a:rPr lang="en-US" sz="4800" b="1" dirty="0">
                <a:effectLst>
                  <a:outerShdw blurRad="38100" dist="38100" dir="2700000" algn="tl">
                    <a:srgbClr val="000000">
                      <a:alpha val="43137"/>
                    </a:srgbClr>
                  </a:outerShdw>
                </a:effectLst>
                <a:latin typeface="Arial Rounded MT Bold" panose="020F0704030504030204" pitchFamily="34" charset="0"/>
              </a:rPr>
            </a:br>
            <a:r>
              <a:rPr lang="en-US" sz="4800" b="1" dirty="0">
                <a:effectLst>
                  <a:outerShdw blurRad="38100" dist="38100" dir="2700000" algn="tl">
                    <a:srgbClr val="000000">
                      <a:alpha val="43137"/>
                    </a:srgbClr>
                  </a:outerShdw>
                </a:effectLst>
                <a:latin typeface="Arial Rounded MT Bold" panose="020F0704030504030204" pitchFamily="34" charset="0"/>
              </a:rPr>
              <a:t>“Where Are You Jesus?”</a:t>
            </a:r>
            <a:br>
              <a:rPr lang="en-US" sz="4800" b="1" dirty="0">
                <a:effectLst>
                  <a:outerShdw blurRad="38100" dist="38100" dir="2700000" algn="tl">
                    <a:srgbClr val="000000">
                      <a:alpha val="43137"/>
                    </a:srgbClr>
                  </a:outerShdw>
                </a:effectLst>
                <a:latin typeface="Arial Rounded MT Bold" panose="020F0704030504030204" pitchFamily="34" charset="0"/>
              </a:rPr>
            </a:br>
            <a:br>
              <a:rPr lang="en-US" sz="4800" b="1" dirty="0">
                <a:effectLst>
                  <a:outerShdw blurRad="38100" dist="38100" dir="2700000" algn="tl">
                    <a:srgbClr val="000000">
                      <a:alpha val="43137"/>
                    </a:srgbClr>
                  </a:outerShdw>
                </a:effectLst>
                <a:latin typeface="Arial Rounded MT Bold" panose="020F0704030504030204" pitchFamily="34" charset="0"/>
              </a:rPr>
            </a:br>
            <a:r>
              <a:rPr lang="en-US" sz="4800" b="1" dirty="0">
                <a:effectLst>
                  <a:outerShdw blurRad="38100" dist="38100" dir="2700000" algn="tl">
                    <a:srgbClr val="000000">
                      <a:alpha val="43137"/>
                    </a:srgbClr>
                  </a:outerShdw>
                </a:effectLst>
                <a:latin typeface="Arial Rounded MT Bold" panose="020F0704030504030204" pitchFamily="34" charset="0"/>
              </a:rPr>
              <a:t>What If Jesus Had of Been There? –</a:t>
            </a:r>
            <a:r>
              <a:rPr lang="en-US" sz="4800" b="1" dirty="0" err="1">
                <a:effectLst>
                  <a:outerShdw blurRad="38100" dist="38100" dir="2700000" algn="tl">
                    <a:srgbClr val="000000">
                      <a:alpha val="43137"/>
                    </a:srgbClr>
                  </a:outerShdw>
                </a:effectLst>
                <a:latin typeface="Arial Rounded MT Bold" panose="020F0704030504030204" pitchFamily="34" charset="0"/>
              </a:rPr>
              <a:t>pt2</a:t>
            </a:r>
            <a:endParaRPr lang="en-US" sz="4800" i="1" dirty="0">
              <a:effectLst>
                <a:outerShdw blurRad="38100" dist="38100" dir="2700000" algn="tl">
                  <a:srgbClr val="000000">
                    <a:alpha val="43137"/>
                  </a:srgbClr>
                </a:outerShdw>
              </a:effectLst>
              <a:latin typeface="Arial Rounded MT Bold" panose="020F0704030504030204" pitchFamily="34" charset="0"/>
            </a:endParaRPr>
          </a:p>
        </p:txBody>
      </p:sp>
      <p:sp>
        <p:nvSpPr>
          <p:cNvPr id="3" name="Subtitle 2"/>
          <p:cNvSpPr>
            <a:spLocks noGrp="1"/>
          </p:cNvSpPr>
          <p:nvPr>
            <p:ph type="subTitle" idx="1"/>
          </p:nvPr>
        </p:nvSpPr>
        <p:spPr>
          <a:xfrm>
            <a:off x="131828" y="4406296"/>
            <a:ext cx="3249769" cy="647990"/>
          </a:xfrm>
        </p:spPr>
        <p:txBody>
          <a:bodyPr>
            <a:normAutofit/>
          </a:bodyPr>
          <a:lstStyle/>
          <a:p>
            <a:r>
              <a:rPr lang="en-US" sz="3600" b="1" dirty="0">
                <a:effectLst>
                  <a:outerShdw blurRad="38100" dist="38100" dir="2700000" algn="tl">
                    <a:srgbClr val="000000">
                      <a:alpha val="43137"/>
                    </a:srgbClr>
                  </a:outerShdw>
                </a:effectLst>
                <a:latin typeface="Arial Rounded MT Bold" panose="020F0704030504030204" pitchFamily="34" charset="0"/>
              </a:rPr>
              <a:t>John 11:21 </a:t>
            </a:r>
            <a:endParaRPr lang="en-US" sz="3600"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9016" t="16673" b="16509"/>
          <a:stretch/>
        </p:blipFill>
        <p:spPr>
          <a:xfrm>
            <a:off x="3464418" y="2971800"/>
            <a:ext cx="7701566" cy="3467634"/>
          </a:xfrm>
          <a:prstGeom prst="rect">
            <a:avLst/>
          </a:prstGeom>
        </p:spPr>
      </p:pic>
      <p:sp>
        <p:nvSpPr>
          <p:cNvPr id="5" name="TextBox 4"/>
          <p:cNvSpPr txBox="1"/>
          <p:nvPr/>
        </p:nvSpPr>
        <p:spPr>
          <a:xfrm>
            <a:off x="463639" y="6516710"/>
            <a:ext cx="1725769" cy="369332"/>
          </a:xfrm>
          <a:prstGeom prst="rect">
            <a:avLst/>
          </a:prstGeom>
          <a:noFill/>
        </p:spPr>
        <p:txBody>
          <a:bodyPr wrap="square" rtlCol="0">
            <a:spAutoFit/>
          </a:bodyPr>
          <a:lstStyle/>
          <a:p>
            <a:r>
              <a:rPr lang="en-US" b="1" dirty="0">
                <a:effectLst>
                  <a:outerShdw blurRad="38100" dist="38100" dir="2700000" algn="tl">
                    <a:srgbClr val="000000">
                      <a:alpha val="43137"/>
                    </a:srgbClr>
                  </a:outerShdw>
                </a:effectLst>
              </a:rPr>
              <a:t>Edward Church</a:t>
            </a:r>
          </a:p>
        </p:txBody>
      </p:sp>
      <p:sp>
        <p:nvSpPr>
          <p:cNvPr id="6" name="TextBox 5"/>
          <p:cNvSpPr txBox="1"/>
          <p:nvPr/>
        </p:nvSpPr>
        <p:spPr>
          <a:xfrm>
            <a:off x="9839470" y="6516710"/>
            <a:ext cx="1725769" cy="369332"/>
          </a:xfrm>
          <a:prstGeom prst="rect">
            <a:avLst/>
          </a:prstGeom>
          <a:noFill/>
        </p:spPr>
        <p:txBody>
          <a:bodyPr wrap="square" rtlCol="0">
            <a:spAutoFit/>
          </a:bodyPr>
          <a:lstStyle/>
          <a:p>
            <a:r>
              <a:rPr lang="en-US" b="1" dirty="0">
                <a:effectLst>
                  <a:outerShdw blurRad="38100" dist="38100" dir="2700000" algn="tl">
                    <a:srgbClr val="000000">
                      <a:alpha val="43137"/>
                    </a:srgbClr>
                  </a:outerShdw>
                </a:effectLst>
              </a:rPr>
              <a:t>June 14, 2020</a:t>
            </a:r>
          </a:p>
        </p:txBody>
      </p:sp>
    </p:spTree>
    <p:extLst>
      <p:ext uri="{BB962C8B-B14F-4D97-AF65-F5344CB8AC3E}">
        <p14:creationId xmlns:p14="http://schemas.microsoft.com/office/powerpoint/2010/main" val="12866154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2900"/>
                            </p:stCondLst>
                            <p:childTnLst>
                              <p:par>
                                <p:cTn id="13" presetID="16" presetClass="entr" presetSubtype="42"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outHorizontal)">
                                      <p:cBhvr>
                                        <p:cTn id="15" dur="3000"/>
                                        <p:tgtEl>
                                          <p:spTgt spid="4"/>
                                        </p:tgtEl>
                                      </p:cBhvr>
                                    </p:animEffect>
                                  </p:childTnLst>
                                </p:cTn>
                              </p:par>
                            </p:childTnLst>
                          </p:cTn>
                        </p:par>
                        <p:par>
                          <p:cTn id="16" fill="hold">
                            <p:stCondLst>
                              <p:cond delay="5900"/>
                            </p:stCondLst>
                            <p:childTnLst>
                              <p:par>
                                <p:cTn id="17" presetID="16" presetClass="entr" presetSubtype="21" fill="hold" grpId="0" nodeType="after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barn(inVertical)">
                                      <p:cBhvr>
                                        <p:cTn id="19" dur="500"/>
                                        <p:tgtEl>
                                          <p:spTgt spid="3">
                                            <p:txEl>
                                              <p:pRg st="0" end="0"/>
                                            </p:txEl>
                                          </p:spTgt>
                                        </p:tgtEl>
                                      </p:cBhvr>
                                    </p:animEffect>
                                  </p:childTnLst>
                                </p:cTn>
                              </p:par>
                            </p:childTnLst>
                          </p:cTn>
                        </p:par>
                        <p:par>
                          <p:cTn id="20" fill="hold">
                            <p:stCondLst>
                              <p:cond delay="6400"/>
                            </p:stCondLst>
                            <p:childTnLst>
                              <p:par>
                                <p:cTn id="21" presetID="22" presetClass="entr" presetSubtype="4"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00"/>
                                        <p:tgtEl>
                                          <p:spTgt spid="5"/>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down)">
                                      <p:cBhvr>
                                        <p:cTn id="2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1669"/>
            <a:ext cx="10515600" cy="850004"/>
          </a:xfrm>
        </p:spPr>
        <p:txBody>
          <a:bodyPr>
            <a:normAutofit/>
          </a:bodyPr>
          <a:lstStyle/>
          <a:p>
            <a:pPr algn="ctr"/>
            <a:r>
              <a:rPr lang="en-US" b="1" dirty="0">
                <a:effectLst>
                  <a:outerShdw blurRad="38100" dist="38100" dir="2700000" algn="tl">
                    <a:srgbClr val="000000">
                      <a:alpha val="43137"/>
                    </a:srgbClr>
                  </a:outerShdw>
                </a:effectLst>
                <a:latin typeface="Arial Rounded MT Bold" panose="020F0704030504030204" pitchFamily="34" charset="0"/>
              </a:rPr>
              <a:t>What If Jesus Had Been There?</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lstStyle/>
          <a:p>
            <a:pPr marL="0" indent="0">
              <a:buNone/>
            </a:pPr>
            <a:r>
              <a:rPr lang="en-US" b="1" dirty="0">
                <a:effectLst>
                  <a:outerShdw blurRad="38100" dist="38100" dir="2700000" algn="tl">
                    <a:srgbClr val="000000">
                      <a:alpha val="43137"/>
                    </a:srgbClr>
                  </a:outerShdw>
                </a:effectLst>
                <a:latin typeface="Arial Rounded MT Bold" panose="020F0704030504030204" pitchFamily="34" charset="0"/>
              </a:rPr>
              <a:t>John 11:21</a:t>
            </a:r>
            <a:r>
              <a:rPr lang="en-US" i="1" dirty="0">
                <a:effectLst>
                  <a:outerShdw blurRad="38100" dist="38100" dir="2700000" algn="tl">
                    <a:srgbClr val="000000">
                      <a:alpha val="43137"/>
                    </a:srgbClr>
                  </a:outerShdw>
                </a:effectLst>
                <a:latin typeface="Arial Rounded MT Bold" panose="020F0704030504030204" pitchFamily="34" charset="0"/>
              </a:rPr>
              <a:t>,“Then said Martha unto Jesus, Lord, if thou hadst been here, my brother had not died”</a:t>
            </a:r>
          </a:p>
          <a:p>
            <a:r>
              <a:rPr lang="en-US" b="1" dirty="0">
                <a:effectLst>
                  <a:outerShdw blurRad="38100" dist="38100" dir="2700000" algn="tl">
                    <a:srgbClr val="000000">
                      <a:alpha val="43137"/>
                    </a:srgbClr>
                  </a:outerShdw>
                </a:effectLst>
                <a:latin typeface="Arial Rounded MT Bold" panose="020F0704030504030204" pitchFamily="34" charset="0"/>
              </a:rPr>
              <a:t>Let’s Look at the Story of Lazarus –Mary / Martha </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Rounded MT Bold" panose="020F0704030504030204" pitchFamily="34" charset="0"/>
              </a:rPr>
              <a:t>                          from a Different Viewpoint </a:t>
            </a:r>
            <a:endParaRPr lang="en-US" dirty="0">
              <a:effectLst>
                <a:outerShdw blurRad="38100" dist="38100" dir="2700000" algn="tl">
                  <a:srgbClr val="000000">
                    <a:alpha val="43137"/>
                  </a:srgbClr>
                </a:outerShdw>
              </a:effectLst>
              <a:latin typeface="Arial Rounded MT Bold" panose="020F0704030504030204" pitchFamily="34" charset="0"/>
            </a:endParaRPr>
          </a:p>
          <a:p>
            <a:pPr lvl="0">
              <a:lnSpc>
                <a:spcPct val="100000"/>
              </a:lnSpc>
            </a:pPr>
            <a:r>
              <a:rPr lang="en-US" b="1" dirty="0">
                <a:effectLst>
                  <a:outerShdw blurRad="38100" dist="38100" dir="2700000" algn="tl">
                    <a:srgbClr val="000000">
                      <a:alpha val="43137"/>
                    </a:srgbClr>
                  </a:outerShdw>
                </a:effectLst>
                <a:latin typeface="Arial Rounded MT Bold" panose="020F0704030504030204" pitchFamily="34" charset="0"/>
              </a:rPr>
              <a:t>1</a:t>
            </a:r>
            <a:r>
              <a:rPr lang="en-US" b="1" baseline="30000" dirty="0">
                <a:effectLst>
                  <a:outerShdw blurRad="38100" dist="38100" dir="2700000" algn="tl">
                    <a:srgbClr val="000000">
                      <a:alpha val="43137"/>
                    </a:srgbClr>
                  </a:outerShdw>
                </a:effectLst>
                <a:latin typeface="Arial Rounded MT Bold" panose="020F0704030504030204" pitchFamily="34" charset="0"/>
              </a:rPr>
              <a:t>st</a:t>
            </a:r>
            <a:r>
              <a:rPr lang="en-US" b="1" dirty="0">
                <a:effectLst>
                  <a:outerShdw blurRad="38100" dist="38100" dir="2700000" algn="tl">
                    <a:srgbClr val="000000">
                      <a:alpha val="43137"/>
                    </a:srgbClr>
                  </a:outerShdw>
                </a:effectLst>
                <a:latin typeface="Arial Rounded MT Bold" panose="020F0704030504030204" pitchFamily="34" charset="0"/>
              </a:rPr>
              <a:t>- the Place </a:t>
            </a:r>
          </a:p>
          <a:p>
            <a:pPr lvl="2">
              <a:lnSpc>
                <a:spcPct val="100000"/>
              </a:lnSpc>
            </a:pPr>
            <a:r>
              <a:rPr lang="en-US" sz="2800" b="1" dirty="0">
                <a:effectLst>
                  <a:outerShdw blurRad="38100" dist="38100" dir="2700000" algn="tl">
                    <a:srgbClr val="000000">
                      <a:alpha val="43137"/>
                    </a:srgbClr>
                  </a:outerShdw>
                </a:effectLst>
                <a:latin typeface="Arial Rounded MT Bold" panose="020F0704030504030204" pitchFamily="34" charset="0"/>
              </a:rPr>
              <a:t>Bethany = House of Joy</a:t>
            </a:r>
          </a:p>
          <a:p>
            <a:pPr marL="0" lvl="0" indent="0">
              <a:lnSpc>
                <a:spcPct val="100000"/>
              </a:lnSpc>
              <a:spcBef>
                <a:spcPts val="0"/>
              </a:spcBef>
              <a:buNone/>
            </a:pPr>
            <a:r>
              <a:rPr lang="en-US" b="1" dirty="0">
                <a:effectLst>
                  <a:outerShdw blurRad="38100" dist="38100" dir="2700000" algn="tl">
                    <a:srgbClr val="000000">
                      <a:alpha val="43137"/>
                    </a:srgbClr>
                  </a:outerShdw>
                </a:effectLst>
                <a:latin typeface="Arial Rounded MT Bold" panose="020F0704030504030204" pitchFamily="34" charset="0"/>
              </a:rPr>
              <a:t>                              = House of Pain</a:t>
            </a:r>
          </a:p>
          <a:p>
            <a:pPr marL="0" lvl="0" indent="0">
              <a:lnSpc>
                <a:spcPct val="100000"/>
              </a:lnSpc>
              <a:spcBef>
                <a:spcPts val="1800"/>
              </a:spcBef>
              <a:buNone/>
            </a:pPr>
            <a:r>
              <a:rPr lang="en-US" b="1" dirty="0">
                <a:effectLst>
                  <a:outerShdw blurRad="38100" dist="38100" dir="2700000" algn="tl">
                    <a:srgbClr val="000000">
                      <a:alpha val="43137"/>
                    </a:srgbClr>
                  </a:outerShdw>
                </a:effectLst>
                <a:latin typeface="Arial Rounded MT Bold" panose="020F0704030504030204" pitchFamily="34" charset="0"/>
              </a:rPr>
              <a:t>Its an Intriguing Fact of Life…</a:t>
            </a:r>
          </a:p>
          <a:p>
            <a:pPr marL="0" lvl="0" indent="0">
              <a:lnSpc>
                <a:spcPct val="100000"/>
              </a:lnSpc>
              <a:buNone/>
            </a:pPr>
            <a:r>
              <a:rPr lang="en-US" b="1" dirty="0">
                <a:effectLst>
                  <a:outerShdw blurRad="38100" dist="38100" dir="2700000" algn="tl">
                    <a:srgbClr val="000000">
                      <a:alpha val="43137"/>
                    </a:srgbClr>
                  </a:outerShdw>
                </a:effectLst>
                <a:latin typeface="Arial Rounded MT Bold" panose="020F0704030504030204" pitchFamily="34" charset="0"/>
              </a:rPr>
              <a:t>   …the Thing that can be a </a:t>
            </a:r>
            <a:r>
              <a:rPr lang="en-US" b="1" u="sng" dirty="0">
                <a:effectLst>
                  <a:outerShdw blurRad="38100" dist="38100" dir="2700000" algn="tl">
                    <a:srgbClr val="000000">
                      <a:alpha val="43137"/>
                    </a:srgbClr>
                  </a:outerShdw>
                </a:effectLst>
                <a:latin typeface="Arial Rounded MT Bold" panose="020F0704030504030204" pitchFamily="34" charset="0"/>
              </a:rPr>
              <a:t>Source of Joy</a:t>
            </a:r>
            <a:endParaRPr lang="en-US" b="1" dirty="0">
              <a:effectLst>
                <a:outerShdw blurRad="38100" dist="38100" dir="2700000" algn="tl">
                  <a:srgbClr val="000000">
                    <a:alpha val="43137"/>
                  </a:srgbClr>
                </a:outerShdw>
              </a:effectLst>
              <a:latin typeface="Arial Rounded MT Bold" panose="020F0704030504030204" pitchFamily="34" charset="0"/>
            </a:endParaRPr>
          </a:p>
          <a:p>
            <a:pPr marL="0" lvl="0" indent="0">
              <a:lnSpc>
                <a:spcPct val="100000"/>
              </a:lnSpc>
              <a:buNone/>
            </a:pPr>
            <a:r>
              <a:rPr lang="en-US" b="1" dirty="0">
                <a:effectLst>
                  <a:outerShdw blurRad="38100" dist="38100" dir="2700000" algn="tl">
                    <a:srgbClr val="000000">
                      <a:alpha val="43137"/>
                    </a:srgbClr>
                  </a:outerShdw>
                </a:effectLst>
                <a:latin typeface="Arial Rounded MT Bold" panose="020F0704030504030204" pitchFamily="34" charset="0"/>
              </a:rPr>
              <a:t>                        …can Also be a </a:t>
            </a:r>
            <a:r>
              <a:rPr lang="en-US" b="1" u="sng" dirty="0">
                <a:effectLst>
                  <a:outerShdw blurRad="38100" dist="38100" dir="2700000" algn="tl">
                    <a:srgbClr val="000000">
                      <a:alpha val="43137"/>
                    </a:srgbClr>
                  </a:outerShdw>
                </a:effectLst>
                <a:latin typeface="Arial Rounded MT Bold" panose="020F0704030504030204" pitchFamily="34" charset="0"/>
              </a:rPr>
              <a:t>Source of Pain </a:t>
            </a:r>
          </a:p>
          <a:p>
            <a:pPr marL="0" lvl="0" indent="0">
              <a:lnSpc>
                <a:spcPct val="100000"/>
              </a:lnSpc>
              <a:buNone/>
            </a:pPr>
            <a:r>
              <a:rPr lang="en-US" b="1" dirty="0">
                <a:effectLst>
                  <a:outerShdw blurRad="38100" dist="38100" dir="2700000" algn="tl">
                    <a:srgbClr val="000000">
                      <a:alpha val="43137"/>
                    </a:srgbClr>
                  </a:outerShdw>
                </a:effectLst>
                <a:latin typeface="Arial Rounded MT Bold" panose="020F0704030504030204" pitchFamily="34" charset="0"/>
              </a:rPr>
              <a:t> </a:t>
            </a:r>
            <a:endParaRPr lang="en-US" dirty="0">
              <a:effectLst>
                <a:outerShdw blurRad="38100" dist="38100" dir="2700000" algn="tl">
                  <a:srgbClr val="000000">
                    <a:alpha val="43137"/>
                  </a:srgbClr>
                </a:outerShdw>
              </a:effectLst>
              <a:latin typeface="Arial Rounded MT Bold" panose="020F0704030504030204" pitchFamily="34" charset="0"/>
            </a:endParaRPr>
          </a:p>
          <a:p>
            <a:endParaRPr lang="en-US"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3697" y="2640168"/>
            <a:ext cx="3078050" cy="4088335"/>
          </a:xfrm>
          <a:prstGeom prst="rect">
            <a:avLst/>
          </a:prstGeom>
        </p:spPr>
      </p:pic>
    </p:spTree>
    <p:extLst>
      <p:ext uri="{BB962C8B-B14F-4D97-AF65-F5344CB8AC3E}">
        <p14:creationId xmlns:p14="http://schemas.microsoft.com/office/powerpoint/2010/main" val="32994317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par>
                          <p:cTn id="17" fill="hold">
                            <p:stCondLst>
                              <p:cond delay="500"/>
                            </p:stCondLst>
                            <p:childTnLst>
                              <p:par>
                                <p:cTn id="18" presetID="53" presetClass="entr" presetSubtype="16"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3">
                                            <p:txEl>
                                              <p:pRg st="3" end="3"/>
                                            </p:txEl>
                                          </p:spTgt>
                                        </p:tgtEl>
                                      </p:cBhvr>
                                    </p:animEffect>
                                  </p:childTnLst>
                                </p:cTn>
                              </p:par>
                            </p:childTnLst>
                          </p:cTn>
                        </p:par>
                        <p:par>
                          <p:cTn id="30" fill="hold">
                            <p:stCondLst>
                              <p:cond delay="500"/>
                            </p:stCondLst>
                            <p:childTnLst>
                              <p:par>
                                <p:cTn id="31" presetID="53" presetClass="entr" presetSubtype="16" fill="hold" grpId="0" nodeType="after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5" dur="500"/>
                                        <p:tgtEl>
                                          <p:spTgt spid="3">
                                            <p:txEl>
                                              <p:pRg st="4" end="4"/>
                                            </p:txEl>
                                          </p:spTgt>
                                        </p:tgtEl>
                                      </p:cBhvr>
                                    </p:animEffect>
                                  </p:childTnLst>
                                </p:cTn>
                              </p:par>
                            </p:childTnLst>
                          </p:cTn>
                        </p:par>
                        <p:par>
                          <p:cTn id="36" fill="hold">
                            <p:stCondLst>
                              <p:cond delay="1000"/>
                            </p:stCondLst>
                            <p:childTnLst>
                              <p:par>
                                <p:cTn id="37" presetID="53" presetClass="entr" presetSubtype="16" fill="hold" grpId="0" nodeType="after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1" dur="500"/>
                                        <p:tgtEl>
                                          <p:spTgt spid="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 calcmode="lin" valueType="num">
                                      <p:cBhvr>
                                        <p:cTn id="46"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8" dur="500"/>
                                        <p:tgtEl>
                                          <p:spTgt spid="3">
                                            <p:txEl>
                                              <p:pRg st="6" end="6"/>
                                            </p:txEl>
                                          </p:spTgt>
                                        </p:tgtEl>
                                      </p:cBhvr>
                                    </p:animEffect>
                                  </p:childTnLst>
                                </p:cTn>
                              </p:par>
                            </p:childTnLst>
                          </p:cTn>
                        </p:par>
                        <p:par>
                          <p:cTn id="49" fill="hold">
                            <p:stCondLst>
                              <p:cond delay="500"/>
                            </p:stCondLst>
                            <p:childTnLst>
                              <p:par>
                                <p:cTn id="50" presetID="53" presetClass="entr" presetSubtype="16" fill="hold" grpId="0" nodeType="after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 calcmode="lin" valueType="num">
                                      <p:cBhvr>
                                        <p:cTn id="5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4" dur="500"/>
                                        <p:tgtEl>
                                          <p:spTgt spid="3">
                                            <p:txEl>
                                              <p:pRg st="7" end="7"/>
                                            </p:txEl>
                                          </p:spTgt>
                                        </p:tgtEl>
                                      </p:cBhvr>
                                    </p:animEffect>
                                  </p:childTnLst>
                                </p:cTn>
                              </p:par>
                            </p:childTnLst>
                          </p:cTn>
                        </p:par>
                        <p:par>
                          <p:cTn id="55" fill="hold">
                            <p:stCondLst>
                              <p:cond delay="1000"/>
                            </p:stCondLst>
                            <p:childTnLst>
                              <p:par>
                                <p:cTn id="56" presetID="53" presetClass="entr" presetSubtype="16" fill="hold" grpId="0" nodeType="afterEffect">
                                  <p:stCondLst>
                                    <p:cond delay="0"/>
                                  </p:stCondLst>
                                  <p:childTnLst>
                                    <p:set>
                                      <p:cBhvr>
                                        <p:cTn id="57" dur="1" fill="hold">
                                          <p:stCondLst>
                                            <p:cond delay="0"/>
                                          </p:stCondLst>
                                        </p:cTn>
                                        <p:tgtEl>
                                          <p:spTgt spid="3">
                                            <p:txEl>
                                              <p:pRg st="8" end="8"/>
                                            </p:txEl>
                                          </p:spTgt>
                                        </p:tgtEl>
                                        <p:attrNameLst>
                                          <p:attrName>style.visibility</p:attrName>
                                        </p:attrNameLst>
                                      </p:cBhvr>
                                      <p:to>
                                        <p:strVal val="visible"/>
                                      </p:to>
                                    </p:set>
                                    <p:anim calcmode="lin" valueType="num">
                                      <p:cBhvr>
                                        <p:cTn id="58"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9"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0" dur="500"/>
                                        <p:tgtEl>
                                          <p:spTgt spid="3">
                                            <p:txEl>
                                              <p:pRg st="8" end="8"/>
                                            </p:txEl>
                                          </p:spTgt>
                                        </p:tgtEl>
                                      </p:cBhvr>
                                    </p:animEffect>
                                  </p:childTnLst>
                                </p:cTn>
                              </p:par>
                            </p:childTnLst>
                          </p:cTn>
                        </p:par>
                        <p:par>
                          <p:cTn id="61" fill="hold">
                            <p:stCondLst>
                              <p:cond delay="1500"/>
                            </p:stCondLst>
                            <p:childTnLst>
                              <p:par>
                                <p:cTn id="62" presetID="53" presetClass="entr" presetSubtype="16" fill="hold" grpId="0" nodeType="afterEffect">
                                  <p:stCondLst>
                                    <p:cond delay="0"/>
                                  </p:stCondLst>
                                  <p:childTnLst>
                                    <p:set>
                                      <p:cBhvr>
                                        <p:cTn id="63" dur="1" fill="hold">
                                          <p:stCondLst>
                                            <p:cond delay="0"/>
                                          </p:stCondLst>
                                        </p:cTn>
                                        <p:tgtEl>
                                          <p:spTgt spid="3">
                                            <p:txEl>
                                              <p:pRg st="9" end="9"/>
                                            </p:txEl>
                                          </p:spTgt>
                                        </p:tgtEl>
                                        <p:attrNameLst>
                                          <p:attrName>style.visibility</p:attrName>
                                        </p:attrNameLst>
                                      </p:cBhvr>
                                      <p:to>
                                        <p:strVal val="visible"/>
                                      </p:to>
                                    </p:set>
                                    <p:anim calcmode="lin" valueType="num">
                                      <p:cBhvr>
                                        <p:cTn id="64"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5"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1669"/>
            <a:ext cx="10515600" cy="850004"/>
          </a:xfrm>
        </p:spPr>
        <p:txBody>
          <a:bodyPr>
            <a:normAutofit/>
          </a:bodyPr>
          <a:lstStyle/>
          <a:p>
            <a:pPr algn="ctr"/>
            <a:r>
              <a:rPr lang="en-US" b="1" dirty="0">
                <a:effectLst>
                  <a:outerShdw blurRad="38100" dist="38100" dir="2700000" algn="tl">
                    <a:srgbClr val="000000">
                      <a:alpha val="43137"/>
                    </a:srgbClr>
                  </a:outerShdw>
                </a:effectLst>
                <a:latin typeface="Arial Rounded MT Bold" panose="020F0704030504030204" pitchFamily="34" charset="0"/>
              </a:rPr>
              <a:t>What If Jesus Had Been There?</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lstStyle/>
          <a:p>
            <a:pPr marL="0" indent="0">
              <a:buNone/>
            </a:pPr>
            <a:r>
              <a:rPr lang="en-US" b="1" dirty="0">
                <a:effectLst>
                  <a:outerShdw blurRad="38100" dist="38100" dir="2700000" algn="tl">
                    <a:srgbClr val="000000">
                      <a:alpha val="43137"/>
                    </a:srgbClr>
                  </a:outerShdw>
                </a:effectLst>
                <a:latin typeface="Arial Rounded MT Bold" panose="020F0704030504030204" pitchFamily="34" charset="0"/>
              </a:rPr>
              <a:t>John 11:21</a:t>
            </a:r>
            <a:r>
              <a:rPr lang="en-US" i="1" dirty="0">
                <a:effectLst>
                  <a:outerShdw blurRad="38100" dist="38100" dir="2700000" algn="tl">
                    <a:srgbClr val="000000">
                      <a:alpha val="43137"/>
                    </a:srgbClr>
                  </a:outerShdw>
                </a:effectLst>
                <a:latin typeface="Arial Rounded MT Bold" panose="020F0704030504030204" pitchFamily="34" charset="0"/>
              </a:rPr>
              <a:t>,“Then said Martha unto Jesus, Lord, if thou hadst been here, my brother had not died”</a:t>
            </a:r>
          </a:p>
          <a:p>
            <a:r>
              <a:rPr lang="en-US" b="1" dirty="0">
                <a:effectLst>
                  <a:outerShdw blurRad="38100" dist="38100" dir="2700000" algn="tl">
                    <a:srgbClr val="000000">
                      <a:alpha val="43137"/>
                    </a:srgbClr>
                  </a:outerShdw>
                </a:effectLst>
                <a:latin typeface="Arial Rounded MT Bold" panose="020F0704030504030204" pitchFamily="34" charset="0"/>
              </a:rPr>
              <a:t>Let’s Look at the Story of Lazarus –Mary / Martha </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Rounded MT Bold" panose="020F0704030504030204" pitchFamily="34" charset="0"/>
              </a:rPr>
              <a:t>                          from a Different Viewpoint </a:t>
            </a:r>
            <a:endParaRPr lang="en-US" dirty="0">
              <a:effectLst>
                <a:outerShdw blurRad="38100" dist="38100" dir="2700000" algn="tl">
                  <a:srgbClr val="000000">
                    <a:alpha val="43137"/>
                  </a:srgbClr>
                </a:outerShdw>
              </a:effectLst>
              <a:latin typeface="Arial Rounded MT Bold" panose="020F0704030504030204" pitchFamily="34" charset="0"/>
            </a:endParaRPr>
          </a:p>
          <a:p>
            <a:pPr lvl="0">
              <a:lnSpc>
                <a:spcPct val="100000"/>
              </a:lnSpc>
            </a:pPr>
            <a:r>
              <a:rPr lang="en-US" b="1" dirty="0">
                <a:effectLst>
                  <a:outerShdw blurRad="38100" dist="38100" dir="2700000" algn="tl">
                    <a:srgbClr val="000000">
                      <a:alpha val="43137"/>
                    </a:srgbClr>
                  </a:outerShdw>
                </a:effectLst>
                <a:latin typeface="Arial Rounded MT Bold" panose="020F0704030504030204" pitchFamily="34" charset="0"/>
              </a:rPr>
              <a:t>He Wants to Perfect You…</a:t>
            </a:r>
          </a:p>
          <a:p>
            <a:pPr marL="0" lvl="0" indent="0">
              <a:buNone/>
            </a:pPr>
            <a:r>
              <a:rPr lang="en-US" b="1" dirty="0">
                <a:effectLst>
                  <a:outerShdw blurRad="38100" dist="38100" dir="2700000" algn="tl">
                    <a:srgbClr val="000000">
                      <a:alpha val="43137"/>
                    </a:srgbClr>
                  </a:outerShdw>
                </a:effectLst>
                <a:latin typeface="Arial Rounded MT Bold" panose="020F0704030504030204" pitchFamily="34" charset="0"/>
              </a:rPr>
              <a:t>                            …Not Pamper You</a:t>
            </a:r>
          </a:p>
          <a:p>
            <a:pPr marL="0" lvl="0" indent="0">
              <a:buNone/>
            </a:pPr>
            <a:r>
              <a:rPr lang="en-US" b="1" dirty="0">
                <a:effectLst>
                  <a:outerShdw blurRad="38100" dist="38100" dir="2700000" algn="tl">
                    <a:srgbClr val="000000">
                      <a:alpha val="43137"/>
                    </a:srgbClr>
                  </a:outerShdw>
                </a:effectLst>
                <a:latin typeface="Arial Rounded MT Bold" panose="020F0704030504030204" pitchFamily="34" charset="0"/>
              </a:rPr>
              <a:t>                                 …And Challenge Your Faith</a:t>
            </a:r>
          </a:p>
          <a:p>
            <a:pPr marL="0" lvl="0" indent="0">
              <a:lnSpc>
                <a:spcPct val="100000"/>
              </a:lnSpc>
              <a:buNone/>
            </a:pPr>
            <a:r>
              <a:rPr lang="en-US" b="1" dirty="0">
                <a:effectLst>
                  <a:outerShdw blurRad="38100" dist="38100" dir="2700000" algn="tl">
                    <a:srgbClr val="000000">
                      <a:alpha val="43137"/>
                    </a:srgbClr>
                  </a:outerShdw>
                </a:effectLst>
                <a:latin typeface="Arial Rounded MT Bold" panose="020F0704030504030204" pitchFamily="34" charset="0"/>
              </a:rPr>
              <a:t>If Jesus Had of Been There…</a:t>
            </a:r>
          </a:p>
          <a:p>
            <a:pPr marL="0" lvl="0" indent="0">
              <a:buNone/>
            </a:pPr>
            <a:r>
              <a:rPr lang="en-US" b="1" dirty="0">
                <a:effectLst>
                  <a:outerShdw blurRad="38100" dist="38100" dir="2700000" algn="tl">
                    <a:srgbClr val="000000">
                      <a:alpha val="43137"/>
                    </a:srgbClr>
                  </a:outerShdw>
                </a:effectLst>
                <a:latin typeface="Arial Rounded MT Bold" panose="020F0704030504030204" pitchFamily="34" charset="0"/>
              </a:rPr>
              <a:t>       …They Would NOT have Discovered</a:t>
            </a:r>
          </a:p>
          <a:p>
            <a:pPr marL="0" lvl="0" indent="0">
              <a:buNone/>
            </a:pPr>
            <a:r>
              <a:rPr lang="en-US" b="1" dirty="0">
                <a:effectLst>
                  <a:outerShdw blurRad="38100" dist="38100" dir="2700000" algn="tl">
                    <a:srgbClr val="000000">
                      <a:alpha val="43137"/>
                    </a:srgbClr>
                  </a:outerShdw>
                </a:effectLst>
                <a:latin typeface="Arial Rounded MT Bold" panose="020F0704030504030204" pitchFamily="34" charset="0"/>
              </a:rPr>
              <a:t>                      …Seven Things We Need to Know  </a:t>
            </a:r>
            <a:endParaRPr lang="en-US" dirty="0">
              <a:effectLst>
                <a:outerShdw blurRad="38100" dist="38100" dir="2700000" algn="tl">
                  <a:srgbClr val="000000">
                    <a:alpha val="43137"/>
                  </a:srgbClr>
                </a:outerShdw>
              </a:effectLst>
              <a:latin typeface="Arial Rounded MT Bold" panose="020F0704030504030204" pitchFamily="34" charset="0"/>
            </a:endParaRPr>
          </a:p>
          <a:p>
            <a:endParaRPr lang="en-US"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3697" y="2640168"/>
            <a:ext cx="3078050" cy="4088335"/>
          </a:xfrm>
          <a:prstGeom prst="rect">
            <a:avLst/>
          </a:prstGeom>
        </p:spPr>
      </p:pic>
    </p:spTree>
    <p:extLst>
      <p:ext uri="{BB962C8B-B14F-4D97-AF65-F5344CB8AC3E}">
        <p14:creationId xmlns:p14="http://schemas.microsoft.com/office/powerpoint/2010/main" val="35737581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5" dur="500"/>
                                        <p:tgtEl>
                                          <p:spTgt spid="3">
                                            <p:txEl>
                                              <p:pRg st="4" end="4"/>
                                            </p:txEl>
                                          </p:spTgt>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p:cTn id="1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 calcmode="lin" valueType="num">
                                      <p:cBhvr>
                                        <p:cTn id="26"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28" dur="500"/>
                                        <p:tgtEl>
                                          <p:spTgt spid="3">
                                            <p:txEl>
                                              <p:pRg st="6" end="6"/>
                                            </p:txEl>
                                          </p:spTgt>
                                        </p:tgtEl>
                                      </p:cBhvr>
                                    </p:animEffect>
                                  </p:childTnLst>
                                </p:cTn>
                              </p:par>
                            </p:childTnLst>
                          </p:cTn>
                        </p:par>
                        <p:par>
                          <p:cTn id="29" fill="hold">
                            <p:stCondLst>
                              <p:cond delay="500"/>
                            </p:stCondLst>
                            <p:childTnLst>
                              <p:par>
                                <p:cTn id="30" presetID="53" presetClass="entr" presetSubtype="16" fill="hold" grpId="0" nodeType="after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 calcmode="lin" valueType="num">
                                      <p:cBhvr>
                                        <p:cTn id="3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4" dur="500"/>
                                        <p:tgtEl>
                                          <p:spTgt spid="3">
                                            <p:txEl>
                                              <p:pRg st="7" end="7"/>
                                            </p:txEl>
                                          </p:spTgt>
                                        </p:tgtEl>
                                      </p:cBhvr>
                                    </p:animEffect>
                                  </p:childTnLst>
                                </p:cTn>
                              </p:par>
                            </p:childTnLst>
                          </p:cTn>
                        </p:par>
                        <p:par>
                          <p:cTn id="35" fill="hold">
                            <p:stCondLst>
                              <p:cond delay="1000"/>
                            </p:stCondLst>
                            <p:childTnLst>
                              <p:par>
                                <p:cTn id="36" presetID="53" presetClass="entr" presetSubtype="16" fill="hold" grpId="0" nodeType="after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 calcmode="lin" valueType="num">
                                      <p:cBhvr>
                                        <p:cTn id="38"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4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1669"/>
            <a:ext cx="10515600" cy="850004"/>
          </a:xfrm>
        </p:spPr>
        <p:txBody>
          <a:bodyPr>
            <a:normAutofit/>
          </a:bodyPr>
          <a:lstStyle/>
          <a:p>
            <a:r>
              <a:rPr lang="en-US" dirty="0">
                <a:effectLst>
                  <a:outerShdw blurRad="38100" dist="38100" dir="2700000" algn="tl">
                    <a:srgbClr val="000000">
                      <a:alpha val="43137"/>
                    </a:srgbClr>
                  </a:outerShdw>
                </a:effectLst>
                <a:latin typeface="Arial Rounded MT Bold" panose="020F0704030504030204" pitchFamily="34" charset="0"/>
              </a:rPr>
              <a:t>#1</a:t>
            </a:r>
            <a:r>
              <a:rPr lang="en-US" b="1" dirty="0">
                <a:effectLst>
                  <a:outerShdw blurRad="38100" dist="38100" dir="2700000" algn="tl">
                    <a:srgbClr val="000000">
                      <a:alpha val="43137"/>
                    </a:srgbClr>
                  </a:outerShdw>
                </a:effectLst>
                <a:latin typeface="Arial Rounded MT Bold" panose="020F0704030504030204" pitchFamily="34" charset="0"/>
              </a:rPr>
              <a:t>- God Always Hears Our Cries (</a:t>
            </a:r>
            <a:r>
              <a:rPr lang="en-US" dirty="0">
                <a:effectLst>
                  <a:outerShdw blurRad="38100" dist="38100" dir="2700000" algn="tl">
                    <a:srgbClr val="000000">
                      <a:alpha val="43137"/>
                    </a:srgbClr>
                  </a:outerShdw>
                </a:effectLst>
                <a:latin typeface="Arial Rounded MT Bold" panose="020F0704030504030204" pitchFamily="34" charset="0"/>
              </a:rPr>
              <a:t>1-5</a:t>
            </a:r>
            <a:r>
              <a:rPr lang="en-US" b="1" dirty="0">
                <a:effectLst>
                  <a:outerShdw blurRad="38100" dist="38100" dir="2700000" algn="tl">
                    <a:srgbClr val="000000">
                      <a:alpha val="43137"/>
                    </a:srgbClr>
                  </a:outerShdw>
                </a:effectLst>
                <a:latin typeface="Arial Rounded MT Bold" panose="020F0704030504030204" pitchFamily="34" charset="0"/>
              </a:rPr>
              <a:t>) </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71230"/>
            <a:ext cx="11900078" cy="5686770"/>
          </a:xfrm>
        </p:spPr>
        <p:txBody>
          <a:bodyPr>
            <a:noAutofit/>
          </a:bodyPr>
          <a:lstStyle/>
          <a:p>
            <a:pPr marL="0" indent="0">
              <a:lnSpc>
                <a:spcPct val="100000"/>
              </a:lnSpc>
              <a:spcBef>
                <a:spcPts val="0"/>
              </a:spcBef>
              <a:buNone/>
            </a:pPr>
            <a:r>
              <a:rPr lang="en-US" sz="2400" b="1" dirty="0">
                <a:effectLst>
                  <a:outerShdw blurRad="38100" dist="38100" dir="2700000" algn="tl">
                    <a:srgbClr val="000000">
                      <a:alpha val="43137"/>
                    </a:srgbClr>
                  </a:outerShdw>
                </a:effectLst>
              </a:rPr>
              <a:t>1-5 (Phillips)</a:t>
            </a:r>
            <a:r>
              <a:rPr lang="en-US" sz="2400" dirty="0">
                <a:effectLst>
                  <a:outerShdw blurRad="38100" dist="38100" dir="2700000" algn="tl">
                    <a:srgbClr val="000000">
                      <a:alpha val="43137"/>
                    </a:srgbClr>
                  </a:outerShdw>
                </a:effectLst>
              </a:rPr>
              <a:t> </a:t>
            </a:r>
            <a:r>
              <a:rPr lang="en-US" sz="2400" i="1" dirty="0">
                <a:effectLst>
                  <a:outerShdw blurRad="38100" dist="38100" dir="2700000" algn="tl">
                    <a:srgbClr val="000000">
                      <a:alpha val="43137"/>
                    </a:srgbClr>
                  </a:outerShdw>
                </a:effectLst>
                <a:latin typeface="Arial Rounded MT Bold" panose="020F0704030504030204" pitchFamily="34" charset="0"/>
              </a:rPr>
              <a:t>…Lazarus who became seriously ill. So the sisters sent word to Jesus: "Lord, your friend is ill." When Jesus received the message, he said, "This illness is not meant to end in death; it is going to bring glory to God - for it will show the glory of the Son of God." </a:t>
            </a:r>
            <a:r>
              <a:rPr lang="en-US" sz="2400" i="1" baseline="30000" dirty="0">
                <a:effectLst>
                  <a:outerShdw blurRad="38100" dist="38100" dir="2700000" algn="tl">
                    <a:srgbClr val="000000">
                      <a:alpha val="43137"/>
                    </a:srgbClr>
                  </a:outerShdw>
                </a:effectLst>
                <a:latin typeface="Arial Rounded MT Bold" panose="020F0704030504030204" pitchFamily="34" charset="0"/>
              </a:rPr>
              <a:t>5 </a:t>
            </a:r>
            <a:r>
              <a:rPr lang="en-US" sz="2400" i="1" dirty="0">
                <a:effectLst>
                  <a:outerShdw blurRad="38100" dist="38100" dir="2700000" algn="tl">
                    <a:srgbClr val="000000">
                      <a:alpha val="43137"/>
                    </a:srgbClr>
                  </a:outerShdw>
                </a:effectLst>
                <a:latin typeface="Arial Rounded MT Bold" panose="020F0704030504030204" pitchFamily="34" charset="0"/>
              </a:rPr>
              <a:t> So when he heard of Lazarus' illness he stayed where he was two days longer</a:t>
            </a:r>
            <a:endParaRPr lang="en-US" sz="2400"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600"/>
              </a:spcBef>
            </a:pPr>
            <a:r>
              <a:rPr lang="en-US" b="1" dirty="0">
                <a:effectLst>
                  <a:outerShdw blurRad="38100" dist="38100" dir="2700000" algn="tl">
                    <a:srgbClr val="000000">
                      <a:alpha val="43137"/>
                    </a:srgbClr>
                  </a:outerShdw>
                </a:effectLst>
                <a:latin typeface="Arial Rounded MT Bold" panose="020F0704030504030204" pitchFamily="34" charset="0"/>
              </a:rPr>
              <a:t>Daniel 10:12, </a:t>
            </a:r>
            <a:r>
              <a:rPr lang="en-US" i="1" dirty="0">
                <a:effectLst>
                  <a:outerShdw blurRad="38100" dist="38100" dir="2700000" algn="tl">
                    <a:srgbClr val="000000">
                      <a:alpha val="43137"/>
                    </a:srgbClr>
                  </a:outerShdw>
                </a:effectLst>
                <a:latin typeface="Arial Rounded MT Bold" panose="020F0704030504030204" pitchFamily="34" charset="0"/>
              </a:rPr>
              <a:t>"Don't be afraid, Daniel..the 1st day..began to pray- I heard” </a:t>
            </a:r>
          </a:p>
          <a:p>
            <a:pPr lvl="1">
              <a:lnSpc>
                <a:spcPct val="100000"/>
              </a:lnSpc>
              <a:spcBef>
                <a:spcPts val="600"/>
              </a:spcBef>
            </a:pPr>
            <a:r>
              <a:rPr lang="en-US" b="1" dirty="0">
                <a:effectLst>
                  <a:outerShdw blurRad="38100" dist="38100" dir="2700000" algn="tl">
                    <a:srgbClr val="000000">
                      <a:alpha val="43137"/>
                    </a:srgbClr>
                  </a:outerShdw>
                </a:effectLst>
                <a:latin typeface="Arial Rounded MT Bold" panose="020F0704030504030204" pitchFamily="34" charset="0"/>
              </a:rPr>
              <a:t>Mk 4:38, </a:t>
            </a:r>
            <a:r>
              <a:rPr lang="en-US" i="1" dirty="0">
                <a:effectLst>
                  <a:outerShdw blurRad="38100" dist="38100" dir="2700000" algn="tl">
                    <a:srgbClr val="000000">
                      <a:alpha val="43137"/>
                    </a:srgbClr>
                  </a:outerShdw>
                </a:effectLst>
                <a:latin typeface="Arial Rounded MT Bold" panose="020F0704030504030204" pitchFamily="34" charset="0"/>
              </a:rPr>
              <a:t>“Master carest not that we perish?” </a:t>
            </a:r>
            <a:r>
              <a:rPr lang="en-US" b="1" dirty="0">
                <a:effectLst>
                  <a:outerShdw blurRad="38100" dist="38100" dir="2700000" algn="tl">
                    <a:srgbClr val="000000">
                      <a:alpha val="43137"/>
                    </a:srgbClr>
                  </a:outerShdw>
                </a:effectLst>
                <a:latin typeface="Arial Rounded MT Bold" panose="020F0704030504030204" pitchFamily="34" charset="0"/>
              </a:rPr>
              <a:t>Mk 4:38</a:t>
            </a:r>
          </a:p>
          <a:p>
            <a:pPr marL="0" indent="0">
              <a:lnSpc>
                <a:spcPct val="100000"/>
              </a:lnSpc>
              <a:spcBef>
                <a:spcPts val="1200"/>
              </a:spcBef>
              <a:buNone/>
            </a:pPr>
            <a:r>
              <a:rPr lang="en-US" sz="2400" b="1" dirty="0">
                <a:effectLst>
                  <a:outerShdw blurRad="38100" dist="38100" dir="2700000" algn="tl">
                    <a:srgbClr val="000000">
                      <a:alpha val="43137"/>
                    </a:srgbClr>
                  </a:outerShdw>
                </a:effectLst>
                <a:latin typeface="Arial Rounded MT Bold" panose="020F0704030504030204" pitchFamily="34" charset="0"/>
              </a:rPr>
              <a:t>Whatever He Permits to Enter the Arena of Our Lives…</a:t>
            </a:r>
          </a:p>
          <a:p>
            <a:pPr marL="0" indent="0">
              <a:lnSpc>
                <a:spcPct val="100000"/>
              </a:lnSpc>
              <a:spcBef>
                <a:spcPts val="0"/>
              </a:spcBef>
              <a:buNone/>
            </a:pPr>
            <a:r>
              <a:rPr lang="en-US" sz="2400" b="1" dirty="0">
                <a:effectLst>
                  <a:outerShdw blurRad="38100" dist="38100" dir="2700000" algn="tl">
                    <a:srgbClr val="000000">
                      <a:alpha val="43137"/>
                    </a:srgbClr>
                  </a:outerShdw>
                </a:effectLst>
                <a:latin typeface="Arial Rounded MT Bold" panose="020F0704030504030204" pitchFamily="34" charset="0"/>
              </a:rPr>
              <a:t>              …He Has Purpose Wrapped Up In It</a:t>
            </a:r>
          </a:p>
          <a:p>
            <a:pPr marL="0" indent="0">
              <a:lnSpc>
                <a:spcPct val="100000"/>
              </a:lnSpc>
              <a:spcBef>
                <a:spcPts val="600"/>
              </a:spcBef>
              <a:buNone/>
            </a:pPr>
            <a:r>
              <a:rPr lang="en-US" sz="2400" b="1" dirty="0">
                <a:effectLst>
                  <a:outerShdw blurRad="38100" dist="38100" dir="2700000" algn="tl">
                    <a:srgbClr val="000000">
                      <a:alpha val="43137"/>
                    </a:srgbClr>
                  </a:outerShdw>
                </a:effectLst>
                <a:latin typeface="Arial Rounded MT Bold" panose="020F0704030504030204" pitchFamily="34" charset="0"/>
              </a:rPr>
              <a:t>The Reason We Don’t Always… </a:t>
            </a:r>
          </a:p>
          <a:p>
            <a:pPr lvl="1">
              <a:lnSpc>
                <a:spcPct val="100000"/>
              </a:lnSpc>
              <a:spcBef>
                <a:spcPts val="0"/>
              </a:spcBef>
            </a:pPr>
            <a:r>
              <a:rPr lang="en-US" b="1" dirty="0">
                <a:effectLst>
                  <a:outerShdw blurRad="38100" dist="38100" dir="2700000" algn="tl">
                    <a:srgbClr val="000000">
                      <a:alpha val="43137"/>
                    </a:srgbClr>
                  </a:outerShdw>
                </a:effectLst>
                <a:latin typeface="Arial Rounded MT Bold" panose="020F0704030504030204" pitchFamily="34" charset="0"/>
              </a:rPr>
              <a:t>See </a:t>
            </a:r>
          </a:p>
          <a:p>
            <a:pPr lvl="1">
              <a:lnSpc>
                <a:spcPct val="100000"/>
              </a:lnSpc>
              <a:spcBef>
                <a:spcPts val="300"/>
              </a:spcBef>
            </a:pPr>
            <a:r>
              <a:rPr lang="en-US" b="1" dirty="0">
                <a:effectLst>
                  <a:outerShdw blurRad="38100" dist="38100" dir="2700000" algn="tl">
                    <a:srgbClr val="000000">
                      <a:alpha val="43137"/>
                    </a:srgbClr>
                  </a:outerShdw>
                </a:effectLst>
                <a:latin typeface="Arial Rounded MT Bold" panose="020F0704030504030204" pitchFamily="34" charset="0"/>
              </a:rPr>
              <a:t>Feel </a:t>
            </a:r>
          </a:p>
          <a:p>
            <a:pPr lvl="1">
              <a:lnSpc>
                <a:spcPct val="100000"/>
              </a:lnSpc>
              <a:spcBef>
                <a:spcPts val="300"/>
              </a:spcBef>
            </a:pPr>
            <a:r>
              <a:rPr lang="en-US" b="1" dirty="0">
                <a:effectLst>
                  <a:outerShdw blurRad="38100" dist="38100" dir="2700000" algn="tl">
                    <a:srgbClr val="000000">
                      <a:alpha val="43137"/>
                    </a:srgbClr>
                  </a:outerShdw>
                </a:effectLst>
                <a:latin typeface="Arial Rounded MT Bold" panose="020F0704030504030204" pitchFamily="34" charset="0"/>
              </a:rPr>
              <a:t>Experience </a:t>
            </a:r>
          </a:p>
          <a:p>
            <a:pPr marL="0" indent="0">
              <a:lnSpc>
                <a:spcPct val="100000"/>
              </a:lnSpc>
              <a:spcBef>
                <a:spcPts val="300"/>
              </a:spcBef>
              <a:buNone/>
            </a:pPr>
            <a:r>
              <a:rPr lang="en-US" sz="2400" b="1" dirty="0">
                <a:effectLst>
                  <a:outerShdw blurRad="38100" dist="38100" dir="2700000" algn="tl">
                    <a:srgbClr val="000000">
                      <a:alpha val="43137"/>
                    </a:srgbClr>
                  </a:outerShdw>
                </a:effectLst>
                <a:latin typeface="Arial Rounded MT Bold" panose="020F0704030504030204" pitchFamily="34" charset="0"/>
              </a:rPr>
              <a:t>                 …Immediate Answers (</a:t>
            </a:r>
            <a:r>
              <a:rPr lang="en-US" sz="2400" i="1" dirty="0">
                <a:effectLst>
                  <a:outerShdw blurRad="38100" dist="38100" dir="2700000" algn="tl">
                    <a:srgbClr val="000000">
                      <a:alpha val="43137"/>
                    </a:srgbClr>
                  </a:outerShdw>
                </a:effectLst>
                <a:latin typeface="Arial Rounded MT Bold" panose="020F0704030504030204" pitchFamily="34" charset="0"/>
              </a:rPr>
              <a:t>the Next 6 Things Give Insight</a:t>
            </a:r>
            <a:r>
              <a:rPr lang="en-US" sz="2400" b="1" dirty="0">
                <a:effectLst>
                  <a:outerShdw blurRad="38100" dist="38100" dir="2700000" algn="tl">
                    <a:srgbClr val="000000">
                      <a:alpha val="43137"/>
                    </a:srgbClr>
                  </a:outerShdw>
                </a:effectLst>
                <a:latin typeface="Arial Rounded MT Bold" panose="020F0704030504030204" pitchFamily="34" charset="0"/>
              </a:rPr>
              <a:t>)</a:t>
            </a:r>
            <a:endParaRPr lang="en-US" sz="2400" dirty="0">
              <a:effectLst>
                <a:outerShdw blurRad="38100" dist="38100" dir="2700000" algn="tl">
                  <a:srgbClr val="000000">
                    <a:alpha val="43137"/>
                  </a:srgbClr>
                </a:outerShdw>
              </a:effectLst>
              <a:latin typeface="Arial Rounded MT Bold" panose="020F0704030504030204" pitchFamily="34" charset="0"/>
            </a:endParaRPr>
          </a:p>
        </p:txBody>
      </p:sp>
    </p:spTree>
    <p:extLst>
      <p:ext uri="{BB962C8B-B14F-4D97-AF65-F5344CB8AC3E}">
        <p14:creationId xmlns:p14="http://schemas.microsoft.com/office/powerpoint/2010/main" val="13974340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par>
                          <p:cTn id="8" fill="hold">
                            <p:stCondLst>
                              <p:cond delay="2000"/>
                            </p:stCondLst>
                            <p:childTnLst>
                              <p:par>
                                <p:cTn id="9" presetID="6" presetClass="entr" presetSubtype="32"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out)">
                                      <p:cBhvr>
                                        <p:cTn id="11" dur="2000"/>
                                        <p:tgtEl>
                                          <p:spTgt spid="3">
                                            <p:txEl>
                                              <p:pRg st="1" end="1"/>
                                            </p:txEl>
                                          </p:spTgt>
                                        </p:tgtEl>
                                      </p:cBhvr>
                                    </p:animEffect>
                                  </p:childTnLst>
                                </p:cTn>
                              </p:par>
                            </p:childTnLst>
                          </p:cTn>
                        </p:par>
                        <p:par>
                          <p:cTn id="12" fill="hold">
                            <p:stCondLst>
                              <p:cond delay="4000"/>
                            </p:stCondLst>
                            <p:childTnLst>
                              <p:par>
                                <p:cTn id="13" presetID="6" presetClass="entr" presetSubtype="16"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32"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ircle(out)">
                                      <p:cBhvr>
                                        <p:cTn id="20" dur="2000"/>
                                        <p:tgtEl>
                                          <p:spTgt spid="3">
                                            <p:txEl>
                                              <p:pRg st="3" end="3"/>
                                            </p:txEl>
                                          </p:spTgt>
                                        </p:tgtEl>
                                      </p:cBhvr>
                                    </p:animEffect>
                                  </p:childTnLst>
                                </p:cTn>
                              </p:par>
                            </p:childTnLst>
                          </p:cTn>
                        </p:par>
                        <p:par>
                          <p:cTn id="21" fill="hold">
                            <p:stCondLst>
                              <p:cond delay="2000"/>
                            </p:stCondLst>
                            <p:childTnLst>
                              <p:par>
                                <p:cTn id="22" presetID="6" presetClass="entr" presetSubtype="16"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circle(in)">
                                      <p:cBhvr>
                                        <p:cTn id="24" dur="20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32"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ircle(out)">
                                      <p:cBhvr>
                                        <p:cTn id="29" dur="2000"/>
                                        <p:tgtEl>
                                          <p:spTgt spid="3">
                                            <p:txEl>
                                              <p:pRg st="5" end="5"/>
                                            </p:txEl>
                                          </p:spTgt>
                                        </p:tgtEl>
                                      </p:cBhvr>
                                    </p:animEffect>
                                  </p:childTnLst>
                                </p:cTn>
                              </p:par>
                            </p:childTnLst>
                          </p:cTn>
                        </p:par>
                        <p:par>
                          <p:cTn id="30" fill="hold">
                            <p:stCondLst>
                              <p:cond delay="2000"/>
                            </p:stCondLst>
                            <p:childTnLst>
                              <p:par>
                                <p:cTn id="31" presetID="6" presetClass="entr" presetSubtype="16" fill="hold" grpId="0" nodeType="after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circle(in)">
                                      <p:cBhvr>
                                        <p:cTn id="33" dur="2000"/>
                                        <p:tgtEl>
                                          <p:spTgt spid="3">
                                            <p:txEl>
                                              <p:pRg st="6" end="6"/>
                                            </p:txEl>
                                          </p:spTgt>
                                        </p:tgtEl>
                                      </p:cBhvr>
                                    </p:animEffect>
                                  </p:childTnLst>
                                </p:cTn>
                              </p:par>
                            </p:childTnLst>
                          </p:cTn>
                        </p:par>
                        <p:par>
                          <p:cTn id="34" fill="hold">
                            <p:stCondLst>
                              <p:cond delay="4000"/>
                            </p:stCondLst>
                            <p:childTnLst>
                              <p:par>
                                <p:cTn id="35" presetID="6" presetClass="entr" presetSubtype="32" fill="hold" grpId="0" nodeType="after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circle(out)">
                                      <p:cBhvr>
                                        <p:cTn id="37" dur="2000"/>
                                        <p:tgtEl>
                                          <p:spTgt spid="3">
                                            <p:txEl>
                                              <p:pRg st="7" end="7"/>
                                            </p:txEl>
                                          </p:spTgt>
                                        </p:tgtEl>
                                      </p:cBhvr>
                                    </p:animEffect>
                                  </p:childTnLst>
                                </p:cTn>
                              </p:par>
                            </p:childTnLst>
                          </p:cTn>
                        </p:par>
                        <p:par>
                          <p:cTn id="38" fill="hold">
                            <p:stCondLst>
                              <p:cond delay="6000"/>
                            </p:stCondLst>
                            <p:childTnLst>
                              <p:par>
                                <p:cTn id="39" presetID="6" presetClass="entr" presetSubtype="16" fill="hold" grpId="0" nodeType="after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circle(in)">
                                      <p:cBhvr>
                                        <p:cTn id="41" dur="2000"/>
                                        <p:tgtEl>
                                          <p:spTgt spid="3">
                                            <p:txEl>
                                              <p:pRg st="8" end="8"/>
                                            </p:txEl>
                                          </p:spTgt>
                                        </p:tgtEl>
                                      </p:cBhvr>
                                    </p:animEffect>
                                  </p:childTnLst>
                                </p:cTn>
                              </p:par>
                            </p:childTnLst>
                          </p:cTn>
                        </p:par>
                        <p:par>
                          <p:cTn id="42" fill="hold">
                            <p:stCondLst>
                              <p:cond delay="8000"/>
                            </p:stCondLst>
                            <p:childTnLst>
                              <p:par>
                                <p:cTn id="43" presetID="6" presetClass="entr" presetSubtype="32" fill="hold" grpId="0" nodeType="after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circle(out)">
                                      <p:cBhvr>
                                        <p:cTn id="45"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25" y="141669"/>
            <a:ext cx="11629622" cy="850004"/>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#2- </a:t>
            </a:r>
            <a:r>
              <a:rPr lang="en-US" b="1" dirty="0">
                <a:effectLst>
                  <a:outerShdw blurRad="38100" dist="38100" dir="2700000" algn="tl">
                    <a:srgbClr val="000000">
                      <a:alpha val="43137"/>
                    </a:srgbClr>
                  </a:outerShdw>
                </a:effectLst>
                <a:latin typeface="Arial Rounded MT Bold" panose="020F0704030504030204" pitchFamily="34" charset="0"/>
              </a:rPr>
              <a:t>It’s Always Too Early to Give Up on God (</a:t>
            </a:r>
            <a:r>
              <a:rPr lang="en-US" dirty="0">
                <a:effectLst>
                  <a:outerShdw blurRad="38100" dist="38100" dir="2700000" algn="tl">
                    <a:srgbClr val="000000">
                      <a:alpha val="43137"/>
                    </a:srgbClr>
                  </a:outerShdw>
                </a:effectLst>
                <a:latin typeface="Arial Rounded MT Bold" panose="020F0704030504030204" pitchFamily="34" charset="0"/>
              </a:rPr>
              <a:t>4</a:t>
            </a:r>
            <a:r>
              <a:rPr lang="en-US" b="1" dirty="0">
                <a:effectLst>
                  <a:outerShdw blurRad="38100" dist="38100" dir="2700000" algn="tl">
                    <a:srgbClr val="000000">
                      <a:alpha val="43137"/>
                    </a:srgbClr>
                  </a:outerShdw>
                </a:effectLst>
                <a:latin typeface="Arial Rounded MT Bold" panose="020F0704030504030204" pitchFamily="34" charset="0"/>
              </a:rPr>
              <a:t>)</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5961" y="991673"/>
            <a:ext cx="11900078" cy="5660265"/>
          </a:xfrm>
        </p:spPr>
        <p:txBody>
          <a:bodyPr>
            <a:normAutofit fontScale="92500"/>
          </a:bodyPr>
          <a:lstStyle/>
          <a:p>
            <a:pPr marL="0" indent="0">
              <a:lnSpc>
                <a:spcPct val="110000"/>
              </a:lnSpc>
              <a:buNone/>
            </a:pPr>
            <a:r>
              <a:rPr lang="en-US" i="1" dirty="0">
                <a:effectLst>
                  <a:outerShdw blurRad="38100" dist="38100" dir="2700000" algn="tl">
                    <a:srgbClr val="000000">
                      <a:alpha val="43137"/>
                    </a:srgbClr>
                  </a:outerShdw>
                </a:effectLst>
                <a:latin typeface="Arial Rounded MT Bold" panose="020F0704030504030204" pitchFamily="34" charset="0"/>
              </a:rPr>
              <a:t>“When He heard this, Jesus said, “This sickness is not unto death.  NO, it is for God’s glory so that God’s Son may be glorified through it.”</a:t>
            </a:r>
            <a:endParaRPr lang="en-US" dirty="0">
              <a:effectLst>
                <a:outerShdw blurRad="38100" dist="38100" dir="2700000" algn="tl">
                  <a:srgbClr val="000000">
                    <a:alpha val="43137"/>
                  </a:srgbClr>
                </a:outerShdw>
              </a:effectLst>
              <a:latin typeface="Arial Rounded MT Bold" panose="020F0704030504030204" pitchFamily="34" charset="0"/>
            </a:endParaRPr>
          </a:p>
          <a:p>
            <a:pPr lvl="1">
              <a:lnSpc>
                <a:spcPct val="110000"/>
              </a:lnSpc>
            </a:pPr>
            <a:r>
              <a:rPr lang="en-US" sz="2800" b="1" dirty="0">
                <a:effectLst>
                  <a:outerShdw blurRad="38100" dist="38100" dir="2700000" algn="tl">
                    <a:srgbClr val="000000">
                      <a:alpha val="43137"/>
                    </a:srgbClr>
                  </a:outerShdw>
                </a:effectLst>
                <a:latin typeface="Arial Rounded MT Bold" panose="020F0704030504030204" pitchFamily="34" charset="0"/>
              </a:rPr>
              <a:t>2 Things – God has a </a:t>
            </a:r>
            <a:r>
              <a:rPr lang="en-US" sz="2800" b="1" u="sng" dirty="0">
                <a:effectLst>
                  <a:outerShdw blurRad="38100" dist="38100" dir="2700000" algn="tl">
                    <a:srgbClr val="000000">
                      <a:alpha val="43137"/>
                    </a:srgbClr>
                  </a:outerShdw>
                </a:effectLst>
                <a:latin typeface="Arial Rounded MT Bold" panose="020F0704030504030204" pitchFamily="34" charset="0"/>
              </a:rPr>
              <a:t>Plan</a:t>
            </a:r>
            <a:r>
              <a:rPr lang="en-US" sz="2800" b="1" dirty="0">
                <a:effectLst>
                  <a:outerShdw blurRad="38100" dist="38100" dir="2700000" algn="tl">
                    <a:srgbClr val="000000">
                      <a:alpha val="43137"/>
                    </a:srgbClr>
                  </a:outerShdw>
                </a:effectLst>
                <a:latin typeface="Arial Rounded MT Bold" panose="020F0704030504030204" pitchFamily="34" charset="0"/>
              </a:rPr>
              <a:t> and </a:t>
            </a:r>
            <a:r>
              <a:rPr lang="en-US" sz="2800" b="1" u="sng" dirty="0">
                <a:effectLst>
                  <a:outerShdw blurRad="38100" dist="38100" dir="2700000" algn="tl">
                    <a:srgbClr val="000000">
                      <a:alpha val="43137"/>
                    </a:srgbClr>
                  </a:outerShdw>
                </a:effectLst>
                <a:latin typeface="Arial Rounded MT Bold" panose="020F0704030504030204" pitchFamily="34" charset="0"/>
              </a:rPr>
              <a:t>Timing</a:t>
            </a:r>
          </a:p>
          <a:p>
            <a:pPr lvl="1">
              <a:lnSpc>
                <a:spcPct val="110000"/>
              </a:lnSpc>
              <a:spcBef>
                <a:spcPts val="600"/>
              </a:spcBef>
            </a:pPr>
            <a:r>
              <a:rPr lang="en-US" sz="2800" b="1" dirty="0">
                <a:effectLst>
                  <a:outerShdw blurRad="38100" dist="38100" dir="2700000" algn="tl">
                    <a:srgbClr val="000000">
                      <a:alpha val="43137"/>
                    </a:srgbClr>
                  </a:outerShdw>
                </a:effectLst>
                <a:latin typeface="Arial Rounded MT Bold" panose="020F0704030504030204" pitchFamily="34" charset="0"/>
              </a:rPr>
              <a:t>Never Give Up On God… </a:t>
            </a:r>
          </a:p>
          <a:p>
            <a:pPr marL="0" indent="0">
              <a:lnSpc>
                <a:spcPct val="110000"/>
              </a:lnSpc>
              <a:spcBef>
                <a:spcPts val="0"/>
              </a:spcBef>
              <a:buNone/>
            </a:pPr>
            <a:r>
              <a:rPr lang="en-US" b="1" dirty="0">
                <a:effectLst>
                  <a:outerShdw blurRad="38100" dist="38100" dir="2700000" algn="tl">
                    <a:srgbClr val="000000">
                      <a:alpha val="43137"/>
                    </a:srgbClr>
                  </a:outerShdw>
                </a:effectLst>
                <a:latin typeface="Arial Rounded MT Bold" panose="020F0704030504030204" pitchFamily="34" charset="0"/>
              </a:rPr>
              <a:t>            …No Matter How Grim the Circumstances May Seem!</a:t>
            </a:r>
          </a:p>
          <a:p>
            <a:pPr marL="0" indent="0">
              <a:lnSpc>
                <a:spcPct val="110000"/>
              </a:lnSpc>
              <a:spcBef>
                <a:spcPts val="600"/>
              </a:spcBef>
              <a:buNone/>
            </a:pPr>
            <a:r>
              <a:rPr lang="en-US" sz="4000" dirty="0">
                <a:effectLst>
                  <a:outerShdw blurRad="38100" dist="38100" dir="2700000" algn="tl">
                    <a:srgbClr val="000000">
                      <a:alpha val="43137"/>
                    </a:srgbClr>
                  </a:outerShdw>
                </a:effectLst>
                <a:latin typeface="Arial Rounded MT Bold" panose="020F0704030504030204" pitchFamily="34" charset="0"/>
              </a:rPr>
              <a:t>  #3- </a:t>
            </a:r>
            <a:r>
              <a:rPr lang="en-US" sz="4000" b="1" dirty="0">
                <a:effectLst>
                  <a:outerShdw blurRad="38100" dist="38100" dir="2700000" algn="tl">
                    <a:srgbClr val="000000">
                      <a:alpha val="43137"/>
                    </a:srgbClr>
                  </a:outerShdw>
                </a:effectLst>
                <a:latin typeface="Arial Rounded MT Bold" panose="020F0704030504030204" pitchFamily="34" charset="0"/>
              </a:rPr>
              <a:t>God Can Resurrect Your Dead Things! (</a:t>
            </a:r>
            <a:r>
              <a:rPr lang="en-US" sz="4000" dirty="0">
                <a:effectLst>
                  <a:outerShdw blurRad="38100" dist="38100" dir="2700000" algn="tl">
                    <a:srgbClr val="000000">
                      <a:alpha val="43137"/>
                    </a:srgbClr>
                  </a:outerShdw>
                </a:effectLst>
                <a:latin typeface="Arial Rounded MT Bold" panose="020F0704030504030204" pitchFamily="34" charset="0"/>
              </a:rPr>
              <a:t>17</a:t>
            </a:r>
            <a:r>
              <a:rPr lang="en-US" sz="4000" b="1" dirty="0">
                <a:effectLst>
                  <a:outerShdw blurRad="38100" dist="38100" dir="2700000" algn="tl">
                    <a:srgbClr val="000000">
                      <a:alpha val="43137"/>
                    </a:srgbClr>
                  </a:outerShdw>
                </a:effectLst>
                <a:latin typeface="Arial Rounded MT Bold" panose="020F0704030504030204" pitchFamily="34" charset="0"/>
              </a:rPr>
              <a:t>)</a:t>
            </a:r>
          </a:p>
          <a:p>
            <a:pPr marL="0" indent="0">
              <a:lnSpc>
                <a:spcPct val="110000"/>
              </a:lnSpc>
              <a:spcBef>
                <a:spcPts val="0"/>
              </a:spcBef>
              <a:buNone/>
            </a:pPr>
            <a:r>
              <a:rPr lang="en-US" i="1" dirty="0">
                <a:effectLst>
                  <a:outerShdw blurRad="38100" dist="38100" dir="2700000" algn="tl">
                    <a:srgbClr val="000000">
                      <a:alpha val="43137"/>
                    </a:srgbClr>
                  </a:outerShdw>
                </a:effectLst>
                <a:latin typeface="Arial Rounded MT Bold" panose="020F0704030504030204" pitchFamily="34" charset="0"/>
              </a:rPr>
              <a:t>“ ‘ ‘Jesus found that Lazarus had already been in tomb for 4 days”</a:t>
            </a:r>
          </a:p>
          <a:p>
            <a:pPr marL="0" lvl="0" indent="0" algn="ctr">
              <a:lnSpc>
                <a:spcPct val="110000"/>
              </a:lnSpc>
              <a:spcBef>
                <a:spcPts val="300"/>
              </a:spcBef>
              <a:buNone/>
            </a:pPr>
            <a:r>
              <a:rPr lang="en-US" b="1" dirty="0">
                <a:effectLst>
                  <a:outerShdw blurRad="38100" dist="38100" dir="2700000" algn="tl">
                    <a:srgbClr val="000000">
                      <a:alpha val="43137"/>
                    </a:srgbClr>
                  </a:outerShdw>
                </a:effectLst>
                <a:latin typeface="Arial Rounded MT Bold" panose="020F0704030504030204" pitchFamily="34" charset="0"/>
              </a:rPr>
              <a:t>Waits Two More Days / Then Takes Off for Bethany</a:t>
            </a:r>
            <a:endParaRPr lang="en-US" sz="3000" b="1" dirty="0">
              <a:effectLst>
                <a:outerShdw blurRad="38100" dist="38100" dir="2700000" algn="tl">
                  <a:srgbClr val="000000">
                    <a:alpha val="43137"/>
                  </a:srgbClr>
                </a:outerShdw>
              </a:effectLst>
              <a:latin typeface="Arial Rounded MT Bold" panose="020F0704030504030204" pitchFamily="34" charset="0"/>
            </a:endParaRPr>
          </a:p>
          <a:p>
            <a:pPr lvl="4">
              <a:lnSpc>
                <a:spcPct val="110000"/>
              </a:lnSpc>
              <a:spcBef>
                <a:spcPts val="300"/>
              </a:spcBef>
            </a:pPr>
            <a:r>
              <a:rPr lang="en-US" sz="2800" dirty="0">
                <a:effectLst>
                  <a:outerShdw blurRad="38100" dist="38100" dir="2700000" algn="tl">
                    <a:srgbClr val="000000">
                      <a:alpha val="43137"/>
                    </a:srgbClr>
                  </a:outerShdw>
                </a:effectLst>
                <a:latin typeface="Arial Rounded MT Bold" panose="020F0704030504030204" pitchFamily="34" charset="0"/>
              </a:rPr>
              <a:t>Arrives After Dead 4 Days  </a:t>
            </a:r>
          </a:p>
          <a:p>
            <a:pPr lvl="4">
              <a:lnSpc>
                <a:spcPct val="110000"/>
              </a:lnSpc>
              <a:spcBef>
                <a:spcPts val="300"/>
              </a:spcBef>
            </a:pPr>
            <a:r>
              <a:rPr lang="en-US" sz="2800" dirty="0">
                <a:effectLst>
                  <a:outerShdw blurRad="38100" dist="38100" dir="2700000" algn="tl">
                    <a:srgbClr val="000000">
                      <a:alpha val="43137"/>
                    </a:srgbClr>
                  </a:outerShdw>
                </a:effectLst>
                <a:latin typeface="Arial Rounded MT Bold" panose="020F0704030504030204" pitchFamily="34" charset="0"/>
              </a:rPr>
              <a:t>Legally Dead </a:t>
            </a:r>
          </a:p>
          <a:p>
            <a:pPr lvl="4">
              <a:lnSpc>
                <a:spcPct val="110000"/>
              </a:lnSpc>
              <a:spcBef>
                <a:spcPts val="300"/>
              </a:spcBef>
            </a:pPr>
            <a:r>
              <a:rPr lang="en-US" sz="2800" dirty="0">
                <a:effectLst>
                  <a:outerShdw blurRad="38100" dist="38100" dir="2700000" algn="tl">
                    <a:srgbClr val="000000">
                      <a:alpha val="43137"/>
                    </a:srgbClr>
                  </a:outerShdw>
                </a:effectLst>
                <a:latin typeface="Arial Rounded MT Bold" panose="020F0704030504030204" pitchFamily="34" charset="0"/>
              </a:rPr>
              <a:t>Jewish Custom -Wait Until the 4th day/ Truly Dead</a:t>
            </a:r>
          </a:p>
          <a:p>
            <a:pPr marL="0" indent="0">
              <a:lnSpc>
                <a:spcPct val="120000"/>
              </a:lnSpc>
              <a:spcBef>
                <a:spcPts val="0"/>
              </a:spcBef>
              <a:buNone/>
            </a:pPr>
            <a:endParaRPr lang="en-US" b="1"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20000"/>
              </a:lnSpc>
              <a:spcBef>
                <a:spcPts val="0"/>
              </a:spcBef>
              <a:buNone/>
            </a:pPr>
            <a:endParaRPr lang="en-US" b="1"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pPr>
            <a:endParaRPr lang="en-US" sz="2800"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buNone/>
            </a:pPr>
            <a:endParaRPr lang="en-US" dirty="0"/>
          </a:p>
        </p:txBody>
      </p:sp>
    </p:spTree>
    <p:extLst>
      <p:ext uri="{BB962C8B-B14F-4D97-AF65-F5344CB8AC3E}">
        <p14:creationId xmlns:p14="http://schemas.microsoft.com/office/powerpoint/2010/main" val="960830465"/>
      </p:ext>
    </p:extLst>
  </p:cSld>
  <p:clrMapOvr>
    <a:masterClrMapping/>
  </p:clrMapOvr>
  <mc:AlternateContent xmlns:mc="http://schemas.openxmlformats.org/markup-compatibility/2006" xmlns:p14="http://schemas.microsoft.com/office/powerpoint/2010/main">
    <mc:Choice Requires="p14">
      <p:transition spd="slow" p14:dur="2000">
        <p:wheel spokes="1"/>
      </p:transition>
    </mc:Choice>
    <mc:Fallback xmlns="">
      <p:transition spd="slow">
        <p:wheel spokes="1"/>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par>
                          <p:cTn id="13" fill="hold">
                            <p:stCondLst>
                              <p:cond delay="500"/>
                            </p:stCondLst>
                            <p:childTnLst>
                              <p:par>
                                <p:cTn id="14" presetID="16" presetClass="entr" presetSubtype="37"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outVertical)">
                                      <p:cBhvr>
                                        <p:cTn id="16" dur="500"/>
                                        <p:tgtEl>
                                          <p:spTgt spid="3">
                                            <p:txEl>
                                              <p:pRg st="2" end="2"/>
                                            </p:txEl>
                                          </p:spTgt>
                                        </p:tgtEl>
                                      </p:cBhvr>
                                    </p:animEffect>
                                  </p:childTnLst>
                                </p:cTn>
                              </p:par>
                            </p:childTnLst>
                          </p:cTn>
                        </p:par>
                        <p:par>
                          <p:cTn id="17" fill="hold">
                            <p:stCondLst>
                              <p:cond delay="1000"/>
                            </p:stCondLst>
                            <p:childTnLst>
                              <p:par>
                                <p:cTn id="18" presetID="16" presetClass="entr" presetSubtype="37"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outVertic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37"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outVertical)">
                                      <p:cBhvr>
                                        <p:cTn id="25" dur="500"/>
                                        <p:tgtEl>
                                          <p:spTgt spid="3">
                                            <p:txEl>
                                              <p:pRg st="4" end="4"/>
                                            </p:txEl>
                                          </p:spTgt>
                                        </p:tgtEl>
                                      </p:cBhvr>
                                    </p:animEffect>
                                  </p:childTnLst>
                                </p:cTn>
                              </p:par>
                            </p:childTnLst>
                          </p:cTn>
                        </p:par>
                        <p:par>
                          <p:cTn id="26" fill="hold">
                            <p:stCondLst>
                              <p:cond delay="500"/>
                            </p:stCondLst>
                            <p:childTnLst>
                              <p:par>
                                <p:cTn id="27" presetID="16" presetClass="entr" presetSubtype="37" fill="hold" grpId="0" nodeType="after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outVertical)">
                                      <p:cBhvr>
                                        <p:cTn id="29" dur="500"/>
                                        <p:tgtEl>
                                          <p:spTgt spid="3">
                                            <p:txEl>
                                              <p:pRg st="5" end="5"/>
                                            </p:txEl>
                                          </p:spTgt>
                                        </p:tgtEl>
                                      </p:cBhvr>
                                    </p:animEffect>
                                  </p:childTnLst>
                                </p:cTn>
                              </p:par>
                            </p:childTnLst>
                          </p:cTn>
                        </p:par>
                        <p:par>
                          <p:cTn id="30" fill="hold">
                            <p:stCondLst>
                              <p:cond delay="1000"/>
                            </p:stCondLst>
                            <p:childTnLst>
                              <p:par>
                                <p:cTn id="31" presetID="16" presetClass="entr" presetSubtype="37" fill="hold" grpId="0" nodeType="after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arn(outVertical)">
                                      <p:cBhvr>
                                        <p:cTn id="33" dur="500"/>
                                        <p:tgtEl>
                                          <p:spTgt spid="3">
                                            <p:txEl>
                                              <p:pRg st="6" end="6"/>
                                            </p:txEl>
                                          </p:spTgt>
                                        </p:tgtEl>
                                      </p:cBhvr>
                                    </p:animEffect>
                                  </p:childTnLst>
                                </p:cTn>
                              </p:par>
                            </p:childTnLst>
                          </p:cTn>
                        </p:par>
                        <p:par>
                          <p:cTn id="34" fill="hold">
                            <p:stCondLst>
                              <p:cond delay="1500"/>
                            </p:stCondLst>
                            <p:childTnLst>
                              <p:par>
                                <p:cTn id="35" presetID="16" presetClass="entr" presetSubtype="37" fill="hold" grpId="0" nodeType="after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outVertical)">
                                      <p:cBhvr>
                                        <p:cTn id="37" dur="500"/>
                                        <p:tgtEl>
                                          <p:spTgt spid="3">
                                            <p:txEl>
                                              <p:pRg st="7" end="7"/>
                                            </p:txEl>
                                          </p:spTgt>
                                        </p:tgtEl>
                                      </p:cBhvr>
                                    </p:animEffect>
                                  </p:childTnLst>
                                </p:cTn>
                              </p:par>
                            </p:childTnLst>
                          </p:cTn>
                        </p:par>
                        <p:par>
                          <p:cTn id="38" fill="hold">
                            <p:stCondLst>
                              <p:cond delay="2000"/>
                            </p:stCondLst>
                            <p:childTnLst>
                              <p:par>
                                <p:cTn id="39" presetID="16" presetClass="entr" presetSubtype="37" fill="hold" grpId="0" nodeType="after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barn(outVertical)">
                                      <p:cBhvr>
                                        <p:cTn id="41" dur="500"/>
                                        <p:tgtEl>
                                          <p:spTgt spid="3">
                                            <p:txEl>
                                              <p:pRg st="8" end="8"/>
                                            </p:txEl>
                                          </p:spTgt>
                                        </p:tgtEl>
                                      </p:cBhvr>
                                    </p:animEffect>
                                  </p:childTnLst>
                                </p:cTn>
                              </p:par>
                            </p:childTnLst>
                          </p:cTn>
                        </p:par>
                        <p:par>
                          <p:cTn id="42" fill="hold">
                            <p:stCondLst>
                              <p:cond delay="2500"/>
                            </p:stCondLst>
                            <p:childTnLst>
                              <p:par>
                                <p:cTn id="43" presetID="16" presetClass="entr" presetSubtype="37" fill="hold" grpId="0" nodeType="after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barn(outVertical)">
                                      <p:cBhvr>
                                        <p:cTn id="4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1669"/>
            <a:ext cx="12192000" cy="850004"/>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#4- </a:t>
            </a:r>
            <a:r>
              <a:rPr lang="en-US" b="1" dirty="0">
                <a:effectLst>
                  <a:outerShdw blurRad="38100" dist="38100" dir="2700000" algn="tl">
                    <a:srgbClr val="000000">
                      <a:alpha val="43137"/>
                    </a:srgbClr>
                  </a:outerShdw>
                </a:effectLst>
                <a:latin typeface="Arial Rounded MT Bold" panose="020F0704030504030204" pitchFamily="34" charset="0"/>
              </a:rPr>
              <a:t>Our God is Compassionate/ Cares for Us! </a:t>
            </a:r>
            <a:r>
              <a:rPr lang="en-US" sz="3600" b="1" dirty="0">
                <a:effectLst>
                  <a:outerShdw blurRad="38100" dist="38100" dir="2700000" algn="tl">
                    <a:srgbClr val="000000">
                      <a:alpha val="43137"/>
                    </a:srgbClr>
                  </a:outerShdw>
                </a:effectLst>
                <a:latin typeface="Arial Rounded MT Bold" panose="020F0704030504030204" pitchFamily="34" charset="0"/>
              </a:rPr>
              <a:t>(</a:t>
            </a:r>
            <a:r>
              <a:rPr lang="en-US" sz="3600" dirty="0">
                <a:effectLst>
                  <a:outerShdw blurRad="38100" dist="38100" dir="2700000" algn="tl">
                    <a:srgbClr val="000000">
                      <a:alpha val="43137"/>
                    </a:srgbClr>
                  </a:outerShdw>
                </a:effectLst>
                <a:latin typeface="Arial Rounded MT Bold" panose="020F0704030504030204" pitchFamily="34" charset="0"/>
              </a:rPr>
              <a:t>35</a:t>
            </a:r>
            <a:r>
              <a:rPr lang="en-US" sz="3600" b="1" dirty="0">
                <a:effectLst>
                  <a:outerShdw blurRad="38100" dist="38100" dir="2700000" algn="tl">
                    <a:srgbClr val="000000">
                      <a:alpha val="43137"/>
                    </a:srgbClr>
                  </a:outerShdw>
                </a:effectLst>
                <a:latin typeface="Arial Rounded MT Bold" panose="020F0704030504030204" pitchFamily="34" charset="0"/>
              </a:rPr>
              <a:t>)</a:t>
            </a:r>
            <a:endParaRPr lang="en-US" sz="3600"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normAutofit fontScale="77500" lnSpcReduction="20000"/>
          </a:bodyPr>
          <a:lstStyle/>
          <a:p>
            <a:pPr marL="0" lvl="0" indent="0">
              <a:lnSpc>
                <a:spcPct val="110000"/>
              </a:lnSpc>
              <a:buNone/>
            </a:pPr>
            <a:r>
              <a:rPr lang="en-US" sz="3600" i="1" dirty="0">
                <a:effectLst>
                  <a:outerShdw blurRad="38100" dist="38100" dir="2700000" algn="tl">
                    <a:srgbClr val="000000">
                      <a:alpha val="43137"/>
                    </a:srgbClr>
                  </a:outerShdw>
                </a:effectLst>
                <a:latin typeface="Arial Rounded MT Bold" panose="020F0704030504030204" pitchFamily="34" charset="0"/>
              </a:rPr>
              <a:t>“Jesus wept”</a:t>
            </a:r>
          </a:p>
          <a:p>
            <a:pPr lvl="1">
              <a:lnSpc>
                <a:spcPct val="110000"/>
              </a:lnSpc>
            </a:pPr>
            <a:r>
              <a:rPr lang="en-US" sz="3300" dirty="0">
                <a:effectLst>
                  <a:outerShdw blurRad="38100" dist="38100" dir="2700000" algn="tl">
                    <a:srgbClr val="000000">
                      <a:alpha val="43137"/>
                    </a:srgbClr>
                  </a:outerShdw>
                </a:effectLst>
                <a:latin typeface="Arial Rounded MT Bold" panose="020F0704030504030204" pitchFamily="34" charset="0"/>
              </a:rPr>
              <a:t>Jesus Saw Her Weeping</a:t>
            </a:r>
          </a:p>
          <a:p>
            <a:pPr lvl="1">
              <a:lnSpc>
                <a:spcPct val="120000"/>
              </a:lnSpc>
              <a:spcBef>
                <a:spcPts val="0"/>
              </a:spcBef>
            </a:pPr>
            <a:r>
              <a:rPr lang="en-US" sz="3300" dirty="0">
                <a:effectLst>
                  <a:outerShdw blurRad="38100" dist="38100" dir="2700000" algn="tl">
                    <a:srgbClr val="000000">
                      <a:alpha val="43137"/>
                    </a:srgbClr>
                  </a:outerShdw>
                </a:effectLst>
                <a:latin typeface="Arial Rounded MT Bold" panose="020F0704030504030204" pitchFamily="34" charset="0"/>
              </a:rPr>
              <a:t>Deeply Moved in His Spirit  </a:t>
            </a:r>
          </a:p>
          <a:p>
            <a:pPr lvl="1">
              <a:lnSpc>
                <a:spcPct val="120000"/>
              </a:lnSpc>
              <a:spcBef>
                <a:spcPts val="0"/>
              </a:spcBef>
            </a:pPr>
            <a:r>
              <a:rPr lang="en-US" sz="3300" dirty="0">
                <a:effectLst>
                  <a:outerShdw blurRad="38100" dist="38100" dir="2700000" algn="tl">
                    <a:srgbClr val="000000">
                      <a:alpha val="43137"/>
                    </a:srgbClr>
                  </a:outerShdw>
                </a:effectLst>
                <a:latin typeface="Arial Rounded MT Bold" panose="020F0704030504030204" pitchFamily="34" charset="0"/>
              </a:rPr>
              <a:t>He Asked Where They Had Laid Him/ Was Taken There  </a:t>
            </a:r>
          </a:p>
          <a:p>
            <a:pPr lvl="1">
              <a:lnSpc>
                <a:spcPct val="120000"/>
              </a:lnSpc>
              <a:spcBef>
                <a:spcPts val="0"/>
              </a:spcBef>
            </a:pPr>
            <a:r>
              <a:rPr lang="en-US" sz="3300" dirty="0">
                <a:effectLst>
                  <a:outerShdw blurRad="38100" dist="38100" dir="2700000" algn="tl">
                    <a:srgbClr val="000000">
                      <a:alpha val="43137"/>
                    </a:srgbClr>
                  </a:outerShdw>
                </a:effectLst>
                <a:latin typeface="Arial Rounded MT Bold" panose="020F0704030504030204" pitchFamily="34" charset="0"/>
              </a:rPr>
              <a:t>This is Where </a:t>
            </a:r>
            <a:r>
              <a:rPr lang="en-US" sz="3300" b="1" dirty="0">
                <a:effectLst>
                  <a:outerShdw blurRad="38100" dist="38100" dir="2700000" algn="tl">
                    <a:srgbClr val="000000">
                      <a:alpha val="43137"/>
                    </a:srgbClr>
                  </a:outerShdw>
                </a:effectLst>
                <a:latin typeface="Arial Rounded MT Bold" panose="020F0704030504030204" pitchFamily="34" charset="0"/>
              </a:rPr>
              <a:t>Jesus Wept</a:t>
            </a:r>
            <a:endParaRPr lang="en-US" sz="3300" dirty="0">
              <a:effectLst>
                <a:outerShdw blurRad="38100" dist="38100" dir="2700000" algn="tl">
                  <a:srgbClr val="000000">
                    <a:alpha val="43137"/>
                  </a:srgbClr>
                </a:outerShdw>
              </a:effectLst>
              <a:latin typeface="Arial Rounded MT Bold" panose="020F0704030504030204" pitchFamily="34" charset="0"/>
            </a:endParaRPr>
          </a:p>
          <a:p>
            <a:pPr marL="0" lvl="0" indent="0">
              <a:lnSpc>
                <a:spcPct val="110000"/>
              </a:lnSpc>
              <a:buNone/>
            </a:pPr>
            <a:r>
              <a:rPr lang="en-US" sz="3600" b="1" dirty="0">
                <a:effectLst>
                  <a:outerShdw blurRad="38100" dist="38100" dir="2700000" algn="tl">
                    <a:srgbClr val="000000">
                      <a:alpha val="43137"/>
                    </a:srgbClr>
                  </a:outerShdw>
                </a:effectLst>
                <a:latin typeface="Arial Rounded MT Bold" panose="020F0704030504030204" pitchFamily="34" charset="0"/>
              </a:rPr>
              <a:t>Our God is Compassionate and Cares About Us</a:t>
            </a:r>
            <a:r>
              <a:rPr lang="en-US" sz="3600" dirty="0">
                <a:effectLst>
                  <a:outerShdw blurRad="38100" dist="38100" dir="2700000" algn="tl">
                    <a:srgbClr val="000000">
                      <a:alpha val="43137"/>
                    </a:srgbClr>
                  </a:outerShdw>
                </a:effectLst>
                <a:latin typeface="Arial Rounded MT Bold" panose="020F0704030504030204" pitchFamily="34" charset="0"/>
              </a:rPr>
              <a:t>:</a:t>
            </a:r>
            <a:r>
              <a:rPr lang="en-US" dirty="0">
                <a:effectLst>
                  <a:outerShdw blurRad="38100" dist="38100" dir="2700000" algn="tl">
                    <a:srgbClr val="000000">
                      <a:alpha val="43137"/>
                    </a:srgbClr>
                  </a:outerShdw>
                </a:effectLst>
                <a:latin typeface="Arial Rounded MT Bold" panose="020F0704030504030204" pitchFamily="34" charset="0"/>
              </a:rPr>
              <a:t>  </a:t>
            </a:r>
          </a:p>
          <a:p>
            <a:pPr lvl="1">
              <a:lnSpc>
                <a:spcPct val="120000"/>
              </a:lnSpc>
              <a:spcBef>
                <a:spcPts val="0"/>
              </a:spcBef>
            </a:pPr>
            <a:r>
              <a:rPr lang="en-US" sz="3400" dirty="0">
                <a:effectLst>
                  <a:outerShdw blurRad="38100" dist="38100" dir="2700000" algn="tl">
                    <a:srgbClr val="000000">
                      <a:alpha val="43137"/>
                    </a:srgbClr>
                  </a:outerShdw>
                </a:effectLst>
                <a:latin typeface="Arial Rounded MT Bold" panose="020F0704030504030204" pitchFamily="34" charset="0"/>
              </a:rPr>
              <a:t>Jesus Cried Like We Cry </a:t>
            </a:r>
          </a:p>
          <a:p>
            <a:pPr lvl="1">
              <a:lnSpc>
                <a:spcPct val="120000"/>
              </a:lnSpc>
              <a:spcBef>
                <a:spcPts val="0"/>
              </a:spcBef>
            </a:pPr>
            <a:r>
              <a:rPr lang="en-US" sz="3400" dirty="0">
                <a:effectLst>
                  <a:outerShdw blurRad="38100" dist="38100" dir="2700000" algn="tl">
                    <a:srgbClr val="000000">
                      <a:alpha val="43137"/>
                    </a:srgbClr>
                  </a:outerShdw>
                </a:effectLst>
                <a:latin typeface="Arial Rounded MT Bold" panose="020F0704030504030204" pitchFamily="34" charset="0"/>
              </a:rPr>
              <a:t>Shed Tears Like We Shed Tears  </a:t>
            </a:r>
          </a:p>
          <a:p>
            <a:pPr lvl="1">
              <a:lnSpc>
                <a:spcPct val="120000"/>
              </a:lnSpc>
              <a:spcBef>
                <a:spcPts val="0"/>
              </a:spcBef>
            </a:pPr>
            <a:r>
              <a:rPr lang="en-US" sz="3400" dirty="0">
                <a:effectLst>
                  <a:outerShdw blurRad="38100" dist="38100" dir="2700000" algn="tl">
                    <a:srgbClr val="000000">
                      <a:alpha val="43137"/>
                    </a:srgbClr>
                  </a:outerShdw>
                </a:effectLst>
                <a:latin typeface="Arial Rounded MT Bold" panose="020F0704030504030204" pitchFamily="34" charset="0"/>
              </a:rPr>
              <a:t>Moved Like We Are Moved  </a:t>
            </a:r>
          </a:p>
          <a:p>
            <a:pPr marL="0" lvl="0" indent="0">
              <a:lnSpc>
                <a:spcPct val="120000"/>
              </a:lnSpc>
              <a:spcBef>
                <a:spcPts val="600"/>
              </a:spcBef>
              <a:buNone/>
            </a:pPr>
            <a:r>
              <a:rPr lang="en-US" sz="3600" b="1" dirty="0">
                <a:effectLst>
                  <a:outerShdw blurRad="38100" dist="38100" dir="2700000" algn="tl">
                    <a:srgbClr val="000000">
                      <a:alpha val="43137"/>
                    </a:srgbClr>
                  </a:outerShdw>
                </a:effectLst>
                <a:latin typeface="Arial Rounded MT Bold" panose="020F0704030504030204" pitchFamily="34" charset="0"/>
              </a:rPr>
              <a:t>We Do Not Serve A Distant And Despondent God.  </a:t>
            </a:r>
          </a:p>
          <a:p>
            <a:pPr lvl="0">
              <a:lnSpc>
                <a:spcPct val="120000"/>
              </a:lnSpc>
              <a:spcBef>
                <a:spcPts val="0"/>
              </a:spcBef>
            </a:pPr>
            <a:r>
              <a:rPr lang="en-US" sz="3100" dirty="0">
                <a:effectLst>
                  <a:outerShdw blurRad="38100" dist="38100" dir="2700000" algn="tl">
                    <a:srgbClr val="000000">
                      <a:alpha val="43137"/>
                    </a:srgbClr>
                  </a:outerShdw>
                </a:effectLst>
                <a:latin typeface="Arial Rounded MT Bold" panose="020F0704030504030204" pitchFamily="34" charset="0"/>
              </a:rPr>
              <a:t>God that came down/ lived like we live so that He could meet us where we are</a:t>
            </a:r>
          </a:p>
          <a:p>
            <a:pPr lvl="0">
              <a:lnSpc>
                <a:spcPct val="120000"/>
              </a:lnSpc>
              <a:spcBef>
                <a:spcPts val="0"/>
              </a:spcBef>
            </a:pPr>
            <a:r>
              <a:rPr lang="en-US" sz="3100" dirty="0">
                <a:effectLst>
                  <a:outerShdw blurRad="38100" dist="38100" dir="2700000" algn="tl">
                    <a:srgbClr val="000000">
                      <a:alpha val="43137"/>
                    </a:srgbClr>
                  </a:outerShdw>
                </a:effectLst>
                <a:latin typeface="Arial Rounded MT Bold" panose="020F0704030504030204" pitchFamily="34" charset="0"/>
              </a:rPr>
              <a:t>Jesus loved Mary, Martha, and Lazarus / He also loves us </a:t>
            </a:r>
          </a:p>
          <a:p>
            <a:pPr lvl="0">
              <a:lnSpc>
                <a:spcPct val="120000"/>
              </a:lnSpc>
              <a:spcBef>
                <a:spcPts val="0"/>
              </a:spcBef>
            </a:pPr>
            <a:r>
              <a:rPr lang="en-US" sz="3100" dirty="0">
                <a:effectLst>
                  <a:outerShdw blurRad="38100" dist="38100" dir="2700000" algn="tl">
                    <a:srgbClr val="000000">
                      <a:alpha val="43137"/>
                    </a:srgbClr>
                  </a:outerShdw>
                </a:effectLst>
                <a:latin typeface="Arial Rounded MT Bold" panose="020F0704030504030204" pitchFamily="34" charset="0"/>
              </a:rPr>
              <a:t>So Don’t Afraid to Take Your Concerns to God</a:t>
            </a:r>
          </a:p>
        </p:txBody>
      </p:sp>
    </p:spTree>
    <p:extLst>
      <p:ext uri="{BB962C8B-B14F-4D97-AF65-F5344CB8AC3E}">
        <p14:creationId xmlns:p14="http://schemas.microsoft.com/office/powerpoint/2010/main" val="23732543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2000"/>
                                        <p:tgtEl>
                                          <p:spTgt spid="3">
                                            <p:txEl>
                                              <p:pRg st="0" end="0"/>
                                            </p:txEl>
                                          </p:spTgt>
                                        </p:tgtEl>
                                      </p:cBhvr>
                                    </p:animEffect>
                                  </p:childTnLst>
                                </p:cTn>
                              </p:par>
                            </p:childTnLst>
                          </p:cTn>
                        </p:par>
                        <p:par>
                          <p:cTn id="8" fill="hold">
                            <p:stCondLst>
                              <p:cond delay="2500"/>
                            </p:stCondLst>
                            <p:childTnLst>
                              <p:par>
                                <p:cTn id="9" presetID="16" presetClass="entr" presetSubtype="37" fill="hold" grpId="0"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2000"/>
                                        <p:tgtEl>
                                          <p:spTgt spid="3">
                                            <p:txEl>
                                              <p:pRg st="1" end="1"/>
                                            </p:txEl>
                                          </p:spTgt>
                                        </p:tgtEl>
                                      </p:cBhvr>
                                    </p:animEffect>
                                  </p:childTnLst>
                                </p:cTn>
                              </p:par>
                            </p:childTnLst>
                          </p:cTn>
                        </p:par>
                        <p:par>
                          <p:cTn id="12" fill="hold">
                            <p:stCondLst>
                              <p:cond delay="5000"/>
                            </p:stCondLst>
                            <p:childTnLst>
                              <p:par>
                                <p:cTn id="13" presetID="16" presetClass="entr" presetSubtype="21" fill="hold" grpId="0"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2000"/>
                                        <p:tgtEl>
                                          <p:spTgt spid="3">
                                            <p:txEl>
                                              <p:pRg st="2" end="2"/>
                                            </p:txEl>
                                          </p:spTgt>
                                        </p:tgtEl>
                                      </p:cBhvr>
                                    </p:animEffect>
                                  </p:childTnLst>
                                </p:cTn>
                              </p:par>
                            </p:childTnLst>
                          </p:cTn>
                        </p:par>
                        <p:par>
                          <p:cTn id="16" fill="hold">
                            <p:stCondLst>
                              <p:cond delay="7500"/>
                            </p:stCondLst>
                            <p:childTnLst>
                              <p:par>
                                <p:cTn id="17" presetID="16" presetClass="entr" presetSubtype="37" fill="hold" grpId="0"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outVertical)">
                                      <p:cBhvr>
                                        <p:cTn id="19" dur="2000"/>
                                        <p:tgtEl>
                                          <p:spTgt spid="3">
                                            <p:txEl>
                                              <p:pRg st="3" end="3"/>
                                            </p:txEl>
                                          </p:spTgt>
                                        </p:tgtEl>
                                      </p:cBhvr>
                                    </p:animEffect>
                                  </p:childTnLst>
                                </p:cTn>
                              </p:par>
                            </p:childTnLst>
                          </p:cTn>
                        </p:par>
                        <p:par>
                          <p:cTn id="20" fill="hold">
                            <p:stCondLst>
                              <p:cond delay="10000"/>
                            </p:stCondLst>
                            <p:childTnLst>
                              <p:par>
                                <p:cTn id="21" presetID="16" presetClass="entr" presetSubtype="21" fill="hold" grpId="0"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2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37" fill="hold" grpId="0" nodeType="clickEffect">
                                  <p:stCondLst>
                                    <p:cond delay="50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arn(outVertical)">
                                      <p:cBhvr>
                                        <p:cTn id="28" dur="2000"/>
                                        <p:tgtEl>
                                          <p:spTgt spid="3">
                                            <p:txEl>
                                              <p:pRg st="5" end="5"/>
                                            </p:txEl>
                                          </p:spTgt>
                                        </p:tgtEl>
                                      </p:cBhvr>
                                    </p:animEffect>
                                  </p:childTnLst>
                                </p:cTn>
                              </p:par>
                            </p:childTnLst>
                          </p:cTn>
                        </p:par>
                        <p:par>
                          <p:cTn id="29" fill="hold">
                            <p:stCondLst>
                              <p:cond delay="2500"/>
                            </p:stCondLst>
                            <p:childTnLst>
                              <p:par>
                                <p:cTn id="30" presetID="16" presetClass="entr" presetSubtype="21" fill="hold" grpId="0" nodeType="afterEffect">
                                  <p:stCondLst>
                                    <p:cond delay="50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2000"/>
                                        <p:tgtEl>
                                          <p:spTgt spid="3">
                                            <p:txEl>
                                              <p:pRg st="6" end="6"/>
                                            </p:txEl>
                                          </p:spTgt>
                                        </p:tgtEl>
                                      </p:cBhvr>
                                    </p:animEffect>
                                  </p:childTnLst>
                                </p:cTn>
                              </p:par>
                            </p:childTnLst>
                          </p:cTn>
                        </p:par>
                        <p:par>
                          <p:cTn id="33" fill="hold">
                            <p:stCondLst>
                              <p:cond delay="5000"/>
                            </p:stCondLst>
                            <p:childTnLst>
                              <p:par>
                                <p:cTn id="34" presetID="16" presetClass="entr" presetSubtype="37" fill="hold" grpId="0" nodeType="afterEffect">
                                  <p:stCondLst>
                                    <p:cond delay="50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barn(outVertical)">
                                      <p:cBhvr>
                                        <p:cTn id="36" dur="2000"/>
                                        <p:tgtEl>
                                          <p:spTgt spid="3">
                                            <p:txEl>
                                              <p:pRg st="7" end="7"/>
                                            </p:txEl>
                                          </p:spTgt>
                                        </p:tgtEl>
                                      </p:cBhvr>
                                    </p:animEffect>
                                  </p:childTnLst>
                                </p:cTn>
                              </p:par>
                            </p:childTnLst>
                          </p:cTn>
                        </p:par>
                        <p:par>
                          <p:cTn id="37" fill="hold">
                            <p:stCondLst>
                              <p:cond delay="7500"/>
                            </p:stCondLst>
                            <p:childTnLst>
                              <p:par>
                                <p:cTn id="38" presetID="16" presetClass="entr" presetSubtype="21" fill="hold" grpId="0" nodeType="afterEffect">
                                  <p:stCondLst>
                                    <p:cond delay="50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barn(inVertical)">
                                      <p:cBhvr>
                                        <p:cTn id="40" dur="2000"/>
                                        <p:tgtEl>
                                          <p:spTgt spid="3">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37" fill="hold" grpId="0" nodeType="clickEffect">
                                  <p:stCondLst>
                                    <p:cond delay="50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barn(outVertical)">
                                      <p:cBhvr>
                                        <p:cTn id="45" dur="2000"/>
                                        <p:tgtEl>
                                          <p:spTgt spid="3">
                                            <p:txEl>
                                              <p:pRg st="9" end="9"/>
                                            </p:txEl>
                                          </p:spTgt>
                                        </p:tgtEl>
                                      </p:cBhvr>
                                    </p:animEffect>
                                  </p:childTnLst>
                                </p:cTn>
                              </p:par>
                            </p:childTnLst>
                          </p:cTn>
                        </p:par>
                        <p:par>
                          <p:cTn id="46" fill="hold">
                            <p:stCondLst>
                              <p:cond delay="2500"/>
                            </p:stCondLst>
                            <p:childTnLst>
                              <p:par>
                                <p:cTn id="47" presetID="16" presetClass="entr" presetSubtype="21" fill="hold" grpId="0" nodeType="afterEffect">
                                  <p:stCondLst>
                                    <p:cond delay="500"/>
                                  </p:stCondLst>
                                  <p:childTnLst>
                                    <p:set>
                                      <p:cBhvr>
                                        <p:cTn id="48" dur="1" fill="hold">
                                          <p:stCondLst>
                                            <p:cond delay="0"/>
                                          </p:stCondLst>
                                        </p:cTn>
                                        <p:tgtEl>
                                          <p:spTgt spid="3">
                                            <p:txEl>
                                              <p:pRg st="10" end="10"/>
                                            </p:txEl>
                                          </p:spTgt>
                                        </p:tgtEl>
                                        <p:attrNameLst>
                                          <p:attrName>style.visibility</p:attrName>
                                        </p:attrNameLst>
                                      </p:cBhvr>
                                      <p:to>
                                        <p:strVal val="visible"/>
                                      </p:to>
                                    </p:set>
                                    <p:animEffect transition="in" filter="barn(inVertical)">
                                      <p:cBhvr>
                                        <p:cTn id="49" dur="2000"/>
                                        <p:tgtEl>
                                          <p:spTgt spid="3">
                                            <p:txEl>
                                              <p:pRg st="10" end="10"/>
                                            </p:txEl>
                                          </p:spTgt>
                                        </p:tgtEl>
                                      </p:cBhvr>
                                    </p:animEffect>
                                  </p:childTnLst>
                                </p:cTn>
                              </p:par>
                            </p:childTnLst>
                          </p:cTn>
                        </p:par>
                        <p:par>
                          <p:cTn id="50" fill="hold">
                            <p:stCondLst>
                              <p:cond delay="5000"/>
                            </p:stCondLst>
                            <p:childTnLst>
                              <p:par>
                                <p:cTn id="51" presetID="16" presetClass="entr" presetSubtype="37" fill="hold" grpId="0" nodeType="afterEffect">
                                  <p:stCondLst>
                                    <p:cond delay="500"/>
                                  </p:stCondLst>
                                  <p:childTnLst>
                                    <p:set>
                                      <p:cBhvr>
                                        <p:cTn id="52" dur="1" fill="hold">
                                          <p:stCondLst>
                                            <p:cond delay="0"/>
                                          </p:stCondLst>
                                        </p:cTn>
                                        <p:tgtEl>
                                          <p:spTgt spid="3">
                                            <p:txEl>
                                              <p:pRg st="11" end="11"/>
                                            </p:txEl>
                                          </p:spTgt>
                                        </p:tgtEl>
                                        <p:attrNameLst>
                                          <p:attrName>style.visibility</p:attrName>
                                        </p:attrNameLst>
                                      </p:cBhvr>
                                      <p:to>
                                        <p:strVal val="visible"/>
                                      </p:to>
                                    </p:set>
                                    <p:animEffect transition="in" filter="barn(outVertical)">
                                      <p:cBhvr>
                                        <p:cTn id="53" dur="2000"/>
                                        <p:tgtEl>
                                          <p:spTgt spid="3">
                                            <p:txEl>
                                              <p:pRg st="11" end="11"/>
                                            </p:txEl>
                                          </p:spTgt>
                                        </p:tgtEl>
                                      </p:cBhvr>
                                    </p:animEffect>
                                  </p:childTnLst>
                                </p:cTn>
                              </p:par>
                            </p:childTnLst>
                          </p:cTn>
                        </p:par>
                        <p:par>
                          <p:cTn id="54" fill="hold">
                            <p:stCondLst>
                              <p:cond delay="7500"/>
                            </p:stCondLst>
                            <p:childTnLst>
                              <p:par>
                                <p:cTn id="55" presetID="16" presetClass="entr" presetSubtype="21" fill="hold" grpId="0" nodeType="afterEffect">
                                  <p:stCondLst>
                                    <p:cond delay="500"/>
                                  </p:stCondLst>
                                  <p:childTnLst>
                                    <p:set>
                                      <p:cBhvr>
                                        <p:cTn id="56" dur="1" fill="hold">
                                          <p:stCondLst>
                                            <p:cond delay="0"/>
                                          </p:stCondLst>
                                        </p:cTn>
                                        <p:tgtEl>
                                          <p:spTgt spid="3">
                                            <p:txEl>
                                              <p:pRg st="12" end="12"/>
                                            </p:txEl>
                                          </p:spTgt>
                                        </p:tgtEl>
                                        <p:attrNameLst>
                                          <p:attrName>style.visibility</p:attrName>
                                        </p:attrNameLst>
                                      </p:cBhvr>
                                      <p:to>
                                        <p:strVal val="visible"/>
                                      </p:to>
                                    </p:set>
                                    <p:animEffect transition="in" filter="barn(inVertical)">
                                      <p:cBhvr>
                                        <p:cTn id="57"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23" y="0"/>
            <a:ext cx="11513713" cy="1081825"/>
          </a:xfrm>
        </p:spPr>
        <p:txBody>
          <a:bodyPr>
            <a:normAutofit fontScale="90000"/>
          </a:bodyPr>
          <a:lstStyle/>
          <a:p>
            <a:pPr>
              <a:lnSpc>
                <a:spcPct val="100000"/>
              </a:lnSpc>
            </a:pPr>
            <a:r>
              <a:rPr lang="en-US" dirty="0">
                <a:effectLst>
                  <a:outerShdw blurRad="38100" dist="38100" dir="2700000" algn="tl">
                    <a:srgbClr val="000000">
                      <a:alpha val="43137"/>
                    </a:srgbClr>
                  </a:outerShdw>
                </a:effectLst>
                <a:latin typeface="Arial Rounded MT Bold" panose="020F0704030504030204" pitchFamily="34" charset="0"/>
              </a:rPr>
              <a:t>#5- </a:t>
            </a:r>
            <a:r>
              <a:rPr lang="en-US" b="1" dirty="0">
                <a:effectLst>
                  <a:outerShdw blurRad="38100" dist="38100" dir="2700000" algn="tl">
                    <a:srgbClr val="000000">
                      <a:alpha val="43137"/>
                    </a:srgbClr>
                  </a:outerShdw>
                </a:effectLst>
                <a:latin typeface="Arial Rounded MT Bold" panose="020F0704030504030204" pitchFamily="34" charset="0"/>
              </a:rPr>
              <a:t>When Life is Out of Control… </a:t>
            </a:r>
            <a:br>
              <a:rPr lang="en-US" b="1" dirty="0">
                <a:effectLst>
                  <a:outerShdw blurRad="38100" dist="38100" dir="2700000" algn="tl">
                    <a:srgbClr val="000000">
                      <a:alpha val="43137"/>
                    </a:srgbClr>
                  </a:outerShdw>
                </a:effectLst>
                <a:latin typeface="Arial Rounded MT Bold" panose="020F0704030504030204" pitchFamily="34" charset="0"/>
              </a:rPr>
            </a:br>
            <a:r>
              <a:rPr lang="en-US" b="1" dirty="0">
                <a:effectLst>
                  <a:outerShdw blurRad="38100" dist="38100" dir="2700000" algn="tl">
                    <a:srgbClr val="000000">
                      <a:alpha val="43137"/>
                    </a:srgbClr>
                  </a:outerShdw>
                </a:effectLst>
                <a:latin typeface="Arial Rounded MT Bold" panose="020F0704030504030204" pitchFamily="34" charset="0"/>
              </a:rPr>
              <a:t>                            …God is Always in Control! (</a:t>
            </a:r>
            <a:r>
              <a:rPr lang="en-US" dirty="0">
                <a:effectLst>
                  <a:outerShdw blurRad="38100" dist="38100" dir="2700000" algn="tl">
                    <a:srgbClr val="000000">
                      <a:alpha val="43137"/>
                    </a:srgbClr>
                  </a:outerShdw>
                </a:effectLst>
                <a:latin typeface="Arial Rounded MT Bold" panose="020F0704030504030204" pitchFamily="34" charset="0"/>
              </a:rPr>
              <a:t>34</a:t>
            </a:r>
            <a:r>
              <a:rPr lang="en-US" b="1" dirty="0">
                <a:effectLst>
                  <a:outerShdw blurRad="38100" dist="38100" dir="2700000" algn="tl">
                    <a:srgbClr val="000000">
                      <a:alpha val="43137"/>
                    </a:srgbClr>
                  </a:outerShdw>
                </a:effectLst>
                <a:latin typeface="Arial Rounded MT Bold" panose="020F0704030504030204" pitchFamily="34" charset="0"/>
              </a:rPr>
              <a:t>)</a:t>
            </a:r>
            <a:endParaRPr lang="en-US"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141668" y="1197734"/>
            <a:ext cx="11900078" cy="5660265"/>
          </a:xfrm>
        </p:spPr>
        <p:txBody>
          <a:bodyPr>
            <a:normAutofit/>
          </a:bodyPr>
          <a:lstStyle/>
          <a:p>
            <a:pPr marL="0" indent="0">
              <a:lnSpc>
                <a:spcPct val="100000"/>
              </a:lnSpc>
              <a:buNone/>
            </a:pPr>
            <a:r>
              <a:rPr lang="en-US" b="1" i="1" dirty="0">
                <a:effectLst>
                  <a:outerShdw blurRad="38100" dist="38100" dir="2700000" algn="tl">
                    <a:srgbClr val="000000">
                      <a:alpha val="43137"/>
                    </a:srgbClr>
                  </a:outerShdw>
                </a:effectLst>
                <a:latin typeface="Arial Rounded MT Bold" panose="020F0704030504030204" pitchFamily="34" charset="0"/>
              </a:rPr>
              <a:t>“Therefore many of the Jews who had come to visit Mary/ had seen what Jesus did, put their faith in Him”</a:t>
            </a:r>
            <a:endParaRPr lang="en-US" i="1"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600"/>
              </a:spcBef>
            </a:pPr>
            <a:r>
              <a:rPr lang="en-US" sz="3200" b="1" dirty="0">
                <a:effectLst>
                  <a:outerShdw blurRad="38100" dist="38100" dir="2700000" algn="tl">
                    <a:srgbClr val="000000">
                      <a:alpha val="43137"/>
                    </a:srgbClr>
                  </a:outerShdw>
                </a:effectLst>
                <a:latin typeface="Arial Rounded MT Bold" panose="020F0704030504030204" pitchFamily="34" charset="0"/>
              </a:rPr>
              <a:t>Interest (</a:t>
            </a:r>
            <a:r>
              <a:rPr lang="en-US" sz="3200" dirty="0">
                <a:effectLst>
                  <a:outerShdw blurRad="38100" dist="38100" dir="2700000" algn="tl">
                    <a:srgbClr val="000000">
                      <a:alpha val="43137"/>
                    </a:srgbClr>
                  </a:outerShdw>
                </a:effectLst>
                <a:latin typeface="Arial Rounded MT Bold" panose="020F0704030504030204" pitchFamily="34" charset="0"/>
              </a:rPr>
              <a:t>34</a:t>
            </a:r>
            <a:r>
              <a:rPr lang="en-US" sz="3200" b="1" dirty="0">
                <a:effectLst>
                  <a:outerShdw blurRad="38100" dist="38100" dir="2700000" algn="tl">
                    <a:srgbClr val="000000">
                      <a:alpha val="43137"/>
                    </a:srgbClr>
                  </a:outerShdw>
                </a:effectLst>
                <a:latin typeface="Arial Rounded MT Bold" panose="020F0704030504030204" pitchFamily="34" charset="0"/>
              </a:rPr>
              <a:t>)</a:t>
            </a:r>
            <a:r>
              <a:rPr lang="en-US" sz="3200" dirty="0">
                <a:effectLst>
                  <a:outerShdw blurRad="38100" dist="38100" dir="2700000" algn="tl">
                    <a:srgbClr val="000000">
                      <a:alpha val="43137"/>
                    </a:srgbClr>
                  </a:outerShdw>
                </a:effectLst>
                <a:latin typeface="Arial Rounded MT Bold" panose="020F0704030504030204" pitchFamily="34" charset="0"/>
              </a:rPr>
              <a:t> -</a:t>
            </a:r>
            <a:r>
              <a:rPr lang="en-US" sz="3200" i="1" dirty="0">
                <a:effectLst>
                  <a:outerShdw blurRad="38100" dist="38100" dir="2700000" algn="tl">
                    <a:srgbClr val="000000">
                      <a:alpha val="43137"/>
                    </a:srgbClr>
                  </a:outerShdw>
                </a:effectLst>
                <a:latin typeface="Arial Rounded MT Bold" panose="020F0704030504030204" pitchFamily="34" charset="0"/>
              </a:rPr>
              <a:t>Where Have You Laid Him</a:t>
            </a:r>
          </a:p>
          <a:p>
            <a:pPr lvl="1">
              <a:lnSpc>
                <a:spcPct val="100000"/>
              </a:lnSpc>
              <a:spcBef>
                <a:spcPts val="600"/>
              </a:spcBef>
            </a:pPr>
            <a:r>
              <a:rPr lang="en-US" sz="3200" b="1" dirty="0">
                <a:effectLst>
                  <a:outerShdw blurRad="38100" dist="38100" dir="2700000" algn="tl">
                    <a:srgbClr val="000000">
                      <a:alpha val="43137"/>
                    </a:srgbClr>
                  </a:outerShdw>
                </a:effectLst>
                <a:latin typeface="Arial Rounded MT Bold" panose="020F0704030504030204" pitchFamily="34" charset="0"/>
              </a:rPr>
              <a:t>Invitation (</a:t>
            </a:r>
            <a:r>
              <a:rPr lang="en-US" sz="3200" dirty="0">
                <a:effectLst>
                  <a:outerShdw blurRad="38100" dist="38100" dir="2700000" algn="tl">
                    <a:srgbClr val="000000">
                      <a:alpha val="43137"/>
                    </a:srgbClr>
                  </a:outerShdw>
                </a:effectLst>
                <a:latin typeface="Arial Rounded MT Bold" panose="020F0704030504030204" pitchFamily="34" charset="0"/>
              </a:rPr>
              <a:t>39</a:t>
            </a:r>
            <a:r>
              <a:rPr lang="en-US" sz="3200" b="1" dirty="0">
                <a:effectLst>
                  <a:outerShdw blurRad="38100" dist="38100" dir="2700000" algn="tl">
                    <a:srgbClr val="000000">
                      <a:alpha val="43137"/>
                    </a:srgbClr>
                  </a:outerShdw>
                </a:effectLst>
                <a:latin typeface="Arial Rounded MT Bold" panose="020F0704030504030204" pitchFamily="34" charset="0"/>
              </a:rPr>
              <a:t>)</a:t>
            </a:r>
            <a:r>
              <a:rPr lang="en-US" sz="3200" dirty="0">
                <a:effectLst>
                  <a:outerShdw blurRad="38100" dist="38100" dir="2700000" algn="tl">
                    <a:srgbClr val="000000">
                      <a:alpha val="43137"/>
                    </a:srgbClr>
                  </a:outerShdw>
                </a:effectLst>
                <a:latin typeface="Arial Rounded MT Bold" panose="020F0704030504030204" pitchFamily="34" charset="0"/>
              </a:rPr>
              <a:t> -</a:t>
            </a:r>
            <a:r>
              <a:rPr lang="en-US" sz="3200" i="1" dirty="0">
                <a:effectLst>
                  <a:outerShdw blurRad="38100" dist="38100" dir="2700000" algn="tl">
                    <a:srgbClr val="000000">
                      <a:alpha val="43137"/>
                    </a:srgbClr>
                  </a:outerShdw>
                </a:effectLst>
                <a:latin typeface="Arial Rounded MT Bold" panose="020F0704030504030204" pitchFamily="34" charset="0"/>
              </a:rPr>
              <a:t>Roll Away Stone</a:t>
            </a:r>
          </a:p>
          <a:p>
            <a:pPr lvl="1">
              <a:lnSpc>
                <a:spcPct val="100000"/>
              </a:lnSpc>
              <a:spcBef>
                <a:spcPts val="600"/>
              </a:spcBef>
            </a:pPr>
            <a:r>
              <a:rPr lang="en-US" sz="3200" b="1" dirty="0">
                <a:effectLst>
                  <a:outerShdw blurRad="38100" dist="38100" dir="2700000" algn="tl">
                    <a:srgbClr val="000000">
                      <a:alpha val="43137"/>
                    </a:srgbClr>
                  </a:outerShdw>
                </a:effectLst>
                <a:latin typeface="Arial Rounded MT Bold" panose="020F0704030504030204" pitchFamily="34" charset="0"/>
              </a:rPr>
              <a:t>Involved-</a:t>
            </a:r>
            <a:r>
              <a:rPr lang="en-US" sz="3200" dirty="0">
                <a:effectLst>
                  <a:outerShdw blurRad="38100" dist="38100" dir="2700000" algn="tl">
                    <a:srgbClr val="000000">
                      <a:alpha val="43137"/>
                    </a:srgbClr>
                  </a:outerShdw>
                </a:effectLst>
                <a:latin typeface="Arial Rounded MT Bold" panose="020F0704030504030204" pitchFamily="34" charset="0"/>
              </a:rPr>
              <a:t>Empower</a:t>
            </a:r>
            <a:r>
              <a:rPr lang="en-US" sz="3200" b="1" dirty="0">
                <a:effectLst>
                  <a:outerShdw blurRad="38100" dist="38100" dir="2700000" algn="tl">
                    <a:srgbClr val="000000">
                      <a:alpha val="43137"/>
                    </a:srgbClr>
                  </a:outerShdw>
                </a:effectLst>
                <a:latin typeface="Arial Rounded MT Bold" panose="020F0704030504030204" pitchFamily="34" charset="0"/>
              </a:rPr>
              <a:t> (</a:t>
            </a:r>
            <a:r>
              <a:rPr lang="en-US" sz="3200" dirty="0">
                <a:effectLst>
                  <a:outerShdw blurRad="38100" dist="38100" dir="2700000" algn="tl">
                    <a:srgbClr val="000000">
                      <a:alpha val="43137"/>
                    </a:srgbClr>
                  </a:outerShdw>
                </a:effectLst>
                <a:latin typeface="Arial Rounded MT Bold" panose="020F0704030504030204" pitchFamily="34" charset="0"/>
              </a:rPr>
              <a:t>43</a:t>
            </a:r>
            <a:r>
              <a:rPr lang="en-US" sz="3200" b="1" dirty="0">
                <a:effectLst>
                  <a:outerShdw blurRad="38100" dist="38100" dir="2700000" algn="tl">
                    <a:srgbClr val="000000">
                      <a:alpha val="43137"/>
                    </a:srgbClr>
                  </a:outerShdw>
                </a:effectLst>
                <a:latin typeface="Arial Rounded MT Bold" panose="020F0704030504030204" pitchFamily="34" charset="0"/>
              </a:rPr>
              <a:t>)</a:t>
            </a:r>
            <a:r>
              <a:rPr lang="en-US" sz="3200" dirty="0">
                <a:effectLst>
                  <a:outerShdw blurRad="38100" dist="38100" dir="2700000" algn="tl">
                    <a:srgbClr val="000000">
                      <a:alpha val="43137"/>
                    </a:srgbClr>
                  </a:outerShdw>
                </a:effectLst>
                <a:latin typeface="Arial Rounded MT Bold" panose="020F0704030504030204" pitchFamily="34" charset="0"/>
              </a:rPr>
              <a:t> -</a:t>
            </a:r>
            <a:r>
              <a:rPr lang="en-US" sz="3200" i="1" dirty="0">
                <a:effectLst>
                  <a:outerShdw blurRad="38100" dist="38100" dir="2700000" algn="tl">
                    <a:srgbClr val="000000">
                      <a:alpha val="43137"/>
                    </a:srgbClr>
                  </a:outerShdw>
                </a:effectLst>
                <a:latin typeface="Arial Rounded MT Bold" panose="020F0704030504030204" pitchFamily="34" charset="0"/>
              </a:rPr>
              <a:t>Lazarus Come Forth!</a:t>
            </a:r>
          </a:p>
          <a:p>
            <a:pPr lvl="1">
              <a:lnSpc>
                <a:spcPct val="100000"/>
              </a:lnSpc>
              <a:spcBef>
                <a:spcPts val="600"/>
              </a:spcBef>
            </a:pPr>
            <a:r>
              <a:rPr lang="en-US" sz="3200" b="1" dirty="0">
                <a:effectLst>
                  <a:outerShdw blurRad="38100" dist="38100" dir="2700000" algn="tl">
                    <a:srgbClr val="000000">
                      <a:alpha val="43137"/>
                    </a:srgbClr>
                  </a:outerShdw>
                </a:effectLst>
                <a:latin typeface="Arial Rounded MT Bold" panose="020F0704030504030204" pitchFamily="34" charset="0"/>
              </a:rPr>
              <a:t>Invest (</a:t>
            </a:r>
            <a:r>
              <a:rPr lang="en-US" sz="3200" dirty="0">
                <a:effectLst>
                  <a:outerShdw blurRad="38100" dist="38100" dir="2700000" algn="tl">
                    <a:srgbClr val="000000">
                      <a:alpha val="43137"/>
                    </a:srgbClr>
                  </a:outerShdw>
                </a:effectLst>
                <a:latin typeface="Arial Rounded MT Bold" panose="020F0704030504030204" pitchFamily="34" charset="0"/>
              </a:rPr>
              <a:t>44</a:t>
            </a:r>
            <a:r>
              <a:rPr lang="en-US" sz="3200" b="1" dirty="0">
                <a:effectLst>
                  <a:outerShdw blurRad="38100" dist="38100" dir="2700000" algn="tl">
                    <a:srgbClr val="000000">
                      <a:alpha val="43137"/>
                    </a:srgbClr>
                  </a:outerShdw>
                </a:effectLst>
                <a:latin typeface="Arial Rounded MT Bold" panose="020F0704030504030204" pitchFamily="34" charset="0"/>
              </a:rPr>
              <a:t>)</a:t>
            </a:r>
            <a:r>
              <a:rPr lang="en-US" sz="3200" dirty="0">
                <a:effectLst>
                  <a:outerShdw blurRad="38100" dist="38100" dir="2700000" algn="tl">
                    <a:srgbClr val="000000">
                      <a:alpha val="43137"/>
                    </a:srgbClr>
                  </a:outerShdw>
                </a:effectLst>
                <a:latin typeface="Arial Rounded MT Bold" panose="020F0704030504030204" pitchFamily="34" charset="0"/>
              </a:rPr>
              <a:t> -</a:t>
            </a:r>
            <a:r>
              <a:rPr lang="en-US" sz="3200" i="1" dirty="0">
                <a:effectLst>
                  <a:outerShdw blurRad="38100" dist="38100" dir="2700000" algn="tl">
                    <a:srgbClr val="000000">
                      <a:alpha val="43137"/>
                    </a:srgbClr>
                  </a:outerShdw>
                </a:effectLst>
                <a:latin typeface="Arial Rounded MT Bold" panose="020F0704030504030204" pitchFamily="34" charset="0"/>
              </a:rPr>
              <a:t>Loose Him And Let Him Go</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586" y="4490357"/>
            <a:ext cx="11648249" cy="2197826"/>
          </a:xfrm>
          <a:prstGeom prst="rect">
            <a:avLst/>
          </a:prstGeom>
        </p:spPr>
      </p:pic>
    </p:spTree>
    <p:extLst>
      <p:ext uri="{BB962C8B-B14F-4D97-AF65-F5344CB8AC3E}">
        <p14:creationId xmlns:p14="http://schemas.microsoft.com/office/powerpoint/2010/main" val="40554654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anim calcmode="lin" valueType="num">
                                      <p:cBhvr>
                                        <p:cTn id="29"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2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anim calcmode="lin" valueType="num">
                                      <p:cBhvr>
                                        <p:cTn id="36"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2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5704</TotalTime>
  <Words>2547</Words>
  <Application>Microsoft Office PowerPoint</Application>
  <PresentationFormat>Widescreen</PresentationFormat>
  <Paragraphs>168</Paragraphs>
  <Slides>25</Slides>
  <Notes>0</Notes>
  <HiddenSlides>3</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Arial Rounded MT Bold</vt:lpstr>
      <vt:lpstr>Calibri</vt:lpstr>
      <vt:lpstr>Calibri Light</vt:lpstr>
      <vt:lpstr>Courier New</vt:lpstr>
      <vt:lpstr>Office Theme</vt:lpstr>
      <vt:lpstr>PowerPoint Presentation</vt:lpstr>
      <vt:lpstr>PowerPoint Presentation</vt:lpstr>
      <vt:lpstr>  “Where Are You Jesus?”  What If Jesus Had of Been There? –pt2</vt:lpstr>
      <vt:lpstr>What If Jesus Had Been There?</vt:lpstr>
      <vt:lpstr>What If Jesus Had Been There?</vt:lpstr>
      <vt:lpstr>#1- God Always Hears Our Cries (1-5) </vt:lpstr>
      <vt:lpstr>#2- It’s Always Too Early to Give Up on God (4)</vt:lpstr>
      <vt:lpstr>#4- Our God is Compassionate/ Cares for Us! (35)</vt:lpstr>
      <vt:lpstr>#5- When Life is Out of Control…                              …God is Always in Control! (34)</vt:lpstr>
      <vt:lpstr>#5- When Life is Out of Control…                              …God is Always in Control! (45)</vt:lpstr>
      <vt:lpstr>#6- We Have a Part in Our Miracle                              -Taking Away the Stone! (39)</vt:lpstr>
      <vt:lpstr>PowerPoint Presentation</vt:lpstr>
      <vt:lpstr>#6- We Have a Part in Our Miracle                              -Taking Away the Stone! (39)</vt:lpstr>
      <vt:lpstr>#7- God is Able to Do Far Above What…                      …You Can Imagine/ Think (43)</vt:lpstr>
      <vt:lpstr>What Needs to Resurrect in Your Life!</vt:lpstr>
      <vt:lpstr>PowerPoint Presentation</vt:lpstr>
      <vt:lpstr>PowerPoint Presentation</vt:lpstr>
      <vt:lpstr>PowerPoint Presentation</vt:lpstr>
      <vt:lpstr>PowerPoint Presentation</vt:lpstr>
      <vt:lpstr>#2- It’s Always Too Early to Give Up on God (4)</vt:lpstr>
      <vt:lpstr>#3- God can Resurrect Your Dead Things! (17)</vt:lpstr>
      <vt:lpstr>#5- When Life is Out of Control                                -God is Always in Control! (45)</vt:lpstr>
      <vt:lpstr>#2- It’s Always Too Early to Give Up on God (4)</vt:lpstr>
      <vt:lpstr>#2- It’s Always Too Early to Give Up on God (4)</vt:lpstr>
      <vt:lpstr>#3- God Can Resurrect Your Dead Things! (17)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Linton</dc:creator>
  <cp:lastModifiedBy>David Linton</cp:lastModifiedBy>
  <cp:revision>176</cp:revision>
  <dcterms:created xsi:type="dcterms:W3CDTF">2016-03-04T02:46:22Z</dcterms:created>
  <dcterms:modified xsi:type="dcterms:W3CDTF">2020-06-14T01:00:47Z</dcterms:modified>
</cp:coreProperties>
</file>