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65"/>
  </p:handoutMasterIdLst>
  <p:sldIdLst>
    <p:sldId id="332" r:id="rId3"/>
    <p:sldId id="269" r:id="rId4"/>
    <p:sldId id="306" r:id="rId5"/>
    <p:sldId id="323" r:id="rId6"/>
    <p:sldId id="325" r:id="rId7"/>
    <p:sldId id="318" r:id="rId8"/>
    <p:sldId id="331" r:id="rId9"/>
    <p:sldId id="316" r:id="rId10"/>
    <p:sldId id="329" r:id="rId11"/>
    <p:sldId id="333" r:id="rId12"/>
    <p:sldId id="334" r:id="rId13"/>
    <p:sldId id="330" r:id="rId14"/>
    <p:sldId id="327" r:id="rId15"/>
    <p:sldId id="317" r:id="rId16"/>
    <p:sldId id="328" r:id="rId18"/>
    <p:sldId id="289" r:id="rId19"/>
    <p:sldId id="319" r:id="rId20"/>
    <p:sldId id="320" r:id="rId21"/>
    <p:sldId id="321" r:id="rId22"/>
    <p:sldId id="314" r:id="rId23"/>
    <p:sldId id="296" r:id="rId24"/>
    <p:sldId id="297" r:id="rId25"/>
    <p:sldId id="298" r:id="rId26"/>
    <p:sldId id="315" r:id="rId27"/>
    <p:sldId id="276" r:id="rId28"/>
    <p:sldId id="301" r:id="rId29"/>
    <p:sldId id="277" r:id="rId30"/>
    <p:sldId id="260" r:id="rId31"/>
    <p:sldId id="290" r:id="rId32"/>
    <p:sldId id="324" r:id="rId33"/>
    <p:sldId id="294" r:id="rId34"/>
    <p:sldId id="295" r:id="rId35"/>
    <p:sldId id="257" r:id="rId36"/>
    <p:sldId id="288" r:id="rId37"/>
    <p:sldId id="307" r:id="rId38"/>
    <p:sldId id="309" r:id="rId39"/>
    <p:sldId id="312" r:id="rId40"/>
    <p:sldId id="313" r:id="rId41"/>
    <p:sldId id="308" r:id="rId42"/>
    <p:sldId id="310" r:id="rId43"/>
    <p:sldId id="270" r:id="rId44"/>
    <p:sldId id="291" r:id="rId45"/>
    <p:sldId id="259" r:id="rId46"/>
    <p:sldId id="275" r:id="rId47"/>
    <p:sldId id="292" r:id="rId48"/>
    <p:sldId id="286" r:id="rId49"/>
    <p:sldId id="302" r:id="rId50"/>
    <p:sldId id="303" r:id="rId51"/>
    <p:sldId id="304" r:id="rId52"/>
    <p:sldId id="305" r:id="rId53"/>
    <p:sldId id="278" r:id="rId54"/>
    <p:sldId id="287" r:id="rId55"/>
    <p:sldId id="261" r:id="rId56"/>
    <p:sldId id="264" r:id="rId57"/>
    <p:sldId id="293" r:id="rId58"/>
    <p:sldId id="267" r:id="rId59"/>
    <p:sldId id="311" r:id="rId60"/>
    <p:sldId id="299" r:id="rId61"/>
    <p:sldId id="256" r:id="rId62"/>
    <p:sldId id="300" r:id="rId63"/>
    <p:sldId id="322"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inton" initials="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049" cy="465606"/>
          </a:xfrm>
          <a:prstGeom prst="rect">
            <a:avLst/>
          </a:prstGeom>
        </p:spPr>
        <p:txBody>
          <a:bodyPr vert="horz" lIns="90446" tIns="45223" rIns="90446" bIns="45223" rtlCol="0"/>
          <a:lstStyle>
            <a:lvl1pPr algn="l">
              <a:defRPr sz="1200"/>
            </a:lvl1pPr>
          </a:lstStyle>
          <a:p>
            <a:endParaRPr lang="en-US" dirty="0"/>
          </a:p>
        </p:txBody>
      </p:sp>
      <p:sp>
        <p:nvSpPr>
          <p:cNvPr id="3" name="Date Placeholder 2"/>
          <p:cNvSpPr>
            <a:spLocks noGrp="1"/>
          </p:cNvSpPr>
          <p:nvPr>
            <p:ph type="dt" sz="quarter" idx="1"/>
          </p:nvPr>
        </p:nvSpPr>
        <p:spPr>
          <a:xfrm>
            <a:off x="3970785" y="0"/>
            <a:ext cx="3038049" cy="465606"/>
          </a:xfrm>
          <a:prstGeom prst="rect">
            <a:avLst/>
          </a:prstGeom>
        </p:spPr>
        <p:txBody>
          <a:bodyPr vert="horz" lIns="90446" tIns="45223" rIns="90446" bIns="45223" rtlCol="0"/>
          <a:lstStyle>
            <a:lvl1pPr algn="r">
              <a:defRPr sz="1200"/>
            </a:lvl1pPr>
          </a:lstStyle>
          <a:p>
            <a:fld id="{1352590E-BB9E-4846-8D0C-F6100E0F676F}" type="datetimeFigureOut">
              <a:rPr lang="en-US" smtClean="0"/>
            </a:fld>
            <a:endParaRPr lang="en-US" dirty="0"/>
          </a:p>
        </p:txBody>
      </p:sp>
      <p:sp>
        <p:nvSpPr>
          <p:cNvPr id="4" name="Footer Placeholder 3"/>
          <p:cNvSpPr>
            <a:spLocks noGrp="1"/>
          </p:cNvSpPr>
          <p:nvPr>
            <p:ph type="ftr" sz="quarter" idx="2"/>
          </p:nvPr>
        </p:nvSpPr>
        <p:spPr>
          <a:xfrm>
            <a:off x="2" y="8829221"/>
            <a:ext cx="3038049" cy="465606"/>
          </a:xfrm>
          <a:prstGeom prst="rect">
            <a:avLst/>
          </a:prstGeom>
        </p:spPr>
        <p:txBody>
          <a:bodyPr vert="horz" lIns="90446" tIns="45223" rIns="90446" bIns="45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85" y="8829221"/>
            <a:ext cx="3038049" cy="465606"/>
          </a:xfrm>
          <a:prstGeom prst="rect">
            <a:avLst/>
          </a:prstGeom>
        </p:spPr>
        <p:txBody>
          <a:bodyPr vert="horz" lIns="90446" tIns="45223" rIns="90446" bIns="45223" rtlCol="0" anchor="b"/>
          <a:lstStyle>
            <a:lvl1pPr algn="r">
              <a:defRPr sz="1200"/>
            </a:lvl1pPr>
          </a:lstStyle>
          <a:p>
            <a:fld id="{92BA1953-5707-4E41-82AA-F5B3A16394E7}"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049" cy="465606"/>
          </a:xfrm>
          <a:prstGeom prst="rect">
            <a:avLst/>
          </a:prstGeom>
        </p:spPr>
        <p:txBody>
          <a:bodyPr vert="horz" lIns="90446" tIns="45223" rIns="90446" bIns="45223" rtlCol="0"/>
          <a:lstStyle>
            <a:lvl1pPr algn="l">
              <a:defRPr sz="1200"/>
            </a:lvl1pPr>
          </a:lstStyle>
          <a:p>
            <a:endParaRPr lang="en-US" dirty="0"/>
          </a:p>
        </p:txBody>
      </p:sp>
      <p:sp>
        <p:nvSpPr>
          <p:cNvPr id="3" name="Date Placeholder 2"/>
          <p:cNvSpPr>
            <a:spLocks noGrp="1"/>
          </p:cNvSpPr>
          <p:nvPr>
            <p:ph type="dt" idx="1"/>
          </p:nvPr>
        </p:nvSpPr>
        <p:spPr>
          <a:xfrm>
            <a:off x="3970785" y="0"/>
            <a:ext cx="3038049" cy="465606"/>
          </a:xfrm>
          <a:prstGeom prst="rect">
            <a:avLst/>
          </a:prstGeom>
        </p:spPr>
        <p:txBody>
          <a:bodyPr vert="horz" lIns="90446" tIns="45223" rIns="90446" bIns="45223" rtlCol="0"/>
          <a:lstStyle>
            <a:lvl1pPr algn="r">
              <a:defRPr sz="1200"/>
            </a:lvl1pPr>
          </a:lstStyle>
          <a:p>
            <a:fld id="{025AEF11-0E99-4C60-9B61-5B83E8FC053B}" type="datetimeFigureOut">
              <a:rPr lang="en-US" smtClean="0"/>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0446" tIns="45223" rIns="90446" bIns="45223" rtlCol="0" anchor="ctr"/>
          <a:lstStyle/>
          <a:p>
            <a:endParaRPr lang="en-US" dirty="0"/>
          </a:p>
        </p:txBody>
      </p:sp>
      <p:sp>
        <p:nvSpPr>
          <p:cNvPr id="5" name="Notes Placeholder 4"/>
          <p:cNvSpPr>
            <a:spLocks noGrp="1"/>
          </p:cNvSpPr>
          <p:nvPr>
            <p:ph type="body" sz="quarter" idx="3"/>
          </p:nvPr>
        </p:nvSpPr>
        <p:spPr>
          <a:xfrm>
            <a:off x="700728" y="4415398"/>
            <a:ext cx="5608947" cy="4184166"/>
          </a:xfrm>
          <a:prstGeom prst="rect">
            <a:avLst/>
          </a:prstGeom>
        </p:spPr>
        <p:txBody>
          <a:bodyPr vert="horz" lIns="90446" tIns="45223" rIns="90446" bIns="45223"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2" y="8829221"/>
            <a:ext cx="3038049" cy="465606"/>
          </a:xfrm>
          <a:prstGeom prst="rect">
            <a:avLst/>
          </a:prstGeom>
        </p:spPr>
        <p:txBody>
          <a:bodyPr vert="horz" lIns="90446" tIns="45223" rIns="90446" bIns="45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85" y="8829221"/>
            <a:ext cx="3038049" cy="465606"/>
          </a:xfrm>
          <a:prstGeom prst="rect">
            <a:avLst/>
          </a:prstGeom>
        </p:spPr>
        <p:txBody>
          <a:bodyPr vert="horz" lIns="90446" tIns="45223" rIns="90446" bIns="45223" rtlCol="0" anchor="b"/>
          <a:lstStyle>
            <a:lvl1pPr algn="r">
              <a:defRPr sz="1200"/>
            </a:lvl1pPr>
          </a:lstStyle>
          <a:p>
            <a:fld id="{0982BAF3-FD32-4905-9778-9E68421218E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2BAF3-FD32-4905-9778-9E68421218E9}"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82BAF3-FD32-4905-9778-9E68421218E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16" name="Date Placeholder 15"/>
          <p:cNvSpPr>
            <a:spLocks noGrp="1"/>
          </p:cNvSpPr>
          <p:nvPr>
            <p:ph type="dt" sz="half" idx="10"/>
          </p:nvPr>
        </p:nvSpPr>
        <p:spPr/>
        <p:txBody>
          <a:bodyPr/>
          <a:lstStyle/>
          <a:p>
            <a:fld id="{98D45E44-ACF7-4CD9-9EEB-3D2A40A255FF}" type="datetimeFigureOut">
              <a:rPr lang="en-US" smtClean="0"/>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7A07E069-2ECF-4F57-A9EF-64ED8F1AE93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D45E44-ACF7-4CD9-9EEB-3D2A40A255F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D45E44-ACF7-4CD9-9EEB-3D2A40A255F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8D45E44-ACF7-4CD9-9EEB-3D2A40A255FF}" type="datetimeFigureOut">
              <a:rPr lang="en-US" smtClean="0"/>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7A07E069-2ECF-4F57-A9EF-64ED8F1AE93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19" name="Date Placeholder 18"/>
          <p:cNvSpPr>
            <a:spLocks noGrp="1"/>
          </p:cNvSpPr>
          <p:nvPr>
            <p:ph type="dt" sz="half" idx="10"/>
          </p:nvPr>
        </p:nvSpPr>
        <p:spPr/>
        <p:txBody>
          <a:bodyPr/>
          <a:lstStyle/>
          <a:p>
            <a:fld id="{98D45E44-ACF7-4CD9-9EEB-3D2A40A255FF}" type="datetimeFigureOut">
              <a:rPr lang="en-US" smtClean="0"/>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7A07E069-2ECF-4F57-A9EF-64ED8F1AE935}" type="slidenum">
              <a:rPr lang="en-US" smtClean="0"/>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98D45E44-ACF7-4CD9-9EEB-3D2A40A255FF}" type="datetimeFigureOut">
              <a:rPr lang="en-US" smtClean="0"/>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98D45E44-ACF7-4CD9-9EEB-3D2A40A255F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7A07E069-2ECF-4F57-A9EF-64ED8F1AE935}" type="slidenum">
              <a:rPr lang="en-US" smtClean="0"/>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endParaRPr kumimoji="0" lang="en-US"/>
          </a:p>
        </p:txBody>
      </p:sp>
      <p:sp>
        <p:nvSpPr>
          <p:cNvPr id="12" name="Date Placeholder 11"/>
          <p:cNvSpPr>
            <a:spLocks noGrp="1"/>
          </p:cNvSpPr>
          <p:nvPr>
            <p:ph type="dt" sz="half" idx="10"/>
          </p:nvPr>
        </p:nvSpPr>
        <p:spPr/>
        <p:txBody>
          <a:bodyPr/>
          <a:lstStyle/>
          <a:p>
            <a:fld id="{98D45E44-ACF7-4CD9-9EEB-3D2A40A255FF}" type="datetimeFigureOut">
              <a:rPr lang="en-US" smtClean="0"/>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D45E44-ACF7-4CD9-9EEB-3D2A40A255FF}" type="datetimeFigureOut">
              <a:rPr lang="en-US" smtClean="0"/>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8D45E44-ACF7-4CD9-9EEB-3D2A40A255FF}" type="datetimeFigureOut">
              <a:rPr lang="en-US" smtClean="0"/>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endParaRPr kumimoji="0" lang="en-US" dirty="0"/>
          </a:p>
        </p:txBody>
      </p:sp>
      <p:sp>
        <p:nvSpPr>
          <p:cNvPr id="7" name="Date Placeholder 6"/>
          <p:cNvSpPr>
            <a:spLocks noGrp="1"/>
          </p:cNvSpPr>
          <p:nvPr>
            <p:ph type="dt" sz="half" idx="10"/>
          </p:nvPr>
        </p:nvSpPr>
        <p:spPr/>
        <p:txBody>
          <a:bodyPr/>
          <a:lstStyle/>
          <a:p>
            <a:fld id="{98D45E44-ACF7-4CD9-9EEB-3D2A40A255F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A07E069-2ECF-4F57-A9EF-64ED8F1AE935}" type="slidenum">
              <a:rPr lang="en-US" smtClean="0"/>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8D45E44-ACF7-4CD9-9EEB-3D2A40A255FF}" type="datetimeFigureOut">
              <a:rPr lang="en-US" smtClean="0"/>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07E069-2ECF-4F57-A9EF-64ED8F1AE935}" type="slidenum">
              <a:rPr lang="en-US" smtClean="0"/>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www.crossbooks.com/verse.asp?ref=Jn+1%3A1-2" TargetMode="External"/><Relationship Id="rId3" Type="http://schemas.openxmlformats.org/officeDocument/2006/relationships/hyperlink" Target="http://www.crossbooks.com/book.asp?pub=0&amp;book=595&amp;tocpath=JOHN%20COMMENTARY\John\I.%20THE%20WITNESSES%20TO%20THE%20REVELATION%20OF%20JESUS%20CHRIST,%201:1-51\A.%20Jesus%20the%20Living%20Word:%20The%20First%20Witness%20of%20John%20the%20Apostle,%201:1-5\1.%20Christ%20is%20eternal%20(v.1-2)" TargetMode="External"/><Relationship Id="rId2" Type="http://schemas.openxmlformats.org/officeDocument/2006/relationships/hyperlink" Target="http://www.crossbooks.com/verse.asp?ref=Mk+13%3A32" TargetMode="External"/><Relationship Id="rId1" Type="http://schemas.openxmlformats.org/officeDocument/2006/relationships/hyperlink" Target="S%20OLIVET%20MINISTRY:%20JES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hyperlink" Target="http://biblia.com/bible/nasb95/Prov%2012.25" TargetMode="External"/><Relationship Id="rId5" Type="http://schemas.openxmlformats.org/officeDocument/2006/relationships/hyperlink" Target="http://biblia.com/bible/nasb95/Ps%20145.14" TargetMode="External"/><Relationship Id="rId4" Type="http://schemas.openxmlformats.org/officeDocument/2006/relationships/hyperlink" Target="http://biblia.com/bible/nasb95/Ps%20147.3" TargetMode="External"/><Relationship Id="rId3" Type="http://schemas.openxmlformats.org/officeDocument/2006/relationships/hyperlink" Target="http://biblia.com/bible/nasb95/Ps%20143.7-8" TargetMode="External"/><Relationship Id="rId2" Type="http://schemas.openxmlformats.org/officeDocument/2006/relationships/hyperlink" Target="http://biblia.com/bible/nasb95/Ps%20126.5" TargetMode="External"/><Relationship Id="rId1"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image" Target="../media/image30.jpeg"/></Relationships>
</file>

<file path=ppt/slides/_rels/slide37.xml.rels><?xml version="1.0" encoding="UTF-8" standalone="yes"?>
<Relationships xmlns="http://schemas.openxmlformats.org/package/2006/relationships"><Relationship Id="rId9" Type="http://schemas.openxmlformats.org/officeDocument/2006/relationships/hyperlink" Target="http://biblia.com/bible/nasb95/Psalm%2031.24" TargetMode="External"/><Relationship Id="rId8" Type="http://schemas.openxmlformats.org/officeDocument/2006/relationships/hyperlink" Target="http://biblia.com/bible/nasb95/Ps%2031.22" TargetMode="External"/><Relationship Id="rId7" Type="http://schemas.openxmlformats.org/officeDocument/2006/relationships/hyperlink" Target="http://biblia.com/bible/nasb95/Ps%2027.14" TargetMode="External"/><Relationship Id="rId6" Type="http://schemas.openxmlformats.org/officeDocument/2006/relationships/hyperlink" Target="http://biblia.com/bible/nasb95/Ps%209.9" TargetMode="External"/><Relationship Id="rId5" Type="http://schemas.openxmlformats.org/officeDocument/2006/relationships/hyperlink" Target="http://biblia.com/bible/nasb95/Eccles%209.4" TargetMode="External"/><Relationship Id="rId4" Type="http://schemas.openxmlformats.org/officeDocument/2006/relationships/hyperlink" Target="http://biblia.com/bible/nasb95/2%20Sam%2022.29" TargetMode="External"/><Relationship Id="rId3" Type="http://schemas.openxmlformats.org/officeDocument/2006/relationships/hyperlink" Target="http://biblia.com/bible/nasb95/2%20Sam%2022.17-22" TargetMode="External"/><Relationship Id="rId2" Type="http://schemas.openxmlformats.org/officeDocument/2006/relationships/hyperlink" Target="http://biblia.com/bible/nasb95/Deut%2033.27" TargetMode="External"/><Relationship Id="rId16" Type="http://schemas.openxmlformats.org/officeDocument/2006/relationships/slideLayout" Target="../slideLayouts/slideLayout2.xml"/><Relationship Id="rId15" Type="http://schemas.openxmlformats.org/officeDocument/2006/relationships/hyperlink" Target="http://biblia.com/bible/nasb95/Ps%2062.5" TargetMode="External"/><Relationship Id="rId14" Type="http://schemas.openxmlformats.org/officeDocument/2006/relationships/hyperlink" Target="http://biblia.com/bible/nasb95/Ps%2055.22" TargetMode="External"/><Relationship Id="rId13" Type="http://schemas.openxmlformats.org/officeDocument/2006/relationships/hyperlink" Target="http://biblia.com/bible/nasb95/Ps%2043.5" TargetMode="External"/><Relationship Id="rId12" Type="http://schemas.openxmlformats.org/officeDocument/2006/relationships/hyperlink" Target="http://biblia.com/bible/nasb95/Ps%2037.23-24" TargetMode="External"/><Relationship Id="rId11" Type="http://schemas.openxmlformats.org/officeDocument/2006/relationships/hyperlink" Target="http://biblia.com/bible/nasb95/Psalm%2034.19" TargetMode="External"/><Relationship Id="rId10" Type="http://schemas.openxmlformats.org/officeDocument/2006/relationships/hyperlink" Target="http://biblia.com/bible/nasb95/Ps%2034.18" TargetMode="External"/><Relationship Id="rId1" Type="http://schemas.openxmlformats.org/officeDocument/2006/relationships/hyperlink" Target="http://biblia.com/bible/nasb95/Deut%2031.8" TargetMode="Externa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biblia.com/bible/nasb95/Phil%204.6-7" TargetMode="External"/><Relationship Id="rId6" Type="http://schemas.openxmlformats.org/officeDocument/2006/relationships/hyperlink" Target="http://biblia.com/bible/nasb95/Isa%2026.3-4" TargetMode="External"/><Relationship Id="rId5" Type="http://schemas.openxmlformats.org/officeDocument/2006/relationships/hyperlink" Target="http://biblia.com/bible/nasb95/Prov%2012.25" TargetMode="External"/><Relationship Id="rId4" Type="http://schemas.openxmlformats.org/officeDocument/2006/relationships/hyperlink" Target="http://biblia.com/bible/nasb95/Ps%20145.14" TargetMode="External"/><Relationship Id="rId3" Type="http://schemas.openxmlformats.org/officeDocument/2006/relationships/hyperlink" Target="http://biblia.com/bible/nasb95/Ps%20147.3" TargetMode="External"/><Relationship Id="rId2" Type="http://schemas.openxmlformats.org/officeDocument/2006/relationships/hyperlink" Target="http://biblia.com/bible/nasb95/Ps%20143.7-8" TargetMode="External"/><Relationship Id="rId1" Type="http://schemas.openxmlformats.org/officeDocument/2006/relationships/hyperlink" Target="http://biblia.com/bible/nasb95/Ps%20126.5"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image" Target="../media/image37.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20000"/>
          </a:bodyPr>
          <a:lstStyle/>
          <a:p>
            <a:pPr marL="0" indent="0" algn="l">
              <a:buNone/>
            </a:pP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Two Nuns run out of gas a mile from the gas station.</a:t>
            </a:r>
            <a:b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br>
            <a:b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b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They are rummaging around the car for a gas can, or some other container to hold the fuel but all they can find is a bed pan.</a:t>
            </a:r>
            <a:b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br>
            <a:b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b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So they take the bed pan and walk the mile to the station, fill the pan and walk back to the car.</a:t>
            </a:r>
            <a:b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b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So there they are, two Nuns in full Nun garb pouring gas into the vehicle from a bed pan.</a:t>
            </a:r>
            <a:b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br>
            <a:b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b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A man driving by sees the Nuns, sees the bed pan and exclaims:</a:t>
            </a:r>
            <a:b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br>
            <a:b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b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"Oh, Lord! Now that is faith!"</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effectLst>
                  <a:outerShdw blurRad="38100" dist="38100" dir="2700000" algn="tl">
                    <a:srgbClr val="000000">
                      <a:alpha val="43137"/>
                    </a:srgbClr>
                  </a:outerShdw>
                </a:effectLst>
              </a:rPr>
              <a:t>2 Corinthians 8:9 (KJV)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9 </a:t>
            </a:r>
            <a:r>
              <a:rPr lang="en-US" dirty="0">
                <a:effectLst>
                  <a:outerShdw blurRad="38100" dist="38100" dir="2700000" algn="tl">
                    <a:srgbClr val="000000">
                      <a:alpha val="43137"/>
                    </a:srgbClr>
                  </a:outerShdw>
                </a:effectLst>
              </a:rPr>
              <a:t> For ye know the grace of our Lord Jesus Christ, that, though he was rich, yet for your sakes he became poor, that ye through his poverty might be rich. </a:t>
            </a:r>
            <a:br>
              <a:rPr lang="en-US" dirty="0">
                <a:effectLst>
                  <a:outerShdw blurRad="38100" dist="38100" dir="2700000" algn="tl">
                    <a:srgbClr val="000000">
                      <a:alpha val="43137"/>
                    </a:srgbClr>
                  </a:outerShdw>
                </a:effectLst>
              </a:rPr>
            </a:br>
            <a:r>
              <a:rPr lang="en-US" dirty="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686800" cy="6629400"/>
          </a:xfrm>
        </p:spPr>
        <p:txBody>
          <a:bodyPr>
            <a:normAutofit fontScale="47500" lnSpcReduction="20000"/>
          </a:bodyPr>
          <a:lstStyle/>
          <a:p>
            <a:r>
              <a:rPr lang="en-US" dirty="0">
                <a:effectLst/>
              </a:rPr>
              <a:t>Made [himself] nothing; to have no reputation; to empty oneself; to be completely empty.</a:t>
            </a:r>
            <a:endParaRPr lang="en-US" dirty="0">
              <a:effectLst/>
            </a:endParaRPr>
          </a:p>
          <a:p>
            <a:r>
              <a:rPr lang="en-US" dirty="0"/>
              <a:t> </a:t>
            </a:r>
            <a:endParaRPr lang="en-US" dirty="0"/>
          </a:p>
          <a:p>
            <a:pPr algn="ctr"/>
            <a:r>
              <a:rPr lang="en-US" b="1" dirty="0">
                <a:effectLst/>
                <a:latin typeface="Arial" panose="020B0604020202020204" pitchFamily="34" charset="0"/>
              </a:rPr>
              <a:t>Practical Application Jesus Christ made Himself of no </a:t>
            </a:r>
            <a:r>
              <a:rPr lang="en-US" b="1" i="1" dirty="0">
                <a:effectLst/>
                <a:latin typeface="Arial" panose="020B0604020202020204" pitchFamily="34" charset="0"/>
              </a:rPr>
              <a:t>reputation</a:t>
            </a:r>
            <a:r>
              <a:rPr lang="en-US" b="1" dirty="0">
                <a:effectLst/>
                <a:latin typeface="Arial" panose="020B0604020202020204" pitchFamily="34" charset="0"/>
              </a:rPr>
              <a:t>; that is, He </a:t>
            </a:r>
            <a:r>
              <a:rPr lang="en-US" b="1" i="1" dirty="0">
                <a:effectLst/>
                <a:latin typeface="Arial" panose="020B0604020202020204" pitchFamily="34" charset="0"/>
              </a:rPr>
              <a:t>emptied Himself</a:t>
            </a:r>
            <a:r>
              <a:rPr lang="en-US" b="1" dirty="0">
                <a:effectLst/>
                <a:latin typeface="Arial" panose="020B0604020202020204" pitchFamily="34" charset="0"/>
              </a:rPr>
              <a:t>. It is the picture of pouring water out of a glass until it is empty or of dumping something until it is all removed (William Barclay. </a:t>
            </a:r>
            <a:r>
              <a:rPr lang="en-US" b="1" i="1" dirty="0">
                <a:effectLst/>
                <a:latin typeface="Arial" panose="020B0604020202020204" pitchFamily="34" charset="0"/>
              </a:rPr>
              <a:t>The Letters to the Philippians, Colossians, and Thessalonians</a:t>
            </a:r>
            <a:r>
              <a:rPr lang="en-US" b="1" dirty="0">
                <a:effectLst/>
                <a:latin typeface="Arial" panose="020B0604020202020204" pitchFamily="34" charset="0"/>
              </a:rPr>
              <a:t>, </a:t>
            </a:r>
            <a:r>
              <a:rPr lang="en-US" b="1" dirty="0" err="1">
                <a:effectLst/>
                <a:latin typeface="Arial" panose="020B0604020202020204" pitchFamily="34" charset="0"/>
              </a:rPr>
              <a:t>p.44</a:t>
            </a:r>
            <a:r>
              <a:rPr lang="en-US" b="1" dirty="0">
                <a:effectLst/>
                <a:latin typeface="Arial" panose="020B0604020202020204" pitchFamily="34" charset="0"/>
              </a:rPr>
              <a:t>). The very picture of being completely empty stirs a feeling of just how far Christ went in humbling Himself for us. What was it that was poured or emptied out of Jesus Christ when He left heaven and came to earth? (This is what theologians call the </a:t>
            </a:r>
            <a:r>
              <a:rPr lang="en-US" b="1" i="1" dirty="0">
                <a:effectLst/>
                <a:latin typeface="Arial" panose="020B0604020202020204" pitchFamily="34" charset="0"/>
              </a:rPr>
              <a:t>kenosis theory</a:t>
            </a:r>
            <a:r>
              <a:rPr lang="en-US" b="1" dirty="0">
                <a:effectLst/>
                <a:latin typeface="Arial" panose="020B0604020202020204" pitchFamily="34" charset="0"/>
              </a:rPr>
              <a:t>.) Note that this passage does not say. It only says that Christ </a:t>
            </a:r>
            <a:r>
              <a:rPr lang="en-US" b="1" i="1" dirty="0">
                <a:effectLst/>
                <a:latin typeface="Arial" panose="020B0604020202020204" pitchFamily="34" charset="0"/>
              </a:rPr>
              <a:t>emptied Himself</a:t>
            </a:r>
            <a:r>
              <a:rPr lang="en-US" b="1" dirty="0">
                <a:effectLst/>
                <a:latin typeface="Arial" panose="020B0604020202020204" pitchFamily="34" charset="0"/>
              </a:rPr>
              <a:t>. Other Scriptures, however, give some indication. (See </a:t>
            </a:r>
            <a:r>
              <a:rPr lang="en-US" b="1" dirty="0" err="1">
                <a:effectLst/>
                <a:latin typeface="Arial" panose="020B0604020202020204" pitchFamily="34" charset="0"/>
              </a:rPr>
              <a:t>POSB</a:t>
            </a:r>
            <a:r>
              <a:rPr lang="en-US" b="1" dirty="0">
                <a:effectLst/>
                <a:latin typeface="Arial" panose="020B0604020202020204" pitchFamily="34" charset="0"/>
              </a:rPr>
              <a:t> note, </a:t>
            </a:r>
            <a:r>
              <a:rPr lang="en-US" b="1" dirty="0" err="1">
                <a:effectLst/>
                <a:latin typeface="Arial" panose="020B0604020202020204" pitchFamily="34" charset="0"/>
              </a:rPr>
              <a:t>pt.4</a:t>
            </a:r>
            <a:r>
              <a:rPr lang="en-US" b="1" dirty="0">
                <a:effectLst/>
                <a:latin typeface="Arial" panose="020B0604020202020204" pitchFamily="34" charset="0"/>
              </a:rPr>
              <a:t>—</a:t>
            </a:r>
            <a:r>
              <a:rPr lang="en-US" b="1" baseline="30000" dirty="0">
                <a:effectLst/>
                <a:latin typeface="Wingdings" panose="05000000000000000000" pitchFamily="2" charset="2"/>
              </a:rPr>
              <a:t>§</a:t>
            </a:r>
            <a:r>
              <a:rPr lang="en-US" b="1" u="none" strike="noStrike" dirty="0">
                <a:effectLst/>
                <a:latin typeface="Arial" panose="020B0604020202020204" pitchFamily="34" charset="0"/>
                <a:hlinkClick r:id="rId1"/>
              </a:rPr>
              <a:t> </a:t>
            </a:r>
            <a:r>
              <a:rPr lang="en-US" b="1" dirty="0">
                <a:effectLst/>
                <a:latin typeface="Arial" panose="020B0604020202020204" pitchFamily="34" charset="0"/>
                <a:hlinkClick r:id="rId2"/>
              </a:rPr>
              <a:t>Mark 13:32</a:t>
            </a:r>
            <a:r>
              <a:rPr lang="en-US" b="1" dirty="0">
                <a:effectLst/>
                <a:latin typeface="Arial" panose="020B0604020202020204" pitchFamily="34" charset="0"/>
              </a:rPr>
              <a:t> for more discussion.)</a:t>
            </a:r>
            <a:endParaRPr lang="en-US" b="1" dirty="0">
              <a:effectLst/>
              <a:latin typeface="Arial" panose="020B0604020202020204" pitchFamily="34" charset="0"/>
            </a:endParaRPr>
          </a:p>
          <a:p>
            <a:pPr algn="ctr">
              <a:buFont typeface="+mj-lt"/>
              <a:buAutoNum type="arabicPeriod"/>
            </a:pPr>
            <a:r>
              <a:rPr lang="en-US" b="1" dirty="0">
                <a:effectLst/>
                <a:latin typeface="Arial" panose="020B0604020202020204" pitchFamily="34" charset="0"/>
              </a:rPr>
              <a:t>Christ did not lay aside His deity when He came to earth. He could not cease to be who He was: God. No person can ever cease to be who he is. A person may take on different traits and behave differently; a person may change his behavior and looks, but he is the same person in being, nature, and essence. Jesus Christ is God; therefore, He is always God—He always possesses the nature of God. (See note—</a:t>
            </a:r>
            <a:r>
              <a:rPr lang="en-US" b="1" baseline="30000" dirty="0">
                <a:effectLst/>
                <a:latin typeface="Wingdings" panose="05000000000000000000" pitchFamily="2" charset="2"/>
              </a:rPr>
              <a:t>§</a:t>
            </a:r>
            <a:r>
              <a:rPr lang="en-US" b="1" u="none" strike="noStrike" dirty="0">
                <a:effectLst/>
                <a:latin typeface="Arial" panose="020B0604020202020204" pitchFamily="34" charset="0"/>
                <a:hlinkClick r:id="rId3"/>
              </a:rPr>
              <a:t> </a:t>
            </a:r>
            <a:r>
              <a:rPr lang="en-US" b="1" dirty="0">
                <a:effectLst/>
                <a:latin typeface="Arial" panose="020B0604020202020204" pitchFamily="34" charset="0"/>
                <a:hlinkClick r:id="rId4"/>
              </a:rPr>
              <a:t>John 1:1-2</a:t>
            </a:r>
            <a:r>
              <a:rPr lang="en-US" b="1" dirty="0">
                <a:effectLst/>
                <a:latin typeface="Arial" panose="020B0604020202020204" pitchFamily="34" charset="0"/>
              </a:rPr>
              <a:t>.) </a:t>
            </a:r>
            <a:endParaRPr lang="en-US" b="1" dirty="0">
              <a:effectLst/>
              <a:latin typeface="Arial" panose="020B0604020202020204" pitchFamily="34" charset="0"/>
            </a:endParaRPr>
          </a:p>
          <a:p>
            <a:pPr algn="ctr">
              <a:buFont typeface="+mj-lt"/>
              <a:buAutoNum type="arabicPeriod" startAt="2"/>
            </a:pPr>
            <a:r>
              <a:rPr lang="en-US" b="1" dirty="0">
                <a:effectLst/>
                <a:latin typeface="Arial" panose="020B0604020202020204" pitchFamily="34" charset="0"/>
              </a:rPr>
              <a:t>Christ laid aside some of His rights as God: </a:t>
            </a:r>
            <a:endParaRPr lang="en-US" b="1" dirty="0">
              <a:effectLst/>
              <a:latin typeface="Arial" panose="020B0604020202020204" pitchFamily="34" charset="0"/>
            </a:endParaRPr>
          </a:p>
          <a:p>
            <a:pPr algn="ctr"/>
            <a:r>
              <a:rPr lang="en-US" b="1" dirty="0">
                <a:effectLst/>
                <a:latin typeface="Wingdings" panose="05000000000000000000" pitchFamily="2" charset="2"/>
              </a:rPr>
              <a:t>ð</a:t>
            </a:r>
            <a:r>
              <a:rPr lang="en-US" b="1" dirty="0">
                <a:effectLst/>
                <a:latin typeface="Arial" panose="020B0604020202020204" pitchFamily="34" charset="0"/>
              </a:rPr>
              <a:t>  He laid aside His right </a:t>
            </a:r>
            <a:r>
              <a:rPr lang="en-US" b="1" i="1" dirty="0">
                <a:effectLst/>
                <a:latin typeface="Arial" panose="020B0604020202020204" pitchFamily="34" charset="0"/>
              </a:rPr>
              <a:t>to experience only the glory</a:t>
            </a:r>
            <a:r>
              <a:rPr lang="en-US" b="1" dirty="0">
                <a:effectLst/>
                <a:latin typeface="Arial" panose="020B0604020202020204" pitchFamily="34" charset="0"/>
              </a:rPr>
              <a:t> and majesty, honor and worship of heaven. In coming to earth as a man, He was to experience anything but glory and majesty, honor and worship. Men would treat Him far differently than they would a heavenly being.</a:t>
            </a:r>
            <a:endParaRPr lang="en-US" b="1" dirty="0">
              <a:effectLst/>
              <a:latin typeface="Arial" panose="020B0604020202020204" pitchFamily="34" charset="0"/>
            </a:endParaRPr>
          </a:p>
          <a:p>
            <a:pPr algn="ctr"/>
            <a:r>
              <a:rPr lang="en-US" b="1" dirty="0">
                <a:effectLst/>
                <a:latin typeface="Wingdings" panose="05000000000000000000" pitchFamily="2" charset="2"/>
              </a:rPr>
              <a:t>ð</a:t>
            </a:r>
            <a:r>
              <a:rPr lang="en-US" b="1" dirty="0">
                <a:effectLst/>
                <a:latin typeface="Arial" panose="020B0604020202020204" pitchFamily="34" charset="0"/>
              </a:rPr>
              <a:t>  He laid aside His right </a:t>
            </a:r>
            <a:r>
              <a:rPr lang="en-US" b="1" i="1" dirty="0">
                <a:effectLst/>
                <a:latin typeface="Arial" panose="020B0604020202020204" pitchFamily="34" charset="0"/>
              </a:rPr>
              <a:t>to appear only in heaven</a:t>
            </a:r>
            <a:r>
              <a:rPr lang="en-US" b="1" dirty="0">
                <a:effectLst/>
                <a:latin typeface="Arial" panose="020B0604020202020204" pitchFamily="34" charset="0"/>
              </a:rPr>
              <a:t> and to appear only as the Sovereign God of heaven. In coming to earth as a man, He was, of course, to appear as a man on earth.</a:t>
            </a:r>
            <a:endParaRPr lang="en-US" b="1" dirty="0">
              <a:effectLst/>
              <a:latin typeface="Arial" panose="020B0604020202020204" pitchFamily="34" charset="0"/>
            </a:endParaRPr>
          </a:p>
          <a:p>
            <a:pPr algn="ctr"/>
            <a:r>
              <a:rPr lang="en-US" b="1" dirty="0">
                <a:effectLst/>
                <a:latin typeface="Arial" panose="020B0604020202020204" pitchFamily="34" charset="0"/>
              </a:rPr>
              <a:t> </a:t>
            </a:r>
            <a:endParaRPr lang="en-US" b="1" dirty="0">
              <a:effectLst/>
              <a:latin typeface="Arial" panose="020B0604020202020204" pitchFamily="34" charset="0"/>
            </a:endParaRPr>
          </a:p>
          <a:p>
            <a:br>
              <a:rPr lang="en-US" b="1" dirty="0">
                <a:effectLst/>
                <a:latin typeface="Arial" panose="020B0604020202020204" pitchFamily="34" charset="0"/>
              </a:rPr>
            </a:br>
            <a:r>
              <a:rPr lang="en-US" b="1" dirty="0">
                <a:effectLst/>
                <a:latin typeface="Arial" panose="020B0604020202020204" pitchFamily="34" charset="0"/>
              </a:rPr>
              <a:t>Practical Word Studies in The New Testament.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6019800"/>
          </a:xfrm>
          <a:solidFill>
            <a:schemeClr val="bg1">
              <a:alpha val="80000"/>
            </a:schemeClr>
          </a:solidFill>
        </p:spPr>
        <p:txBody>
          <a:bodyPr>
            <a:normAutofit/>
          </a:bodyPr>
          <a:lstStyle/>
          <a:p>
            <a:pPr marL="0" indent="0">
              <a:lnSpc>
                <a:spcPct val="120000"/>
              </a:lnSpc>
              <a:buNone/>
            </a:pPr>
            <a:r>
              <a:rPr lang="en-US" sz="8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a:t>
            </a: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Running on Feeling.</a:t>
            </a:r>
            <a:b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18:46 KJV) And the hand of the LORD was on Elijah; and he girded up his loins, and ran before Ahab to the entrance of Jezreel.</a:t>
            </a: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After the seventh prayer, the rain came in the shape of a man</a:t>
            </a:r>
            <a:r>
              <a:rPr lang="en-US" sz="900" kern="100" dirty="0">
                <a:solidFill>
                  <a:srgbClr val="00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rPr>
              <a:t>’</a:t>
            </a: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s hand. Suddenly the sky was black, and the thundering rains came. </a:t>
            </a: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In our text, Elijah is running in the rain. What is his motivation? He was sure that revival had indeed come to Israel. He outran the chariot of King Ahab. He came to the entrance of the palace. No doubt, he must of thought, I will be an invited honored guest? After all, his God had won the contest of fire!</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Elijah was running on the emotion of hope. He was running on feelings. He felt good about his victory. Have you ever had your hopes suddenly dashed? Elijah was about to!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2. Running on Fear.</a:t>
            </a:r>
            <a:br>
              <a:rPr lang="en-US" sz="900" b="1"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19:1 KJV) And Ahab told Jezebel all that Elijah had done, and withal how he had slain all the prophets with the sword.</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19:2 KJV) Then Jezebel sent a messenger unto Elijah, saying, So let the gods do to me, and more also, if I make not thy life as the life of one of them by to morrow about this time.</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19:3 KJV) And when he saw that, he arose, and went for his life, and came to Beersheba, which belongeth to Judah, and left his servant there.</a:t>
            </a: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Queen Jezebel was not about to repent. She wanted the life of Elijah, and meant to do it by days end!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Elijah is up and running again. This time, Elijah is running on fear.</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Fear will motivate a man. Fear sells. Everyone wants to be safe. Some people only to come to Church, because, they feel safe there.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Unfortunately, for those who seek only safe harbors, God has called us to minister into the world of Jezebels!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We are to take up a cross and the message of the gospel and launch out into the deep. And Jezebel wants to take your life from you!</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3. Running on Fumes</a:t>
            </a: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19:4 KJV) But he himself went a day</a:t>
            </a:r>
            <a:r>
              <a:rPr lang="en-US" sz="900" kern="100" dirty="0">
                <a:solidFill>
                  <a:srgbClr val="00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rPr>
              <a:t>’</a:t>
            </a: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s journey into the wilderness, and came and sat down under a juniper tree: and he requested for himself that he might die; and said, It is enough; now, O LORD, take away my life; for I am not better than my fathers.</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19:5 KJV) And as he lay and slept under a juniper tree, behold, then an angel touched him, and said unto him, Arise and eat.</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In this text, Elijah has run out of gas. He is fully immersed in depression.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And so will you be, if you do not find the proper fuel source of the Christian life!</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 Christian is not to live by feelings. A Christian is not to live by fear. A Christian is to live by</a:t>
            </a:r>
            <a:r>
              <a:rPr lang="en-US" sz="900" kern="100" dirty="0">
                <a:solidFill>
                  <a:srgbClr val="00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rPr>
              <a:t>…</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b="1"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4. Running on Faith!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19:8 KJV) And he arose, and did eat and drink, and went in the strength of that meat forty days and forty nights unto Horeb the mount of God.</a:t>
            </a:r>
            <a:endParaRPr lang="en-US" sz="1400" dirty="0">
              <a:effectLst>
                <a:outerShdw blurRad="38100" dist="38100" dir="2700000" algn="tl">
                  <a:srgbClr val="000000">
                    <a:alpha val="43137"/>
                  </a:srgbClr>
                </a:outerShdw>
              </a:effectLs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t="11260" b="8312"/>
          <a:stretch>
            <a:fillRect/>
          </a:stretch>
        </p:blipFill>
        <p:spPr>
          <a:xfrm>
            <a:off x="152400" y="76200"/>
            <a:ext cx="2895600" cy="2286000"/>
          </a:xfrm>
          <a:prstGeom prst="rect">
            <a:avLst/>
          </a:prstGeom>
        </p:spPr>
      </p:pic>
      <p:pic>
        <p:nvPicPr>
          <p:cNvPr id="5" name="Picture 4" descr="A picture containing mete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76201"/>
            <a:ext cx="2286000" cy="2286000"/>
          </a:xfrm>
          <a:prstGeom prst="rect">
            <a:avLst/>
          </a:prstGeom>
        </p:spPr>
      </p:pic>
      <p:pic>
        <p:nvPicPr>
          <p:cNvPr id="7" name="Picture 6" descr="A person walking down the stree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2" y="362164"/>
            <a:ext cx="2762036" cy="1981200"/>
          </a:xfrm>
          <a:prstGeom prst="rect">
            <a:avLst/>
          </a:prstGeom>
        </p:spPr>
      </p:pic>
      <p:pic>
        <p:nvPicPr>
          <p:cNvPr id="9" name="Picture 8" descr="A picture containing outdoor, person, grass, person&#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85" y="2438400"/>
            <a:ext cx="2273300" cy="1828800"/>
          </a:xfrm>
          <a:prstGeom prst="rect">
            <a:avLst/>
          </a:prstGeom>
        </p:spPr>
      </p:pic>
      <p:pic>
        <p:nvPicPr>
          <p:cNvPr id="11" name="Picture 10" descr="A picture containing animal, food, device, underwater&#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l="6977" t="-1123" r="4651" b="5290"/>
          <a:stretch>
            <a:fillRect/>
          </a:stretch>
        </p:blipFill>
        <p:spPr>
          <a:xfrm>
            <a:off x="2819400" y="2438400"/>
            <a:ext cx="2895600" cy="1752600"/>
          </a:xfrm>
          <a:prstGeom prst="rect">
            <a:avLst/>
          </a:prstGeom>
        </p:spPr>
      </p:pic>
      <p:pic>
        <p:nvPicPr>
          <p:cNvPr id="13" name="Picture 12" descr="A picture containing object, clock, table, sitting&#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997" y="4514636"/>
            <a:ext cx="2273300" cy="1933253"/>
          </a:xfrm>
          <a:prstGeom prst="rect">
            <a:avLst/>
          </a:prstGeom>
        </p:spPr>
      </p:pic>
      <p:pic>
        <p:nvPicPr>
          <p:cNvPr id="15" name="Picture 14" descr="A close up of a person&#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6798" y="4514635"/>
            <a:ext cx="2124075" cy="2267163"/>
          </a:xfrm>
          <a:prstGeom prst="rect">
            <a:avLst/>
          </a:prstGeom>
        </p:spPr>
      </p:pic>
      <p:pic>
        <p:nvPicPr>
          <p:cNvPr id="17" name="Picture 16" descr="A statue of a person&#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4500078"/>
            <a:ext cx="2055495" cy="2267165"/>
          </a:xfrm>
          <a:prstGeom prst="rect">
            <a:avLst/>
          </a:prstGeom>
        </p:spPr>
      </p:pic>
      <p:pic>
        <p:nvPicPr>
          <p:cNvPr id="19" name="Picture 18" descr="A group of people standing around a fir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3743" y="4191000"/>
            <a:ext cx="1664240" cy="2133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t, shoes, sitting, standing&#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4801" y="228600"/>
            <a:ext cx="2362200" cy="1752600"/>
          </a:xfrm>
          <a:prstGeom prst="rect">
            <a:avLst/>
          </a:prstGeom>
        </p:spPr>
      </p:pic>
      <p:pic>
        <p:nvPicPr>
          <p:cNvPr id="5" name="Picture 4" descr="A close up of a logo&#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93361"/>
            <a:ext cx="4114800" cy="3774039"/>
          </a:xfrm>
          <a:prstGeom prst="rect">
            <a:avLst/>
          </a:prstGeom>
        </p:spPr>
      </p:pic>
      <p:pic>
        <p:nvPicPr>
          <p:cNvPr id="7" name="Picture 6" descr="A person standing in front of a ca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7779"/>
            <a:ext cx="2362200" cy="18955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noAutofit/>
          </a:bodyPr>
          <a:lstStyle/>
          <a:p>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Does God Allow Us to… </a:t>
            </a:r>
            <a:b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…Get to this Point?</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676400"/>
            <a:ext cx="8458200" cy="4770438"/>
          </a:xfrm>
        </p:spPr>
        <p:txBody>
          <a:bodyPr>
            <a:normAutofit/>
          </a:bodyPr>
          <a:lstStyle/>
          <a:p>
            <a:pPr marL="914400" lvl="1" indent="-514350">
              <a:buClrTx/>
              <a:buSzPct val="100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Points to Power of the Cross…</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All Need His Help</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514350">
              <a:spcBef>
                <a:spcPts val="12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Brings Message of Grace/ Mercy to Life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Now It’s Personal</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857250" lvl="1" indent="-457200">
              <a:spcBef>
                <a:spcPts val="12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Prompts Reliance upon Him/ Others</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Can’t Do It Alone</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514350">
              <a:spcBef>
                <a:spcPts val="12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Show Us/ Others We Can Still Be Used…</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Even in the Worst of Situations</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514350">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Move Beyond Guilt to Usefulness Again!</a:t>
            </a:r>
            <a:endPar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800" decel="100000"/>
                                        <p:tgtEl>
                                          <p:spTgt spid="3">
                                            <p:txEl>
                                              <p:pRg st="2" end="2"/>
                                            </p:txEl>
                                          </p:spTgt>
                                        </p:tgtEl>
                                      </p:cBhvr>
                                    </p:animEffect>
                                    <p:anim calcmode="lin" valueType="num">
                                      <p:cBhvr>
                                        <p:cTn id="27"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30"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800" decel="100000"/>
                                        <p:tgtEl>
                                          <p:spTgt spid="3">
                                            <p:txEl>
                                              <p:pRg st="3" end="3"/>
                                            </p:txEl>
                                          </p:spTgt>
                                        </p:tgtEl>
                                      </p:cBhvr>
                                    </p:animEffect>
                                    <p:anim calcmode="lin" valueType="num">
                                      <p:cBhvr>
                                        <p:cTn id="3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800" decel="100000"/>
                                        <p:tgtEl>
                                          <p:spTgt spid="3">
                                            <p:txEl>
                                              <p:pRg st="4" end="4"/>
                                            </p:txEl>
                                          </p:spTgt>
                                        </p:tgtEl>
                                      </p:cBhvr>
                                    </p:animEffect>
                                    <p:anim calcmode="lin" valueType="num">
                                      <p:cBhvr>
                                        <p:cTn id="4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800" decel="100000"/>
                                        <p:tgtEl>
                                          <p:spTgt spid="3">
                                            <p:txEl>
                                              <p:pRg st="5" end="5"/>
                                            </p:txEl>
                                          </p:spTgt>
                                        </p:tgtEl>
                                      </p:cBhvr>
                                    </p:animEffect>
                                    <p:anim calcmode="lin" valueType="num">
                                      <p:cBhvr>
                                        <p:cTn id="5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800" decel="100000"/>
                                        <p:tgtEl>
                                          <p:spTgt spid="3">
                                            <p:txEl>
                                              <p:pRg st="6" end="6"/>
                                            </p:txEl>
                                          </p:spTgt>
                                        </p:tgtEl>
                                      </p:cBhvr>
                                    </p:animEffect>
                                    <p:anim calcmode="lin" valueType="num">
                                      <p:cBhvr>
                                        <p:cTn id="62"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67" fill="hold">
                            <p:stCondLst>
                              <p:cond delay="1000"/>
                            </p:stCondLst>
                            <p:childTnLst>
                              <p:par>
                                <p:cTn id="68" presetID="30" presetClass="entr" presetSubtype="0" fill="hold" grpId="0" nodeType="after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800" decel="100000"/>
                                        <p:tgtEl>
                                          <p:spTgt spid="3">
                                            <p:txEl>
                                              <p:pRg st="7" end="7"/>
                                            </p:txEl>
                                          </p:spTgt>
                                        </p:tgtEl>
                                      </p:cBhvr>
                                    </p:animEffect>
                                    <p:anim calcmode="lin" valueType="num">
                                      <p:cBhvr>
                                        <p:cTn id="71"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par>
                          <p:cTn id="76" fill="hold">
                            <p:stCondLst>
                              <p:cond delay="2000"/>
                            </p:stCondLst>
                            <p:childTnLst>
                              <p:par>
                                <p:cTn id="77" presetID="2" presetClass="entr" presetSubtype="8" fill="hold" grpId="0" nodeType="after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additive="base">
                                        <p:cTn id="79" dur="3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80" dur="3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92500" lnSpcReduction="10000"/>
          </a:bodyPr>
          <a:lstStyle/>
          <a:p>
            <a:pPr marL="0" marR="0" indent="0">
              <a:lnSpc>
                <a:spcPct val="115000"/>
              </a:lnSpc>
              <a:spcBef>
                <a:spcPts val="0"/>
              </a:spcBef>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Symptoms of emotional exhaustion can manifest in emotional, physical and behavioral ways </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a sense of failure and self-doubt</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helpless, trapped and defeated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detached and alone in the world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unmotivated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negative, cynical and dissatisfied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tired and drained most of the time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sick a lot, and having a lowered immunity to illness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Frequent headaches and other aches and pains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sleep or appetite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Withdrawing from responsibilities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Isolating yourself from others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Procrastinating or taking longer than usual to get things done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Using food, drugs, alcohol, shopping to cope with feelings, or avoid feelings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Irritability, or taking frustrations out on others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Missing work, or coming in late and leaving early</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indent="0">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629400"/>
          </a:xfrm>
        </p:spPr>
        <p:txBody>
          <a:bodyPr/>
          <a:lstStyle/>
          <a:p>
            <a:pPr algn="l"/>
            <a:r>
              <a:rPr lang="en-US" sz="2800" b="0" i="0" dirty="0">
                <a:solidFill>
                  <a:srgbClr val="0A0A0A"/>
                </a:solidFill>
                <a:effectLst>
                  <a:outerShdw blurRad="38100" dist="38100" dir="2700000" algn="tl">
                    <a:srgbClr val="000000">
                      <a:alpha val="43137"/>
                    </a:srgbClr>
                  </a:outerShdw>
                </a:effectLst>
                <a:latin typeface="Arial Rounded MT Bold" panose="020F0704030504030204" pitchFamily="34" charset="0"/>
              </a:rPr>
              <a:t>The madness on a grand scale is manifest with countless crazies on the more local scale – drug dealers – snipers – cereal killers – even school bullies (if you want to become really local).</a:t>
            </a:r>
            <a:endParaRPr lang="en-US" sz="2800"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algn="l"/>
            <a:r>
              <a:rPr lang="en-US" sz="2800" b="0" i="0" dirty="0">
                <a:solidFill>
                  <a:srgbClr val="0A0A0A"/>
                </a:solidFill>
                <a:effectLst>
                  <a:outerShdw blurRad="38100" dist="38100" dir="2700000" algn="tl">
                    <a:srgbClr val="000000">
                      <a:alpha val="43137"/>
                    </a:srgbClr>
                  </a:outerShdw>
                </a:effectLst>
                <a:latin typeface="Arial Rounded MT Bold" panose="020F0704030504030204" pitchFamily="34" charset="0"/>
              </a:rPr>
              <a:t>There is no shortage of craziness out there and the temptation for godly people is to disengage and head for the hills – literally or figuratively.</a:t>
            </a:r>
            <a:endParaRPr lang="en-US" sz="2800"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553200"/>
          </a:xfrm>
        </p:spPr>
        <p:txBody>
          <a:bodyPr/>
          <a:lstStyle/>
          <a:p>
            <a:pPr marL="0" indent="0">
              <a:buNone/>
            </a:pP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An </a:t>
            </a:r>
            <a:r>
              <a:rPr lang="en-US" b="1" i="0" dirty="0">
                <a:solidFill>
                  <a:srgbClr val="0A0A0A"/>
                </a:solidFill>
                <a:effectLst>
                  <a:outerShdw blurRad="38100" dist="38100" dir="2700000" algn="tl">
                    <a:srgbClr val="000000">
                      <a:alpha val="43137"/>
                    </a:srgbClr>
                  </a:outerShdw>
                </a:effectLst>
                <a:latin typeface="Arial Rounded MT Bold" panose="020F0704030504030204" pitchFamily="34" charset="0"/>
              </a:rPr>
              <a:t>oak tree </a:t>
            </a: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is the </a:t>
            </a:r>
            <a:r>
              <a:rPr lang="en-US" b="1" i="0" dirty="0">
                <a:solidFill>
                  <a:srgbClr val="0A0A0A"/>
                </a:solidFill>
                <a:effectLst>
                  <a:outerShdw blurRad="38100" dist="38100" dir="2700000" algn="tl">
                    <a:srgbClr val="000000">
                      <a:alpha val="43137"/>
                    </a:srgbClr>
                  </a:outerShdw>
                </a:effectLst>
                <a:latin typeface="Arial Rounded MT Bold" panose="020F0704030504030204" pitchFamily="34" charset="0"/>
              </a:rPr>
              <a:t>perfection of an acorn</a:t>
            </a: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 And somebody has written these words: </a:t>
            </a:r>
            <a:endPar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When you’re discouraged and feeling a little blue, take a look at a mighty oak and see what a nut can do (Laughter). </a:t>
            </a:r>
            <a:endPar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That oak tree is the perfection of an acorn. It is, it means maturity. We grow under stress.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772400" cy="4857750"/>
          </a:xfrm>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Attitude Provides…</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ClrTx/>
              <a:buSzPct val="100000"/>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Perspective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buClrTx/>
              <a:buSzPct val="100000"/>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Power</a:t>
            </a:r>
            <a:endParaRPr lang="en-US" b="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spcAft>
                <a:spcPts val="225"/>
              </a:spcAft>
              <a:buClrTx/>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Mirror-</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How We See Ourselves </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spcAft>
                <a:spcPts val="225"/>
              </a:spcAft>
              <a:buClrTx/>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Lens-</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How We See Others/ Situations</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spcAft>
                <a:spcPts val="225"/>
              </a:spcAft>
              <a:buClrTx/>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Map-</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How We Choose Our Paths</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1">
              <a:spcBef>
                <a:spcPts val="1200"/>
              </a:spcBef>
              <a:buClrTx/>
              <a:buSzPct val="100000"/>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Persuasion</a:t>
            </a:r>
            <a:endParaRPr lang="en-US" b="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spcAft>
                <a:spcPts val="225"/>
              </a:spcAft>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Steers</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direction</a:t>
            </a:r>
            <a:r>
              <a:rPr lang="en-US" sz="2800" dirty="0">
                <a:effectLst>
                  <a:outerShdw blurRad="38100" dist="38100" dir="2700000" algn="tl">
                    <a:srgbClr val="000000">
                      <a:alpha val="43137"/>
                    </a:srgbClr>
                  </a:outerShdw>
                </a:effectLst>
                <a:latin typeface="Arial Rounded MT Bold" panose="020F0704030504030204" pitchFamily="34" charset="0"/>
              </a:rPr>
              <a:t>)</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spcAft>
                <a:spcPts val="225"/>
              </a:spcAft>
              <a:buSzPct val="10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Stations</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starts, hinders, stops</a:t>
            </a:r>
            <a:r>
              <a:rPr lang="en-US" sz="2800" dirty="0">
                <a:effectLst>
                  <a:outerShdw blurRad="38100" dist="38100" dir="2700000" algn="tl">
                    <a:srgbClr val="000000">
                      <a:alpha val="43137"/>
                    </a:srgbClr>
                  </a:outerShdw>
                </a:effectLst>
                <a:latin typeface="Arial Rounded MT Bold" panose="020F0704030504030204" pitchFamily="34" charset="0"/>
              </a:rPr>
              <a:t>)</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buSzPct val="100000"/>
              <a:buFont typeface="Courier New" panose="02070309020205020404" pitchFamily="49" charset="0"/>
              <a:buChar char="o"/>
            </a:pPr>
            <a:endParaRPr lang="en-US" sz="21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le 1"/>
          <p:cNvSpPr txBox="1"/>
          <p:nvPr/>
        </p:nvSpPr>
        <p:spPr>
          <a:xfrm>
            <a:off x="1657350" y="304800"/>
            <a:ext cx="5829300" cy="74295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Attitude </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500"/>
                            </p:stCondLst>
                            <p:childTnLst>
                              <p:par>
                                <p:cTn id="9" presetID="16" presetClass="entr" presetSubtype="37"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2000"/>
                                        <p:tgtEl>
                                          <p:spTgt spid="3">
                                            <p:txEl>
                                              <p:pRg st="1" end="1"/>
                                            </p:txEl>
                                          </p:spTgt>
                                        </p:tgtEl>
                                      </p:cBhvr>
                                    </p:animEffect>
                                  </p:childTnLst>
                                </p:cTn>
                              </p:par>
                            </p:childTnLst>
                          </p:cTn>
                        </p:par>
                        <p:par>
                          <p:cTn id="12" fill="hold">
                            <p:stCondLst>
                              <p:cond delay="5000"/>
                            </p:stCondLst>
                            <p:childTnLst>
                              <p:par>
                                <p:cTn id="13" presetID="16" presetClass="entr" presetSubtype="21"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7500"/>
                            </p:stCondLst>
                            <p:childTnLst>
                              <p:par>
                                <p:cTn id="17" presetID="16" presetClass="entr" presetSubtype="37"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2000"/>
                                        <p:tgtEl>
                                          <p:spTgt spid="3">
                                            <p:txEl>
                                              <p:pRg st="3" end="3"/>
                                            </p:txEl>
                                          </p:spTgt>
                                        </p:tgtEl>
                                      </p:cBhvr>
                                    </p:animEffect>
                                  </p:childTnLst>
                                </p:cTn>
                              </p:par>
                            </p:childTnLst>
                          </p:cTn>
                        </p:par>
                        <p:par>
                          <p:cTn id="20" fill="hold">
                            <p:stCondLst>
                              <p:cond delay="10000"/>
                            </p:stCondLst>
                            <p:childTnLst>
                              <p:par>
                                <p:cTn id="21" presetID="16" presetClass="entr" presetSubtype="21"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par>
                          <p:cTn id="24" fill="hold">
                            <p:stCondLst>
                              <p:cond delay="12500"/>
                            </p:stCondLst>
                            <p:childTnLst>
                              <p:par>
                                <p:cTn id="25" presetID="16" presetClass="entr" presetSubtype="37"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outVertical)">
                                      <p:cBhvr>
                                        <p:cTn id="27" dur="2000"/>
                                        <p:tgtEl>
                                          <p:spTgt spid="3">
                                            <p:txEl>
                                              <p:pRg st="5" end="5"/>
                                            </p:txEl>
                                          </p:spTgt>
                                        </p:tgtEl>
                                      </p:cBhvr>
                                    </p:animEffect>
                                  </p:childTnLst>
                                </p:cTn>
                              </p:par>
                            </p:childTnLst>
                          </p:cTn>
                        </p:par>
                        <p:par>
                          <p:cTn id="28" fill="hold">
                            <p:stCondLst>
                              <p:cond delay="15000"/>
                            </p:stCondLst>
                            <p:childTnLst>
                              <p:par>
                                <p:cTn id="29" presetID="16" presetClass="entr" presetSubtype="21"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2000"/>
                                        <p:tgtEl>
                                          <p:spTgt spid="3">
                                            <p:txEl>
                                              <p:pRg st="6" end="6"/>
                                            </p:txEl>
                                          </p:spTgt>
                                        </p:tgtEl>
                                      </p:cBhvr>
                                    </p:animEffect>
                                  </p:childTnLst>
                                </p:cTn>
                              </p:par>
                            </p:childTnLst>
                          </p:cTn>
                        </p:par>
                        <p:par>
                          <p:cTn id="32" fill="hold">
                            <p:stCondLst>
                              <p:cond delay="17500"/>
                            </p:stCondLst>
                            <p:childTnLst>
                              <p:par>
                                <p:cTn id="33" presetID="16" presetClass="entr" presetSubtype="37"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outVertical)">
                                      <p:cBhvr>
                                        <p:cTn id="35" dur="2000"/>
                                        <p:tgtEl>
                                          <p:spTgt spid="3">
                                            <p:txEl>
                                              <p:pRg st="7" end="7"/>
                                            </p:txEl>
                                          </p:spTgt>
                                        </p:tgtEl>
                                      </p:cBhvr>
                                    </p:animEffect>
                                  </p:childTnLst>
                                </p:cTn>
                              </p:par>
                            </p:childTnLst>
                          </p:cTn>
                        </p:par>
                        <p:par>
                          <p:cTn id="36" fill="hold">
                            <p:stCondLst>
                              <p:cond delay="20000"/>
                            </p:stCondLst>
                            <p:childTnLst>
                              <p:par>
                                <p:cTn id="37" presetID="16" presetClass="entr" presetSubtype="21" fill="hold" grpId="0"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cap="none" dirty="0">
                <a:solidFill>
                  <a:schemeClr val="tx1"/>
                </a:solidFill>
                <a:effectLst>
                  <a:outerShdw blurRad="38100" dist="38100" dir="2700000" algn="tl">
                    <a:srgbClr val="000000">
                      <a:alpha val="43137"/>
                    </a:srgbClr>
                  </a:outerShdw>
                </a:effectLst>
              </a:rPr>
              <a:t>Have You Been Hurt?</a:t>
            </a:r>
            <a:endParaRPr lang="en-US" sz="4400" cap="none" dirty="0">
              <a:solidFill>
                <a:schemeClr val="tx1"/>
              </a:solidFill>
              <a:effectLst>
                <a:outerShdw blurRad="38100" dist="38100" dir="2700000" algn="tl">
                  <a:srgbClr val="000000">
                    <a:alpha val="43137"/>
                  </a:srgbClr>
                </a:outerShdw>
              </a:effectLst>
            </a:endParaRPr>
          </a:p>
        </p:txBody>
      </p:sp>
      <p:sp>
        <p:nvSpPr>
          <p:cNvPr id="107523" name="Rectangle 3"/>
          <p:cNvSpPr>
            <a:spLocks noGrp="1" noChangeArrowheads="1"/>
          </p:cNvSpPr>
          <p:nvPr>
            <p:ph type="body" idx="1"/>
          </p:nvPr>
        </p:nvSpPr>
        <p:spPr>
          <a:xfrm>
            <a:off x="533400" y="1295400"/>
            <a:ext cx="8153400" cy="4953000"/>
          </a:xfrm>
        </p:spPr>
        <p:txBody>
          <a:bodyPr/>
          <a:lstStyle/>
          <a:p>
            <a:pPr eaLnBrk="1" hangingPunct="1">
              <a:buFontTx/>
              <a:buNone/>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God Uses Hurt People…</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FontTx/>
              <a:buNone/>
              <a:defRP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…to Help Hurting People</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FontTx/>
              <a:buNone/>
              <a:defRPr/>
            </a:pP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FontTx/>
              <a:buNone/>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Hurt (</a:t>
            </a:r>
            <a:r>
              <a:rPr lang="en-US" sz="3200" i="1" dirty="0">
                <a:solidFill>
                  <a:schemeClr val="tx1"/>
                </a:solidFill>
                <a:effectLst>
                  <a:outerShdw blurRad="38100" dist="38100" dir="2700000" algn="tl">
                    <a:srgbClr val="000000">
                      <a:alpha val="43137"/>
                    </a:srgbClr>
                  </a:outerShdw>
                </a:effectLst>
                <a:latin typeface="Arial Rounded MT Bold" panose="020F0704030504030204" pitchFamily="34" charset="0"/>
              </a:rPr>
              <a:t>past tense</a:t>
            </a: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buSzPct val="120000"/>
              <a:buBlip>
                <a:blip r:embed="rId1"/>
              </a:buBlip>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 Been through Pain, Grief, Stress, Loss</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FontTx/>
              <a:buNone/>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                   and </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lvl="1">
              <a:buSzPct val="120000"/>
              <a:buBlip>
                <a:blip r:embed="rId2"/>
              </a:buBlip>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 Came Out on the Other Side</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lvl="1">
              <a:buSzPct val="120000"/>
              <a:buBlip>
                <a:blip r:embed="rId2"/>
              </a:buBlip>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 Became a “Wounded Healer”</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4" descr="http://blackchristiannews.com/news/depressed-pas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819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5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7523">
                                            <p:txEl>
                                              <p:pRg st="0" end="0"/>
                                            </p:txEl>
                                          </p:spTgt>
                                        </p:tgtEl>
                                        <p:attrNameLst>
                                          <p:attrName>style.visibility</p:attrName>
                                        </p:attrNameLst>
                                      </p:cBhvr>
                                      <p:to>
                                        <p:strVal val="visible"/>
                                      </p:to>
                                    </p:set>
                                    <p:animEffect transition="in" filter="fade">
                                      <p:cBhvr>
                                        <p:cTn id="12" dur="2000"/>
                                        <p:tgtEl>
                                          <p:spTgt spid="107523">
                                            <p:txEl>
                                              <p:pRg st="0" end="0"/>
                                            </p:txEl>
                                          </p:spTgt>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07523">
                                            <p:txEl>
                                              <p:pRg st="1" end="1"/>
                                            </p:txEl>
                                          </p:spTgt>
                                        </p:tgtEl>
                                        <p:attrNameLst>
                                          <p:attrName>style.visibility</p:attrName>
                                        </p:attrNameLst>
                                      </p:cBhvr>
                                      <p:to>
                                        <p:strVal val="visible"/>
                                      </p:to>
                                    </p:set>
                                    <p:animEffect transition="in" filter="fade">
                                      <p:cBhvr>
                                        <p:cTn id="16" dur="2000"/>
                                        <p:tgtEl>
                                          <p:spTgt spid="107523">
                                            <p:txEl>
                                              <p:pRg st="1" end="1"/>
                                            </p:txEl>
                                          </p:spTgt>
                                        </p:tgtEl>
                                      </p:cBhvr>
                                    </p:animEffect>
                                    <p:anim calcmode="lin" valueType="num">
                                      <p:cBhvr>
                                        <p:cTn id="17" dur="20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1075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7523">
                                            <p:txEl>
                                              <p:pRg st="3" end="3"/>
                                            </p:txEl>
                                          </p:spTgt>
                                        </p:tgtEl>
                                        <p:attrNameLst>
                                          <p:attrName>style.visibility</p:attrName>
                                        </p:attrNameLst>
                                      </p:cBhvr>
                                      <p:to>
                                        <p:strVal val="visible"/>
                                      </p:to>
                                    </p:set>
                                    <p:animEffect transition="in" filter="fade">
                                      <p:cBhvr>
                                        <p:cTn id="23" dur="500"/>
                                        <p:tgtEl>
                                          <p:spTgt spid="1075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500"/>
                                  </p:stCondLst>
                                  <p:childTnLst>
                                    <p:set>
                                      <p:cBhvr>
                                        <p:cTn id="27" dur="1" fill="hold">
                                          <p:stCondLst>
                                            <p:cond delay="0"/>
                                          </p:stCondLst>
                                        </p:cTn>
                                        <p:tgtEl>
                                          <p:spTgt spid="107523">
                                            <p:txEl>
                                              <p:pRg st="4" end="4"/>
                                            </p:txEl>
                                          </p:spTgt>
                                        </p:tgtEl>
                                        <p:attrNameLst>
                                          <p:attrName>style.visibility</p:attrName>
                                        </p:attrNameLst>
                                      </p:cBhvr>
                                      <p:to>
                                        <p:strVal val="visible"/>
                                      </p:to>
                                    </p:set>
                                    <p:animEffect transition="in" filter="fade">
                                      <p:cBhvr>
                                        <p:cTn id="28" dur="2000"/>
                                        <p:tgtEl>
                                          <p:spTgt spid="107523">
                                            <p:txEl>
                                              <p:pRg st="4" end="4"/>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07523">
                                            <p:txEl>
                                              <p:pRg st="5" end="5"/>
                                            </p:txEl>
                                          </p:spTgt>
                                        </p:tgtEl>
                                        <p:attrNameLst>
                                          <p:attrName>style.visibility</p:attrName>
                                        </p:attrNameLst>
                                      </p:cBhvr>
                                      <p:to>
                                        <p:strVal val="visible"/>
                                      </p:to>
                                    </p:set>
                                    <p:animEffect transition="in" filter="fade">
                                      <p:cBhvr>
                                        <p:cTn id="32" dur="500"/>
                                        <p:tgtEl>
                                          <p:spTgt spid="107523">
                                            <p:txEl>
                                              <p:pRg st="5" end="5"/>
                                            </p:txEl>
                                          </p:spTgt>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07523">
                                            <p:txEl>
                                              <p:pRg st="6" end="6"/>
                                            </p:txEl>
                                          </p:spTgt>
                                        </p:tgtEl>
                                        <p:attrNameLst>
                                          <p:attrName>style.visibility</p:attrName>
                                        </p:attrNameLst>
                                      </p:cBhvr>
                                      <p:to>
                                        <p:strVal val="visible"/>
                                      </p:to>
                                    </p:set>
                                    <p:animEffect transition="in" filter="fade">
                                      <p:cBhvr>
                                        <p:cTn id="35" dur="2000"/>
                                        <p:tgtEl>
                                          <p:spTgt spid="107523">
                                            <p:txEl>
                                              <p:pRg st="6" end="6"/>
                                            </p:txEl>
                                          </p:spTgt>
                                        </p:tgtEl>
                                      </p:cBhvr>
                                    </p:animEffect>
                                  </p:childTnLst>
                                </p:cTn>
                              </p:par>
                            </p:childTnLst>
                          </p:cTn>
                        </p:par>
                        <p:par>
                          <p:cTn id="36" fill="hold">
                            <p:stCondLst>
                              <p:cond delay="3000"/>
                            </p:stCondLst>
                            <p:childTnLst>
                              <p:par>
                                <p:cTn id="37" presetID="10" presetClass="entr" presetSubtype="0" fill="hold" grpId="0" nodeType="afterEffect">
                                  <p:stCondLst>
                                    <p:cond delay="500"/>
                                  </p:stCondLst>
                                  <p:childTnLst>
                                    <p:set>
                                      <p:cBhvr>
                                        <p:cTn id="38" dur="1" fill="hold">
                                          <p:stCondLst>
                                            <p:cond delay="0"/>
                                          </p:stCondLst>
                                        </p:cTn>
                                        <p:tgtEl>
                                          <p:spTgt spid="107523">
                                            <p:txEl>
                                              <p:pRg st="7" end="7"/>
                                            </p:txEl>
                                          </p:spTgt>
                                        </p:tgtEl>
                                        <p:attrNameLst>
                                          <p:attrName>style.visibility</p:attrName>
                                        </p:attrNameLst>
                                      </p:cBhvr>
                                      <p:to>
                                        <p:strVal val="visible"/>
                                      </p:to>
                                    </p:set>
                                    <p:animEffect transition="in" filter="fade">
                                      <p:cBhvr>
                                        <p:cTn id="39" dur="2000"/>
                                        <p:tgtEl>
                                          <p:spTgt spid="107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304800"/>
            <a:ext cx="7772400" cy="685800"/>
          </a:xfrm>
        </p:spPr>
        <p:txBody>
          <a:bodyPr>
            <a:noAutofit/>
          </a:bodyPr>
          <a:lstStyle/>
          <a:p>
            <a:pPr eaLnBrk="1" hangingPunct="1">
              <a:defRPr/>
            </a:pPr>
            <a:r>
              <a:rPr lang="en-US" sz="4400" b="1" cap="none" dirty="0">
                <a:effectLst>
                  <a:outerShdw blurRad="38100" dist="38100" dir="2700000" algn="tl">
                    <a:srgbClr val="000000">
                      <a:alpha val="43137"/>
                    </a:srgbClr>
                  </a:outerShdw>
                </a:effectLst>
              </a:rPr>
              <a:t>Have You Been Hurt?</a:t>
            </a:r>
            <a:endParaRPr lang="en-US" sz="4400" b="1" cap="none" dirty="0">
              <a:effectLst>
                <a:outerShdw blurRad="38100" dist="38100" dir="2700000" algn="tl">
                  <a:srgbClr val="000000">
                    <a:alpha val="43137"/>
                  </a:srgbClr>
                </a:outerShdw>
              </a:effectLst>
            </a:endParaRPr>
          </a:p>
        </p:txBody>
      </p:sp>
      <p:sp>
        <p:nvSpPr>
          <p:cNvPr id="123907" name="Rectangle 3"/>
          <p:cNvSpPr>
            <a:spLocks noGrp="1" noChangeArrowheads="1"/>
          </p:cNvSpPr>
          <p:nvPr>
            <p:ph type="body" idx="1"/>
          </p:nvPr>
        </p:nvSpPr>
        <p:spPr>
          <a:xfrm>
            <a:off x="990600" y="990600"/>
            <a:ext cx="7696200" cy="5715000"/>
          </a:xfrm>
        </p:spPr>
        <p:txBody>
          <a:bodyPr>
            <a:noAutofit/>
          </a:bodyPr>
          <a:lstStyle/>
          <a:p>
            <a:pPr marL="0" indent="0" eaLnBrk="1" hangingPunct="1">
              <a:buFontTx/>
              <a:buNone/>
              <a:defRPr/>
            </a:pPr>
            <a:r>
              <a:rPr lang="en-US" b="1" dirty="0">
                <a:solidFill>
                  <a:srgbClr val="FF0000"/>
                </a:solidFill>
                <a:effectLst>
                  <a:outerShdw blurRad="38100" dist="38100" dir="2700000" algn="tl">
                    <a:srgbClr val="000000">
                      <a:alpha val="43137"/>
                    </a:srgbClr>
                  </a:outerShdw>
                </a:effectLst>
                <a:latin typeface="Arial Rounded MT Bold" panose="020F0704030504030204" pitchFamily="34" charset="0"/>
              </a:rPr>
              <a:t>Hurt People </a:t>
            </a:r>
            <a:endParaRPr lang="en-US" b="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marL="0" indent="0" eaLnBrk="1" hangingPunct="1">
              <a:buFontTx/>
              <a:buNone/>
              <a:defRPr/>
            </a:pPr>
            <a:r>
              <a:rPr lang="en-US" b="1" dirty="0">
                <a:solidFill>
                  <a:srgbClr val="FF0000"/>
                </a:solidFill>
                <a:effectLst>
                  <a:outerShdw blurRad="38100" dist="38100" dir="2700000" algn="tl">
                    <a:srgbClr val="000000">
                      <a:alpha val="43137"/>
                    </a:srgbClr>
                  </a:outerShdw>
                </a:effectLst>
                <a:latin typeface="Arial Rounded MT Bold" panose="020F0704030504030204" pitchFamily="34" charset="0"/>
              </a:rPr>
              <a:t>     …Hurt People</a:t>
            </a:r>
            <a:endParaRPr lang="en-US" b="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marL="0" indent="0" eaLnBrk="1" hangingPunct="1">
              <a:buFontTx/>
              <a:buNone/>
              <a:defRPr/>
            </a:pPr>
            <a:r>
              <a:rPr lang="en-US" b="1" dirty="0">
                <a:effectLst>
                  <a:outerShdw blurRad="38100" dist="38100" dir="2700000" algn="tl">
                    <a:srgbClr val="000000">
                      <a:alpha val="43137"/>
                    </a:srgbClr>
                  </a:outerShdw>
                </a:effectLst>
                <a:latin typeface="Arial Rounded MT Bold" panose="020F0704030504030204" pitchFamily="34" charset="0"/>
              </a:rPr>
              <a:t>There’s a Big Difference Between:</a:t>
            </a:r>
            <a:endParaRPr lang="en-US" b="1" dirty="0">
              <a:effectLst>
                <a:outerShdw blurRad="38100" dist="38100" dir="2700000" algn="tl">
                  <a:srgbClr val="000000">
                    <a:alpha val="43137"/>
                  </a:srgbClr>
                </a:outerShdw>
              </a:effectLst>
              <a:latin typeface="Arial Rounded MT Bold" panose="020F0704030504030204" pitchFamily="34" charset="0"/>
            </a:endParaRPr>
          </a:p>
          <a:p>
            <a:pPr eaLnBrk="1" hangingPunct="1">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rPr>
              <a:t>Pain that’s Been…</a:t>
            </a:r>
            <a:endParaRPr lang="en-US" b="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buSzPct val="120000"/>
              <a:buBlip>
                <a:blip r:embed="rId1"/>
              </a:buBlip>
              <a:defRPr/>
            </a:pPr>
            <a:r>
              <a:rPr lang="en-US" sz="3200" b="1" dirty="0">
                <a:effectLst>
                  <a:outerShdw blurRad="38100" dist="38100" dir="2700000" algn="tl">
                    <a:srgbClr val="000000">
                      <a:alpha val="43137"/>
                    </a:srgbClr>
                  </a:outerShdw>
                </a:effectLst>
                <a:latin typeface="Arial Rounded MT Bold" panose="020F0704030504030204" pitchFamily="34" charset="0"/>
              </a:rPr>
              <a:t> Dealt With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buSzPct val="130000"/>
              <a:buBlip>
                <a:blip r:embed="rId2"/>
              </a:buBlip>
              <a:defRPr/>
            </a:pPr>
            <a:r>
              <a:rPr lang="en-US" sz="3200" b="1" dirty="0">
                <a:effectLst>
                  <a:outerShdw blurRad="38100" dist="38100" dir="2700000" algn="tl">
                    <a:srgbClr val="000000">
                      <a:alpha val="43137"/>
                    </a:srgbClr>
                  </a:outerShdw>
                </a:effectLst>
                <a:latin typeface="Arial Rounded MT Bold" panose="020F0704030504030204" pitchFamily="34" charset="0"/>
              </a:rPr>
              <a:t> Pushed Down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eaLnBrk="1" hangingPunct="1">
              <a:spcBef>
                <a:spcPts val="1200"/>
              </a:spcBef>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rPr>
              <a:t>One Leads to…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2">
              <a:spcBef>
                <a:spcPct val="0"/>
              </a:spcBef>
              <a:buFont typeface="Courier New" panose="02070309020205020404" pitchFamily="49" charset="0"/>
              <a:buChar char="o"/>
              <a:defRPr/>
            </a:pPr>
            <a:r>
              <a:rPr lang="en-US" sz="3200" b="1" dirty="0">
                <a:effectLst>
                  <a:outerShdw blurRad="38100" dist="38100" dir="2700000" algn="tl">
                    <a:srgbClr val="000000">
                      <a:alpha val="43137"/>
                    </a:srgbClr>
                  </a:outerShdw>
                </a:effectLst>
                <a:latin typeface="Arial Rounded MT Bold" panose="020F0704030504030204" pitchFamily="34" charset="0"/>
              </a:rPr>
              <a:t>Development (</a:t>
            </a:r>
            <a:r>
              <a:rPr lang="en-US" sz="3200" i="1" dirty="0">
                <a:effectLst>
                  <a:outerShdw blurRad="38100" dist="38100" dir="2700000" algn="tl">
                    <a:srgbClr val="000000">
                      <a:alpha val="43137"/>
                    </a:srgbClr>
                  </a:outerShdw>
                </a:effectLst>
                <a:latin typeface="Arial Rounded MT Bold" panose="020F0704030504030204" pitchFamily="34" charset="0"/>
              </a:rPr>
              <a:t>fresh</a:t>
            </a:r>
            <a:r>
              <a:rPr lang="en-US" sz="3200" b="1" dirty="0">
                <a:effectLst>
                  <a:outerShdw blurRad="38100" dist="38100" dir="2700000" algn="tl">
                    <a:srgbClr val="000000">
                      <a:alpha val="43137"/>
                    </a:srgbClr>
                  </a:outerShdw>
                </a:effectLst>
                <a:latin typeface="Arial Rounded MT Bold" panose="020F0704030504030204" pitchFamily="34" charset="0"/>
              </a:rPr>
              <a: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spcBef>
                <a:spcPct val="0"/>
              </a:spcBef>
              <a:buFont typeface="Courier New" panose="02070309020205020404" pitchFamily="49" charset="0"/>
              <a:buChar char="o"/>
              <a:defRPr/>
            </a:pPr>
            <a:r>
              <a:rPr lang="en-US" sz="3200" b="1" dirty="0">
                <a:effectLst>
                  <a:outerShdw blurRad="38100" dist="38100" dir="2700000" algn="tl">
                    <a:srgbClr val="000000">
                      <a:alpha val="43137"/>
                    </a:srgbClr>
                  </a:outerShdw>
                </a:effectLst>
                <a:latin typeface="Arial Rounded MT Bold" panose="020F0704030504030204" pitchFamily="34" charset="0"/>
              </a:rPr>
              <a:t>Depression (</a:t>
            </a:r>
            <a:r>
              <a:rPr lang="en-US" sz="3200" i="1" dirty="0">
                <a:effectLst>
                  <a:outerShdw blurRad="38100" dist="38100" dir="2700000" algn="tl">
                    <a:srgbClr val="000000">
                      <a:alpha val="43137"/>
                    </a:srgbClr>
                  </a:outerShdw>
                </a:effectLst>
                <a:latin typeface="Arial Rounded MT Bold" panose="020F0704030504030204" pitchFamily="34" charset="0"/>
              </a:rPr>
              <a:t>stagnant</a:t>
            </a:r>
            <a:r>
              <a:rPr lang="en-US" sz="3200" b="1" dirty="0">
                <a:effectLst>
                  <a:outerShdw blurRad="38100" dist="38100" dir="2700000" algn="tl">
                    <a:srgbClr val="000000">
                      <a:alpha val="43137"/>
                    </a:srgbClr>
                  </a:outerShdw>
                </a:effectLst>
                <a:latin typeface="Arial Rounded MT Bold" panose="020F0704030504030204" pitchFamily="34" charset="0"/>
              </a:rPr>
              <a:t>)</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8" descr="http://images.paraorkut.com/img/pics/images/d/depression-13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5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fade">
                                      <p:cBhvr>
                                        <p:cTn id="11" dur="2000"/>
                                        <p:tgtEl>
                                          <p:spTgt spid="12390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3907">
                                            <p:txEl>
                                              <p:pRg st="1" end="1"/>
                                            </p:txEl>
                                          </p:spTgt>
                                        </p:tgtEl>
                                        <p:attrNameLst>
                                          <p:attrName>style.visibility</p:attrName>
                                        </p:attrNameLst>
                                      </p:cBhvr>
                                      <p:to>
                                        <p:strVal val="visible"/>
                                      </p:to>
                                    </p:set>
                                    <p:animEffect transition="in" filter="fade">
                                      <p:cBhvr>
                                        <p:cTn id="15" dur="2000"/>
                                        <p:tgtEl>
                                          <p:spTgt spid="1239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907">
                                            <p:txEl>
                                              <p:pRg st="2" end="2"/>
                                            </p:txEl>
                                          </p:spTgt>
                                        </p:tgtEl>
                                        <p:attrNameLst>
                                          <p:attrName>style.visibility</p:attrName>
                                        </p:attrNameLst>
                                      </p:cBhvr>
                                      <p:to>
                                        <p:strVal val="visible"/>
                                      </p:to>
                                    </p:set>
                                    <p:animEffect transition="in" filter="fade">
                                      <p:cBhvr>
                                        <p:cTn id="20" dur="2000"/>
                                        <p:tgtEl>
                                          <p:spTgt spid="123907">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3907">
                                            <p:txEl>
                                              <p:pRg st="3" end="3"/>
                                            </p:txEl>
                                          </p:spTgt>
                                        </p:tgtEl>
                                        <p:attrNameLst>
                                          <p:attrName>style.visibility</p:attrName>
                                        </p:attrNameLst>
                                      </p:cBhvr>
                                      <p:to>
                                        <p:strVal val="visible"/>
                                      </p:to>
                                    </p:set>
                                    <p:animEffect transition="in" filter="fade">
                                      <p:cBhvr>
                                        <p:cTn id="24" dur="2000"/>
                                        <p:tgtEl>
                                          <p:spTgt spid="123907">
                                            <p:txEl>
                                              <p:pRg st="3" end="3"/>
                                            </p:txEl>
                                          </p:spTgt>
                                        </p:tgtEl>
                                      </p:cBhvr>
                                    </p:animEffect>
                                  </p:childTnLst>
                                </p:cTn>
                              </p:par>
                            </p:childTnLst>
                          </p:cTn>
                        </p:par>
                        <p:par>
                          <p:cTn id="25" fill="hold">
                            <p:stCondLst>
                              <p:cond delay="4000"/>
                            </p:stCondLst>
                            <p:childTnLst>
                              <p:par>
                                <p:cTn id="26" presetID="10" presetClass="entr" presetSubtype="0" fill="hold" grpId="0" nodeType="afterEffect">
                                  <p:stCondLst>
                                    <p:cond delay="500"/>
                                  </p:stCondLst>
                                  <p:childTnLst>
                                    <p:set>
                                      <p:cBhvr>
                                        <p:cTn id="27" dur="1" fill="hold">
                                          <p:stCondLst>
                                            <p:cond delay="0"/>
                                          </p:stCondLst>
                                        </p:cTn>
                                        <p:tgtEl>
                                          <p:spTgt spid="123907">
                                            <p:txEl>
                                              <p:pRg st="4" end="4"/>
                                            </p:txEl>
                                          </p:spTgt>
                                        </p:tgtEl>
                                        <p:attrNameLst>
                                          <p:attrName>style.visibility</p:attrName>
                                        </p:attrNameLst>
                                      </p:cBhvr>
                                      <p:to>
                                        <p:strVal val="visible"/>
                                      </p:to>
                                    </p:set>
                                    <p:animEffect transition="in" filter="fade">
                                      <p:cBhvr>
                                        <p:cTn id="28" dur="2000"/>
                                        <p:tgtEl>
                                          <p:spTgt spid="123907">
                                            <p:txEl>
                                              <p:pRg st="4" end="4"/>
                                            </p:txEl>
                                          </p:spTgt>
                                        </p:tgtEl>
                                      </p:cBhvr>
                                    </p:animEffect>
                                  </p:childTnLst>
                                </p:cTn>
                              </p:par>
                            </p:childTnLst>
                          </p:cTn>
                        </p:par>
                        <p:par>
                          <p:cTn id="29" fill="hold">
                            <p:stCondLst>
                              <p:cond delay="6500"/>
                            </p:stCondLst>
                            <p:childTnLst>
                              <p:par>
                                <p:cTn id="30" presetID="10" presetClass="entr" presetSubtype="0" fill="hold" grpId="0" nodeType="afterEffect">
                                  <p:stCondLst>
                                    <p:cond delay="1000"/>
                                  </p:stCondLst>
                                  <p:childTnLst>
                                    <p:set>
                                      <p:cBhvr>
                                        <p:cTn id="31" dur="1" fill="hold">
                                          <p:stCondLst>
                                            <p:cond delay="0"/>
                                          </p:stCondLst>
                                        </p:cTn>
                                        <p:tgtEl>
                                          <p:spTgt spid="123907">
                                            <p:txEl>
                                              <p:pRg st="5" end="5"/>
                                            </p:txEl>
                                          </p:spTgt>
                                        </p:tgtEl>
                                        <p:attrNameLst>
                                          <p:attrName>style.visibility</p:attrName>
                                        </p:attrNameLst>
                                      </p:cBhvr>
                                      <p:to>
                                        <p:strVal val="visible"/>
                                      </p:to>
                                    </p:set>
                                    <p:animEffect transition="in" filter="fade">
                                      <p:cBhvr>
                                        <p:cTn id="32" dur="2000"/>
                                        <p:tgtEl>
                                          <p:spTgt spid="1239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3907">
                                            <p:txEl>
                                              <p:pRg st="6" end="6"/>
                                            </p:txEl>
                                          </p:spTgt>
                                        </p:tgtEl>
                                        <p:attrNameLst>
                                          <p:attrName>style.visibility</p:attrName>
                                        </p:attrNameLst>
                                      </p:cBhvr>
                                      <p:to>
                                        <p:strVal val="visible"/>
                                      </p:to>
                                    </p:set>
                                    <p:animEffect transition="in" filter="fade">
                                      <p:cBhvr>
                                        <p:cTn id="37" dur="2000"/>
                                        <p:tgtEl>
                                          <p:spTgt spid="123907">
                                            <p:txEl>
                                              <p:pRg st="6" end="6"/>
                                            </p:txEl>
                                          </p:spTgt>
                                        </p:tgtEl>
                                      </p:cBhvr>
                                    </p:animEffect>
                                  </p:childTnLst>
                                </p:cTn>
                              </p:par>
                            </p:childTnLst>
                          </p:cTn>
                        </p:par>
                        <p:par>
                          <p:cTn id="38" fill="hold">
                            <p:stCondLst>
                              <p:cond delay="2000"/>
                            </p:stCondLst>
                            <p:childTnLst>
                              <p:par>
                                <p:cTn id="39" presetID="10" presetClass="entr" presetSubtype="0" fill="hold" grpId="0" nodeType="afterEffect">
                                  <p:stCondLst>
                                    <p:cond delay="500"/>
                                  </p:stCondLst>
                                  <p:childTnLst>
                                    <p:set>
                                      <p:cBhvr>
                                        <p:cTn id="40" dur="1" fill="hold">
                                          <p:stCondLst>
                                            <p:cond delay="0"/>
                                          </p:stCondLst>
                                        </p:cTn>
                                        <p:tgtEl>
                                          <p:spTgt spid="123907">
                                            <p:txEl>
                                              <p:pRg st="7" end="7"/>
                                            </p:txEl>
                                          </p:spTgt>
                                        </p:tgtEl>
                                        <p:attrNameLst>
                                          <p:attrName>style.visibility</p:attrName>
                                        </p:attrNameLst>
                                      </p:cBhvr>
                                      <p:to>
                                        <p:strVal val="visible"/>
                                      </p:to>
                                    </p:set>
                                    <p:animEffect transition="in" filter="fade">
                                      <p:cBhvr>
                                        <p:cTn id="41" dur="2000"/>
                                        <p:tgtEl>
                                          <p:spTgt spid="123907">
                                            <p:txEl>
                                              <p:pRg st="7" end="7"/>
                                            </p:txEl>
                                          </p:spTgt>
                                        </p:tgtEl>
                                      </p:cBhvr>
                                    </p:animEffect>
                                  </p:childTnLst>
                                </p:cTn>
                              </p:par>
                            </p:childTnLst>
                          </p:cTn>
                        </p:par>
                        <p:par>
                          <p:cTn id="42" fill="hold">
                            <p:stCondLst>
                              <p:cond delay="4500"/>
                            </p:stCondLst>
                            <p:childTnLst>
                              <p:par>
                                <p:cTn id="43" presetID="10" presetClass="entr" presetSubtype="0" fill="hold" grpId="0" nodeType="afterEffect">
                                  <p:stCondLst>
                                    <p:cond delay="1000"/>
                                  </p:stCondLst>
                                  <p:childTnLst>
                                    <p:set>
                                      <p:cBhvr>
                                        <p:cTn id="44" dur="1" fill="hold">
                                          <p:stCondLst>
                                            <p:cond delay="0"/>
                                          </p:stCondLst>
                                        </p:cTn>
                                        <p:tgtEl>
                                          <p:spTgt spid="123907">
                                            <p:txEl>
                                              <p:pRg st="8" end="8"/>
                                            </p:txEl>
                                          </p:spTgt>
                                        </p:tgtEl>
                                        <p:attrNameLst>
                                          <p:attrName>style.visibility</p:attrName>
                                        </p:attrNameLst>
                                      </p:cBhvr>
                                      <p:to>
                                        <p:strVal val="visible"/>
                                      </p:to>
                                    </p:set>
                                    <p:animEffect transition="in" filter="fade">
                                      <p:cBhvr>
                                        <p:cTn id="45" dur="2000"/>
                                        <p:tgtEl>
                                          <p:spTgt spid="1239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0" y="1295400"/>
            <a:ext cx="9144000" cy="5562600"/>
          </a:xfrm>
        </p:spPr>
        <p:txBody>
          <a:bodyPr>
            <a:noAutofit/>
          </a:bodyPr>
          <a:lstStyle/>
          <a:p>
            <a:pPr eaLnBrk="1" hangingPunct="1">
              <a:buFontTx/>
              <a:buNone/>
              <a:defRP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John 16:33</a:t>
            </a: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“in this world...tribulation…</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spcBef>
                <a:spcPts val="0"/>
              </a:spcBef>
              <a:buFontTx/>
              <a:buNone/>
              <a:defRPr/>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                 ...be of good cheer...overcome world”</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lvl="1" eaLnBrk="1" hangingPunct="1">
              <a:spcAft>
                <a:spcPts val="600"/>
              </a:spcAft>
              <a:buSzPct val="100000"/>
              <a:defRPr/>
            </a:pPr>
            <a:r>
              <a:rPr lang="en-US" sz="3200" i="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Tribulation</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stress; pressure</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Affect</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lvl="1" eaLnBrk="1" hangingPunct="1">
              <a:buSzPct val="100000"/>
              <a:defRP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 Be of Good Cheer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Courage</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Attitude</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lvl="2">
              <a:spcBef>
                <a:spcPts val="0"/>
              </a:spcBef>
              <a:buSzPct val="100000"/>
              <a:defRPr/>
            </a:pP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rPr>
              <a:t>Deal with It; Go Forward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Action</a:t>
            </a: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lvl="1" eaLnBrk="1" hangingPunct="1">
              <a:spcAft>
                <a:spcPts val="600"/>
              </a:spcAft>
              <a:buSzPct val="100000"/>
              <a:defRPr/>
            </a:pP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I Have Already Overcome </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Achieved-Acquired</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just">
              <a:spcBef>
                <a:spcPts val="1800"/>
              </a:spcBef>
              <a:buNone/>
              <a:defRPr/>
            </a:pPr>
            <a:r>
              <a:rPr lang="en-US" sz="2800" b="1" dirty="0">
                <a:solidFill>
                  <a:schemeClr val="tx1"/>
                </a:solidFill>
                <a:effectLst>
                  <a:outerShdw blurRad="38100" dist="38100" dir="2700000" algn="tl">
                    <a:srgbClr val="000000">
                      <a:alpha val="43137"/>
                    </a:srgbClr>
                  </a:outerShdw>
                </a:effectLst>
              </a:rPr>
              <a:t>John 16:33 (MSG)</a:t>
            </a:r>
            <a:r>
              <a:rPr lang="en-US" sz="2800" dirty="0">
                <a:solidFill>
                  <a:schemeClr val="tx1"/>
                </a:solidFill>
                <a:effectLst>
                  <a:outerShdw blurRad="38100" dist="38100" dir="2700000" algn="tl">
                    <a:srgbClr val="000000">
                      <a:alpha val="43137"/>
                    </a:srgbClr>
                  </a:outerShdw>
                </a:effectLst>
              </a:rPr>
              <a:t> </a:t>
            </a:r>
            <a:r>
              <a:rPr lang="en-US" sz="2800" i="1" dirty="0">
                <a:solidFill>
                  <a:schemeClr val="tx1"/>
                </a:solidFill>
                <a:effectLst>
                  <a:outerShdw blurRad="38100" dist="38100" dir="2700000" algn="tl">
                    <a:srgbClr val="000000">
                      <a:alpha val="43137"/>
                    </a:srgbClr>
                  </a:outerShdw>
                </a:effectLst>
              </a:rPr>
              <a:t>I've told you all this so that trusting me, you will be unshakable and assured, deeply at peace. In this godless world you will continue to experience difficulties. But take heart! I've conquered the world." </a:t>
            </a:r>
            <a:br>
              <a:rPr lang="en-US" i="1" dirty="0">
                <a:effectLst>
                  <a:outerShdw blurRad="38100" dist="38100" dir="2700000" algn="tl">
                    <a:srgbClr val="000000">
                      <a:alpha val="43137"/>
                    </a:srgbClr>
                  </a:outerShdw>
                </a:effectLst>
              </a:rPr>
            </a:br>
            <a:endPar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5"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b="1" cap="none" dirty="0">
                <a:effectLst>
                  <a:outerShdw blurRad="38100" dist="38100" dir="2700000" algn="tl">
                    <a:srgbClr val="000000">
                      <a:alpha val="43137"/>
                    </a:srgbClr>
                  </a:outerShdw>
                </a:effectLst>
              </a:rPr>
              <a:t>Have You Been Hurt?</a:t>
            </a:r>
            <a:endParaRPr lang="en-US" sz="4400" b="1" cap="none"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75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2000"/>
                                        <p:tgtEl>
                                          <p:spTgt spid="13005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animEffect transition="in" filter="fade">
                                      <p:cBhvr>
                                        <p:cTn id="11" dur="2000"/>
                                        <p:tgtEl>
                                          <p:spTgt spid="1300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0051">
                                            <p:txEl>
                                              <p:pRg st="2" end="2"/>
                                            </p:txEl>
                                          </p:spTgt>
                                        </p:tgtEl>
                                        <p:attrNameLst>
                                          <p:attrName>style.visibility</p:attrName>
                                        </p:attrNameLst>
                                      </p:cBhvr>
                                      <p:to>
                                        <p:strVal val="visible"/>
                                      </p:to>
                                    </p:set>
                                    <p:animEffect transition="in" filter="fade">
                                      <p:cBhvr>
                                        <p:cTn id="16" dur="2000"/>
                                        <p:tgtEl>
                                          <p:spTgt spid="13005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0051">
                                            <p:txEl>
                                              <p:pRg st="3" end="3"/>
                                            </p:txEl>
                                          </p:spTgt>
                                        </p:tgtEl>
                                        <p:attrNameLst>
                                          <p:attrName>style.visibility</p:attrName>
                                        </p:attrNameLst>
                                      </p:cBhvr>
                                      <p:to>
                                        <p:strVal val="visible"/>
                                      </p:to>
                                    </p:set>
                                    <p:animEffect transition="in" filter="fade">
                                      <p:cBhvr>
                                        <p:cTn id="21" dur="2000"/>
                                        <p:tgtEl>
                                          <p:spTgt spid="130051">
                                            <p:txEl>
                                              <p:pRg st="3" end="3"/>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0051">
                                            <p:txEl>
                                              <p:pRg st="4" end="4"/>
                                            </p:txEl>
                                          </p:spTgt>
                                        </p:tgtEl>
                                        <p:attrNameLst>
                                          <p:attrName>style.visibility</p:attrName>
                                        </p:attrNameLst>
                                      </p:cBhvr>
                                      <p:to>
                                        <p:strVal val="visible"/>
                                      </p:to>
                                    </p:set>
                                    <p:animEffect transition="in" filter="fade">
                                      <p:cBhvr>
                                        <p:cTn id="25" dur="2000"/>
                                        <p:tgtEl>
                                          <p:spTgt spid="130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0051">
                                            <p:txEl>
                                              <p:pRg st="5" end="5"/>
                                            </p:txEl>
                                          </p:spTgt>
                                        </p:tgtEl>
                                        <p:attrNameLst>
                                          <p:attrName>style.visibility</p:attrName>
                                        </p:attrNameLst>
                                      </p:cBhvr>
                                      <p:to>
                                        <p:strVal val="visible"/>
                                      </p:to>
                                    </p:set>
                                    <p:animEffect transition="in" filter="fade">
                                      <p:cBhvr>
                                        <p:cTn id="30" dur="2000"/>
                                        <p:tgtEl>
                                          <p:spTgt spid="1300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0051">
                                            <p:txEl>
                                              <p:pRg st="6" end="6"/>
                                            </p:txEl>
                                          </p:spTgt>
                                        </p:tgtEl>
                                        <p:attrNameLst>
                                          <p:attrName>style.visibility</p:attrName>
                                        </p:attrNameLst>
                                      </p:cBhvr>
                                      <p:to>
                                        <p:strVal val="visible"/>
                                      </p:to>
                                    </p:set>
                                    <p:animEffect transition="in" filter="fade">
                                      <p:cBhvr>
                                        <p:cTn id="35" dur="20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descr="Bad Hair D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45025" y="2057400"/>
            <a:ext cx="427037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p:nvPr>
        </p:nvSpPr>
        <p:spPr>
          <a:xfrm>
            <a:off x="304800" y="228600"/>
            <a:ext cx="8458200" cy="1241425"/>
          </a:xfrm>
          <a:solidFill>
            <a:schemeClr val="bg1">
              <a:alpha val="54901"/>
            </a:schemeClr>
          </a:solidFill>
        </p:spPr>
        <p:txBody>
          <a:bodyPr/>
          <a:lstStyle/>
          <a:p>
            <a:pPr algn="r" eaLnBrk="1" hangingPunct="1">
              <a:lnSpc>
                <a:spcPct val="90000"/>
              </a:lnSpc>
            </a:pPr>
            <a:r>
              <a:rPr lang="en-US" altLang="en-US" sz="4000" b="1" dirty="0">
                <a:latin typeface="BRADDON" pitchFamily="2" charset="0"/>
              </a:rPr>
              <a:t>What is Burnout?</a:t>
            </a:r>
            <a:br>
              <a:rPr lang="en-US" altLang="en-US" sz="4000" b="1" dirty="0">
                <a:latin typeface="BRADDON" pitchFamily="2" charset="0"/>
              </a:rPr>
            </a:br>
            <a:endParaRPr lang="en-US" altLang="en-US" sz="4000" b="1" dirty="0">
              <a:latin typeface="BRADDON" pitchFamily="2" charset="0"/>
            </a:endParaRPr>
          </a:p>
        </p:txBody>
      </p:sp>
      <p:sp>
        <p:nvSpPr>
          <p:cNvPr id="83971" name="Rectangle 3"/>
          <p:cNvSpPr>
            <a:spLocks noGrp="1" noChangeArrowheads="1"/>
          </p:cNvSpPr>
          <p:nvPr>
            <p:ph type="subTitle" idx="1"/>
          </p:nvPr>
        </p:nvSpPr>
        <p:spPr>
          <a:xfrm>
            <a:off x="304800" y="1371600"/>
            <a:ext cx="4953000" cy="5029200"/>
          </a:xfrm>
          <a:noFill/>
        </p:spPr>
        <p:txBody>
          <a:bodyPr/>
          <a:lstStyle/>
          <a:p>
            <a:pPr marL="609600" indent="-609600" algn="l" eaLnBrk="1" hangingPunct="1"/>
            <a:r>
              <a:rPr lang="en-US" altLang="en-US" sz="2800" b="1" dirty="0"/>
              <a:t>Burn-out happens when:</a:t>
            </a:r>
            <a:endParaRPr lang="en-US" altLang="en-US" sz="2800" b="1" dirty="0"/>
          </a:p>
          <a:p>
            <a:pPr marL="609600" indent="-609600" algn="l" eaLnBrk="1" hangingPunct="1">
              <a:lnSpc>
                <a:spcPct val="90000"/>
              </a:lnSpc>
              <a:spcBef>
                <a:spcPct val="15000"/>
              </a:spcBef>
              <a:buFontTx/>
              <a:buChar char="•"/>
            </a:pPr>
            <a:r>
              <a:rPr lang="en-US" altLang="en-US" sz="2800" dirty="0"/>
              <a:t>You have gone as far as you can go</a:t>
            </a:r>
            <a:endParaRPr lang="en-US" altLang="en-US" sz="2800" dirty="0"/>
          </a:p>
          <a:p>
            <a:pPr marL="609600" indent="-609600" algn="l" eaLnBrk="1" hangingPunct="1">
              <a:lnSpc>
                <a:spcPct val="115000"/>
              </a:lnSpc>
              <a:buFontTx/>
              <a:buChar char="•"/>
            </a:pPr>
            <a:r>
              <a:rPr lang="en-US" altLang="en-US" sz="2800" dirty="0"/>
              <a:t>Taken all you can take</a:t>
            </a:r>
            <a:endParaRPr lang="en-US" altLang="en-US" sz="2800" dirty="0"/>
          </a:p>
          <a:p>
            <a:pPr marL="609600" indent="-609600" algn="l" eaLnBrk="1" hangingPunct="1">
              <a:lnSpc>
                <a:spcPct val="115000"/>
              </a:lnSpc>
              <a:buFontTx/>
              <a:buChar char="•"/>
            </a:pPr>
            <a:r>
              <a:rPr lang="en-US" altLang="en-US" sz="2800" dirty="0"/>
              <a:t>Given all you can give</a:t>
            </a:r>
            <a:endParaRPr lang="en-US" altLang="en-US" sz="2800" dirty="0"/>
          </a:p>
          <a:p>
            <a:pPr marL="609600" indent="-609600" algn="l" eaLnBrk="1" hangingPunct="1">
              <a:lnSpc>
                <a:spcPct val="115000"/>
              </a:lnSpc>
            </a:pPr>
            <a:r>
              <a:rPr lang="en-US" altLang="en-US" sz="2800" dirty="0"/>
              <a:t>You find yourself…</a:t>
            </a:r>
            <a:endParaRPr lang="en-US" altLang="en-US" sz="2800" dirty="0"/>
          </a:p>
          <a:p>
            <a:pPr marL="609600" indent="-609600" algn="l" eaLnBrk="1" hangingPunct="1"/>
            <a:r>
              <a:rPr lang="en-US" altLang="en-US" sz="2800" dirty="0"/>
              <a:t>   …Running on Empty!</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1000" fill="hold"/>
                                        <p:tgtEl>
                                          <p:spTgt spid="83970"/>
                                        </p:tgtEl>
                                        <p:attrNameLst>
                                          <p:attrName>ppt_x</p:attrName>
                                        </p:attrNameLst>
                                      </p:cBhvr>
                                      <p:tavLst>
                                        <p:tav tm="0">
                                          <p:val>
                                            <p:strVal val="0-#ppt_w/2"/>
                                          </p:val>
                                        </p:tav>
                                        <p:tav tm="100000">
                                          <p:val>
                                            <p:strVal val="#ppt_x"/>
                                          </p:val>
                                        </p:tav>
                                      </p:tavLst>
                                    </p:anim>
                                    <p:anim calcmode="lin" valueType="num">
                                      <p:cBhvr additive="base">
                                        <p:cTn id="8" dur="1000" fill="hold"/>
                                        <p:tgtEl>
                                          <p:spTgt spid="839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0"/>
                                  </p:iterate>
                                  <p:childTnLst>
                                    <p:set>
                                      <p:cBhvr>
                                        <p:cTn id="12" dur="1" fill="hold">
                                          <p:stCondLst>
                                            <p:cond delay="0"/>
                                          </p:stCondLst>
                                        </p:cTn>
                                        <p:tgtEl>
                                          <p:spTgt spid="83971">
                                            <p:txEl>
                                              <p:pRg st="0" end="0"/>
                                            </p:txEl>
                                          </p:spTgt>
                                        </p:tgtEl>
                                        <p:attrNameLst>
                                          <p:attrName>style.visibility</p:attrName>
                                        </p:attrNameLst>
                                      </p:cBhvr>
                                      <p:to>
                                        <p:strVal val="visible"/>
                                      </p:to>
                                    </p:set>
                                    <p:animEffect transition="in" filter="fade">
                                      <p:cBhvr>
                                        <p:cTn id="13" dur="1000"/>
                                        <p:tgtEl>
                                          <p:spTgt spid="839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0"/>
                                  </p:iterate>
                                  <p:childTnLst>
                                    <p:set>
                                      <p:cBhvr>
                                        <p:cTn id="17" dur="1" fill="hold">
                                          <p:stCondLst>
                                            <p:cond delay="0"/>
                                          </p:stCondLst>
                                        </p:cTn>
                                        <p:tgtEl>
                                          <p:spTgt spid="83971">
                                            <p:txEl>
                                              <p:pRg st="1" end="1"/>
                                            </p:txEl>
                                          </p:spTgt>
                                        </p:tgtEl>
                                        <p:attrNameLst>
                                          <p:attrName>style.visibility</p:attrName>
                                        </p:attrNameLst>
                                      </p:cBhvr>
                                      <p:to>
                                        <p:strVal val="visible"/>
                                      </p:to>
                                    </p:set>
                                    <p:animEffect transition="in" filter="fade">
                                      <p:cBhvr>
                                        <p:cTn id="18" dur="1000"/>
                                        <p:tgtEl>
                                          <p:spTgt spid="839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0"/>
                                  </p:iterate>
                                  <p:childTnLst>
                                    <p:set>
                                      <p:cBhvr>
                                        <p:cTn id="22" dur="1" fill="hold">
                                          <p:stCondLst>
                                            <p:cond delay="0"/>
                                          </p:stCondLst>
                                        </p:cTn>
                                        <p:tgtEl>
                                          <p:spTgt spid="83971">
                                            <p:txEl>
                                              <p:pRg st="2" end="2"/>
                                            </p:txEl>
                                          </p:spTgt>
                                        </p:tgtEl>
                                        <p:attrNameLst>
                                          <p:attrName>style.visibility</p:attrName>
                                        </p:attrNameLst>
                                      </p:cBhvr>
                                      <p:to>
                                        <p:strVal val="visible"/>
                                      </p:to>
                                    </p:set>
                                    <p:animEffect transition="in" filter="fade">
                                      <p:cBhvr>
                                        <p:cTn id="23" dur="1000"/>
                                        <p:tgtEl>
                                          <p:spTgt spid="839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0"/>
                                  </p:iterate>
                                  <p:childTnLst>
                                    <p:set>
                                      <p:cBhvr>
                                        <p:cTn id="27" dur="1" fill="hold">
                                          <p:stCondLst>
                                            <p:cond delay="0"/>
                                          </p:stCondLst>
                                        </p:cTn>
                                        <p:tgtEl>
                                          <p:spTgt spid="83971">
                                            <p:txEl>
                                              <p:pRg st="3" end="3"/>
                                            </p:txEl>
                                          </p:spTgt>
                                        </p:tgtEl>
                                        <p:attrNameLst>
                                          <p:attrName>style.visibility</p:attrName>
                                        </p:attrNameLst>
                                      </p:cBhvr>
                                      <p:to>
                                        <p:strVal val="visible"/>
                                      </p:to>
                                    </p:set>
                                    <p:animEffect transition="in" filter="fade">
                                      <p:cBhvr>
                                        <p:cTn id="28" dur="1000"/>
                                        <p:tgtEl>
                                          <p:spTgt spid="8397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lt">
                                    <p:tmPct val="0"/>
                                  </p:iterate>
                                  <p:childTnLst>
                                    <p:set>
                                      <p:cBhvr>
                                        <p:cTn id="32" dur="1" fill="hold">
                                          <p:stCondLst>
                                            <p:cond delay="0"/>
                                          </p:stCondLst>
                                        </p:cTn>
                                        <p:tgtEl>
                                          <p:spTgt spid="83971">
                                            <p:txEl>
                                              <p:pRg st="4" end="4"/>
                                            </p:txEl>
                                          </p:spTgt>
                                        </p:tgtEl>
                                        <p:attrNameLst>
                                          <p:attrName>style.visibility</p:attrName>
                                        </p:attrNameLst>
                                      </p:cBhvr>
                                      <p:to>
                                        <p:strVal val="visible"/>
                                      </p:to>
                                    </p:set>
                                    <p:animEffect transition="in" filter="fade">
                                      <p:cBhvr>
                                        <p:cTn id="33" dur="1000"/>
                                        <p:tgtEl>
                                          <p:spTgt spid="83971">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3973"/>
                                        </p:tgtEl>
                                        <p:attrNameLst>
                                          <p:attrName>style.visibility</p:attrName>
                                        </p:attrNameLst>
                                      </p:cBhvr>
                                      <p:to>
                                        <p:strVal val="visible"/>
                                      </p:to>
                                    </p:set>
                                    <p:animEffect transition="in" filter="fade">
                                      <p:cBhvr>
                                        <p:cTn id="36" dur="2000"/>
                                        <p:tgtEl>
                                          <p:spTgt spid="83973"/>
                                        </p:tgtEl>
                                      </p:cBhvr>
                                    </p:animEffect>
                                  </p:childTnLst>
                                </p:cTn>
                              </p:par>
                              <p:par>
                                <p:cTn id="37" presetID="10" presetClass="entr" presetSubtype="0" fill="hold" grpId="0" nodeType="withEffect">
                                  <p:stCondLst>
                                    <p:cond delay="0"/>
                                  </p:stCondLst>
                                  <p:iterate type="lt">
                                    <p:tmPct val="0"/>
                                  </p:iterate>
                                  <p:childTnLst>
                                    <p:set>
                                      <p:cBhvr>
                                        <p:cTn id="38" dur="1" fill="hold">
                                          <p:stCondLst>
                                            <p:cond delay="0"/>
                                          </p:stCondLst>
                                        </p:cTn>
                                        <p:tgtEl>
                                          <p:spTgt spid="83971">
                                            <p:txEl>
                                              <p:pRg st="5" end="5"/>
                                            </p:txEl>
                                          </p:spTgt>
                                        </p:tgtEl>
                                        <p:attrNameLst>
                                          <p:attrName>style.visibility</p:attrName>
                                        </p:attrNameLst>
                                      </p:cBhvr>
                                      <p:to>
                                        <p:strVal val="visible"/>
                                      </p:to>
                                    </p:set>
                                    <p:animEffect transition="in" filter="fade">
                                      <p:cBhvr>
                                        <p:cTn id="39" dur="1000"/>
                                        <p:tgtEl>
                                          <p:spTgt spid="83971">
                                            <p:txEl>
                                              <p:pRg st="5" end="5"/>
                                            </p:txEl>
                                          </p:spTgt>
                                        </p:tgtEl>
                                      </p:cBhvr>
                                    </p:animEffect>
                                  </p:childTnLst>
                                </p:cTn>
                              </p:par>
                            </p:childTnLst>
                          </p:cTn>
                        </p:par>
                        <p:par>
                          <p:cTn id="40" fill="hold">
                            <p:stCondLst>
                              <p:cond delay="2000"/>
                            </p:stCondLst>
                            <p:childTnLst>
                              <p:par>
                                <p:cTn id="41" presetID="42" presetClass="path" presetSubtype="0" accel="50000" decel="50000" fill="hold" nodeType="afterEffect">
                                  <p:stCondLst>
                                    <p:cond delay="0"/>
                                  </p:stCondLst>
                                  <p:iterate type="lt">
                                    <p:tmPct val="0"/>
                                  </p:iterate>
                                  <p:childTnLst>
                                    <p:animMotion origin="layout" path="M -3.33333E-6 2.71676E-6 L 0.00504 0.23121 " pathEditMode="relative" rAng="0" ptsTypes="AA">
                                      <p:cBhvr>
                                        <p:cTn id="42" dur="2000" fill="hold"/>
                                        <p:tgtEl>
                                          <p:spTgt spid="83971">
                                            <p:txEl>
                                              <p:pRg st="5" end="5"/>
                                            </p:txEl>
                                          </p:spTgt>
                                        </p:tgtEl>
                                        <p:attrNameLst>
                                          <p:attrName>ppt_x</p:attrName>
                                          <p:attrName>ppt_y</p:attrName>
                                        </p:attrNameLst>
                                      </p:cBhvr>
                                      <p:rCtr x="243" y="115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ctrTitle"/>
          </p:nvPr>
        </p:nvSpPr>
        <p:spPr>
          <a:xfrm>
            <a:off x="304800" y="228600"/>
            <a:ext cx="8458200" cy="1241425"/>
          </a:xfrm>
          <a:solidFill>
            <a:schemeClr val="bg1">
              <a:alpha val="54901"/>
            </a:schemeClr>
          </a:solidFill>
        </p:spPr>
        <p:txBody>
          <a:bodyPr/>
          <a:lstStyle/>
          <a:p>
            <a:pPr algn="r" eaLnBrk="1" hangingPunct="1">
              <a:lnSpc>
                <a:spcPct val="90000"/>
              </a:lnSpc>
            </a:pPr>
            <a:r>
              <a:rPr lang="en-US" altLang="en-US" sz="4000" b="1" dirty="0">
                <a:latin typeface="BRADDON" pitchFamily="2" charset="0"/>
              </a:rPr>
              <a:t>Burnout</a:t>
            </a:r>
            <a:endParaRPr lang="en-US" altLang="en-US" sz="4000" b="1" dirty="0">
              <a:latin typeface="BRADDON" pitchFamily="2" charset="0"/>
            </a:endParaRPr>
          </a:p>
        </p:txBody>
      </p:sp>
      <p:sp>
        <p:nvSpPr>
          <p:cNvPr id="27652" name="Rectangle 4"/>
          <p:cNvSpPr>
            <a:spLocks noGrp="1" noChangeArrowheads="1"/>
          </p:cNvSpPr>
          <p:nvPr>
            <p:ph type="subTitle" idx="1"/>
          </p:nvPr>
        </p:nvSpPr>
        <p:spPr>
          <a:xfrm>
            <a:off x="304800" y="1371600"/>
            <a:ext cx="7620000" cy="5029200"/>
          </a:xfrm>
          <a:noFill/>
        </p:spPr>
        <p:txBody>
          <a:bodyPr/>
          <a:lstStyle/>
          <a:p>
            <a:pPr marL="609600" indent="-609600" algn="l" eaLnBrk="1" hangingPunct="1"/>
            <a:r>
              <a:rPr lang="en-US" altLang="en-US" b="1" dirty="0"/>
              <a:t>Our Society is…</a:t>
            </a:r>
            <a:endParaRPr lang="en-US" altLang="en-US" b="1" dirty="0"/>
          </a:p>
          <a:p>
            <a:pPr marL="609600" indent="-609600" algn="l" eaLnBrk="1" hangingPunct="1">
              <a:lnSpc>
                <a:spcPct val="85000"/>
              </a:lnSpc>
              <a:spcBef>
                <a:spcPct val="15000"/>
              </a:spcBef>
            </a:pPr>
            <a:r>
              <a:rPr lang="en-US" altLang="en-US" b="1" dirty="0"/>
              <a:t>	…Burned Out</a:t>
            </a:r>
            <a:endParaRPr lang="en-US" altLang="en-US" b="1" dirty="0"/>
          </a:p>
          <a:p>
            <a:pPr marL="609600" indent="-609600" algn="l" eaLnBrk="1" hangingPunct="1">
              <a:lnSpc>
                <a:spcPct val="120000"/>
              </a:lnSpc>
            </a:pPr>
            <a:r>
              <a:rPr lang="en-US" altLang="en-US" b="1" dirty="0"/>
              <a:t>		Our Families are…</a:t>
            </a:r>
            <a:endParaRPr lang="en-US" altLang="en-US" b="1" dirty="0"/>
          </a:p>
          <a:p>
            <a:pPr marL="609600" indent="-609600" algn="l" eaLnBrk="1" hangingPunct="1">
              <a:lnSpc>
                <a:spcPct val="85000"/>
              </a:lnSpc>
              <a:spcBef>
                <a:spcPct val="15000"/>
              </a:spcBef>
            </a:pPr>
            <a:r>
              <a:rPr lang="en-US" altLang="en-US" b="1" dirty="0"/>
              <a:t>			…Burned Out</a:t>
            </a:r>
            <a:endParaRPr lang="en-US" altLang="en-US" b="1" dirty="0"/>
          </a:p>
          <a:p>
            <a:pPr marL="609600" indent="-609600" algn="l" eaLnBrk="1" hangingPunct="1">
              <a:lnSpc>
                <a:spcPct val="120000"/>
              </a:lnSpc>
            </a:pPr>
            <a:r>
              <a:rPr lang="en-US" altLang="en-US" b="1" dirty="0"/>
              <a:t>			Our Churches are… </a:t>
            </a:r>
            <a:endParaRPr lang="en-US" altLang="en-US" b="1" dirty="0"/>
          </a:p>
          <a:p>
            <a:pPr marL="609600" indent="-609600" algn="l" eaLnBrk="1" hangingPunct="1">
              <a:lnSpc>
                <a:spcPct val="85000"/>
              </a:lnSpc>
              <a:spcBef>
                <a:spcPct val="15000"/>
              </a:spcBef>
            </a:pPr>
            <a:r>
              <a:rPr lang="en-US" altLang="en-US" b="1" dirty="0"/>
              <a:t>				…Burned Out</a:t>
            </a:r>
            <a:endParaRPr lang="en-US" altLang="en-US" b="1" dirty="0"/>
          </a:p>
          <a:p>
            <a:pPr marL="609600" indent="-609600" algn="l" eaLnBrk="1" hangingPunct="1">
              <a:lnSpc>
                <a:spcPct val="120000"/>
              </a:lnSpc>
            </a:pPr>
            <a:r>
              <a:rPr lang="en-US" altLang="en-US" b="1" dirty="0"/>
              <a:t>				It is the mark of…  </a:t>
            </a:r>
            <a:endParaRPr lang="en-US" altLang="en-US" b="1" dirty="0"/>
          </a:p>
          <a:p>
            <a:pPr marL="609600" indent="-609600" algn="l" eaLnBrk="1" hangingPunct="1">
              <a:lnSpc>
                <a:spcPct val="115000"/>
              </a:lnSpc>
            </a:pPr>
            <a:r>
              <a:rPr lang="en-US" altLang="en-US" b="1" dirty="0"/>
              <a:t>                                  …Our Generation</a:t>
            </a:r>
            <a:endParaRPr lang="en-US"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27651"/>
                                        </p:tgtEl>
                                        <p:attrNameLst>
                                          <p:attrName>style.visibility</p:attrName>
                                        </p:attrNameLst>
                                      </p:cBhvr>
                                      <p:to>
                                        <p:strVal val="visible"/>
                                      </p:to>
                                    </p:set>
                                  </p:childTnLst>
                                </p:cTn>
                              </p:par>
                            </p:childTnLst>
                          </p:cTn>
                        </p:par>
                        <p:par>
                          <p:cTn id="7" fill="hold">
                            <p:stCondLst>
                              <p:cond delay="0"/>
                            </p:stCondLst>
                            <p:childTnLst>
                              <p:par>
                                <p:cTn id="8" presetID="16" presetClass="emph" presetSubtype="0" fill="hold" grpId="1" nodeType="afterEffect">
                                  <p:stCondLst>
                                    <p:cond delay="0"/>
                                  </p:stCondLst>
                                  <p:iterate type="lt">
                                    <p:tmPct val="4000"/>
                                  </p:iterate>
                                  <p:childTnLst>
                                    <p:set>
                                      <p:cBhvr override="childStyle">
                                        <p:cTn id="9" dur="500" fill="hold"/>
                                        <p:tgtEl>
                                          <p:spTgt spid="27651"/>
                                        </p:tgtEl>
                                        <p:attrNameLst>
                                          <p:attrName>style.color</p:attrName>
                                        </p:attrNameLst>
                                      </p:cBhvr>
                                      <p:to>
                                        <p:clrVal>
                                          <a:srgbClr val="FF0000"/>
                                        </p:clrVal>
                                      </p:to>
                                    </p:set>
                                    <p:set>
                                      <p:cBhvr>
                                        <p:cTn id="10" dur="500" fill="hold"/>
                                        <p:tgtEl>
                                          <p:spTgt spid="27651"/>
                                        </p:tgtEl>
                                        <p:attrNameLst>
                                          <p:attrName>fillcolor</p:attrName>
                                        </p:attrNameLst>
                                      </p:cBhvr>
                                      <p:to>
                                        <p:clrVal>
                                          <a:srgbClr val="FF0000"/>
                                        </p:clrVal>
                                      </p:to>
                                    </p:set>
                                    <p:set>
                                      <p:cBhvr>
                                        <p:cTn id="11" dur="500" fill="hold"/>
                                        <p:tgtEl>
                                          <p:spTgt spid="27651"/>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0"/>
                                  </p:iterate>
                                  <p:childTnLst>
                                    <p:set>
                                      <p:cBhvr>
                                        <p:cTn id="15" dur="1" fill="hold">
                                          <p:stCondLst>
                                            <p:cond delay="0"/>
                                          </p:stCondLst>
                                        </p:cTn>
                                        <p:tgtEl>
                                          <p:spTgt spid="27652">
                                            <p:txEl>
                                              <p:pRg st="0" end="0"/>
                                            </p:txEl>
                                          </p:spTgt>
                                        </p:tgtEl>
                                        <p:attrNameLst>
                                          <p:attrName>style.visibility</p:attrName>
                                        </p:attrNameLst>
                                      </p:cBhvr>
                                      <p:to>
                                        <p:strVal val="visible"/>
                                      </p:to>
                                    </p:set>
                                    <p:animEffect transition="in" filter="fade">
                                      <p:cBhvr>
                                        <p:cTn id="16" dur="1000"/>
                                        <p:tgtEl>
                                          <p:spTgt spid="27652">
                                            <p:txEl>
                                              <p:pRg st="0" end="0"/>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lt">
                                    <p:tmPct val="0"/>
                                  </p:iterate>
                                  <p:childTnLst>
                                    <p:set>
                                      <p:cBhvr>
                                        <p:cTn id="19" dur="1" fill="hold">
                                          <p:stCondLst>
                                            <p:cond delay="0"/>
                                          </p:stCondLst>
                                        </p:cTn>
                                        <p:tgtEl>
                                          <p:spTgt spid="27652">
                                            <p:txEl>
                                              <p:pRg st="1" end="1"/>
                                            </p:txEl>
                                          </p:spTgt>
                                        </p:tgtEl>
                                        <p:attrNameLst>
                                          <p:attrName>style.visibility</p:attrName>
                                        </p:attrNameLst>
                                      </p:cBhvr>
                                      <p:to>
                                        <p:strVal val="visible"/>
                                      </p:to>
                                    </p:set>
                                    <p:animEffect transition="in" filter="fade">
                                      <p:cBhvr>
                                        <p:cTn id="20" dur="500"/>
                                        <p:tgtEl>
                                          <p:spTgt spid="27652">
                                            <p:txEl>
                                              <p:pRg st="1" end="1"/>
                                            </p:txEl>
                                          </p:spTgt>
                                        </p:tgtEl>
                                      </p:cBhvr>
                                    </p:animEffect>
                                  </p:childTnLst>
                                </p:cTn>
                              </p:par>
                            </p:childTnLst>
                          </p:cTn>
                        </p:par>
                        <p:par>
                          <p:cTn id="21" fill="hold">
                            <p:stCondLst>
                              <p:cond delay="1500"/>
                            </p:stCondLst>
                            <p:childTnLst>
                              <p:par>
                                <p:cTn id="22" presetID="16" presetClass="emph" presetSubtype="0" fill="hold" nodeType="afterEffect">
                                  <p:stCondLst>
                                    <p:cond delay="0"/>
                                  </p:stCondLst>
                                  <p:iterate type="lt">
                                    <p:tmPct val="4000"/>
                                  </p:iterate>
                                  <p:childTnLst>
                                    <p:set>
                                      <p:cBhvr override="childStyle">
                                        <p:cTn id="23" dur="3000" fill="hold"/>
                                        <p:tgtEl>
                                          <p:spTgt spid="27652">
                                            <p:txEl>
                                              <p:pRg st="1" end="1"/>
                                            </p:txEl>
                                          </p:spTgt>
                                        </p:tgtEl>
                                        <p:attrNameLst>
                                          <p:attrName>style.color</p:attrName>
                                        </p:attrNameLst>
                                      </p:cBhvr>
                                      <p:to>
                                        <p:clrVal>
                                          <a:srgbClr val="FF0000"/>
                                        </p:clrVal>
                                      </p:to>
                                    </p:set>
                                    <p:set>
                                      <p:cBhvr>
                                        <p:cTn id="24" dur="3000" fill="hold"/>
                                        <p:tgtEl>
                                          <p:spTgt spid="27652">
                                            <p:txEl>
                                              <p:pRg st="1" end="1"/>
                                            </p:txEl>
                                          </p:spTgt>
                                        </p:tgtEl>
                                        <p:attrNameLst>
                                          <p:attrName>fillcolor</p:attrName>
                                        </p:attrNameLst>
                                      </p:cBhvr>
                                      <p:to>
                                        <p:clrVal>
                                          <a:srgbClr val="FF0000"/>
                                        </p:clrVal>
                                      </p:to>
                                    </p:set>
                                    <p:set>
                                      <p:cBhvr>
                                        <p:cTn id="25" dur="3000" fill="hold"/>
                                        <p:tgtEl>
                                          <p:spTgt spid="27652">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lt">
                                    <p:tmPct val="0"/>
                                  </p:iterate>
                                  <p:childTnLst>
                                    <p:set>
                                      <p:cBhvr>
                                        <p:cTn id="29" dur="1" fill="hold">
                                          <p:stCondLst>
                                            <p:cond delay="0"/>
                                          </p:stCondLst>
                                        </p:cTn>
                                        <p:tgtEl>
                                          <p:spTgt spid="27652">
                                            <p:txEl>
                                              <p:pRg st="2" end="2"/>
                                            </p:txEl>
                                          </p:spTgt>
                                        </p:tgtEl>
                                        <p:attrNameLst>
                                          <p:attrName>style.visibility</p:attrName>
                                        </p:attrNameLst>
                                      </p:cBhvr>
                                      <p:to>
                                        <p:strVal val="visible"/>
                                      </p:to>
                                    </p:set>
                                    <p:animEffect transition="in" filter="fade">
                                      <p:cBhvr>
                                        <p:cTn id="30" dur="1000"/>
                                        <p:tgtEl>
                                          <p:spTgt spid="27652">
                                            <p:txEl>
                                              <p:pRg st="2" end="2"/>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iterate type="lt">
                                    <p:tmPct val="0"/>
                                  </p:iterate>
                                  <p:childTnLst>
                                    <p:set>
                                      <p:cBhvr>
                                        <p:cTn id="33" dur="1" fill="hold">
                                          <p:stCondLst>
                                            <p:cond delay="0"/>
                                          </p:stCondLst>
                                        </p:cTn>
                                        <p:tgtEl>
                                          <p:spTgt spid="27652">
                                            <p:txEl>
                                              <p:pRg st="3" end="3"/>
                                            </p:txEl>
                                          </p:spTgt>
                                        </p:tgtEl>
                                        <p:attrNameLst>
                                          <p:attrName>style.visibility</p:attrName>
                                        </p:attrNameLst>
                                      </p:cBhvr>
                                      <p:to>
                                        <p:strVal val="visible"/>
                                      </p:to>
                                    </p:set>
                                    <p:animEffect transition="in" filter="fade">
                                      <p:cBhvr>
                                        <p:cTn id="34" dur="500"/>
                                        <p:tgtEl>
                                          <p:spTgt spid="27652">
                                            <p:txEl>
                                              <p:pRg st="3" end="3"/>
                                            </p:txEl>
                                          </p:spTgt>
                                        </p:tgtEl>
                                      </p:cBhvr>
                                    </p:animEffect>
                                  </p:childTnLst>
                                </p:cTn>
                              </p:par>
                            </p:childTnLst>
                          </p:cTn>
                        </p:par>
                        <p:par>
                          <p:cTn id="35" fill="hold">
                            <p:stCondLst>
                              <p:cond delay="1500"/>
                            </p:stCondLst>
                            <p:childTnLst>
                              <p:par>
                                <p:cTn id="36" presetID="16" presetClass="emph" presetSubtype="0" fill="hold" nodeType="afterEffect">
                                  <p:stCondLst>
                                    <p:cond delay="0"/>
                                  </p:stCondLst>
                                  <p:iterate type="lt">
                                    <p:tmPct val="4000"/>
                                  </p:iterate>
                                  <p:childTnLst>
                                    <p:set>
                                      <p:cBhvr override="childStyle">
                                        <p:cTn id="37" dur="3000" fill="hold"/>
                                        <p:tgtEl>
                                          <p:spTgt spid="27652">
                                            <p:txEl>
                                              <p:pRg st="3" end="3"/>
                                            </p:txEl>
                                          </p:spTgt>
                                        </p:tgtEl>
                                        <p:attrNameLst>
                                          <p:attrName>style.color</p:attrName>
                                        </p:attrNameLst>
                                      </p:cBhvr>
                                      <p:to>
                                        <p:clrVal>
                                          <a:srgbClr val="FF0000"/>
                                        </p:clrVal>
                                      </p:to>
                                    </p:set>
                                    <p:set>
                                      <p:cBhvr>
                                        <p:cTn id="38" dur="3000" fill="hold"/>
                                        <p:tgtEl>
                                          <p:spTgt spid="27652">
                                            <p:txEl>
                                              <p:pRg st="3" end="3"/>
                                            </p:txEl>
                                          </p:spTgt>
                                        </p:tgtEl>
                                        <p:attrNameLst>
                                          <p:attrName>fillcolor</p:attrName>
                                        </p:attrNameLst>
                                      </p:cBhvr>
                                      <p:to>
                                        <p:clrVal>
                                          <a:srgbClr val="FF0000"/>
                                        </p:clrVal>
                                      </p:to>
                                    </p:set>
                                    <p:set>
                                      <p:cBhvr>
                                        <p:cTn id="39" dur="3000" fill="hold"/>
                                        <p:tgtEl>
                                          <p:spTgt spid="27652">
                                            <p:txEl>
                                              <p:pRg st="3" end="3"/>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iterate type="lt">
                                    <p:tmPct val="0"/>
                                  </p:iterate>
                                  <p:childTnLst>
                                    <p:set>
                                      <p:cBhvr>
                                        <p:cTn id="43" dur="1" fill="hold">
                                          <p:stCondLst>
                                            <p:cond delay="0"/>
                                          </p:stCondLst>
                                        </p:cTn>
                                        <p:tgtEl>
                                          <p:spTgt spid="27652">
                                            <p:txEl>
                                              <p:pRg st="4" end="4"/>
                                            </p:txEl>
                                          </p:spTgt>
                                        </p:tgtEl>
                                        <p:attrNameLst>
                                          <p:attrName>style.visibility</p:attrName>
                                        </p:attrNameLst>
                                      </p:cBhvr>
                                      <p:to>
                                        <p:strVal val="visible"/>
                                      </p:to>
                                    </p:set>
                                    <p:animEffect transition="in" filter="fade">
                                      <p:cBhvr>
                                        <p:cTn id="44" dur="1000"/>
                                        <p:tgtEl>
                                          <p:spTgt spid="27652">
                                            <p:txEl>
                                              <p:pRg st="4" end="4"/>
                                            </p:txEl>
                                          </p:spTgt>
                                        </p:tgtEl>
                                      </p:cBhvr>
                                    </p:animEffect>
                                  </p:childTnLst>
                                </p:cTn>
                              </p:par>
                            </p:childTnLst>
                          </p:cTn>
                        </p:par>
                        <p:par>
                          <p:cTn id="45" fill="hold">
                            <p:stCondLst>
                              <p:cond delay="1000"/>
                            </p:stCondLst>
                            <p:childTnLst>
                              <p:par>
                                <p:cTn id="46" presetID="10" presetClass="entr" presetSubtype="0" fill="hold" grpId="0" nodeType="afterEffect">
                                  <p:stCondLst>
                                    <p:cond delay="0"/>
                                  </p:stCondLst>
                                  <p:iterate type="lt">
                                    <p:tmPct val="0"/>
                                  </p:iterate>
                                  <p:childTnLst>
                                    <p:set>
                                      <p:cBhvr>
                                        <p:cTn id="47" dur="1" fill="hold">
                                          <p:stCondLst>
                                            <p:cond delay="0"/>
                                          </p:stCondLst>
                                        </p:cTn>
                                        <p:tgtEl>
                                          <p:spTgt spid="27652">
                                            <p:txEl>
                                              <p:pRg st="5" end="5"/>
                                            </p:txEl>
                                          </p:spTgt>
                                        </p:tgtEl>
                                        <p:attrNameLst>
                                          <p:attrName>style.visibility</p:attrName>
                                        </p:attrNameLst>
                                      </p:cBhvr>
                                      <p:to>
                                        <p:strVal val="visible"/>
                                      </p:to>
                                    </p:set>
                                    <p:animEffect transition="in" filter="fade">
                                      <p:cBhvr>
                                        <p:cTn id="48" dur="500"/>
                                        <p:tgtEl>
                                          <p:spTgt spid="27652">
                                            <p:txEl>
                                              <p:pRg st="5" end="5"/>
                                            </p:txEl>
                                          </p:spTgt>
                                        </p:tgtEl>
                                      </p:cBhvr>
                                    </p:animEffect>
                                  </p:childTnLst>
                                </p:cTn>
                              </p:par>
                            </p:childTnLst>
                          </p:cTn>
                        </p:par>
                        <p:par>
                          <p:cTn id="49" fill="hold">
                            <p:stCondLst>
                              <p:cond delay="1500"/>
                            </p:stCondLst>
                            <p:childTnLst>
                              <p:par>
                                <p:cTn id="50" presetID="16" presetClass="emph" presetSubtype="0" fill="hold" nodeType="afterEffect">
                                  <p:stCondLst>
                                    <p:cond delay="0"/>
                                  </p:stCondLst>
                                  <p:iterate type="lt">
                                    <p:tmPct val="4000"/>
                                  </p:iterate>
                                  <p:childTnLst>
                                    <p:set>
                                      <p:cBhvr override="childStyle">
                                        <p:cTn id="51" dur="3000" fill="hold"/>
                                        <p:tgtEl>
                                          <p:spTgt spid="27652">
                                            <p:txEl>
                                              <p:pRg st="5" end="5"/>
                                            </p:txEl>
                                          </p:spTgt>
                                        </p:tgtEl>
                                        <p:attrNameLst>
                                          <p:attrName>style.color</p:attrName>
                                        </p:attrNameLst>
                                      </p:cBhvr>
                                      <p:to>
                                        <p:clrVal>
                                          <a:srgbClr val="FF0000"/>
                                        </p:clrVal>
                                      </p:to>
                                    </p:set>
                                    <p:set>
                                      <p:cBhvr>
                                        <p:cTn id="52" dur="3000" fill="hold"/>
                                        <p:tgtEl>
                                          <p:spTgt spid="27652">
                                            <p:txEl>
                                              <p:pRg st="5" end="5"/>
                                            </p:txEl>
                                          </p:spTgt>
                                        </p:tgtEl>
                                        <p:attrNameLst>
                                          <p:attrName>fillcolor</p:attrName>
                                        </p:attrNameLst>
                                      </p:cBhvr>
                                      <p:to>
                                        <p:clrVal>
                                          <a:srgbClr val="FF0000"/>
                                        </p:clrVal>
                                      </p:to>
                                    </p:set>
                                    <p:set>
                                      <p:cBhvr>
                                        <p:cTn id="53" dur="3000" fill="hold"/>
                                        <p:tgtEl>
                                          <p:spTgt spid="27652">
                                            <p:txEl>
                                              <p:pRg st="5" end="5"/>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iterate type="lt">
                                    <p:tmPct val="0"/>
                                  </p:iterate>
                                  <p:childTnLst>
                                    <p:set>
                                      <p:cBhvr>
                                        <p:cTn id="57" dur="1" fill="hold">
                                          <p:stCondLst>
                                            <p:cond delay="0"/>
                                          </p:stCondLst>
                                        </p:cTn>
                                        <p:tgtEl>
                                          <p:spTgt spid="27652">
                                            <p:txEl>
                                              <p:pRg st="6" end="6"/>
                                            </p:txEl>
                                          </p:spTgt>
                                        </p:tgtEl>
                                        <p:attrNameLst>
                                          <p:attrName>style.visibility</p:attrName>
                                        </p:attrNameLst>
                                      </p:cBhvr>
                                      <p:to>
                                        <p:strVal val="visible"/>
                                      </p:to>
                                    </p:set>
                                    <p:animEffect transition="in" filter="fade">
                                      <p:cBhvr>
                                        <p:cTn id="58" dur="1000"/>
                                        <p:tgtEl>
                                          <p:spTgt spid="27652">
                                            <p:txEl>
                                              <p:pRg st="6" end="6"/>
                                            </p:txEl>
                                          </p:spTgt>
                                        </p:tgtEl>
                                      </p:cBhvr>
                                    </p:animEffect>
                                  </p:childTnLst>
                                </p:cTn>
                              </p:par>
                            </p:childTnLst>
                          </p:cTn>
                        </p:par>
                        <p:par>
                          <p:cTn id="59" fill="hold">
                            <p:stCondLst>
                              <p:cond delay="1000"/>
                            </p:stCondLst>
                            <p:childTnLst>
                              <p:par>
                                <p:cTn id="60" presetID="10" presetClass="entr" presetSubtype="0" fill="hold" grpId="0" nodeType="afterEffect">
                                  <p:stCondLst>
                                    <p:cond delay="0"/>
                                  </p:stCondLst>
                                  <p:iterate type="lt">
                                    <p:tmPct val="0"/>
                                  </p:iterate>
                                  <p:childTnLst>
                                    <p:set>
                                      <p:cBhvr>
                                        <p:cTn id="61" dur="1" fill="hold">
                                          <p:stCondLst>
                                            <p:cond delay="0"/>
                                          </p:stCondLst>
                                        </p:cTn>
                                        <p:tgtEl>
                                          <p:spTgt spid="27652">
                                            <p:txEl>
                                              <p:pRg st="7" end="7"/>
                                            </p:txEl>
                                          </p:spTgt>
                                        </p:tgtEl>
                                        <p:attrNameLst>
                                          <p:attrName>style.visibility</p:attrName>
                                        </p:attrNameLst>
                                      </p:cBhvr>
                                      <p:to>
                                        <p:strVal val="visible"/>
                                      </p:to>
                                    </p:set>
                                    <p:animEffect transition="in" filter="fade">
                                      <p:cBhvr>
                                        <p:cTn id="62" dur="1000"/>
                                        <p:tgtEl>
                                          <p:spTgt spid="276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1" grpId="1" animBg="1"/>
      <p:bldP spid="27652"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p:txBody>
          <a:bodyPr/>
          <a:lstStyle/>
          <a:p>
            <a:pPr marL="0" indent="0" eaLnBrk="1" hangingPunct="1">
              <a:buNone/>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It is…                    </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SzPct val="100000"/>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Ancient Problem</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SzPct val="100000"/>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Universal Problem</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SzPct val="100000"/>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No Respecter of Persons</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8" descr="http://images.paraorkut.com/img/pics/images/d/depression-1306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4191000"/>
            <a:ext cx="662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b="1" cap="none" dirty="0">
                <a:effectLst>
                  <a:outerShdw blurRad="38100" dist="38100" dir="2700000" algn="tl">
                    <a:srgbClr val="000000">
                      <a:alpha val="43137"/>
                    </a:srgbClr>
                  </a:outerShdw>
                </a:effectLst>
              </a:rPr>
              <a:t>Three Things About Depression                    </a:t>
            </a:r>
            <a:endParaRPr lang="en-US" sz="4400" b="1" cap="none"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Effect transition="in" filter="fade">
                                      <p:cBhvr>
                                        <p:cTn id="12" dur="2000"/>
                                        <p:tgtEl>
                                          <p:spTgt spid="139267">
                                            <p:txEl>
                                              <p:pRg st="0" end="0"/>
                                            </p:txEl>
                                          </p:spTgt>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39267">
                                            <p:txEl>
                                              <p:pRg st="1" end="1"/>
                                            </p:txEl>
                                          </p:spTgt>
                                        </p:tgtEl>
                                        <p:attrNameLst>
                                          <p:attrName>style.visibility</p:attrName>
                                        </p:attrNameLst>
                                      </p:cBhvr>
                                      <p:to>
                                        <p:strVal val="visible"/>
                                      </p:to>
                                    </p:set>
                                    <p:animEffect transition="in" filter="fade">
                                      <p:cBhvr>
                                        <p:cTn id="16" dur="2000"/>
                                        <p:tgtEl>
                                          <p:spTgt spid="139267">
                                            <p:txEl>
                                              <p:pRg st="1" end="1"/>
                                            </p:txEl>
                                          </p:spTgt>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139267">
                                            <p:txEl>
                                              <p:pRg st="2" end="2"/>
                                            </p:txEl>
                                          </p:spTgt>
                                        </p:tgtEl>
                                        <p:attrNameLst>
                                          <p:attrName>style.visibility</p:attrName>
                                        </p:attrNameLst>
                                      </p:cBhvr>
                                      <p:to>
                                        <p:strVal val="visible"/>
                                      </p:to>
                                    </p:set>
                                    <p:animEffect transition="in" filter="fade">
                                      <p:cBhvr>
                                        <p:cTn id="20" dur="2000"/>
                                        <p:tgtEl>
                                          <p:spTgt spid="139267">
                                            <p:txEl>
                                              <p:pRg st="2" end="2"/>
                                            </p:txEl>
                                          </p:spTgt>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39267">
                                            <p:txEl>
                                              <p:pRg st="3" end="3"/>
                                            </p:txEl>
                                          </p:spTgt>
                                        </p:tgtEl>
                                        <p:attrNameLst>
                                          <p:attrName>style.visibility</p:attrName>
                                        </p:attrNameLst>
                                      </p:cBhvr>
                                      <p:to>
                                        <p:strVal val="visible"/>
                                      </p:to>
                                    </p:set>
                                    <p:animEffect transition="in" filter="fade">
                                      <p:cBhvr>
                                        <p:cTn id="24" dur="2000"/>
                                        <p:tgtEl>
                                          <p:spTgt spid="139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http://a.abcnews.com/images/Politics/pd_prison_070627_ms.jpg"/>
          <p:cNvPicPr>
            <a:picLocks noChangeAspect="1" noChangeArrowheads="1"/>
          </p:cNvPicPr>
          <p:nvPr/>
        </p:nvPicPr>
        <p:blipFill>
          <a:blip r:embed="rId1" cstate="print"/>
          <a:srcRect/>
          <a:stretch>
            <a:fillRect/>
          </a:stretch>
        </p:blipFill>
        <p:spPr bwMode="auto">
          <a:xfrm>
            <a:off x="3962400" y="1752600"/>
            <a:ext cx="5181600" cy="5105400"/>
          </a:xfrm>
          <a:prstGeom prst="rect">
            <a:avLst/>
          </a:prstGeom>
          <a:noFill/>
          <a:ln w="9525">
            <a:noFill/>
            <a:miter lim="800000"/>
            <a:headEnd/>
            <a:tailEnd/>
          </a:ln>
        </p:spPr>
      </p:pic>
      <p:sp>
        <p:nvSpPr>
          <p:cNvPr id="2" name="Title 1"/>
          <p:cNvSpPr>
            <a:spLocks noGrp="1"/>
          </p:cNvSpPr>
          <p:nvPr>
            <p:ph type="ctrTitle"/>
          </p:nvPr>
        </p:nvSpPr>
        <p:spPr>
          <a:xfrm>
            <a:off x="609600" y="1"/>
            <a:ext cx="8077200" cy="1066800"/>
          </a:xfrm>
        </p:spPr>
        <p:txBody>
          <a:bodyPr anchor="ctr">
            <a:normAutofit/>
          </a:bodyPr>
          <a:lstStyle/>
          <a:p>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Symptoms of Depression</a:t>
            </a:r>
            <a:endParaRPr lang="en-US" sz="4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TextBox 4"/>
          <p:cNvSpPr txBox="1"/>
          <p:nvPr/>
        </p:nvSpPr>
        <p:spPr>
          <a:xfrm>
            <a:off x="457200" y="914400"/>
            <a:ext cx="8305800" cy="4339650"/>
          </a:xfrm>
          <a:prstGeom prst="rect">
            <a:avLst/>
          </a:prstGeom>
          <a:solidFill>
            <a:schemeClr val="bg1">
              <a:alpha val="79000"/>
            </a:schemeClr>
          </a:solidFill>
        </p:spPr>
        <p:txBody>
          <a:bodyPr wrap="square" rtlCol="0">
            <a:spAutoFit/>
          </a:bodyPr>
          <a:lstStyle/>
          <a:p>
            <a:pPr marL="457200" indent="-457200">
              <a:spcAft>
                <a:spcPts val="600"/>
              </a:spcAft>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Weight Loss or Weight Gain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Aft>
                <a:spcPts val="600"/>
              </a:spcAft>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Loss of Sleep and Energy</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Lose Interest in Most or All…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Aft>
                <a:spcPts val="600"/>
              </a:spcAft>
              <a:buSzPct val="110000"/>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…Pleasurable Activities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Aft>
                <a:spcPts val="600"/>
              </a:spcAft>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Reduced Ability to Concentrate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Overcome w/ Feelings of…</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Hopelessness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Uselessness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4050"/>
            <a:ext cx="9144000" cy="1603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600" decel="100000"/>
                                        <p:tgtEl>
                                          <p:spTgt spid="5">
                                            <p:bg/>
                                          </p:spTgt>
                                        </p:tgtEl>
                                      </p:cBhvr>
                                    </p:animEffect>
                                    <p:anim calcmode="lin" valueType="num">
                                      <p:cBhvr>
                                        <p:cTn id="8" dur="1600" decel="100000" fill="hold"/>
                                        <p:tgtEl>
                                          <p:spTgt spid="5">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600" decel="100000"/>
                                        <p:tgtEl>
                                          <p:spTgt spid="5">
                                            <p:txEl>
                                              <p:pRg st="0" end="0"/>
                                            </p:txEl>
                                          </p:spTgt>
                                        </p:tgtEl>
                                      </p:cBhvr>
                                    </p:animEffect>
                                    <p:anim calcmode="lin" valueType="num">
                                      <p:cBhvr>
                                        <p:cTn id="16" dur="16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16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30" presetClass="entr" presetSubtype="0" fill="hold" grpId="0" nodeType="afterEffect">
                                  <p:stCondLst>
                                    <p:cond delay="10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600" decel="100000"/>
                                        <p:tgtEl>
                                          <p:spTgt spid="5">
                                            <p:txEl>
                                              <p:pRg st="1" end="1"/>
                                            </p:txEl>
                                          </p:spTgt>
                                        </p:tgtEl>
                                      </p:cBhvr>
                                    </p:animEffect>
                                    <p:anim calcmode="lin" valueType="num">
                                      <p:cBhvr>
                                        <p:cTn id="25" dur="16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6" dur="16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7" dur="16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8" dur="400" accel="100000" fill="hold">
                                          <p:stCondLst>
                                            <p:cond delay="16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9" dur="400" accel="100000" fill="hold">
                                          <p:stCondLst>
                                            <p:cond delay="16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par>
                          <p:cTn id="30" fill="hold">
                            <p:stCondLst>
                              <p:cond delay="5000"/>
                            </p:stCondLst>
                            <p:childTnLst>
                              <p:par>
                                <p:cTn id="31" presetID="30" presetClass="entr" presetSubtype="0" fill="hold" grpId="0" nodeType="afterEffect">
                                  <p:stCondLst>
                                    <p:cond delay="100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600" decel="100000"/>
                                        <p:tgtEl>
                                          <p:spTgt spid="5">
                                            <p:txEl>
                                              <p:pRg st="2" end="2"/>
                                            </p:txEl>
                                          </p:spTgt>
                                        </p:tgtEl>
                                      </p:cBhvr>
                                    </p:animEffect>
                                    <p:anim calcmode="lin" valueType="num">
                                      <p:cBhvr>
                                        <p:cTn id="34" dur="16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5" dur="16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6" dur="16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7" dur="400" accel="100000" fill="hold">
                                          <p:stCondLst>
                                            <p:cond delay="16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8" dur="400" accel="100000" fill="hold">
                                          <p:stCondLst>
                                            <p:cond delay="1600"/>
                                          </p:stCondLst>
                                        </p:cTn>
                                        <p:tgtEl>
                                          <p:spTgt spid="5">
                                            <p:txEl>
                                              <p:pRg st="2" end="2"/>
                                            </p:txEl>
                                          </p:spTgt>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100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600" decel="100000"/>
                                        <p:tgtEl>
                                          <p:spTgt spid="5">
                                            <p:txEl>
                                              <p:pRg st="3" end="3"/>
                                            </p:txEl>
                                          </p:spTgt>
                                        </p:tgtEl>
                                      </p:cBhvr>
                                    </p:animEffect>
                                    <p:anim calcmode="lin" valueType="num">
                                      <p:cBhvr>
                                        <p:cTn id="42" dur="16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3" dur="16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4" dur="16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5" dur="400" accel="100000" fill="hold">
                                          <p:stCondLst>
                                            <p:cond delay="16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46" dur="400" accel="100000" fill="hold">
                                          <p:stCondLst>
                                            <p:cond delay="16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8000"/>
                            </p:stCondLst>
                            <p:childTnLst>
                              <p:par>
                                <p:cTn id="48" presetID="30" presetClass="entr" presetSubtype="0" fill="hold" grpId="0" nodeType="afterEffect">
                                  <p:stCondLst>
                                    <p:cond delay="100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600" decel="100000"/>
                                        <p:tgtEl>
                                          <p:spTgt spid="5">
                                            <p:txEl>
                                              <p:pRg st="4" end="4"/>
                                            </p:txEl>
                                          </p:spTgt>
                                        </p:tgtEl>
                                      </p:cBhvr>
                                    </p:animEffect>
                                    <p:anim calcmode="lin" valueType="num">
                                      <p:cBhvr>
                                        <p:cTn id="51" dur="16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2" dur="16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3" dur="16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4" dur="400" accel="100000" fill="hold">
                                          <p:stCondLst>
                                            <p:cond delay="16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55" dur="400" accel="100000" fill="hold">
                                          <p:stCondLst>
                                            <p:cond delay="1600"/>
                                          </p:stCondLst>
                                        </p:cTn>
                                        <p:tgtEl>
                                          <p:spTgt spid="5">
                                            <p:txEl>
                                              <p:pRg st="4" end="4"/>
                                            </p:txEl>
                                          </p:spTgt>
                                        </p:tgtEl>
                                        <p:attrNameLst>
                                          <p:attrName>ppt_y</p:attrName>
                                        </p:attrNameLst>
                                      </p:cBhvr>
                                      <p:tavLst>
                                        <p:tav tm="0">
                                          <p:val>
                                            <p:strVal val="#ppt_y+0.1"/>
                                          </p:val>
                                        </p:tav>
                                        <p:tav tm="100000">
                                          <p:val>
                                            <p:strVal val="#ppt_y"/>
                                          </p:val>
                                        </p:tav>
                                      </p:tavLst>
                                    </p:anim>
                                  </p:childTnLst>
                                </p:cTn>
                              </p:par>
                            </p:childTnLst>
                          </p:cTn>
                        </p:par>
                        <p:par>
                          <p:cTn id="56" fill="hold">
                            <p:stCondLst>
                              <p:cond delay="11000"/>
                            </p:stCondLst>
                            <p:childTnLst>
                              <p:par>
                                <p:cTn id="57" presetID="30" presetClass="entr" presetSubtype="0" fill="hold" grpId="0" nodeType="afterEffect">
                                  <p:stCondLst>
                                    <p:cond delay="100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600" decel="100000"/>
                                        <p:tgtEl>
                                          <p:spTgt spid="5">
                                            <p:txEl>
                                              <p:pRg st="5" end="5"/>
                                            </p:txEl>
                                          </p:spTgt>
                                        </p:tgtEl>
                                      </p:cBhvr>
                                    </p:animEffect>
                                    <p:anim calcmode="lin" valueType="num">
                                      <p:cBhvr>
                                        <p:cTn id="60" dur="16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61" dur="16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62" dur="16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63" dur="400" accel="100000" fill="hold">
                                          <p:stCondLst>
                                            <p:cond delay="16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64" dur="400" accel="100000" fill="hold">
                                          <p:stCondLst>
                                            <p:cond delay="16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par>
                          <p:cTn id="65" fill="hold">
                            <p:stCondLst>
                              <p:cond delay="14000"/>
                            </p:stCondLst>
                            <p:childTnLst>
                              <p:par>
                                <p:cTn id="66" presetID="30" presetClass="entr" presetSubtype="0" fill="hold" grpId="0" nodeType="afterEffect">
                                  <p:stCondLst>
                                    <p:cond delay="100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fade">
                                      <p:cBhvr>
                                        <p:cTn id="68" dur="1600" decel="100000"/>
                                        <p:tgtEl>
                                          <p:spTgt spid="5">
                                            <p:txEl>
                                              <p:pRg st="6" end="6"/>
                                            </p:txEl>
                                          </p:spTgt>
                                        </p:tgtEl>
                                      </p:cBhvr>
                                    </p:animEffect>
                                    <p:anim calcmode="lin" valueType="num">
                                      <p:cBhvr>
                                        <p:cTn id="69" dur="1600" decel="100000" fill="hold"/>
                                        <p:tgtEl>
                                          <p:spTgt spid="5">
                                            <p:txEl>
                                              <p:pRg st="6" end="6"/>
                                            </p:txEl>
                                          </p:spTgt>
                                        </p:tgtEl>
                                        <p:attrNameLst>
                                          <p:attrName>style.rotation</p:attrName>
                                        </p:attrNameLst>
                                      </p:cBhvr>
                                      <p:tavLst>
                                        <p:tav tm="0">
                                          <p:val>
                                            <p:fltVal val="-90"/>
                                          </p:val>
                                        </p:tav>
                                        <p:tav tm="100000">
                                          <p:val>
                                            <p:fltVal val="0"/>
                                          </p:val>
                                        </p:tav>
                                      </p:tavLst>
                                    </p:anim>
                                    <p:anim calcmode="lin" valueType="num">
                                      <p:cBhvr>
                                        <p:cTn id="70" dur="1600" decel="100000" fill="hold"/>
                                        <p:tgtEl>
                                          <p:spTgt spid="5">
                                            <p:txEl>
                                              <p:pRg st="6" end="6"/>
                                            </p:txEl>
                                          </p:spTgt>
                                        </p:tgtEl>
                                        <p:attrNameLst>
                                          <p:attrName>ppt_x</p:attrName>
                                        </p:attrNameLst>
                                      </p:cBhvr>
                                      <p:tavLst>
                                        <p:tav tm="0">
                                          <p:val>
                                            <p:strVal val="#ppt_x+0.4"/>
                                          </p:val>
                                        </p:tav>
                                        <p:tav tm="100000">
                                          <p:val>
                                            <p:strVal val="#ppt_x-0.05"/>
                                          </p:val>
                                        </p:tav>
                                      </p:tavLst>
                                    </p:anim>
                                    <p:anim calcmode="lin" valueType="num">
                                      <p:cBhvr>
                                        <p:cTn id="71" dur="1600" decel="100000" fill="hold"/>
                                        <p:tgtEl>
                                          <p:spTgt spid="5">
                                            <p:txEl>
                                              <p:pRg st="6" end="6"/>
                                            </p:txEl>
                                          </p:spTgt>
                                        </p:tgtEl>
                                        <p:attrNameLst>
                                          <p:attrName>ppt_y</p:attrName>
                                        </p:attrNameLst>
                                      </p:cBhvr>
                                      <p:tavLst>
                                        <p:tav tm="0">
                                          <p:val>
                                            <p:strVal val="#ppt_y-0.4"/>
                                          </p:val>
                                        </p:tav>
                                        <p:tav tm="100000">
                                          <p:val>
                                            <p:strVal val="#ppt_y+0.1"/>
                                          </p:val>
                                        </p:tav>
                                      </p:tavLst>
                                    </p:anim>
                                    <p:anim calcmode="lin" valueType="num">
                                      <p:cBhvr>
                                        <p:cTn id="72" dur="400" accel="100000" fill="hold">
                                          <p:stCondLst>
                                            <p:cond delay="1600"/>
                                          </p:stCondLst>
                                        </p:cTn>
                                        <p:tgtEl>
                                          <p:spTgt spid="5">
                                            <p:txEl>
                                              <p:pRg st="6" end="6"/>
                                            </p:txEl>
                                          </p:spTgt>
                                        </p:tgtEl>
                                        <p:attrNameLst>
                                          <p:attrName>ppt_x</p:attrName>
                                        </p:attrNameLst>
                                      </p:cBhvr>
                                      <p:tavLst>
                                        <p:tav tm="0">
                                          <p:val>
                                            <p:strVal val="#ppt_x-0.05"/>
                                          </p:val>
                                        </p:tav>
                                        <p:tav tm="100000">
                                          <p:val>
                                            <p:strVal val="#ppt_x"/>
                                          </p:val>
                                        </p:tav>
                                      </p:tavLst>
                                    </p:anim>
                                    <p:anim calcmode="lin" valueType="num">
                                      <p:cBhvr>
                                        <p:cTn id="73" dur="400" accel="100000" fill="hold">
                                          <p:stCondLst>
                                            <p:cond delay="1600"/>
                                          </p:stCondLst>
                                        </p:cTn>
                                        <p:tgtEl>
                                          <p:spTgt spid="5">
                                            <p:txEl>
                                              <p:pRg st="6" end="6"/>
                                            </p:txEl>
                                          </p:spTgt>
                                        </p:tgtEl>
                                        <p:attrNameLst>
                                          <p:attrName>ppt_y</p:attrName>
                                        </p:attrNameLst>
                                      </p:cBhvr>
                                      <p:tavLst>
                                        <p:tav tm="0">
                                          <p:val>
                                            <p:strVal val="#ppt_y+0.1"/>
                                          </p:val>
                                        </p:tav>
                                        <p:tav tm="100000">
                                          <p:val>
                                            <p:strVal val="#ppt_y"/>
                                          </p:val>
                                        </p:tav>
                                      </p:tavLst>
                                    </p:anim>
                                  </p:childTnLst>
                                </p:cTn>
                              </p:par>
                            </p:childTnLst>
                          </p:cTn>
                        </p:par>
                        <p:par>
                          <p:cTn id="74" fill="hold">
                            <p:stCondLst>
                              <p:cond delay="17000"/>
                            </p:stCondLst>
                            <p:childTnLst>
                              <p:par>
                                <p:cTn id="75" presetID="30" presetClass="entr" presetSubtype="0" fill="hold" grpId="0" nodeType="afterEffect">
                                  <p:stCondLst>
                                    <p:cond delay="100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fade">
                                      <p:cBhvr>
                                        <p:cTn id="77" dur="1600" decel="100000"/>
                                        <p:tgtEl>
                                          <p:spTgt spid="5">
                                            <p:txEl>
                                              <p:pRg st="7" end="7"/>
                                            </p:txEl>
                                          </p:spTgt>
                                        </p:tgtEl>
                                      </p:cBhvr>
                                    </p:animEffect>
                                    <p:anim calcmode="lin" valueType="num">
                                      <p:cBhvr>
                                        <p:cTn id="78" dur="1600" decel="100000" fill="hold"/>
                                        <p:tgtEl>
                                          <p:spTgt spid="5">
                                            <p:txEl>
                                              <p:pRg st="7" end="7"/>
                                            </p:txEl>
                                          </p:spTgt>
                                        </p:tgtEl>
                                        <p:attrNameLst>
                                          <p:attrName>style.rotation</p:attrName>
                                        </p:attrNameLst>
                                      </p:cBhvr>
                                      <p:tavLst>
                                        <p:tav tm="0">
                                          <p:val>
                                            <p:fltVal val="-90"/>
                                          </p:val>
                                        </p:tav>
                                        <p:tav tm="100000">
                                          <p:val>
                                            <p:fltVal val="0"/>
                                          </p:val>
                                        </p:tav>
                                      </p:tavLst>
                                    </p:anim>
                                    <p:anim calcmode="lin" valueType="num">
                                      <p:cBhvr>
                                        <p:cTn id="79" dur="1600" decel="100000" fill="hold"/>
                                        <p:tgtEl>
                                          <p:spTgt spid="5">
                                            <p:txEl>
                                              <p:pRg st="7" end="7"/>
                                            </p:txEl>
                                          </p:spTgt>
                                        </p:tgtEl>
                                        <p:attrNameLst>
                                          <p:attrName>ppt_x</p:attrName>
                                        </p:attrNameLst>
                                      </p:cBhvr>
                                      <p:tavLst>
                                        <p:tav tm="0">
                                          <p:val>
                                            <p:strVal val="#ppt_x+0.4"/>
                                          </p:val>
                                        </p:tav>
                                        <p:tav tm="100000">
                                          <p:val>
                                            <p:strVal val="#ppt_x-0.05"/>
                                          </p:val>
                                        </p:tav>
                                      </p:tavLst>
                                    </p:anim>
                                    <p:anim calcmode="lin" valueType="num">
                                      <p:cBhvr>
                                        <p:cTn id="80" dur="1600" decel="100000" fill="hold"/>
                                        <p:tgtEl>
                                          <p:spTgt spid="5">
                                            <p:txEl>
                                              <p:pRg st="7" end="7"/>
                                            </p:txEl>
                                          </p:spTgt>
                                        </p:tgtEl>
                                        <p:attrNameLst>
                                          <p:attrName>ppt_y</p:attrName>
                                        </p:attrNameLst>
                                      </p:cBhvr>
                                      <p:tavLst>
                                        <p:tav tm="0">
                                          <p:val>
                                            <p:strVal val="#ppt_y-0.4"/>
                                          </p:val>
                                        </p:tav>
                                        <p:tav tm="100000">
                                          <p:val>
                                            <p:strVal val="#ppt_y+0.1"/>
                                          </p:val>
                                        </p:tav>
                                      </p:tavLst>
                                    </p:anim>
                                    <p:anim calcmode="lin" valueType="num">
                                      <p:cBhvr>
                                        <p:cTn id="81" dur="400" accel="100000" fill="hold">
                                          <p:stCondLst>
                                            <p:cond delay="1600"/>
                                          </p:stCondLst>
                                        </p:cTn>
                                        <p:tgtEl>
                                          <p:spTgt spid="5">
                                            <p:txEl>
                                              <p:pRg st="7" end="7"/>
                                            </p:txEl>
                                          </p:spTgt>
                                        </p:tgtEl>
                                        <p:attrNameLst>
                                          <p:attrName>ppt_x</p:attrName>
                                        </p:attrNameLst>
                                      </p:cBhvr>
                                      <p:tavLst>
                                        <p:tav tm="0">
                                          <p:val>
                                            <p:strVal val="#ppt_x-0.05"/>
                                          </p:val>
                                        </p:tav>
                                        <p:tav tm="100000">
                                          <p:val>
                                            <p:strVal val="#ppt_x"/>
                                          </p:val>
                                        </p:tav>
                                      </p:tavLst>
                                    </p:anim>
                                    <p:anim calcmode="lin" valueType="num">
                                      <p:cBhvr>
                                        <p:cTn id="82" dur="400" accel="100000" fill="hold">
                                          <p:stCondLst>
                                            <p:cond delay="1600"/>
                                          </p:stCondLst>
                                        </p:cTn>
                                        <p:tgtEl>
                                          <p:spTgt spid="5">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305800" cy="1470025"/>
          </a:xfrm>
        </p:spPr>
        <p:txBody>
          <a:bodyPr>
            <a:normAutofit/>
          </a:bodyPr>
          <a:lstStyle/>
          <a:p>
            <a:pPr algn="l"/>
            <a:r>
              <a:rPr lang="en-US"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Key To Elijah’s Depression (3,4)</a:t>
            </a:r>
            <a:br>
              <a:rPr lang="en-US"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He Saw That ….”</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76200" y="1676400"/>
            <a:ext cx="8991600" cy="4800600"/>
          </a:xfrm>
          <a:solidFill>
            <a:schemeClr val="bg1">
              <a:alpha val="80000"/>
            </a:schemeClr>
          </a:solidFill>
        </p:spPr>
        <p:txBody>
          <a:bodyPr anchor="t">
            <a:noAutofit/>
          </a:bodyPr>
          <a:lstStyle/>
          <a:p>
            <a:pPr>
              <a:spcBef>
                <a:spcPts val="0"/>
              </a:spcBef>
              <a:spcAft>
                <a:spcPts val="600"/>
              </a:spcAft>
              <a:buClrTx/>
              <a:buSzPct val="120000"/>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Changed…</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0"/>
              </a:spcBef>
              <a:buClrTx/>
              <a:buSzPct val="120000"/>
              <a:buBlip>
                <a:blip r:embed="rId1"/>
              </a:buBlip>
            </a:pP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Focus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Ceased to Walk by Faith </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spcAft>
                <a:spcPts val="1200"/>
              </a:spcAft>
              <a:buClrTx/>
              <a:buSzPct val="120000"/>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when he saw that…”</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1800"/>
              </a:spcBef>
              <a:buClrTx/>
              <a:buSzPct val="120000"/>
              <a:buBlip>
                <a:blip r:embed="rId1"/>
              </a:buBlip>
            </a:pP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Force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Boldness to Fear</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spcAft>
                <a:spcPts val="1200"/>
              </a:spcAft>
              <a:buClrTx/>
              <a:buSzPct val="120000"/>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arose, and went for his life</a:t>
            </a: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1800"/>
              </a:spcBef>
              <a:buClrTx/>
              <a:buSzPct val="120000"/>
              <a:buBlip>
                <a:blip r:embed="rId1"/>
              </a:buBlip>
            </a:pP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Feelings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Became</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Depressed</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“came to Beersheba, which belongeth to Judah, </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and left his servant there. ..Juniper Tree</a:t>
            </a: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endParaRPr lang="en-US" sz="2800" i="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2000"/>
                                        <p:tgtEl>
                                          <p:spTgt spid="3">
                                            <p:txEl>
                                              <p:pRg st="5" end="5"/>
                                            </p:txEl>
                                          </p:spTgt>
                                        </p:tgtEl>
                                      </p:cBhvr>
                                    </p:animEffect>
                                    <p:anim calcmode="lin" valueType="num">
                                      <p:cBhvr>
                                        <p:cTn id="4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47" fill="hold">
                            <p:stCondLst>
                              <p:cond delay="2000"/>
                            </p:stCondLst>
                            <p:childTnLst>
                              <p:par>
                                <p:cTn id="48" presetID="37" presetClass="entr" presetSubtype="0" fill="hold"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2000"/>
                                        <p:tgtEl>
                                          <p:spTgt spid="3">
                                            <p:txEl>
                                              <p:pRg st="6" end="6"/>
                                            </p:txEl>
                                          </p:spTgt>
                                        </p:tgtEl>
                                      </p:cBhvr>
                                    </p:animEffect>
                                    <p:anim calcmode="lin" valueType="num">
                                      <p:cBhvr>
                                        <p:cTn id="5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54" fill="hold">
                            <p:stCondLst>
                              <p:cond delay="4000"/>
                            </p:stCondLst>
                            <p:childTnLst>
                              <p:par>
                                <p:cTn id="55" presetID="37" presetClass="entr" presetSubtype="0" fill="hold"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2000"/>
                                        <p:tgtEl>
                                          <p:spTgt spid="3">
                                            <p:txEl>
                                              <p:pRg st="7" end="7"/>
                                            </p:txEl>
                                          </p:spTgt>
                                        </p:tgtEl>
                                      </p:cBhvr>
                                    </p:animEffect>
                                    <p:anim calcmode="lin" valueType="num">
                                      <p:cBhvr>
                                        <p:cTn id="58"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915400" cy="1470025"/>
          </a:xfrm>
        </p:spPr>
        <p:txBody>
          <a:bodyPr>
            <a:normAutofit/>
          </a:bodyPr>
          <a:lstStyle/>
          <a:p>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Five Factors of Elijah’s Depression</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TextBox 5"/>
          <p:cNvSpPr txBox="1"/>
          <p:nvPr/>
        </p:nvSpPr>
        <p:spPr>
          <a:xfrm>
            <a:off x="685800" y="914400"/>
            <a:ext cx="7772400" cy="5047536"/>
          </a:xfrm>
          <a:prstGeom prst="rect">
            <a:avLst/>
          </a:prstGeom>
          <a:solidFill>
            <a:schemeClr val="bg1">
              <a:alpha val="80000"/>
            </a:schemeClr>
          </a:solidFill>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Faced…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buSzPct val="130000"/>
              <a:buBlip>
                <a:blip r:embed="rId1"/>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 Exhaustion (5)</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3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Intense Activity-chap 18</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Rebuilt Altar - Showdown</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Killed 850 False Prophets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Prayed Intensely for Rain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Ran for Over 20 Miles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spcBef>
                <a:spcPts val="1200"/>
              </a:spcBef>
              <a:buSzPct val="130000"/>
              <a:buBlip>
                <a:blip r:embed="rId1"/>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Emotional Exhaustion (3a, 4)</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He’s on Emotional Roller Coaster</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Arose and Ran for His Life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 My Life -Kill Me!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6"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2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8000"/>
                            </p:stCondLst>
                            <p:childTnLst>
                              <p:par>
                                <p:cTn id="40" presetID="2" presetClass="entr" presetSubtype="8" fill="hold" grpId="0" nodeType="after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additive="base">
                                        <p:cTn id="48"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par>
                          <p:cTn id="50" fill="hold">
                            <p:stCondLst>
                              <p:cond delay="2000"/>
                            </p:stCondLst>
                            <p:childTnLst>
                              <p:par>
                                <p:cTn id="51" presetID="2" presetClass="entr" presetSubtype="12" fill="hold" grpId="0"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 calcmode="lin" valueType="num">
                                      <p:cBhvr additive="base">
                                        <p:cTn id="53" dur="2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2" presetClass="entr" presetSubtype="4" fill="hold" grpId="0" nodeType="after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 calcmode="lin" valueType="num">
                                      <p:cBhvr additive="base">
                                        <p:cTn id="58" dur="2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6" fill="hold" grpId="0" nodeType="after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 calcmode="lin" valueType="num">
                                      <p:cBhvr additive="base">
                                        <p:cTn id="63" dur="20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64" dur="2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90501" y="1371600"/>
            <a:ext cx="2057401" cy="523220"/>
          </a:xfrm>
          <a:prstGeom prst="rect">
            <a:avLst/>
          </a:prstGeom>
          <a:noFill/>
          <a:effectLst>
            <a:softEdge rad="38100"/>
          </a:effectLst>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1 Kings 19</a:t>
            </a:r>
            <a:endPar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p:cNvSpPr txBox="1"/>
          <p:nvPr/>
        </p:nvSpPr>
        <p:spPr>
          <a:xfrm>
            <a:off x="1314450" y="93849"/>
            <a:ext cx="26289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Edward Christian Church</a:t>
            </a:r>
            <a:endParaRPr lang="en-US" b="1" dirty="0">
              <a:effectLst>
                <a:outerShdw blurRad="38100" dist="38100" dir="2700000" algn="tl">
                  <a:srgbClr val="000000">
                    <a:alpha val="43137"/>
                  </a:srgbClr>
                </a:outerShdw>
              </a:effectLst>
            </a:endParaRPr>
          </a:p>
        </p:txBody>
      </p:sp>
      <p:sp>
        <p:nvSpPr>
          <p:cNvPr id="9" name="TextBox 8"/>
          <p:cNvSpPr txBox="1"/>
          <p:nvPr/>
        </p:nvSpPr>
        <p:spPr>
          <a:xfrm>
            <a:off x="6667500" y="87868"/>
            <a:ext cx="1600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7- 26-2020</a:t>
            </a:r>
            <a:endParaRPr lang="en-US" b="1" dirty="0">
              <a:effectLst>
                <a:outerShdw blurRad="38100" dist="38100" dir="2700000" algn="tl">
                  <a:srgbClr val="000000">
                    <a:alpha val="43137"/>
                  </a:srgbClr>
                </a:outerShdw>
              </a:effectLst>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0952" r="18095"/>
          <a:stretch>
            <a:fillRect/>
          </a:stretch>
        </p:blipFill>
        <p:spPr>
          <a:xfrm>
            <a:off x="4862924" y="468330"/>
            <a:ext cx="4067458" cy="3213923"/>
          </a:xfrm>
          <a:prstGeom prst="rect">
            <a:avLst/>
          </a:prstGeom>
          <a:effectLst>
            <a:softEdge rad="38100"/>
          </a:effectLst>
        </p:spPr>
      </p:pic>
      <p:sp>
        <p:nvSpPr>
          <p:cNvPr id="3" name="TextBox 2"/>
          <p:cNvSpPr txBox="1"/>
          <p:nvPr/>
        </p:nvSpPr>
        <p:spPr>
          <a:xfrm>
            <a:off x="190501" y="39857"/>
            <a:ext cx="22860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Edward Church</a:t>
            </a:r>
            <a:endParaRPr lang="en-US" sz="24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267858" y="18493"/>
            <a:ext cx="1685642"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7-26-2020</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16" presetClass="entr" presetSubtype="21" fill="hold" nodeType="afterEffect">
                                  <p:stCondLst>
                                    <p:cond delay="200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blipFill>
            <a:blip r:embed="rId1"/>
            <a:stretch>
              <a:fillRect/>
            </a:stretch>
          </a:blipFill>
        </p:spPr>
        <p:txBody>
          <a:bodyPr/>
          <a:lstStyle/>
          <a:p>
            <a:pPr marL="0" indent="0">
              <a:buNone/>
            </a:pPr>
            <a:r>
              <a:rPr lang="en-US" b="1" dirty="0">
                <a:solidFill>
                  <a:schemeClr val="bg1"/>
                </a:solidFill>
                <a:effectLst>
                  <a:outerShdw blurRad="38100" dist="38100" dir="2700000" algn="tl">
                    <a:srgbClr val="000000">
                      <a:alpha val="43137"/>
                    </a:srgbClr>
                  </a:outerShdw>
                </a:effectLst>
              </a:rPr>
              <a:t>Running on Fumes???</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descr="http://a.abcnews.com/images/Politics/pd_prison_070627_ms.jpg"/>
          <p:cNvPicPr>
            <a:picLocks noChangeAspect="1" noChangeArrowheads="1"/>
          </p:cNvPicPr>
          <p:nvPr/>
        </p:nvPicPr>
        <p:blipFill>
          <a:blip r:embed="rId1" cstate="print"/>
          <a:srcRect/>
          <a:stretch>
            <a:fillRect/>
          </a:stretch>
        </p:blipFill>
        <p:spPr bwMode="auto">
          <a:xfrm>
            <a:off x="3962400" y="1752600"/>
            <a:ext cx="5181600" cy="5105400"/>
          </a:xfrm>
          <a:prstGeom prst="rect">
            <a:avLst/>
          </a:prstGeom>
          <a:noFill/>
          <a:ln w="9525">
            <a:noFill/>
            <a:miter lim="800000"/>
            <a:headEnd/>
            <a:tailEnd/>
          </a:ln>
        </p:spPr>
      </p:pic>
      <p:sp>
        <p:nvSpPr>
          <p:cNvPr id="2" name="Title 1"/>
          <p:cNvSpPr>
            <a:spLocks noGrp="1"/>
          </p:cNvSpPr>
          <p:nvPr>
            <p:ph type="ctrTitle"/>
          </p:nvPr>
        </p:nvSpPr>
        <p:spPr>
          <a:xfrm>
            <a:off x="609600" y="1"/>
            <a:ext cx="8077200" cy="1219200"/>
          </a:xfrm>
        </p:spPr>
        <p:txBody>
          <a:bodyPr anchor="ctr">
            <a:normAutofit/>
          </a:bodyPr>
          <a:lstStyle/>
          <a:p>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and the Bible</a:t>
            </a:r>
            <a:endParaRPr lang="en-US" sz="4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TextBox 4"/>
          <p:cNvSpPr txBox="1"/>
          <p:nvPr/>
        </p:nvSpPr>
        <p:spPr>
          <a:xfrm>
            <a:off x="76200" y="1337370"/>
            <a:ext cx="5791200" cy="3539430"/>
          </a:xfrm>
          <a:prstGeom prst="rect">
            <a:avLst/>
          </a:prstGeom>
          <a:solidFill>
            <a:schemeClr val="bg1">
              <a:alpha val="79000"/>
            </a:schemeClr>
          </a:solidFill>
        </p:spPr>
        <p:txBody>
          <a:bodyPr wrap="square" rtlCol="0">
            <a:spAutoFit/>
          </a:bodyPr>
          <a:lstStyle/>
          <a:p>
            <a:pPr marL="457200" indent="-4572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Moses – Numbers 11:1-15</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David – Psalms 31:9-13</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Job – Job 7:2-3</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Jeremiah – 20:14-18</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–I Kings 19</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6800"/>
            <a:ext cx="9144000" cy="19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100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600" decel="100000"/>
                                        <p:tgtEl>
                                          <p:spTgt spid="5">
                                            <p:bg/>
                                          </p:spTgt>
                                        </p:tgtEl>
                                      </p:cBhvr>
                                    </p:animEffect>
                                    <p:anim calcmode="lin" valueType="num">
                                      <p:cBhvr>
                                        <p:cTn id="8" dur="1600" decel="100000" fill="hold"/>
                                        <p:tgtEl>
                                          <p:spTgt spid="5">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600" decel="100000"/>
                                        <p:tgtEl>
                                          <p:spTgt spid="5">
                                            <p:txEl>
                                              <p:pRg st="0" end="0"/>
                                            </p:txEl>
                                          </p:spTgt>
                                        </p:tgtEl>
                                      </p:cBhvr>
                                    </p:animEffect>
                                    <p:anim calcmode="lin" valueType="num">
                                      <p:cBhvr>
                                        <p:cTn id="16" dur="16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16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3000"/>
                            </p:stCondLst>
                            <p:childTnLst>
                              <p:par>
                                <p:cTn id="22" presetID="30" presetClass="entr" presetSubtype="0" fill="hold" grpId="0" nodeType="afterEffect">
                                  <p:stCondLst>
                                    <p:cond delay="10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600" decel="100000"/>
                                        <p:tgtEl>
                                          <p:spTgt spid="5">
                                            <p:txEl>
                                              <p:pRg st="1" end="1"/>
                                            </p:txEl>
                                          </p:spTgt>
                                        </p:tgtEl>
                                      </p:cBhvr>
                                    </p:animEffect>
                                    <p:anim calcmode="lin" valueType="num">
                                      <p:cBhvr>
                                        <p:cTn id="25" dur="16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6" dur="16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7" dur="16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8" dur="400" accel="100000" fill="hold">
                                          <p:stCondLst>
                                            <p:cond delay="16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9" dur="400" accel="100000" fill="hold">
                                          <p:stCondLst>
                                            <p:cond delay="16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par>
                          <p:cTn id="30" fill="hold">
                            <p:stCondLst>
                              <p:cond delay="6000"/>
                            </p:stCondLst>
                            <p:childTnLst>
                              <p:par>
                                <p:cTn id="31" presetID="30" presetClass="entr" presetSubtype="0" fill="hold" grpId="0" nodeType="afterEffect">
                                  <p:stCondLst>
                                    <p:cond delay="100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600" decel="100000"/>
                                        <p:tgtEl>
                                          <p:spTgt spid="5">
                                            <p:txEl>
                                              <p:pRg st="2" end="2"/>
                                            </p:txEl>
                                          </p:spTgt>
                                        </p:tgtEl>
                                      </p:cBhvr>
                                    </p:animEffect>
                                    <p:anim calcmode="lin" valueType="num">
                                      <p:cBhvr>
                                        <p:cTn id="34" dur="16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5" dur="16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6" dur="16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7" dur="400" accel="100000" fill="hold">
                                          <p:stCondLst>
                                            <p:cond delay="16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8" dur="400" accel="100000" fill="hold">
                                          <p:stCondLst>
                                            <p:cond delay="16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par>
                          <p:cTn id="39" fill="hold">
                            <p:stCondLst>
                              <p:cond delay="9000"/>
                            </p:stCondLst>
                            <p:childTnLst>
                              <p:par>
                                <p:cTn id="40" presetID="30" presetClass="entr" presetSubtype="0" fill="hold" grpId="0" nodeType="afterEffect">
                                  <p:stCondLst>
                                    <p:cond delay="100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600" decel="100000"/>
                                        <p:tgtEl>
                                          <p:spTgt spid="5">
                                            <p:txEl>
                                              <p:pRg st="3" end="3"/>
                                            </p:txEl>
                                          </p:spTgt>
                                        </p:tgtEl>
                                      </p:cBhvr>
                                    </p:animEffect>
                                    <p:anim calcmode="lin" valueType="num">
                                      <p:cBhvr>
                                        <p:cTn id="43" dur="16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4" dur="16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5" dur="16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6" dur="400" accel="100000" fill="hold">
                                          <p:stCondLst>
                                            <p:cond delay="16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47" dur="400" accel="100000" fill="hold">
                                          <p:stCondLst>
                                            <p:cond delay="16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par>
                          <p:cTn id="48" fill="hold">
                            <p:stCondLst>
                              <p:cond delay="12000"/>
                            </p:stCondLst>
                            <p:childTnLst>
                              <p:par>
                                <p:cTn id="49" presetID="30" presetClass="entr" presetSubtype="0" fill="hold" grpId="0" nodeType="afterEffect">
                                  <p:stCondLst>
                                    <p:cond delay="100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fade">
                                      <p:cBhvr>
                                        <p:cTn id="51" dur="1600" decel="100000"/>
                                        <p:tgtEl>
                                          <p:spTgt spid="5">
                                            <p:txEl>
                                              <p:pRg st="4" end="4"/>
                                            </p:txEl>
                                          </p:spTgt>
                                        </p:tgtEl>
                                      </p:cBhvr>
                                    </p:animEffect>
                                    <p:anim calcmode="lin" valueType="num">
                                      <p:cBhvr>
                                        <p:cTn id="52" dur="16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3" dur="16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4" dur="16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5" dur="400" accel="100000" fill="hold">
                                          <p:stCondLst>
                                            <p:cond delay="16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56" dur="400" accel="100000" fill="hold">
                                          <p:stCondLst>
                                            <p:cond delay="1600"/>
                                          </p:stCondLst>
                                        </p:cTn>
                                        <p:tgtEl>
                                          <p:spTgt spid="5">
                                            <p:txEl>
                                              <p:pRg st="4" end="4"/>
                                            </p:txEl>
                                          </p:spTgt>
                                        </p:tgtEl>
                                        <p:attrNameLst>
                                          <p:attrName>ppt_y</p:attrName>
                                        </p:attrNameLst>
                                      </p:cBhvr>
                                      <p:tavLst>
                                        <p:tav tm="0">
                                          <p:val>
                                            <p:strVal val="#ppt_y+0.1"/>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1250" fill="hold"/>
                                        <p:tgtEl>
                                          <p:spTgt spid="6"/>
                                        </p:tgtEl>
                                        <p:attrNameLst>
                                          <p:attrName>ppt_x</p:attrName>
                                        </p:attrNameLst>
                                      </p:cBhvr>
                                      <p:tavLst>
                                        <p:tav tm="0">
                                          <p:val>
                                            <p:strVal val="#ppt_x"/>
                                          </p:val>
                                        </p:tav>
                                        <p:tav tm="100000">
                                          <p:val>
                                            <p:strVal val="#ppt_x"/>
                                          </p:val>
                                        </p:tav>
                                      </p:tavLst>
                                    </p:anim>
                                    <p:anim calcmode="lin" valueType="num">
                                      <p:cBhvr additive="base">
                                        <p:cTn id="6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1470025"/>
          </a:xfrm>
        </p:spPr>
        <p:txBody>
          <a:bodyPr>
            <a:normAutofit/>
          </a:bodyPr>
          <a:lstStyle/>
          <a:p>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Five Factors of Elijah’s Depression</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TextBox 5"/>
          <p:cNvSpPr txBox="1"/>
          <p:nvPr/>
        </p:nvSpPr>
        <p:spPr>
          <a:xfrm>
            <a:off x="685800" y="914400"/>
            <a:ext cx="7772400" cy="5201424"/>
          </a:xfrm>
          <a:prstGeom prst="rect">
            <a:avLst/>
          </a:prstGeom>
          <a:solidFill>
            <a:schemeClr val="bg1">
              <a:alpha val="80000"/>
            </a:schemeClr>
          </a:solid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Faced…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buSzPct val="130000"/>
              <a:buBlip>
                <a:blip r:embed="rId1"/>
              </a:buBlip>
            </a:pPr>
            <a:r>
              <a:rPr lang="en-US" sz="2800" b="1" dirty="0">
                <a:latin typeface="Arial Unicode MS" pitchFamily="34" charset="-128"/>
                <a:ea typeface="Arial Unicode MS" pitchFamily="34" charset="-128"/>
                <a:cs typeface="Arial Unicode MS" pitchFamily="34" charset="-128"/>
              </a:rPr>
              <a:t>Physical Exhaustion (5)</a:t>
            </a:r>
            <a:endParaRPr lang="en-US" sz="2800" b="1" dirty="0">
              <a:latin typeface="Arial Unicode MS" pitchFamily="34" charset="-128"/>
              <a:ea typeface="Arial Unicode MS" pitchFamily="34" charset="-128"/>
              <a:cs typeface="Arial Unicode MS" pitchFamily="34" charset="-128"/>
            </a:endParaRPr>
          </a:p>
          <a:p>
            <a:pPr marL="457200" indent="-457200">
              <a:buSzPct val="130000"/>
              <a:buBlip>
                <a:blip r:embed="rId1"/>
              </a:buBlip>
            </a:pPr>
            <a:r>
              <a:rPr lang="en-US" sz="2800" b="1" dirty="0">
                <a:latin typeface="Arial Unicode MS" pitchFamily="34" charset="-128"/>
                <a:ea typeface="Arial Unicode MS" pitchFamily="34" charset="-128"/>
                <a:cs typeface="Arial Unicode MS" pitchFamily="34" charset="-128"/>
              </a:rPr>
              <a:t>Emotional Exhaustion (4)</a:t>
            </a:r>
            <a:endParaRPr lang="en-US" sz="2800" b="1" dirty="0">
              <a:latin typeface="Arial Unicode MS" pitchFamily="34" charset="-128"/>
              <a:ea typeface="Arial Unicode MS" pitchFamily="34" charset="-128"/>
              <a:cs typeface="Arial Unicode MS" pitchFamily="34" charset="-128"/>
            </a:endParaRPr>
          </a:p>
          <a:p>
            <a:pPr marL="457200" indent="-457200">
              <a:spcBef>
                <a:spcPts val="1200"/>
              </a:spcBef>
              <a:buSzPct val="130000"/>
              <a:buBlip>
                <a:blip r:embed="rId1"/>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Social Exhaustion (1, 2)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buSzPct val="13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Relationship Conflict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buSzPct val="13000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Confronted / killed 850 prophets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buSzPct val="13000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Jezebel sent out Death Threats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1200"/>
              </a:spcBef>
              <a:buSzPct val="130000"/>
              <a:buBlip>
                <a:blip r:embed="rId1"/>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Exhaustion (10, 14)</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20000"/>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Down Played His Work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20000"/>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Exaggerated His Situation</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Lord Just Take Me!!!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4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grpId="0" nodeType="after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additive="base">
                                        <p:cTn id="12"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6" fill="hold" grpId="0" nodeType="after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2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 calcmode="lin" valueType="num">
                                      <p:cBhvr additive="base">
                                        <p:cTn id="22"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 calcmode="lin" valueType="num">
                                      <p:cBhvr additive="base">
                                        <p:cTn id="28"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3" fill="hold" grpId="0" nodeType="after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20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6">
                                            <p:txEl>
                                              <p:pRg st="8" end="8"/>
                                            </p:txEl>
                                          </p:spTgt>
                                        </p:tgtEl>
                                        <p:attrNameLst>
                                          <p:attrName>ppt_y</p:attrName>
                                        </p:attrNameLst>
                                      </p:cBhvr>
                                      <p:tavLst>
                                        <p:tav tm="0">
                                          <p:val>
                                            <p:strVal val="0-#ppt_h/2"/>
                                          </p:val>
                                        </p:tav>
                                        <p:tav tm="100000">
                                          <p:val>
                                            <p:strVal val="#ppt_y"/>
                                          </p:val>
                                        </p:tav>
                                      </p:tavLst>
                                    </p:anim>
                                  </p:childTnLst>
                                </p:cTn>
                              </p:par>
                            </p:childTnLst>
                          </p:cTn>
                        </p:par>
                        <p:par>
                          <p:cTn id="35" fill="hold">
                            <p:stCondLst>
                              <p:cond delay="4000"/>
                            </p:stCondLst>
                            <p:childTnLst>
                              <p:par>
                                <p:cTn id="36" presetID="2" presetClass="entr" presetSubtype="9" fill="hold" grpId="0" nodeType="after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 calcmode="lin" valueType="num">
                                      <p:cBhvr additive="base">
                                        <p:cTn id="38" dur="20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6">
                                            <p:txEl>
                                              <p:pRg st="9" end="9"/>
                                            </p:txEl>
                                          </p:spTgt>
                                        </p:tgtEl>
                                        <p:attrNameLst>
                                          <p:attrName>ppt_y</p:attrName>
                                        </p:attrNameLst>
                                      </p:cBhvr>
                                      <p:tavLst>
                                        <p:tav tm="0">
                                          <p:val>
                                            <p:strVal val="0-#ppt_h/2"/>
                                          </p:val>
                                        </p:tav>
                                        <p:tav tm="100000">
                                          <p:val>
                                            <p:strVal val="#ppt_y"/>
                                          </p:val>
                                        </p:tav>
                                      </p:tavLst>
                                    </p:anim>
                                  </p:childTnLst>
                                </p:cTn>
                              </p:par>
                            </p:childTnLst>
                          </p:cTn>
                        </p:par>
                        <p:par>
                          <p:cTn id="40" fill="hold">
                            <p:stCondLst>
                              <p:cond delay="6000"/>
                            </p:stCondLst>
                            <p:childTnLst>
                              <p:par>
                                <p:cTn id="41" presetID="2" presetClass="entr" presetSubtype="4" fill="hold" grpId="0" nodeType="after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20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http://a.abcnews.com/images/Politics/pd_prison_070627_ms.jpg"/>
          <p:cNvPicPr>
            <a:picLocks noChangeAspect="1" noChangeArrowheads="1"/>
          </p:cNvPicPr>
          <p:nvPr/>
        </p:nvPicPr>
        <p:blipFill>
          <a:blip r:embed="rId1" cstate="print"/>
          <a:srcRect/>
          <a:stretch>
            <a:fillRect/>
          </a:stretch>
        </p:blipFill>
        <p:spPr bwMode="auto">
          <a:xfrm>
            <a:off x="1905000" y="2286000"/>
            <a:ext cx="4953000" cy="3733800"/>
          </a:xfrm>
          <a:prstGeom prst="rect">
            <a:avLst/>
          </a:prstGeom>
          <a:noFill/>
          <a:ln w="9525">
            <a:noFill/>
            <a:miter lim="800000"/>
            <a:headEnd/>
            <a:tailEnd/>
          </a:ln>
        </p:spPr>
      </p:pic>
      <p:sp>
        <p:nvSpPr>
          <p:cNvPr id="2" name="Title 1"/>
          <p:cNvSpPr>
            <a:spLocks noGrp="1"/>
          </p:cNvSpPr>
          <p:nvPr>
            <p:ph type="ctrTitle"/>
          </p:nvPr>
        </p:nvSpPr>
        <p:spPr>
          <a:xfrm>
            <a:off x="304800" y="-182463"/>
            <a:ext cx="8686800" cy="1249263"/>
          </a:xfrm>
        </p:spPr>
        <p:txBody>
          <a:bodyPr anchor="t">
            <a:normAutofit fontScale="90000"/>
          </a:bodyPr>
          <a:lstStyle/>
          <a:p>
            <a:pPr algn="l"/>
            <a:br>
              <a:rPr lang="en-US" sz="4000" b="1" cap="none"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cap="none"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4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Can BE Set Free!</a:t>
            </a:r>
            <a:endParaRPr lang="en-US" sz="4400"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81000" y="1676400"/>
            <a:ext cx="8458200" cy="3810000"/>
          </a:xfrm>
        </p:spPr>
        <p:txBody>
          <a:bodyPr>
            <a:normAutofit/>
          </a:bodyPr>
          <a:lstStyle/>
          <a:p>
            <a:pPr algn="l"/>
            <a:r>
              <a:rPr lang="en-US" sz="5400" b="1" dirty="0">
                <a:solidFill>
                  <a:schemeClr val="tx1"/>
                </a:solidFill>
                <a:effectLst>
                  <a:outerShdw blurRad="38100" dist="38100" dir="2700000" algn="tl">
                    <a:srgbClr val="000000">
                      <a:alpha val="43137"/>
                    </a:srgbClr>
                  </a:outerShdw>
                </a:effectLst>
              </a:rPr>
              <a:t>                </a:t>
            </a:r>
            <a:r>
              <a:rPr lang="en-US" sz="6600" b="1" dirty="0">
                <a:solidFill>
                  <a:schemeClr val="bg1"/>
                </a:solidFill>
                <a:effectLst>
                  <a:outerShdw blurRad="38100" dist="38100" dir="2700000" algn="tl">
                    <a:srgbClr val="000000">
                      <a:alpha val="43137"/>
                    </a:srgbClr>
                  </a:outerShdw>
                </a:effectLst>
              </a:rPr>
              <a:t>Finding</a:t>
            </a:r>
            <a:endParaRPr lang="en-US" sz="6600" b="1" dirty="0">
              <a:solidFill>
                <a:schemeClr val="bg1"/>
              </a:solidFill>
              <a:effectLst>
                <a:outerShdw blurRad="38100" dist="38100" dir="2700000" algn="tl">
                  <a:srgbClr val="000000">
                    <a:alpha val="43137"/>
                  </a:srgbClr>
                </a:outerShdw>
              </a:effectLst>
            </a:endParaRPr>
          </a:p>
          <a:p>
            <a:pPr algn="l"/>
            <a:r>
              <a:rPr lang="en-US" sz="9600" b="1" dirty="0">
                <a:solidFill>
                  <a:srgbClr val="0070C0"/>
                </a:solidFill>
                <a:effectLst>
                  <a:outerShdw blurRad="38100" dist="38100" dir="2700000" algn="tl">
                    <a:srgbClr val="000000">
                      <a:alpha val="43137"/>
                    </a:srgbClr>
                  </a:outerShdw>
                </a:effectLst>
              </a:rPr>
              <a:t>  </a:t>
            </a:r>
            <a:r>
              <a:rPr lang="en-US" sz="12000" b="1" dirty="0">
                <a:solidFill>
                  <a:srgbClr val="0070C0"/>
                </a:solidFill>
                <a:effectLst>
                  <a:outerShdw blurRad="38100" dist="38100" dir="2700000" algn="tl">
                    <a:srgbClr val="000000">
                      <a:alpha val="43137"/>
                    </a:srgbClr>
                  </a:outerShdw>
                </a:effectLst>
              </a:rPr>
              <a:t>Freedom !</a:t>
            </a:r>
            <a:endParaRPr lang="en-US" sz="12000" b="1" dirty="0">
              <a:solidFill>
                <a:srgbClr val="0070C0"/>
              </a:solidFill>
              <a:effectLst>
                <a:outerShdw blurRad="38100" dist="38100" dir="2700000" algn="tl">
                  <a:srgbClr val="000000">
                    <a:alpha val="43137"/>
                  </a:srgbClr>
                </a:outerShdw>
              </a:effectLst>
            </a:endParaRPr>
          </a:p>
        </p:txBody>
      </p:sp>
      <p:sp>
        <p:nvSpPr>
          <p:cNvPr id="4" name="Rectangle 3"/>
          <p:cNvSpPr/>
          <p:nvPr/>
        </p:nvSpPr>
        <p:spPr>
          <a:xfrm>
            <a:off x="0" y="1630263"/>
            <a:ext cx="9144000" cy="4770537"/>
          </a:xfrm>
          <a:prstGeom prst="rect">
            <a:avLst/>
          </a:prstGeom>
          <a:solidFill>
            <a:schemeClr val="bg2">
              <a:alpha val="83000"/>
            </a:schemeClr>
          </a:solidFill>
        </p:spPr>
        <p:txBody>
          <a:bodyPr wrap="square">
            <a:spAutoFit/>
          </a:bodyPr>
          <a:lstStyle/>
          <a:p>
            <a:pPr marL="342900" indent="-342900">
              <a:spcAft>
                <a:spcPts val="600"/>
              </a:spcAft>
              <a:buFont typeface="Arial" panose="020B0604020202020204" pitchFamily="34" charset="0"/>
              <a:buChar char="•"/>
            </a:pPr>
            <a:r>
              <a:rPr lang="en-US" sz="2400" dirty="0">
                <a:effectLst>
                  <a:outerShdw blurRad="38100" dist="38100" dir="2700000" algn="tl">
                    <a:srgbClr val="000000">
                      <a:alpha val="43137"/>
                    </a:srgbClr>
                  </a:outerShdw>
                </a:effectLst>
                <a:latin typeface="Arial Rounded MT Bold" panose="020F0704030504030204" pitchFamily="34" charset="0"/>
                <a:hlinkClick r:id="rId2"/>
              </a:rPr>
              <a:t>Psa 126:5</a:t>
            </a:r>
            <a:r>
              <a:rPr lang="en-US" sz="2400" dirty="0">
                <a:effectLst>
                  <a:outerShdw blurRad="38100" dist="38100" dir="2700000" algn="tl">
                    <a:srgbClr val="000000">
                      <a:alpha val="43137"/>
                    </a:srgbClr>
                  </a:outerShdw>
                </a:effectLst>
                <a:latin typeface="Arial Rounded MT Bold" panose="020F0704030504030204" pitchFamily="34" charset="0"/>
              </a:rPr>
              <a:t>,</a:t>
            </a:r>
            <a:r>
              <a:rPr lang="en-US" sz="2400" i="1" dirty="0">
                <a:effectLst>
                  <a:outerShdw blurRad="38100" dist="38100" dir="2700000" algn="tl">
                    <a:srgbClr val="000000">
                      <a:alpha val="43137"/>
                    </a:srgbClr>
                  </a:outerShdw>
                </a:effectLst>
                <a:latin typeface="Arial Rounded MT Bold" panose="020F0704030504030204" pitchFamily="34" charset="0"/>
              </a:rPr>
              <a:t>Those who sow in tears will reap w- songs of joy</a:t>
            </a:r>
            <a:endParaRPr lang="en-US" sz="2400" i="1" dirty="0">
              <a:effectLst>
                <a:outerShdw blurRad="38100" dist="38100" dir="2700000" algn="tl">
                  <a:srgbClr val="000000">
                    <a:alpha val="43137"/>
                  </a:srgbClr>
                </a:outerShdw>
              </a:effectLst>
              <a:latin typeface="Arial Rounded MT Bold" panose="020F0704030504030204" pitchFamily="34" charset="0"/>
            </a:endParaRPr>
          </a:p>
          <a:p>
            <a:pPr marL="342900" indent="-342900">
              <a:spcBef>
                <a:spcPts val="600"/>
              </a:spcBef>
              <a:spcAft>
                <a:spcPts val="600"/>
              </a:spcAft>
              <a:buFont typeface="Arial" panose="020B0604020202020204" pitchFamily="34" charset="0"/>
              <a:buChar char="•"/>
            </a:pPr>
            <a:r>
              <a:rPr lang="en-US" sz="2400" dirty="0">
                <a:effectLst>
                  <a:outerShdw blurRad="38100" dist="38100" dir="2700000" algn="tl">
                    <a:srgbClr val="000000">
                      <a:alpha val="43137"/>
                    </a:srgbClr>
                  </a:outerShdw>
                </a:effectLst>
                <a:latin typeface="Arial Rounded MT Bold" panose="020F0704030504030204" pitchFamily="34" charset="0"/>
                <a:hlinkClick r:id="rId3"/>
              </a:rPr>
              <a:t>Psa 143:7-8</a:t>
            </a:r>
            <a:r>
              <a:rPr lang="en-US" sz="2400" dirty="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Answer me quickly, O Lord; my spirit fails. Do not hide your face from me or I will be like those who go down to the pit. Let the morning bring me word of your unfailing love, for I have put my trust in you. Show me the way I should go, for to you I’ll lift up my soul.</a:t>
            </a:r>
            <a:endParaRPr lang="en-US" sz="2400" i="1" dirty="0">
              <a:effectLst>
                <a:outerShdw blurRad="38100" dist="38100" dir="2700000" algn="tl">
                  <a:srgbClr val="000000">
                    <a:alpha val="43137"/>
                  </a:srgbClr>
                </a:outerShdw>
              </a:effectLst>
              <a:latin typeface="Arial Rounded MT Bold" panose="020F0704030504030204" pitchFamily="34" charset="0"/>
            </a:endParaRPr>
          </a:p>
          <a:p>
            <a:pPr marL="342900" indent="-342900">
              <a:spcBef>
                <a:spcPts val="600"/>
              </a:spcBef>
              <a:spcAft>
                <a:spcPts val="600"/>
              </a:spcAft>
              <a:buFont typeface="Arial" panose="020B0604020202020204" pitchFamily="34" charset="0"/>
              <a:buChar char="•"/>
            </a:pPr>
            <a:r>
              <a:rPr lang="en-US" sz="2400" dirty="0">
                <a:effectLst>
                  <a:outerShdw blurRad="38100" dist="38100" dir="2700000" algn="tl">
                    <a:srgbClr val="000000">
                      <a:alpha val="43137"/>
                    </a:srgbClr>
                  </a:outerShdw>
                </a:effectLst>
                <a:latin typeface="Arial Rounded MT Bold" panose="020F0704030504030204" pitchFamily="34" charset="0"/>
                <a:hlinkClick r:id="rId4"/>
              </a:rPr>
              <a:t>Psa 147:3</a:t>
            </a:r>
            <a:r>
              <a:rPr lang="en-US" sz="2400" dirty="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He heals the brokenhearted / binds up wounds</a:t>
            </a:r>
            <a:endParaRPr lang="en-US" sz="2400" i="1" dirty="0">
              <a:effectLst>
                <a:outerShdw blurRad="38100" dist="38100" dir="2700000" algn="tl">
                  <a:srgbClr val="000000">
                    <a:alpha val="43137"/>
                  </a:srgbClr>
                </a:outerShdw>
              </a:effectLst>
              <a:latin typeface="Arial Rounded MT Bold" panose="020F0704030504030204" pitchFamily="34" charset="0"/>
            </a:endParaRPr>
          </a:p>
          <a:p>
            <a:pPr marL="342900" indent="-342900">
              <a:spcBef>
                <a:spcPts val="600"/>
              </a:spcBef>
              <a:spcAft>
                <a:spcPts val="600"/>
              </a:spcAft>
              <a:buFont typeface="Arial" panose="020B0604020202020204" pitchFamily="34" charset="0"/>
              <a:buChar char="•"/>
            </a:pPr>
            <a:r>
              <a:rPr lang="en-US" sz="2400" dirty="0">
                <a:effectLst>
                  <a:outerShdw blurRad="38100" dist="38100" dir="2700000" algn="tl">
                    <a:srgbClr val="000000">
                      <a:alpha val="43137"/>
                    </a:srgbClr>
                  </a:outerShdw>
                </a:effectLst>
                <a:latin typeface="Arial Rounded MT Bold" panose="020F0704030504030204" pitchFamily="34" charset="0"/>
                <a:hlinkClick r:id="rId5"/>
              </a:rPr>
              <a:t>Psa 145:14</a:t>
            </a:r>
            <a:r>
              <a:rPr lang="en-US" sz="2400" dirty="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The LORD upholds all those who fall and lifts up all who are bowed down</a:t>
            </a:r>
            <a:r>
              <a:rPr lang="en-US" sz="2400" dirty="0">
                <a:effectLst>
                  <a:outerShdw blurRad="38100" dist="38100" dir="2700000" algn="tl">
                    <a:srgbClr val="000000">
                      <a:alpha val="43137"/>
                    </a:srgbClr>
                  </a:outerShdw>
                </a:effectLst>
                <a:latin typeface="Arial Rounded MT Bold" panose="020F0704030504030204" pitchFamily="34" charset="0"/>
              </a:rPr>
              <a:t>.</a:t>
            </a:r>
            <a:endParaRPr lang="en-US" sz="2400" dirty="0">
              <a:effectLst>
                <a:outerShdw blurRad="38100" dist="38100" dir="2700000" algn="tl">
                  <a:srgbClr val="000000">
                    <a:alpha val="43137"/>
                  </a:srgbClr>
                </a:outerShdw>
              </a:effectLst>
              <a:latin typeface="Arial Rounded MT Bold" panose="020F0704030504030204" pitchFamily="34" charset="0"/>
            </a:endParaRPr>
          </a:p>
          <a:p>
            <a:pPr marL="342900" indent="-342900">
              <a:spcBef>
                <a:spcPts val="600"/>
              </a:spcBef>
              <a:spcAft>
                <a:spcPts val="600"/>
              </a:spcAft>
              <a:buFont typeface="Arial" panose="020B0604020202020204" pitchFamily="34" charset="0"/>
              <a:buChar char="•"/>
            </a:pPr>
            <a:r>
              <a:rPr lang="en-US" sz="2400" dirty="0">
                <a:effectLst>
                  <a:outerShdw blurRad="38100" dist="38100" dir="2700000" algn="tl">
                    <a:srgbClr val="000000">
                      <a:alpha val="43137"/>
                    </a:srgbClr>
                  </a:outerShdw>
                </a:effectLst>
                <a:latin typeface="Arial Rounded MT Bold" panose="020F0704030504030204" pitchFamily="34" charset="0"/>
                <a:hlinkClick r:id="rId6"/>
              </a:rPr>
              <a:t>Prov 12:25</a:t>
            </a:r>
            <a:r>
              <a:rPr lang="en-US" sz="2400" dirty="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Anxiety in a man’s heart weighs it down </a:t>
            </a:r>
            <a:r>
              <a:rPr lang="en-US" sz="2400" dirty="0">
                <a:effectLst>
                  <a:outerShdw blurRad="38100" dist="38100" dir="2700000" algn="tl">
                    <a:srgbClr val="000000">
                      <a:alpha val="43137"/>
                    </a:srgbClr>
                  </a:outerShdw>
                </a:effectLst>
                <a:latin typeface="Arial Rounded MT Bold" panose="020F0704030504030204" pitchFamily="34" charset="0"/>
              </a:rPr>
              <a:t>(depression), </a:t>
            </a:r>
            <a:r>
              <a:rPr lang="en-US" sz="2400" i="1" dirty="0">
                <a:effectLst>
                  <a:outerShdw blurRad="38100" dist="38100" dir="2700000" algn="tl">
                    <a:srgbClr val="000000">
                      <a:alpha val="43137"/>
                    </a:srgbClr>
                  </a:outerShdw>
                </a:effectLst>
                <a:latin typeface="Arial Rounded MT Bold" panose="020F0704030504030204" pitchFamily="34" charset="0"/>
              </a:rPr>
              <a:t>but a good word cheers it up</a:t>
            </a:r>
            <a:endParaRPr lang="en-US" sz="2400"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37"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outVertic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arn(outVertical)">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arn(inVertic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arn(outVertical)">
                                      <p:cBhvr>
                                        <p:cTn id="4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How to Get Depressed in 3 Easy Steps</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371600"/>
            <a:ext cx="8458200" cy="5075238"/>
          </a:xfrm>
        </p:spPr>
        <p:txBody>
          <a:bodyPr>
            <a:noAutofit/>
          </a:bodyPr>
          <a:lstStyle/>
          <a:p>
            <a:pPr marL="514350" indent="-51435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Find a Place By Yourself. </a:t>
            </a:r>
            <a:r>
              <a:rPr lang="en-US" sz="28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shuts out the thing we need most: people. Don’t want to face people. </a:t>
            </a:r>
            <a:endParaRPr lang="en-US" sz="28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Focus on the Negative. </a:t>
            </a:r>
            <a:r>
              <a:rPr lang="en-US" sz="28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all have negative times in our lives, but when we make little things in to big things and let them overwhelm us</a:t>
            </a:r>
            <a:endParaRPr lang="en-US" sz="28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Forget God’s Provision.</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spcBef>
                <a:spcPts val="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provided through a widow who had nothing. Called down fire from heaven, saw one of the greatest revivals in Israel. God had never failed Elijah. Has God ever failed you? </a:t>
            </a:r>
            <a:endPar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600" y="152400"/>
            <a:ext cx="7239000" cy="2409825"/>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74735"/>
            <a:ext cx="4000500" cy="23812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895600"/>
            <a:ext cx="4038600" cy="354547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952" r="18095"/>
          <a:stretch>
            <a:fillRect/>
          </a:stretch>
        </p:blipFill>
        <p:spPr>
          <a:xfrm>
            <a:off x="1066800" y="4455141"/>
            <a:ext cx="2438400" cy="23812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Autofit/>
          </a:bodyPr>
          <a:lstStyle/>
          <a:p>
            <a:r>
              <a:rPr lang="en-US" sz="1500" dirty="0">
                <a:effectLst>
                  <a:outerShdw blurRad="38100" dist="38100" dir="2700000" algn="tl">
                    <a:srgbClr val="000000">
                      <a:alpha val="43137"/>
                    </a:srgbClr>
                  </a:outerShdw>
                </a:effectLst>
                <a:latin typeface="Arial Rounded MT Bold" panose="020F0704030504030204" pitchFamily="34" charset="0"/>
                <a:hlinkClick r:id="rId1"/>
              </a:rPr>
              <a:t>Deut 31:8</a:t>
            </a:r>
            <a:r>
              <a:rPr lang="en-US" sz="1500" dirty="0">
                <a:effectLst>
                  <a:outerShdw blurRad="38100" dist="38100" dir="2700000" algn="tl">
                    <a:srgbClr val="000000">
                      <a:alpha val="43137"/>
                    </a:srgbClr>
                  </a:outerShdw>
                </a:effectLst>
                <a:latin typeface="Arial Rounded MT Bold" panose="020F0704030504030204" pitchFamily="34" charset="0"/>
              </a:rPr>
              <a:t> – The Lord himself goes before you and will be with you; he will never leave you nor forsake you. Do not be afraid; do not be discouraged.</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2"/>
              </a:rPr>
              <a:t>Deut 33:27</a:t>
            </a:r>
            <a:r>
              <a:rPr lang="en-US" sz="1500" dirty="0">
                <a:effectLst>
                  <a:outerShdw blurRad="38100" dist="38100" dir="2700000" algn="tl">
                    <a:srgbClr val="000000">
                      <a:alpha val="43137"/>
                    </a:srgbClr>
                  </a:outerShdw>
                </a:effectLst>
                <a:latin typeface="Arial Rounded MT Bold" panose="020F0704030504030204" pitchFamily="34" charset="0"/>
              </a:rPr>
              <a:t> – The eternal God is your refuge, and underneath are the everlasting arms.</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3"/>
              </a:rPr>
              <a:t>2 Sam 22:17-22</a:t>
            </a:r>
            <a:r>
              <a:rPr lang="en-US" sz="1500" dirty="0">
                <a:effectLst>
                  <a:outerShdw blurRad="38100" dist="38100" dir="2700000" algn="tl">
                    <a:srgbClr val="000000">
                      <a:alpha val="43137"/>
                    </a:srgbClr>
                  </a:outerShdw>
                </a:effectLst>
                <a:latin typeface="Arial Rounded MT Bold" panose="020F0704030504030204" pitchFamily="34" charset="0"/>
              </a:rPr>
              <a:t> – He sent from above, he took me; he drew me out of many waters; (18) He delivered me from my strong enemy, and from them that hated me: for they were too strong for me. (19) They prevented me in the day of my calamity: but the Lord was my stay. (20) He brought me forth also into a large place: he delivered me, because he delighted in me. (21) The Lord rewarded me according to my righteousness: according to the cleanness of my hands hath he recompensed me. (22) For I have kept the ways of the Lord, and have not wickedly departed from my God.</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4"/>
              </a:rPr>
              <a:t>2 Sam 22:29</a:t>
            </a:r>
            <a:r>
              <a:rPr lang="en-US" sz="1500" dirty="0">
                <a:effectLst>
                  <a:outerShdw blurRad="38100" dist="38100" dir="2700000" algn="tl">
                    <a:srgbClr val="000000">
                      <a:alpha val="43137"/>
                    </a:srgbClr>
                  </a:outerShdw>
                </a:effectLst>
                <a:latin typeface="Arial Rounded MT Bold" panose="020F0704030504030204" pitchFamily="34" charset="0"/>
              </a:rPr>
              <a:t> – You are my lamp O Lord; the Lord turns my darkness into light.</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5"/>
              </a:rPr>
              <a:t>Ecclesiastes 9:4</a:t>
            </a:r>
            <a:r>
              <a:rPr lang="en-US" sz="1500" dirty="0">
                <a:effectLst>
                  <a:outerShdw blurRad="38100" dist="38100" dir="2700000" algn="tl">
                    <a:srgbClr val="000000">
                      <a:alpha val="43137"/>
                    </a:srgbClr>
                  </a:outerShdw>
                </a:effectLst>
                <a:latin typeface="Arial Rounded MT Bold" panose="020F0704030504030204" pitchFamily="34" charset="0"/>
              </a:rPr>
              <a:t> – Anyone who is among the living has hope.</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6"/>
              </a:rPr>
              <a:t>Psalms 9:9</a:t>
            </a:r>
            <a:r>
              <a:rPr lang="en-US" sz="1500" dirty="0">
                <a:effectLst>
                  <a:outerShdw blurRad="38100" dist="38100" dir="2700000" algn="tl">
                    <a:srgbClr val="000000">
                      <a:alpha val="43137"/>
                    </a:srgbClr>
                  </a:outerShdw>
                </a:effectLst>
                <a:latin typeface="Arial Rounded MT Bold" panose="020F0704030504030204" pitchFamily="34" charset="0"/>
              </a:rPr>
              <a:t> – The Lord is a refuge for the oppressed, a stronghold in times of trouble.</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7"/>
              </a:rPr>
              <a:t>Psa 27:14</a:t>
            </a:r>
            <a:r>
              <a:rPr lang="en-US" sz="1500" dirty="0">
                <a:effectLst>
                  <a:outerShdw blurRad="38100" dist="38100" dir="2700000" algn="tl">
                    <a:srgbClr val="000000">
                      <a:alpha val="43137"/>
                    </a:srgbClr>
                  </a:outerShdw>
                </a:effectLst>
                <a:latin typeface="Arial Rounded MT Bold" panose="020F0704030504030204" pitchFamily="34" charset="0"/>
              </a:rPr>
              <a:t> –  Wait on the LORD: be of good courage, and He shall strengthen thine heart: wait, I say, on the LORD.</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8"/>
              </a:rPr>
              <a:t>Psa 31:22</a:t>
            </a:r>
            <a:r>
              <a:rPr lang="en-US" sz="1500" dirty="0">
                <a:effectLst>
                  <a:outerShdw blurRad="38100" dist="38100" dir="2700000" algn="tl">
                    <a:srgbClr val="000000">
                      <a:alpha val="43137"/>
                    </a:srgbClr>
                  </a:outerShdw>
                </a:effectLst>
                <a:latin typeface="Arial Rounded MT Bold" panose="020F0704030504030204" pitchFamily="34" charset="0"/>
              </a:rPr>
              <a:t>,</a:t>
            </a:r>
            <a:r>
              <a:rPr lang="en-US" sz="1500" dirty="0">
                <a:effectLst>
                  <a:outerShdw blurRad="38100" dist="38100" dir="2700000" algn="tl">
                    <a:srgbClr val="000000">
                      <a:alpha val="43137"/>
                    </a:srgbClr>
                  </a:outerShdw>
                </a:effectLst>
                <a:latin typeface="Arial Rounded MT Bold" panose="020F0704030504030204" pitchFamily="34" charset="0"/>
                <a:hlinkClick r:id="rId9"/>
              </a:rPr>
              <a:t>24</a:t>
            </a:r>
            <a:r>
              <a:rPr lang="en-US" sz="1500" dirty="0">
                <a:effectLst>
                  <a:outerShdw blurRad="38100" dist="38100" dir="2700000" algn="tl">
                    <a:srgbClr val="000000">
                      <a:alpha val="43137"/>
                    </a:srgbClr>
                  </a:outerShdw>
                </a:effectLst>
                <a:latin typeface="Arial Rounded MT Bold" panose="020F0704030504030204" pitchFamily="34" charset="0"/>
              </a:rPr>
              <a:t> – You heard my cry for mercy when I called to you for help… Be strong and take heart, all you who hope in the Lord.</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10"/>
              </a:rPr>
              <a:t>Psa 34:18</a:t>
            </a:r>
            <a:r>
              <a:rPr lang="en-US" sz="1500" dirty="0">
                <a:effectLst>
                  <a:outerShdw blurRad="38100" dist="38100" dir="2700000" algn="tl">
                    <a:srgbClr val="000000">
                      <a:alpha val="43137"/>
                    </a:srgbClr>
                  </a:outerShdw>
                </a:effectLst>
                <a:latin typeface="Arial Rounded MT Bold" panose="020F0704030504030204" pitchFamily="34" charset="0"/>
              </a:rPr>
              <a:t>, </a:t>
            </a:r>
            <a:r>
              <a:rPr lang="en-US" sz="1500" dirty="0">
                <a:effectLst>
                  <a:outerShdw blurRad="38100" dist="38100" dir="2700000" algn="tl">
                    <a:srgbClr val="000000">
                      <a:alpha val="43137"/>
                    </a:srgbClr>
                  </a:outerShdw>
                </a:effectLst>
                <a:latin typeface="Arial Rounded MT Bold" panose="020F0704030504030204" pitchFamily="34" charset="0"/>
                <a:hlinkClick r:id="rId11"/>
              </a:rPr>
              <a:t>19</a:t>
            </a:r>
            <a:r>
              <a:rPr lang="en-US" sz="1500" dirty="0">
                <a:effectLst>
                  <a:outerShdw blurRad="38100" dist="38100" dir="2700000" algn="tl">
                    <a:srgbClr val="000000">
                      <a:alpha val="43137"/>
                    </a:srgbClr>
                  </a:outerShdw>
                </a:effectLst>
                <a:latin typeface="Arial Rounded MT Bold" panose="020F0704030504030204" pitchFamily="34" charset="0"/>
              </a:rPr>
              <a:t> – The LORD is close to the brokenhearted and saves those who are crushed in spirit. (19) A righteous man may have many troubles, but the Lord delivers him from them all.</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12"/>
              </a:rPr>
              <a:t>Psa 37:23-24</a:t>
            </a:r>
            <a:r>
              <a:rPr lang="en-US" sz="1500" dirty="0">
                <a:effectLst>
                  <a:outerShdw blurRad="38100" dist="38100" dir="2700000" algn="tl">
                    <a:srgbClr val="000000">
                      <a:alpha val="43137"/>
                    </a:srgbClr>
                  </a:outerShdw>
                </a:effectLst>
                <a:latin typeface="Arial Rounded MT Bold" panose="020F0704030504030204" pitchFamily="34" charset="0"/>
              </a:rPr>
              <a:t> – If the Lord delights in a man’s way, he makes his steps firm; though he stumbles, he will not fall, for the Lord upholds him with his hand.</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13"/>
              </a:rPr>
              <a:t>Psa 43:5</a:t>
            </a:r>
            <a:r>
              <a:rPr lang="en-US" sz="1500" dirty="0">
                <a:effectLst>
                  <a:outerShdw blurRad="38100" dist="38100" dir="2700000" algn="tl">
                    <a:srgbClr val="000000">
                      <a:alpha val="43137"/>
                    </a:srgbClr>
                  </a:outerShdw>
                </a:effectLst>
                <a:latin typeface="Arial Rounded MT Bold" panose="020F0704030504030204" pitchFamily="34" charset="0"/>
              </a:rPr>
              <a:t> – Why are you downcast, O my soul? Why so disturbed within me? Put your hope in God.</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14"/>
              </a:rPr>
              <a:t>Psa 55:22</a:t>
            </a:r>
            <a:r>
              <a:rPr lang="en-US" sz="1500" dirty="0">
                <a:effectLst>
                  <a:outerShdw blurRad="38100" dist="38100" dir="2700000" algn="tl">
                    <a:srgbClr val="000000">
                      <a:alpha val="43137"/>
                    </a:srgbClr>
                  </a:outerShdw>
                </a:effectLst>
                <a:latin typeface="Arial Rounded MT Bold" panose="020F0704030504030204" pitchFamily="34" charset="0"/>
              </a:rPr>
              <a:t> – Cast your cares on the Lord and he will sustain you; he will never let the righteous fall.</a:t>
            </a:r>
            <a:endParaRPr lang="en-US" sz="1500" dirty="0">
              <a:effectLst>
                <a:outerShdw blurRad="38100" dist="38100" dir="2700000" algn="tl">
                  <a:srgbClr val="000000">
                    <a:alpha val="43137"/>
                  </a:srgbClr>
                </a:outerShdw>
              </a:effectLst>
              <a:latin typeface="Arial Rounded MT Bold" panose="020F0704030504030204" pitchFamily="34" charset="0"/>
            </a:endParaRPr>
          </a:p>
          <a:p>
            <a:r>
              <a:rPr lang="en-US" sz="1500" dirty="0">
                <a:effectLst>
                  <a:outerShdw blurRad="38100" dist="38100" dir="2700000" algn="tl">
                    <a:srgbClr val="000000">
                      <a:alpha val="43137"/>
                    </a:srgbClr>
                  </a:outerShdw>
                </a:effectLst>
                <a:latin typeface="Arial Rounded MT Bold" panose="020F0704030504030204" pitchFamily="34" charset="0"/>
                <a:hlinkClick r:id="rId15"/>
              </a:rPr>
              <a:t>Psalm 62:5</a:t>
            </a:r>
            <a:r>
              <a:rPr lang="en-US" sz="1500" dirty="0">
                <a:effectLst>
                  <a:outerShdw blurRad="38100" dist="38100" dir="2700000" algn="tl">
                    <a:srgbClr val="000000">
                      <a:alpha val="43137"/>
                    </a:srgbClr>
                  </a:outerShdw>
                </a:effectLst>
                <a:latin typeface="Arial Rounded MT Bold" panose="020F0704030504030204" pitchFamily="34" charset="0"/>
              </a:rPr>
              <a:t> – Find rest, O my soul, in God alone; my hope comes from him</a:t>
            </a:r>
            <a:endParaRPr lang="en-US" sz="15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16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Autofit/>
          </a:bodyPr>
          <a:lstStyle/>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1"/>
              </a:rPr>
              <a:t>Psalm 126:5</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Those who sow in tears will reap with songs of joy.</a:t>
            </a:r>
            <a:endPar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2"/>
              </a:rPr>
              <a:t>Psalm 143:7-8</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Answer me quickly, O Lord; my spirit fails. Do not hide your face from me or I will be like those who go down to the pit. Let the morning bring me word of your unfailing love, for I have put my trust in you. Show me the way I should go, for to you I’ll lift up my soul.</a:t>
            </a:r>
            <a:endPar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3"/>
              </a:rPr>
              <a:t>Psalm 147:3</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He heals the brokenhearted and binds up their wounds.</a:t>
            </a:r>
            <a:endPar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4"/>
              </a:rPr>
              <a:t>Psalm 145:14</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The LORD upholds all those who fall and lifts up all who are bowed down.</a:t>
            </a:r>
            <a:endPar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5"/>
              </a:rPr>
              <a:t>Proverbs 12:25</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 Anxiety in a man’s heart weighs it down (depression), but a good word cheers it up.</a:t>
            </a:r>
            <a:endPar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6"/>
              </a:rPr>
              <a:t>Isaiah 26:3-4</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Thou wilt keep him in perfect peace, whose mind is stayed on Thee: because he trusts in Thee. Trust ye in the LORD for ever: for in the LORD JEHOVAH is everlasting strength. (Perfect means complete. If I keep my part of the promise by staying steadfastly focused on the Lord Jesus Christ, He will keep His promise to give me His perfect peace. See also </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hlinkClick r:id="rId7"/>
              </a:rPr>
              <a:t>Philippians 4:6-7</a:t>
            </a:r>
            <a:r>
              <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rPr>
              <a:t> below)</a:t>
            </a:r>
            <a:endPar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16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Part 2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21635" y="2743200"/>
            <a:ext cx="5981065" cy="3898900"/>
          </a:xfrm>
          <a:prstGeom prst="rect">
            <a:avLst/>
          </a:prstGeom>
          <a:solidFill>
            <a:schemeClr val="bg1">
              <a:alpha val="80000"/>
            </a:schemeClr>
          </a:solidFill>
          <a:effectLst>
            <a:softEdge rad="38100"/>
          </a:effectLst>
        </p:spPr>
        <p:txBody>
          <a:bodyPr wrap="square" rtlCol="0">
            <a:spAutoFit/>
          </a:bodyPr>
          <a:lstStyle/>
          <a:p>
            <a:pPr marL="609600" indent="-609600" algn="ctr">
              <a:lnSpc>
                <a:spcPct val="110000"/>
              </a:lnSpc>
              <a:spcBef>
                <a:spcPct val="0"/>
              </a:spcBef>
              <a:defRP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Survey Asks… </a:t>
            </a:r>
            <a:endPar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09600" indent="-609600" algn="l">
              <a:lnSpc>
                <a:spcPct val="110000"/>
              </a:lnSpc>
              <a:spcBef>
                <a:spcPct val="0"/>
              </a:spcBef>
              <a:defRPr/>
            </a:pPr>
            <a:r>
              <a:rPr lang="en-US" altLang="ko-KR" sz="20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Have You…</a:t>
            </a:r>
            <a:endPar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lnSpc>
                <a:spcPct val="110000"/>
              </a:lnSpc>
              <a:spcBef>
                <a:spcPts val="500"/>
              </a:spcBef>
              <a:buClr>
                <a:srgbClr val="000000"/>
              </a:buClr>
              <a:buFont typeface="Arial" panose="020B0604020202020204" pitchFamily="34" charset="0"/>
              <a:buChar char="•"/>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as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 as You Can Go</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lnSpc>
                <a:spcPct val="110000"/>
              </a:lnSpc>
              <a:spcBef>
                <a:spcPts val="500"/>
              </a:spcBef>
              <a:buClr>
                <a:srgbClr val="000000"/>
              </a:buClr>
              <a:buFont typeface="Arial" panose="020B0604020202020204" pitchFamily="34" charset="0"/>
              <a:buChar char="•"/>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Taken All You Can Take</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lnSpc>
                <a:spcPct val="110000"/>
              </a:lnSpc>
              <a:spcBef>
                <a:spcPts val="500"/>
              </a:spcBef>
              <a:buClr>
                <a:srgbClr val="000000"/>
              </a:buClr>
              <a:buFont typeface="Arial" panose="020B0604020202020204" pitchFamily="34" charset="0"/>
              <a:buChar char="•"/>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Given All You Can Give</a:t>
            </a:r>
            <a:endPar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09600" indent="-609600" algn="l">
              <a:lnSpc>
                <a:spcPct val="110000"/>
              </a:lnSpc>
              <a:spcBef>
                <a:spcPts val="1200"/>
              </a:spcBef>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Welcome to</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09600" indent="-609600" algn="l">
              <a:lnSpc>
                <a:spcPct val="110000"/>
              </a:lnSpc>
              <a:spcBef>
                <a:spcPts val="600"/>
              </a:spcBef>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…Running on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Fumes</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2800" dirty="0">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2000"/>
                                        <p:tgtEl>
                                          <p:spTgt spid="2">
                                            <p:txEl>
                                              <p:pRg st="1" end="1"/>
                                            </p:txEl>
                                          </p:spTgt>
                                        </p:tgtEl>
                                      </p:cBhvr>
                                    </p:animEffect>
                                  </p:childTnLst>
                                </p:cTn>
                              </p:par>
                            </p:childTnLst>
                          </p:cTn>
                        </p:par>
                        <p:par>
                          <p:cTn id="15" fill="hold">
                            <p:stCondLst>
                              <p:cond delay="4000"/>
                            </p:stCondLst>
                            <p:childTnLst>
                              <p:par>
                                <p:cTn id="16" presetID="16" presetClass="entr" presetSubtype="21"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2000"/>
                                        <p:tgtEl>
                                          <p:spTgt spid="2">
                                            <p:txEl>
                                              <p:pRg st="2" end="2"/>
                                            </p:txEl>
                                          </p:spTgt>
                                        </p:tgtEl>
                                      </p:cBhvr>
                                    </p:animEffect>
                                  </p:childTnLst>
                                </p:cTn>
                              </p:par>
                            </p:childTnLst>
                          </p:cTn>
                        </p:par>
                        <p:par>
                          <p:cTn id="19" fill="hold">
                            <p:stCondLst>
                              <p:cond delay="6000"/>
                            </p:stCondLst>
                            <p:childTnLst>
                              <p:par>
                                <p:cTn id="20" presetID="16" presetClass="entr" presetSubtype="21"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2000"/>
                                        <p:tgtEl>
                                          <p:spTgt spid="2">
                                            <p:txEl>
                                              <p:pRg st="3" end="3"/>
                                            </p:txEl>
                                          </p:spTgt>
                                        </p:tgtEl>
                                      </p:cBhvr>
                                    </p:animEffect>
                                  </p:childTnLst>
                                </p:cTn>
                              </p:par>
                            </p:childTnLst>
                          </p:cTn>
                        </p:par>
                        <p:par>
                          <p:cTn id="23" fill="hold">
                            <p:stCondLst>
                              <p:cond delay="8000"/>
                            </p:stCondLst>
                            <p:childTnLst>
                              <p:par>
                                <p:cTn id="24" presetID="16" presetClass="entr" presetSubtype="21"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2000"/>
                                        <p:tgtEl>
                                          <p:spTgt spid="2">
                                            <p:txEl>
                                              <p:pRg st="4" end="4"/>
                                            </p:txEl>
                                          </p:spTgt>
                                        </p:tgtEl>
                                      </p:cBhvr>
                                    </p:animEffect>
                                  </p:childTnLst>
                                </p:cTn>
                              </p:par>
                            </p:childTnLst>
                          </p:cTn>
                        </p:par>
                        <p:par>
                          <p:cTn id="27" fill="hold">
                            <p:stCondLst>
                              <p:cond delay="10000"/>
                            </p:stCondLst>
                            <p:childTnLst>
                              <p:par>
                                <p:cTn id="28" presetID="16" presetClass="entr" presetSubtype="21"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2000"/>
                                        <p:tgtEl>
                                          <p:spTgt spid="2">
                                            <p:txEl>
                                              <p:pRg st="5" end="5"/>
                                            </p:txEl>
                                          </p:spTgt>
                                        </p:tgtEl>
                                      </p:cBhvr>
                                    </p:animEffect>
                                  </p:childTnLst>
                                </p:cTn>
                              </p:par>
                            </p:childTnLst>
                          </p:cTn>
                        </p:par>
                        <p:par>
                          <p:cTn id="31" fill="hold">
                            <p:stCondLst>
                              <p:cond delay="12000"/>
                            </p:stCondLst>
                            <p:childTnLst>
                              <p:par>
                                <p:cTn id="32" presetID="16" presetClass="entr" presetSubtype="21" fill="hold"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barn(inVertical)">
                                      <p:cBhvr>
                                        <p:cTn id="34"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http://a.abcnews.com/images/Politics/pd_prison_070627_ms.jpg"/>
          <p:cNvPicPr>
            <a:picLocks noChangeAspect="1" noChangeArrowheads="1"/>
          </p:cNvPicPr>
          <p:nvPr/>
        </p:nvPicPr>
        <p:blipFill>
          <a:blip r:embed="rId1" cstate="print"/>
          <a:srcRect/>
          <a:stretch>
            <a:fillRect/>
          </a:stretch>
        </p:blipFill>
        <p:spPr bwMode="auto">
          <a:xfrm>
            <a:off x="1905000" y="2286000"/>
            <a:ext cx="4953000" cy="3733800"/>
          </a:xfrm>
          <a:prstGeom prst="rect">
            <a:avLst/>
          </a:prstGeom>
          <a:noFill/>
          <a:ln w="9525">
            <a:noFill/>
            <a:miter lim="800000"/>
            <a:headEnd/>
            <a:tailEnd/>
          </a:ln>
        </p:spPr>
      </p:pic>
      <p:sp>
        <p:nvSpPr>
          <p:cNvPr id="2" name="Title 1"/>
          <p:cNvSpPr>
            <a:spLocks noGrp="1"/>
          </p:cNvSpPr>
          <p:nvPr>
            <p:ph type="ctrTitle"/>
          </p:nvPr>
        </p:nvSpPr>
        <p:spPr>
          <a:xfrm>
            <a:off x="304800" y="0"/>
            <a:ext cx="8686800" cy="1470025"/>
          </a:xfrm>
        </p:spPr>
        <p:txBody>
          <a:bodyPr anchor="t">
            <a:normAutofit fontScale="90000"/>
          </a:bodyPr>
          <a:lstStyle/>
          <a:p>
            <a:pPr algn="l"/>
            <a:br>
              <a:rPr lang="en-US" sz="4000" b="1" cap="none"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Lessons On Conquering Depression</a:t>
            </a:r>
            <a:endParaRPr lang="en-US" sz="4000"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81000" y="1676400"/>
            <a:ext cx="8458200" cy="3810000"/>
          </a:xfrm>
        </p:spPr>
        <p:txBody>
          <a:bodyPr>
            <a:normAutofit/>
          </a:bodyPr>
          <a:lstStyle/>
          <a:p>
            <a:pPr algn="l"/>
            <a:r>
              <a:rPr lang="en-US" sz="5400" b="1" dirty="0">
                <a:solidFill>
                  <a:schemeClr val="tx1"/>
                </a:solidFill>
                <a:effectLst>
                  <a:outerShdw blurRad="38100" dist="38100" dir="2700000" algn="tl">
                    <a:srgbClr val="000000">
                      <a:alpha val="43137"/>
                    </a:srgbClr>
                  </a:outerShdw>
                </a:effectLst>
              </a:rPr>
              <a:t>                </a:t>
            </a:r>
            <a:r>
              <a:rPr lang="en-US" sz="6600" b="1" dirty="0">
                <a:solidFill>
                  <a:schemeClr val="tx1"/>
                </a:solidFill>
                <a:effectLst>
                  <a:outerShdw blurRad="38100" dist="38100" dir="2700000" algn="tl">
                    <a:srgbClr val="000000">
                      <a:alpha val="43137"/>
                    </a:srgbClr>
                  </a:outerShdw>
                </a:effectLst>
              </a:rPr>
              <a:t>Finding</a:t>
            </a:r>
            <a:endParaRPr lang="en-US" sz="6600" b="1" dirty="0">
              <a:solidFill>
                <a:schemeClr val="tx1"/>
              </a:solidFill>
              <a:effectLst>
                <a:outerShdw blurRad="38100" dist="38100" dir="2700000" algn="tl">
                  <a:srgbClr val="000000">
                    <a:alpha val="43137"/>
                  </a:srgbClr>
                </a:outerShdw>
              </a:effectLst>
            </a:endParaRPr>
          </a:p>
          <a:p>
            <a:pPr algn="l"/>
            <a:r>
              <a:rPr lang="en-US" sz="9600" b="1" dirty="0">
                <a:solidFill>
                  <a:srgbClr val="0070C0"/>
                </a:solidFill>
                <a:effectLst>
                  <a:outerShdw blurRad="38100" dist="38100" dir="2700000" algn="tl">
                    <a:srgbClr val="000000">
                      <a:alpha val="43137"/>
                    </a:srgbClr>
                  </a:outerShdw>
                </a:effectLst>
              </a:rPr>
              <a:t>    </a:t>
            </a:r>
            <a:r>
              <a:rPr lang="en-US" sz="12000" b="1" dirty="0">
                <a:solidFill>
                  <a:srgbClr val="0070C0"/>
                </a:solidFill>
                <a:effectLst>
                  <a:outerShdw blurRad="38100" dist="38100" dir="2700000" algn="tl">
                    <a:srgbClr val="000000">
                      <a:alpha val="43137"/>
                    </a:srgbClr>
                  </a:outerShdw>
                </a:effectLst>
              </a:rPr>
              <a:t>Freedom !</a:t>
            </a:r>
            <a:endParaRPr lang="en-US" sz="12000" b="1" dirty="0">
              <a:solidFill>
                <a:srgbClr val="0070C0"/>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0" fill="hold" nodeType="withEffect">
                                  <p:stCondLst>
                                    <p:cond delay="0"/>
                                  </p:stCondLst>
                                  <p:childTnLst>
                                    <p:anim calcmode="lin" valueType="num">
                                      <p:cBhvr>
                                        <p:cTn id="6" dur="3000"/>
                                        <p:tgtEl>
                                          <p:spTgt spid="6"/>
                                        </p:tgtEl>
                                        <p:attrNameLst>
                                          <p:attrName>ppt_w</p:attrName>
                                        </p:attrNameLst>
                                      </p:cBhvr>
                                      <p:tavLst>
                                        <p:tav tm="0">
                                          <p:val>
                                            <p:strVal val="ppt_w"/>
                                          </p:val>
                                        </p:tav>
                                        <p:tav tm="100000">
                                          <p:val>
                                            <p:fltVal val="0"/>
                                          </p:val>
                                        </p:tav>
                                      </p:tavLst>
                                    </p:anim>
                                    <p:anim calcmode="lin" valueType="num">
                                      <p:cBhvr>
                                        <p:cTn id="7" dur="3000"/>
                                        <p:tgtEl>
                                          <p:spTgt spid="6"/>
                                        </p:tgtEl>
                                        <p:attrNameLst>
                                          <p:attrName>ppt_h</p:attrName>
                                        </p:attrNameLst>
                                      </p:cBhvr>
                                      <p:tavLst>
                                        <p:tav tm="0">
                                          <p:val>
                                            <p:strVal val="ppt_h"/>
                                          </p:val>
                                        </p:tav>
                                        <p:tav tm="100000">
                                          <p:val>
                                            <p:strVal val="ppt_h"/>
                                          </p:val>
                                        </p:tav>
                                      </p:tavLst>
                                    </p:anim>
                                    <p:set>
                                      <p:cBhvr>
                                        <p:cTn id="8" dur="1" fill="hold">
                                          <p:stCondLst>
                                            <p:cond delay="2999"/>
                                          </p:stCondLst>
                                        </p:cTn>
                                        <p:tgtEl>
                                          <p:spTgt spid="6"/>
                                        </p:tgtEl>
                                        <p:attrNameLst>
                                          <p:attrName>style.visibility</p:attrName>
                                        </p:attrNameLst>
                                      </p:cBhvr>
                                      <p:to>
                                        <p:strVal val="hidden"/>
                                      </p:to>
                                    </p:set>
                                  </p:childTnLst>
                                </p:cTn>
                              </p:par>
                            </p:childTnLst>
                          </p:cTn>
                        </p:par>
                        <p:par>
                          <p:cTn id="9" fill="hold">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9"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305800" cy="1470025"/>
          </a:xfrm>
        </p:spPr>
        <p:txBody>
          <a:bodyPr>
            <a:normAutofit/>
          </a:bodyPr>
          <a:lstStyle/>
          <a:p>
            <a:pPr algn="l"/>
            <a:r>
              <a:rPr lang="en-US" sz="4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a:t>
            </a:r>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Provision </a:t>
            </a:r>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(5-8)</a:t>
            </a:r>
            <a:b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“..lay and slept…Angel touched…”</a:t>
            </a:r>
            <a:endPar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81000" y="1676400"/>
            <a:ext cx="8534400" cy="4800600"/>
          </a:xfrm>
          <a:solidFill>
            <a:schemeClr val="bg1">
              <a:alpha val="80000"/>
            </a:schemeClr>
          </a:solidFill>
        </p:spPr>
        <p:txBody>
          <a:bodyPr anchor="t">
            <a:normAutofit/>
          </a:bodyPr>
          <a:lstStyle/>
          <a:p>
            <a:pPr marL="514350" indent="-514350" algn="l">
              <a:buClrTx/>
              <a:buSzPct val="99000"/>
              <a:buAutoNum type="arabicPeriod"/>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Recuperated -</a:t>
            </a: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Slept</a:t>
            </a:r>
            <a:endPar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indent="-457200" algn="l">
              <a:buClrTx/>
              <a:buSzPct val="99000"/>
              <a:buAutoNum type="arabicPeriod"/>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Reenergized -</a:t>
            </a: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Ate</a:t>
            </a:r>
            <a:endPar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buClrTx/>
              <a:buSzPct val="99000"/>
              <a:buAutoNum type="arabicPeriod"/>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Recuperated -</a:t>
            </a: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Slept</a:t>
            </a:r>
            <a:endPar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indent="-457200">
              <a:buClrTx/>
              <a:buSzPct val="99000"/>
              <a:buFont typeface="Wingdings 2" panose="05020102010507070707"/>
              <a:buAutoNum type="arabicPeriod"/>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Reenergized -</a:t>
            </a: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Ate</a:t>
            </a:r>
            <a:endPar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indent="-457200">
              <a:buClrTx/>
              <a:buSzPct val="99000"/>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God was Restoring Him Physically </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457200">
              <a:spcBef>
                <a:spcPts val="0"/>
              </a:spcBef>
              <a:buClrTx/>
              <a:buSzPct val="99000"/>
              <a:buFont typeface="Arial" panose="020B0604020202020204" pitchFamily="34" charset="0"/>
              <a:buChar char="•"/>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Prepared His Food/ Gave Him Rest     </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indent="-457200">
              <a:buClrTx/>
              <a:buSzPct val="99000"/>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God was Restoring Him Spiritually  </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457200">
              <a:spcBef>
                <a:spcPts val="0"/>
              </a:spcBef>
              <a:buClrTx/>
              <a:buSzPct val="99000"/>
              <a:buFont typeface="Arial" panose="020B0604020202020204" pitchFamily="34" charset="0"/>
              <a:buChar char="•"/>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Propelled Him to Get to Mt. Horeb</a:t>
            </a:r>
            <a:endParaRPr lang="en-US" b="1" dirty="0">
              <a:effectLst>
                <a:outerShdw blurRad="38100" dist="38100" dir="2700000" algn="tl">
                  <a:srgbClr val="000000">
                    <a:alpha val="43137"/>
                  </a:srgbClr>
                </a:outerShdw>
              </a:effectLst>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8" fill="hold">
                            <p:stCondLst>
                              <p:cond delay="500"/>
                            </p:stCondLst>
                            <p:childTnLst>
                              <p:par>
                                <p:cTn id="49" presetID="2" presetClass="entr" presetSubtype="1"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305800" cy="1470025"/>
          </a:xfrm>
        </p:spPr>
        <p:txBody>
          <a:bodyPr>
            <a:normAutofit/>
          </a:bodyPr>
          <a:lstStyle/>
          <a:p>
            <a:pPr algn="l"/>
            <a:r>
              <a:rPr lang="en-US" sz="4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a:t>
            </a:r>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Profession </a:t>
            </a:r>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(9-11) </a:t>
            </a:r>
            <a:b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Are You Doing Here”</a:t>
            </a:r>
            <a:endPar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81000" y="1676400"/>
            <a:ext cx="8534400" cy="4800600"/>
          </a:xfrm>
          <a:solidFill>
            <a:schemeClr val="bg1">
              <a:alpha val="80000"/>
            </a:schemeClr>
          </a:solidFill>
        </p:spPr>
        <p:txBody>
          <a:bodyPr anchor="t">
            <a:normAutofit/>
          </a:bodyPr>
          <a:lstStyle/>
          <a:p>
            <a:pPr algn="l"/>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Knew that He Needed to Unload…</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spcBef>
                <a:spcPts val="0"/>
              </a:spcBef>
              <a:buClrTx/>
              <a:buSzPct val="99000"/>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Proper Person –</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buClrTx/>
              <a:buSzPct val="99000"/>
              <a:buFont typeface="Arial" panose="020B0604020202020204" pitchFamily="34" charset="0"/>
              <a:buChar char="•"/>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 Proper Way – </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Mt of God </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buClrTx/>
              <a:buSzPct val="99000"/>
              <a:buFont typeface="Arial" panose="020B0604020202020204" pitchFamily="34" charset="0"/>
              <a:buChar char="•"/>
            </a:pP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buClrTx/>
              <a:buSzPct val="99000"/>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a:t>
            </a:r>
            <a:r>
              <a:rPr lang="en-US" b="1"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Need to Talk to God About it!</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buClrTx/>
              <a:buSzPct val="99000"/>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Then…</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buClrTx/>
              <a:buSzPct val="99000"/>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Need to Find Somebody We Can Trust …</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buClrTx/>
              <a:buSzPct val="99000"/>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Talk it Out!</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 presetClass="entr" presetSubtype="1"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 presetClass="entr" presetSubtype="1"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534400" cy="1470025"/>
          </a:xfrm>
        </p:spPr>
        <p:txBody>
          <a:bodyPr>
            <a:normAutofit fontScale="90000"/>
          </a:bodyPr>
          <a:lstStyle/>
          <a:p>
            <a:r>
              <a:rPr lang="en-US" sz="44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a:t>
            </a:r>
            <a:r>
              <a:rPr lang="en-US" sz="44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Perspective </a:t>
            </a:r>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(11-14, 18)</a:t>
            </a:r>
            <a:br>
              <a:rPr lang="en-US" sz="36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40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Doest Thou Here Elijah?”</a:t>
            </a:r>
            <a:br>
              <a:rPr lang="en-US" sz="4000" b="1" i="1" cap="none" dirty="0"/>
            </a:br>
            <a:endParaRPr lang="en-US" sz="4000" i="1" cap="none" dirty="0"/>
          </a:p>
        </p:txBody>
      </p:sp>
      <p:sp>
        <p:nvSpPr>
          <p:cNvPr id="3" name="Subtitle 2"/>
          <p:cNvSpPr>
            <a:spLocks noGrp="1"/>
          </p:cNvSpPr>
          <p:nvPr>
            <p:ph type="subTitle" idx="1"/>
          </p:nvPr>
        </p:nvSpPr>
        <p:spPr>
          <a:xfrm>
            <a:off x="304800" y="1676400"/>
            <a:ext cx="8153400" cy="4800600"/>
          </a:xfrm>
          <a:solidFill>
            <a:schemeClr val="bg1">
              <a:alpha val="80000"/>
            </a:schemeClr>
          </a:solidFill>
        </p:spPr>
        <p:txBody>
          <a:bodyPr anchor="t">
            <a:normAutofit/>
          </a:bodyPr>
          <a:lstStyle/>
          <a:p>
            <a:pPr marL="514350" indent="-514350" algn="l">
              <a:spcBef>
                <a:spcPts val="0"/>
              </a:spcBef>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Showed Him that He Does Not Always Communicate the Same Way</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1800"/>
              </a:spcBef>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Showed Him that His Perspective…</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…was Wrong</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1800"/>
              </a:spcBef>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Showed Him that He Still Had…</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 Group of People He Could Trust</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Realize There is More to It Than I See!</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534400" cy="1470025"/>
          </a:xfrm>
        </p:spPr>
        <p:txBody>
          <a:bodyPr>
            <a:normAutofit/>
          </a:bodyPr>
          <a:lstStyle/>
          <a:p>
            <a:pPr algn="l"/>
            <a:r>
              <a:rPr lang="en-US" sz="4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a:t>
            </a:r>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Purpose </a:t>
            </a:r>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(15-17)</a:t>
            </a:r>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b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anoint…”</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04800" y="1676400"/>
            <a:ext cx="8153400" cy="4800600"/>
          </a:xfrm>
          <a:solidFill>
            <a:schemeClr val="bg1">
              <a:alpha val="80000"/>
            </a:schemeClr>
          </a:solidFill>
        </p:spPr>
        <p:txBody>
          <a:bodyPr anchor="t">
            <a:normAutofit/>
          </a:bodyPr>
          <a:lstStyle/>
          <a:p>
            <a:pPr marL="514350" indent="-514350" algn="l">
              <a:spcBef>
                <a:spcPts val="0"/>
              </a:spcBef>
              <a:buClrTx/>
              <a:buSzPct val="100000"/>
              <a:buFont typeface="Wingdings" panose="05000000000000000000" pitchFamily="2" charset="2"/>
              <a:buChar char="Ø"/>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Take Care of Kingdom Work</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algn="l">
              <a:spcBef>
                <a:spcPts val="0"/>
              </a:spcBef>
              <a:buClrTx/>
              <a:buSzPct val="100000"/>
              <a:buFont typeface="Arial" panose="020B0604020202020204" pitchFamily="34" charset="0"/>
              <a:buChar char="•"/>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Physical</a:t>
            </a:r>
            <a:endPar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buClrTx/>
              <a:buSzPct val="100000"/>
              <a:buFont typeface="Wingdings" panose="05000000000000000000" pitchFamily="2" charset="2"/>
              <a:buChar char="Ø"/>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Take Care of My Work</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algn="l">
              <a:spcBef>
                <a:spcPts val="0"/>
              </a:spcBef>
              <a:spcAft>
                <a:spcPts val="1200"/>
              </a:spcAft>
              <a:buClrTx/>
              <a:buSzPct val="100000"/>
              <a:buFont typeface="Arial" panose="020B0604020202020204" pitchFamily="34" charset="0"/>
              <a:buChar char="•"/>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Spiritual</a:t>
            </a:r>
            <a:endPar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Elijah Mentored Elisha 10 years</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wasn’t Through with him !!!</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is Not Through with You !!!</a:t>
            </a: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Users\David\AppData\Local\Microsoft\Windows\Temporary Internet Files\Content.IE5\L6JA91K0\MP900341344[1].jpg"/>
          <p:cNvPicPr>
            <a:picLocks noChangeAspect="1" noChangeArrowheads="1"/>
          </p:cNvPicPr>
          <p:nvPr/>
        </p:nvPicPr>
        <p:blipFill>
          <a:blip r:embed="rId1" cstate="print"/>
          <a:srcRect/>
          <a:stretch>
            <a:fillRect/>
          </a:stretch>
        </p:blipFill>
        <p:spPr bwMode="auto">
          <a:xfrm>
            <a:off x="3352800" y="1600200"/>
            <a:ext cx="5791200" cy="5257800"/>
          </a:xfrm>
          <a:prstGeom prst="rect">
            <a:avLst/>
          </a:prstGeom>
          <a:noFill/>
        </p:spPr>
      </p:pic>
      <p:sp>
        <p:nvSpPr>
          <p:cNvPr id="2" name="Title 1"/>
          <p:cNvSpPr>
            <a:spLocks noGrp="1"/>
          </p:cNvSpPr>
          <p:nvPr>
            <p:ph type="ctrTitle"/>
          </p:nvPr>
        </p:nvSpPr>
        <p:spPr>
          <a:xfrm>
            <a:off x="457200" y="0"/>
            <a:ext cx="8534400" cy="1470025"/>
          </a:xfrm>
        </p:spPr>
        <p:txBody>
          <a:bodyPr>
            <a:normAutofit/>
          </a:bodyPr>
          <a:lstStyle/>
          <a:p>
            <a:r>
              <a:rPr lang="en-US" sz="4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a:t>
            </a:r>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 Purpose </a:t>
            </a:r>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(15-17)     </a:t>
            </a:r>
            <a:b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anoint…”</a:t>
            </a:r>
            <a:endParaRPr lang="en-US" sz="36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04800" y="1676400"/>
            <a:ext cx="8153400" cy="4800600"/>
          </a:xfrm>
          <a:solidFill>
            <a:schemeClr val="bg1">
              <a:alpha val="80000"/>
            </a:schemeClr>
          </a:solidFill>
        </p:spPr>
        <p:txBody>
          <a:bodyPr anchor="t">
            <a:normAutofit lnSpcReduction="10000"/>
          </a:bodyPr>
          <a:lstStyle/>
          <a:p>
            <a:pPr marL="514350" indent="-514350" algn="l">
              <a:spcBef>
                <a:spcPts val="0"/>
              </a:spcBef>
            </a:pP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Decide If You Get Back Up!</a:t>
            </a: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Decide If this is the Last Chapter</a:t>
            </a: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Don’t Have to Be Defined… </a:t>
            </a: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…By Your Depression</a:t>
            </a: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r>
              <a:rPr lang="en-US" sz="4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Get Back Up!!</a:t>
            </a: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gn="l">
              <a:spcBef>
                <a:spcPts val="0"/>
              </a:spcBef>
            </a:pP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6"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Second That Emotion!</a:t>
            </a:r>
            <a:endParaRPr lang="en-US" b="1" cap="none"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TextBox 5"/>
          <p:cNvSpPr txBox="1"/>
          <p:nvPr/>
        </p:nvSpPr>
        <p:spPr>
          <a:xfrm>
            <a:off x="4724400" y="1524000"/>
            <a:ext cx="3886200" cy="1938992"/>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Overcoming   </a:t>
            </a:r>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       Depression</a:t>
            </a:r>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          pt1</a:t>
            </a:r>
            <a:endParaRPr lang="en-US" sz="4000" b="1" dirty="0">
              <a:effectLst>
                <a:outerShdw blurRad="38100" dist="38100" dir="2700000" algn="tl">
                  <a:srgbClr val="000000">
                    <a:alpha val="43137"/>
                  </a:srgbClr>
                </a:outerShdw>
              </a:effectLst>
            </a:endParaRPr>
          </a:p>
        </p:txBody>
      </p:sp>
      <p:sp>
        <p:nvSpPr>
          <p:cNvPr id="7" name="TextBox 6"/>
          <p:cNvSpPr txBox="1"/>
          <p:nvPr/>
        </p:nvSpPr>
        <p:spPr>
          <a:xfrm>
            <a:off x="5105400" y="3429000"/>
            <a:ext cx="3352800" cy="584775"/>
          </a:xfrm>
          <a:prstGeom prst="rect">
            <a:avLst/>
          </a:prstGeom>
          <a:solidFill>
            <a:schemeClr val="bg1">
              <a:alpha val="80000"/>
            </a:schemeClr>
          </a:solidFill>
        </p:spPr>
        <p:txBody>
          <a:bodyPr wrap="square" rtlCol="0">
            <a:spAutoFit/>
          </a:bodyPr>
          <a:lstStyle/>
          <a:p>
            <a:r>
              <a:rPr lang="en-US" sz="3200" b="1" dirty="0">
                <a:effectLst>
                  <a:outerShdw blurRad="38100" dist="38100" dir="2700000" algn="tl">
                    <a:srgbClr val="000000">
                      <a:alpha val="43137"/>
                    </a:srgbClr>
                  </a:outerShdw>
                </a:effectLst>
              </a:rPr>
              <a:t>John 21, Luke 22</a:t>
            </a:r>
            <a:endParaRPr lang="en-US" sz="3200" b="1" dirty="0">
              <a:effectLst>
                <a:outerShdw blurRad="38100" dist="38100" dir="2700000" algn="tl">
                  <a:srgbClr val="000000">
                    <a:alpha val="43137"/>
                  </a:srgbClr>
                </a:outerShdw>
              </a:effectLst>
            </a:endParaRPr>
          </a:p>
        </p:txBody>
      </p:sp>
      <p:sp>
        <p:nvSpPr>
          <p:cNvPr id="8" name="TextBox 7"/>
          <p:cNvSpPr txBox="1"/>
          <p:nvPr/>
        </p:nvSpPr>
        <p:spPr>
          <a:xfrm>
            <a:off x="685800" y="0"/>
            <a:ext cx="3505200" cy="461665"/>
          </a:xfrm>
          <a:prstGeom prst="rect">
            <a:avLst/>
          </a:prstGeom>
          <a:solidFill>
            <a:schemeClr val="bg1">
              <a:alpha val="80000"/>
            </a:schemeClr>
          </a:solidFill>
        </p:spPr>
        <p:txBody>
          <a:bodyPr wrap="square" rtlCol="0">
            <a:spAutoFit/>
          </a:bodyPr>
          <a:lstStyle/>
          <a:p>
            <a:r>
              <a:rPr lang="en-US" sz="2400" dirty="0">
                <a:effectLst>
                  <a:outerShdw blurRad="38100" dist="38100" dir="2700000" algn="tl">
                    <a:srgbClr val="000000">
                      <a:alpha val="43137"/>
                    </a:srgbClr>
                  </a:outerShdw>
                </a:effectLst>
              </a:rPr>
              <a:t>Edward Christian Church</a:t>
            </a:r>
            <a:endParaRPr lang="en-US" sz="2400" dirty="0">
              <a:effectLst>
                <a:outerShdw blurRad="38100" dist="38100" dir="2700000" algn="tl">
                  <a:srgbClr val="000000">
                    <a:alpha val="43137"/>
                  </a:srgbClr>
                </a:outerShdw>
              </a:effectLst>
            </a:endParaRPr>
          </a:p>
        </p:txBody>
      </p:sp>
      <p:sp>
        <p:nvSpPr>
          <p:cNvPr id="9" name="TextBox 8"/>
          <p:cNvSpPr txBox="1"/>
          <p:nvPr/>
        </p:nvSpPr>
        <p:spPr>
          <a:xfrm>
            <a:off x="6019800" y="0"/>
            <a:ext cx="2133600" cy="461665"/>
          </a:xfrm>
          <a:prstGeom prst="rect">
            <a:avLst/>
          </a:prstGeom>
          <a:solidFill>
            <a:schemeClr val="bg1">
              <a:alpha val="80000"/>
            </a:schemeClr>
          </a:solidFill>
        </p:spPr>
        <p:txBody>
          <a:bodyPr wrap="square" rtlCol="0">
            <a:spAutoFit/>
          </a:bodyPr>
          <a:lstStyle/>
          <a:p>
            <a:r>
              <a:rPr lang="en-US" sz="2400" dirty="0">
                <a:effectLst>
                  <a:outerShdw blurRad="38100" dist="38100" dir="2700000" algn="tl">
                    <a:srgbClr val="000000">
                      <a:alpha val="43137"/>
                    </a:srgbClr>
                  </a:outerShdw>
                </a:effectLst>
              </a:rPr>
              <a:t>June 27, 2010</a:t>
            </a:r>
            <a:endParaRPr lang="en-US" sz="2400" dirty="0">
              <a:effectLst>
                <a:outerShdw blurRad="38100" dist="38100" dir="2700000" algn="tl">
                  <a:srgbClr val="000000">
                    <a:alpha val="43137"/>
                  </a:srgbClr>
                </a:outerShdw>
              </a:effectLst>
            </a:endParaRPr>
          </a:p>
        </p:txBody>
      </p:sp>
      <p:sp>
        <p:nvSpPr>
          <p:cNvPr id="10" name="Content Placeholder 9"/>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2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39" presetClass="entr" presetSubtype="0" accel="10000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20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20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20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47" presetClass="entr" presetSubtype="0"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2000" fill="hold"/>
                                        <p:tgtEl>
                                          <p:spTgt spid="7"/>
                                        </p:tgtEl>
                                        <p:attrNameLst>
                                          <p:attrName>ppt_x</p:attrName>
                                        </p:attrNameLst>
                                      </p:cBhvr>
                                      <p:tavLst>
                                        <p:tav tm="0">
                                          <p:val>
                                            <p:strVal val="#ppt_x"/>
                                          </p:val>
                                        </p:tav>
                                        <p:tav tm="100000">
                                          <p:val>
                                            <p:strVal val="#ppt_x"/>
                                          </p:val>
                                        </p:tav>
                                      </p:tavLst>
                                    </p:anim>
                                    <p:anim calcmode="lin" valueType="num">
                                      <p:cBhvr additive="base">
                                        <p:cTn id="4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chor="ctr">
            <a:normAutofit/>
          </a:bodyPr>
          <a:lstStyle/>
          <a:p>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a:t>
            </a:r>
            <a:endParaRPr lang="en-US" sz="4000"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04800" y="1295400"/>
            <a:ext cx="8610600" cy="3810000"/>
          </a:xfrm>
          <a:solidFill>
            <a:schemeClr val="bg1">
              <a:alpha val="79000"/>
            </a:schemeClr>
          </a:solidFill>
        </p:spPr>
        <p:txBody>
          <a:bodyPr>
            <a:normAutofit fontScale="92500"/>
          </a:bodyPr>
          <a:lstStyle/>
          <a:p>
            <a:pPr>
              <a:spcBef>
                <a:spcPts val="0"/>
              </a:spcBef>
              <a:spcAft>
                <a:spcPts val="1200"/>
              </a:spcAft>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Most People Have Felt Sad or Depressed at Times.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Aft>
                <a:spcPts val="1200"/>
              </a:spcAft>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Feeling Depressed can be a Normal Reaction to Loss, Life's Struggles, or an Injured Self-esteem.</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Aft>
                <a:spcPts val="1200"/>
              </a:spcAft>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when Feelings of Intense Sadness -- including Feeling </a:t>
            </a:r>
            <a:r>
              <a:rPr lang="en-US" sz="2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Helpless, Hopeless, And Worthless</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Last for Days to Weeks and Keep You from Functioning…</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May Very Well Be Depression</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800" decel="100000"/>
                                        <p:tgtEl>
                                          <p:spTgt spid="3">
                                            <p:txEl>
                                              <p:pRg st="2" end="2"/>
                                            </p:txEl>
                                          </p:spTgt>
                                        </p:tgtEl>
                                      </p:cBhvr>
                                    </p:animEffect>
                                    <p:anim calcmode="lin" valueType="num">
                                      <p:cBhvr>
                                        <p:cTn id="3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800" decel="100000"/>
                                        <p:tgtEl>
                                          <p:spTgt spid="3">
                                            <p:txEl>
                                              <p:pRg st="3" end="3"/>
                                            </p:txEl>
                                          </p:spTgt>
                                        </p:tgtEl>
                                      </p:cBhvr>
                                    </p:animEffect>
                                    <p:anim calcmode="lin" valueType="num">
                                      <p:cBhvr>
                                        <p:cTn id="4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077200" cy="1470025"/>
          </a:xfrm>
        </p:spPr>
        <p:txBody>
          <a:bodyPr anchor="ctr">
            <a:normAutofit/>
          </a:bodyPr>
          <a:lstStyle/>
          <a:p>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Symptoms of Depression</a:t>
            </a:r>
            <a:endParaRPr lang="en-US" sz="4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TextBox 4"/>
          <p:cNvSpPr txBox="1"/>
          <p:nvPr/>
        </p:nvSpPr>
        <p:spPr>
          <a:xfrm>
            <a:off x="457200" y="1219200"/>
            <a:ext cx="8305800" cy="5262979"/>
          </a:xfrm>
          <a:prstGeom prst="rect">
            <a:avLst/>
          </a:prstGeom>
          <a:solidFill>
            <a:schemeClr val="bg1">
              <a:alpha val="79000"/>
            </a:schemeClr>
          </a:solidFill>
        </p:spPr>
        <p:txBody>
          <a:bodyPr wrap="square" rtlCol="0">
            <a:spAutoFit/>
          </a:bodyPr>
          <a:lstStyle/>
          <a:p>
            <a:pPr marL="514350" indent="-514350">
              <a:lnSpc>
                <a:spcPct val="150000"/>
              </a:lnSpc>
              <a:buAutoNum type="arabicPeriod"/>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Weight Loss or Weight Gain</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nSpc>
                <a:spcPct val="150000"/>
              </a:lnSpc>
              <a:buAutoNum type="arabicPeriod"/>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Loss of Sleep and Energy</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nSpc>
                <a:spcPct val="150000"/>
              </a:lnSpc>
              <a:buAutoNum type="arabicPeriod"/>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Lose Interest in Most or All… </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…Pleasurable Activities</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Reduced Ability to Concentrate.</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 Overcome w/ Feelings of Hopelessness…</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…or Uselessness. </a:t>
            </a:r>
            <a:br>
              <a:rPr lang="en-US" sz="3200" dirty="0"/>
            </a:b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800" decel="100000"/>
                                        <p:tgtEl>
                                          <p:spTgt spid="5">
                                            <p:bg/>
                                          </p:spTgt>
                                        </p:tgtEl>
                                      </p:cBhvr>
                                    </p:animEffect>
                                    <p:anim calcmode="lin" valueType="num">
                                      <p:cBhvr>
                                        <p:cTn id="8" dur="800" decel="100000" fill="hold"/>
                                        <p:tgtEl>
                                          <p:spTgt spid="5">
                                            <p:bg/>
                                          </p:spTgt>
                                        </p:tgtEl>
                                        <p:attrNameLst>
                                          <p:attrName>style.rotation</p:attrName>
                                        </p:attrNameLst>
                                      </p:cBhvr>
                                      <p:tavLst>
                                        <p:tav tm="0">
                                          <p:val>
                                            <p:fltVal val="-90"/>
                                          </p:val>
                                        </p:tav>
                                        <p:tav tm="100000">
                                          <p:val>
                                            <p:fltVal val="0"/>
                                          </p:val>
                                        </p:tav>
                                      </p:tavLst>
                                    </p:anim>
                                    <p:anim calcmode="lin" valueType="num">
                                      <p:cBhvr>
                                        <p:cTn id="9" dur="8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800" decel="100000"/>
                                        <p:tgtEl>
                                          <p:spTgt spid="5">
                                            <p:txEl>
                                              <p:pRg st="0" end="0"/>
                                            </p:txEl>
                                          </p:spTgt>
                                        </p:tgtEl>
                                      </p:cBhvr>
                                    </p:animEffect>
                                    <p:anim calcmode="lin" valueType="num">
                                      <p:cBhvr>
                                        <p:cTn id="16"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800" decel="100000"/>
                                        <p:tgtEl>
                                          <p:spTgt spid="5">
                                            <p:txEl>
                                              <p:pRg st="1" end="1"/>
                                            </p:txEl>
                                          </p:spTgt>
                                        </p:tgtEl>
                                      </p:cBhvr>
                                    </p:animEffect>
                                    <p:anim calcmode="lin" valueType="num">
                                      <p:cBhvr>
                                        <p:cTn id="26"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800" decel="100000"/>
                                        <p:tgtEl>
                                          <p:spTgt spid="5">
                                            <p:txEl>
                                              <p:pRg st="2" end="2"/>
                                            </p:txEl>
                                          </p:spTgt>
                                        </p:tgtEl>
                                      </p:cBhvr>
                                    </p:animEffect>
                                    <p:anim calcmode="lin" valueType="num">
                                      <p:cBhvr>
                                        <p:cTn id="36"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30" presetClass="entr" presetSubtype="0" fill="hold" grpId="0" nodeType="after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800" decel="100000"/>
                                        <p:tgtEl>
                                          <p:spTgt spid="5">
                                            <p:txEl>
                                              <p:pRg st="3" end="3"/>
                                            </p:txEl>
                                          </p:spTgt>
                                        </p:tgtEl>
                                      </p:cBhvr>
                                    </p:animEffect>
                                    <p:anim calcmode="lin" valueType="num">
                                      <p:cBhvr>
                                        <p:cTn id="45" dur="8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fade">
                                      <p:cBhvr>
                                        <p:cTn id="54" dur="800" decel="100000"/>
                                        <p:tgtEl>
                                          <p:spTgt spid="5">
                                            <p:txEl>
                                              <p:pRg st="4" end="4"/>
                                            </p:txEl>
                                          </p:spTgt>
                                        </p:tgtEl>
                                      </p:cBhvr>
                                    </p:animEffect>
                                    <p:anim calcmode="lin" valueType="num">
                                      <p:cBhvr>
                                        <p:cTn id="55" dur="8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800" decel="100000"/>
                                        <p:tgtEl>
                                          <p:spTgt spid="5">
                                            <p:txEl>
                                              <p:pRg st="5" end="5"/>
                                            </p:txEl>
                                          </p:spTgt>
                                        </p:tgtEl>
                                      </p:cBhvr>
                                    </p:animEffect>
                                    <p:anim calcmode="lin" valueType="num">
                                      <p:cBhvr>
                                        <p:cTn id="65" dur="8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66" dur="8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par>
                          <p:cTn id="70" fill="hold">
                            <p:stCondLst>
                              <p:cond delay="1000"/>
                            </p:stCondLst>
                            <p:childTnLst>
                              <p:par>
                                <p:cTn id="71" presetID="30" presetClass="entr" presetSubtype="0" fill="hold" grpId="0" nodeType="after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Effect transition="in" filter="fade">
                                      <p:cBhvr>
                                        <p:cTn id="73" dur="800" decel="100000"/>
                                        <p:tgtEl>
                                          <p:spTgt spid="5">
                                            <p:txEl>
                                              <p:pRg st="6" end="6"/>
                                            </p:txEl>
                                          </p:spTgt>
                                        </p:tgtEl>
                                      </p:cBhvr>
                                    </p:animEffect>
                                    <p:anim calcmode="lin" valueType="num">
                                      <p:cBhvr>
                                        <p:cTn id="74" dur="800" decel="100000" fill="hold"/>
                                        <p:tgtEl>
                                          <p:spTgt spid="5">
                                            <p:txEl>
                                              <p:pRg st="6" end="6"/>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5">
                                            <p:txEl>
                                              <p:pRg st="6" end="6"/>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5">
                                            <p:txEl>
                                              <p:pRg st="6" end="6"/>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5">
                                            <p:txEl>
                                              <p:pRg st="6" end="6"/>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5">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3429000"/>
            <a:ext cx="3657600" cy="3207249"/>
          </a:xfrm>
        </p:spPr>
        <p:txBody>
          <a:bodyPr>
            <a:normAutofit/>
          </a:bodyPr>
          <a:lstStyle/>
          <a:p>
            <a:pPr lvl="1"/>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Mentally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1"/>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Physically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1"/>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Spiritually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Exhausted</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077200" cy="1470025"/>
          </a:xfrm>
        </p:spPr>
        <p:txBody>
          <a:bodyPr anchor="ctr">
            <a:normAutofit/>
          </a:bodyPr>
          <a:lstStyle/>
          <a:p>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and the Bible</a:t>
            </a:r>
            <a:endParaRPr lang="en-US" sz="4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TextBox 4"/>
          <p:cNvSpPr txBox="1"/>
          <p:nvPr/>
        </p:nvSpPr>
        <p:spPr>
          <a:xfrm>
            <a:off x="457200" y="1524000"/>
            <a:ext cx="8305800" cy="3785652"/>
          </a:xfrm>
          <a:prstGeom prst="rect">
            <a:avLst/>
          </a:prstGeom>
          <a:solidFill>
            <a:schemeClr val="bg1">
              <a:alpha val="79000"/>
            </a:schemeClr>
          </a:solidFill>
        </p:spPr>
        <p:txBody>
          <a:bodyPr wrap="square" rtlCol="0">
            <a:spAutoFit/>
          </a:bodyPr>
          <a:lstStyle/>
          <a:p>
            <a:pPr marL="514350" indent="-514350">
              <a:lnSpc>
                <a:spcPct val="150000"/>
              </a:lnSpc>
              <a:buAutoNum type="arabicPeriod"/>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Moses – Numbers 11:1-15</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nSpc>
                <a:spcPct val="150000"/>
              </a:lnSpc>
              <a:buAutoNum type="arabicPeriod"/>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 – Psalms 31:9-13</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nSpc>
                <a:spcPct val="150000"/>
              </a:lnSpc>
              <a:buAutoNum type="arabicPeriod"/>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Job – 7:2-3</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nSpc>
                <a:spcPct val="150000"/>
              </a:lnSpc>
              <a:buAutoNum type="arabicPeriod"/>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Jeremiah – 20:14-18</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14350" indent="-514350">
              <a:lnSpc>
                <a:spcPct val="150000"/>
              </a:lnSpc>
              <a:buAutoNum type="arabicPeriod"/>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Elijah –I Kings 19</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800" decel="100000"/>
                                        <p:tgtEl>
                                          <p:spTgt spid="5">
                                            <p:bg/>
                                          </p:spTgt>
                                        </p:tgtEl>
                                      </p:cBhvr>
                                    </p:animEffect>
                                    <p:anim calcmode="lin" valueType="num">
                                      <p:cBhvr>
                                        <p:cTn id="8" dur="800" decel="100000" fill="hold"/>
                                        <p:tgtEl>
                                          <p:spTgt spid="5">
                                            <p:bg/>
                                          </p:spTgt>
                                        </p:tgtEl>
                                        <p:attrNameLst>
                                          <p:attrName>style.rotation</p:attrName>
                                        </p:attrNameLst>
                                      </p:cBhvr>
                                      <p:tavLst>
                                        <p:tav tm="0">
                                          <p:val>
                                            <p:fltVal val="-90"/>
                                          </p:val>
                                        </p:tav>
                                        <p:tav tm="100000">
                                          <p:val>
                                            <p:fltVal val="0"/>
                                          </p:val>
                                        </p:tav>
                                      </p:tavLst>
                                    </p:anim>
                                    <p:anim calcmode="lin" valueType="num">
                                      <p:cBhvr>
                                        <p:cTn id="9" dur="8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800" decel="100000"/>
                                        <p:tgtEl>
                                          <p:spTgt spid="5">
                                            <p:txEl>
                                              <p:pRg st="0" end="0"/>
                                            </p:txEl>
                                          </p:spTgt>
                                        </p:tgtEl>
                                      </p:cBhvr>
                                    </p:animEffect>
                                    <p:anim calcmode="lin" valueType="num">
                                      <p:cBhvr>
                                        <p:cTn id="16"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800" decel="100000"/>
                                        <p:tgtEl>
                                          <p:spTgt spid="5">
                                            <p:txEl>
                                              <p:pRg st="1" end="1"/>
                                            </p:txEl>
                                          </p:spTgt>
                                        </p:tgtEl>
                                      </p:cBhvr>
                                    </p:animEffect>
                                    <p:anim calcmode="lin" valueType="num">
                                      <p:cBhvr>
                                        <p:cTn id="26"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800" decel="100000"/>
                                        <p:tgtEl>
                                          <p:spTgt spid="5">
                                            <p:txEl>
                                              <p:pRg st="2" end="2"/>
                                            </p:txEl>
                                          </p:spTgt>
                                        </p:tgtEl>
                                      </p:cBhvr>
                                    </p:animEffect>
                                    <p:anim calcmode="lin" valueType="num">
                                      <p:cBhvr>
                                        <p:cTn id="36"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800" decel="100000"/>
                                        <p:tgtEl>
                                          <p:spTgt spid="5">
                                            <p:txEl>
                                              <p:pRg st="3" end="3"/>
                                            </p:txEl>
                                          </p:spTgt>
                                        </p:tgtEl>
                                      </p:cBhvr>
                                    </p:animEffect>
                                    <p:anim calcmode="lin" valueType="num">
                                      <p:cBhvr>
                                        <p:cTn id="46" dur="8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800" decel="100000"/>
                                        <p:tgtEl>
                                          <p:spTgt spid="5">
                                            <p:txEl>
                                              <p:pRg st="4" end="4"/>
                                            </p:txEl>
                                          </p:spTgt>
                                        </p:tgtEl>
                                      </p:cBhvr>
                                    </p:animEffect>
                                    <p:anim calcmode="lin" valueType="num">
                                      <p:cBhvr>
                                        <p:cTn id="56" dur="8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5">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allAtOnce"/>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Does God Confront?</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371600"/>
            <a:ext cx="8458200" cy="5075238"/>
          </a:xfrm>
        </p:spPr>
        <p:txBody>
          <a:bodyPr>
            <a:normAutofit fontScale="62500" lnSpcReduction="20000"/>
          </a:bodyPr>
          <a:lstStyle/>
          <a:p>
            <a:pPr>
              <a:buNone/>
            </a:pPr>
            <a:r>
              <a:rPr lang="en-US" dirty="0">
                <a:solidFill>
                  <a:schemeClr val="tx1"/>
                </a:solidFill>
              </a:rPr>
              <a:t>#1-  </a:t>
            </a:r>
            <a:r>
              <a:rPr lang="en-US" b="1" u="sng" dirty="0">
                <a:solidFill>
                  <a:schemeClr val="tx1"/>
                </a:solidFill>
              </a:rPr>
              <a:t>God Confronted His Actions</a:t>
            </a:r>
            <a:r>
              <a:rPr lang="en-US" dirty="0">
                <a:solidFill>
                  <a:schemeClr val="tx1"/>
                </a:solidFill>
              </a:rPr>
              <a:t> –v. 9  God did not call Elijah to live in a cave, but to stand up for the Lord.  By the way, God did not save you for you to be discouraged and defeated.  He saved you to experience His peace and His joy, </a:t>
            </a:r>
            <a:r>
              <a:rPr lang="en-US" b="1" dirty="0">
                <a:solidFill>
                  <a:schemeClr val="tx1"/>
                </a:solidFill>
              </a:rPr>
              <a:t>Phil. 4:6; 1 Pet. 1:8</a:t>
            </a:r>
            <a:r>
              <a:rPr lang="en-US" dirty="0">
                <a:solidFill>
                  <a:schemeClr val="tx1"/>
                </a:solidFill>
              </a:rPr>
              <a:t>.</a:t>
            </a:r>
            <a:endParaRPr lang="en-US" dirty="0">
              <a:solidFill>
                <a:schemeClr val="tx1"/>
              </a:solidFill>
            </a:endParaRPr>
          </a:p>
          <a:p>
            <a:pPr>
              <a:buNone/>
            </a:pPr>
            <a:r>
              <a:rPr lang="en-US" dirty="0">
                <a:solidFill>
                  <a:schemeClr val="tx1"/>
                </a:solidFill>
              </a:rPr>
              <a:t>#2-  </a:t>
            </a:r>
            <a:r>
              <a:rPr lang="en-US" b="1" u="sng" dirty="0">
                <a:solidFill>
                  <a:schemeClr val="tx1"/>
                </a:solidFill>
              </a:rPr>
              <a:t>God Confronted His Attitude</a:t>
            </a:r>
            <a:r>
              <a:rPr lang="en-US" dirty="0">
                <a:solidFill>
                  <a:schemeClr val="tx1"/>
                </a:solidFill>
              </a:rPr>
              <a:t> –v. 11-13  Elijah wanted to see the spectacular and the majestic.  God had to teach him to look at the little things.  (Ill. Too often, we get defeated when God does not do the big things in our lives.  If we would learn to praise Him for the little things, we would have plenty to praise Him for!  We need to remember that God’s greatest work is the work that moves the heart!)</a:t>
            </a:r>
            <a:endParaRPr lang="en-US" dirty="0">
              <a:solidFill>
                <a:schemeClr val="tx1"/>
              </a:solidFill>
            </a:endParaRPr>
          </a:p>
          <a:p>
            <a:pPr>
              <a:buNone/>
            </a:pPr>
            <a:r>
              <a:rPr lang="en-US" dirty="0">
                <a:solidFill>
                  <a:schemeClr val="tx1"/>
                </a:solidFill>
              </a:rPr>
              <a:t>#3- </a:t>
            </a:r>
            <a:r>
              <a:rPr lang="en-US" b="1" u="sng" dirty="0">
                <a:solidFill>
                  <a:schemeClr val="tx1"/>
                </a:solidFill>
              </a:rPr>
              <a:t>God Confronted His Assumptions</a:t>
            </a:r>
            <a:r>
              <a:rPr lang="en-US" dirty="0">
                <a:solidFill>
                  <a:schemeClr val="tx1"/>
                </a:solidFill>
              </a:rPr>
              <a:t> –v. 14-18  Elijah made two foolish assumptions and became defeated as a result.</a:t>
            </a:r>
            <a:endParaRPr lang="en-US" dirty="0">
              <a:solidFill>
                <a:schemeClr val="tx1"/>
              </a:solidFill>
            </a:endParaRPr>
          </a:p>
          <a:p>
            <a:pPr>
              <a:buNone/>
            </a:pPr>
            <a:r>
              <a:rPr lang="en-US" dirty="0">
                <a:solidFill>
                  <a:schemeClr val="tx1"/>
                </a:solidFill>
              </a:rPr>
              <a:t>		1.  v. 14, 18  </a:t>
            </a:r>
            <a:r>
              <a:rPr lang="en-US" b="1" dirty="0">
                <a:solidFill>
                  <a:schemeClr val="tx1"/>
                </a:solidFill>
              </a:rPr>
              <a:t>Elijah Assumed That He Was Forsaken</a:t>
            </a:r>
            <a:r>
              <a:rPr lang="en-US" dirty="0">
                <a:solidFill>
                  <a:schemeClr val="tx1"/>
                </a:solidFill>
              </a:rPr>
              <a:t> – God reminded him that he still had 7,000 pure hearts in Israel.</a:t>
            </a:r>
            <a:endParaRPr lang="en-US" dirty="0">
              <a:solidFill>
                <a:schemeClr val="tx1"/>
              </a:solidFill>
            </a:endParaRPr>
          </a:p>
          <a:p>
            <a:pPr>
              <a:buNone/>
            </a:pPr>
            <a:r>
              <a:rPr lang="en-US" dirty="0">
                <a:solidFill>
                  <a:schemeClr val="tx1"/>
                </a:solidFill>
              </a:rPr>
              <a:t>		2.  v. 15-17 </a:t>
            </a:r>
            <a:r>
              <a:rPr lang="en-US" b="1" dirty="0">
                <a:solidFill>
                  <a:schemeClr val="tx1"/>
                </a:solidFill>
              </a:rPr>
              <a:t>Elijah Assumed That He Was Finished</a:t>
            </a:r>
            <a:r>
              <a:rPr lang="en-US" dirty="0">
                <a:solidFill>
                  <a:schemeClr val="tx1"/>
                </a:solidFill>
              </a:rPr>
              <a:t> – Elijah thought his life and ministry were over, and he was ready to die.  God reminded him that he still had big plans for Elijah’s tomorrow.</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endParaRPr lang="en-US" dirty="0"/>
          </a:p>
        </p:txBody>
      </p:sp>
      <p:pic>
        <p:nvPicPr>
          <p:cNvPr id="3076" name="Picture 4" descr="http://oneyearbibleimages.com/guilt.jpg"/>
          <p:cNvPicPr>
            <a:picLocks noChangeAspect="1" noChangeArrowheads="1"/>
          </p:cNvPicPr>
          <p:nvPr/>
        </p:nvPicPr>
        <p:blipFill>
          <a:blip r:embed="rId1" cstate="print"/>
          <a:srcRect/>
          <a:stretch>
            <a:fillRect/>
          </a:stretch>
        </p:blipFill>
        <p:spPr bwMode="auto">
          <a:xfrm>
            <a:off x="381000" y="2438400"/>
            <a:ext cx="4067175" cy="33909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5" descr="Prison action"/>
          <p:cNvPicPr>
            <a:picLocks noGrp="1" noChangeAspect="1" noChangeArrowheads="1"/>
          </p:cNvPicPr>
          <p:nvPr>
            <p:ph idx="1"/>
          </p:nvPr>
        </p:nvPicPr>
        <p:blipFill>
          <a:blip r:embed="rId1" cstate="print"/>
          <a:stretch>
            <a:fillRect/>
          </a:stretch>
        </p:blipFill>
        <p:spPr bwMode="auto">
          <a:xfrm>
            <a:off x="3450336" y="2445544"/>
            <a:ext cx="2395728" cy="2743200"/>
          </a:xfrm>
          <a:prstGeom prst="rect">
            <a:avLst/>
          </a:prstGeom>
          <a:noFill/>
          <a:ln w="9525">
            <a:noFill/>
            <a:miter lim="800000"/>
            <a:headEnd/>
            <a:tailEnd/>
          </a:ln>
        </p:spPr>
      </p:pic>
      <p:pic>
        <p:nvPicPr>
          <p:cNvPr id="4" name="Picture 7" descr="http://a.abcnews.com/images/Politics/pd_prison_070627_ms.jpg"/>
          <p:cNvPicPr>
            <a:picLocks noChangeAspect="1" noChangeArrowheads="1"/>
          </p:cNvPicPr>
          <p:nvPr/>
        </p:nvPicPr>
        <p:blipFill>
          <a:blip r:embed="rId2" cstate="print"/>
          <a:srcRect/>
          <a:stretch>
            <a:fillRect/>
          </a:stretch>
        </p:blipFill>
        <p:spPr bwMode="auto">
          <a:xfrm>
            <a:off x="762000" y="3505200"/>
            <a:ext cx="3933825" cy="2952750"/>
          </a:xfrm>
          <a:prstGeom prst="rect">
            <a:avLst/>
          </a:prstGeom>
          <a:noFill/>
          <a:ln w="9525">
            <a:noFill/>
            <a:miter lim="800000"/>
            <a:headEnd/>
            <a:tailEnd/>
          </a:ln>
        </p:spPr>
      </p:pic>
      <p:pic>
        <p:nvPicPr>
          <p:cNvPr id="6" name="Picture 5" descr="hands on prison bars"/>
          <p:cNvPicPr>
            <a:picLocks noChangeAspect="1" noChangeArrowheads="1"/>
          </p:cNvPicPr>
          <p:nvPr/>
        </p:nvPicPr>
        <p:blipFill>
          <a:blip r:embed="rId3" cstate="print"/>
          <a:srcRect/>
          <a:stretch>
            <a:fillRect/>
          </a:stretch>
        </p:blipFill>
        <p:spPr bwMode="auto">
          <a:xfrm>
            <a:off x="4038600" y="304800"/>
            <a:ext cx="4762500" cy="2895600"/>
          </a:xfrm>
          <a:prstGeom prst="rect">
            <a:avLst/>
          </a:prstGeom>
          <a:noFill/>
          <a:ln w="9525">
            <a:noFill/>
            <a:miter lim="800000"/>
            <a:headEnd/>
            <a:tailEnd/>
          </a:ln>
        </p:spPr>
      </p:pic>
      <p:pic>
        <p:nvPicPr>
          <p:cNvPr id="3074" name="Picture 2" descr="http://arthritisfoundationwpa.files.wordpress.com/2010/04/guilt.jpg"/>
          <p:cNvPicPr>
            <a:picLocks noChangeAspect="1" noChangeArrowheads="1"/>
          </p:cNvPicPr>
          <p:nvPr/>
        </p:nvPicPr>
        <p:blipFill>
          <a:blip r:embed="rId4" cstate="print"/>
          <a:srcRect/>
          <a:stretch>
            <a:fillRect/>
          </a:stretch>
        </p:blipFill>
        <p:spPr bwMode="auto">
          <a:xfrm>
            <a:off x="685800" y="152400"/>
            <a:ext cx="2857500" cy="284797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pic>
        <p:nvPicPr>
          <p:cNvPr id="4" name="Picture 7" descr="http://a.abcnews.com/images/Politics/pd_prison_070627_ms.jpg"/>
          <p:cNvPicPr>
            <a:picLocks noChangeAspect="1" noChangeArrowheads="1"/>
          </p:cNvPicPr>
          <p:nvPr/>
        </p:nvPicPr>
        <p:blipFill>
          <a:blip r:embed="rId1" cstate="print"/>
          <a:srcRect/>
          <a:stretch>
            <a:fillRect/>
          </a:stretch>
        </p:blipFill>
        <p:spPr bwMode="auto">
          <a:xfrm>
            <a:off x="4114801" y="1371600"/>
            <a:ext cx="5029200" cy="5486400"/>
          </a:xfrm>
          <a:prstGeom prst="rect">
            <a:avLst/>
          </a:prstGeom>
          <a:noFill/>
          <a:ln w="9525">
            <a:noFill/>
            <a:miter lim="800000"/>
            <a:headEnd/>
            <a:tailEnd/>
          </a:ln>
        </p:spPr>
      </p:pic>
      <p:sp>
        <p:nvSpPr>
          <p:cNvPr id="2" name="Title 1"/>
          <p:cNvSpPr>
            <a:spLocks noGrp="1"/>
          </p:cNvSpPr>
          <p:nvPr>
            <p:ph type="ctrTitle"/>
          </p:nvPr>
        </p:nvSpPr>
        <p:spPr>
          <a:xfrm>
            <a:off x="533400" y="0"/>
            <a:ext cx="8305800" cy="1470025"/>
          </a:xfrm>
        </p:spPr>
        <p:txBody>
          <a:bodyPr>
            <a:normAutofit/>
          </a:bodyPr>
          <a:lstStyle/>
          <a:p>
            <a:pPr algn="l"/>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Key To Elijah’s Depression (3)</a:t>
            </a:r>
            <a:b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He Saw That ….”</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457200" y="1676400"/>
            <a:ext cx="8229600" cy="4800600"/>
          </a:xfrm>
          <a:solidFill>
            <a:schemeClr val="bg2">
              <a:alpha val="80000"/>
            </a:schemeClr>
          </a:solidFill>
        </p:spPr>
        <p:txBody>
          <a:bodyPr anchor="t">
            <a:normAutofit fontScale="62500" lnSpcReduction="20000"/>
          </a:bodyPr>
          <a:lstStyle/>
          <a:p>
            <a:r>
              <a:rPr lang="en-US" sz="4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a:t>
            </a:r>
            <a:r>
              <a:rPr lang="en-US" sz="4600"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Saw The Wrong Things</a:t>
            </a:r>
            <a:r>
              <a:rPr lang="en-US" sz="4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51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v3a </a:t>
            </a:r>
            <a:endPar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-He changes Focus fr. Eternal to Temporal  </a:t>
            </a:r>
            <a:endPar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4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a:t>
            </a:r>
            <a:r>
              <a:rPr lang="en-US" sz="4600"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Sought The Wrong Things</a:t>
            </a:r>
            <a:r>
              <a:rPr lang="en-US" sz="4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–v3b-4a </a:t>
            </a:r>
            <a:endPar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-He Changes Force –from Boldness to fear</a:t>
            </a:r>
            <a:endPar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Elijah “</a:t>
            </a:r>
            <a:r>
              <a:rPr lang="en-US" sz="45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went for his life,</a:t>
            </a:r>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yet he “</a:t>
            </a:r>
            <a:r>
              <a:rPr lang="en-US" sz="45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requested for himself that he might die.</a:t>
            </a:r>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4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a:t>
            </a:r>
            <a:r>
              <a:rPr lang="en-US" sz="4600"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Said The Wrong Things</a:t>
            </a:r>
            <a:r>
              <a:rPr lang="en-US" sz="4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–v4b </a:t>
            </a:r>
            <a:endPar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-He Changes Feelings</a:t>
            </a:r>
            <a:endPar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Elijah said, “</a:t>
            </a:r>
            <a:r>
              <a:rPr lang="en-US" sz="45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am not better than my fathers.</a:t>
            </a:r>
            <a:r>
              <a:rPr lang="en-US" sz="45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8229600" cy="1470025"/>
          </a:xfrm>
        </p:spPr>
        <p:txBody>
          <a:bodyPr>
            <a:normAutofit/>
          </a:bodyPr>
          <a:lstStyle/>
          <a:p>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Factors of Elijah’s Depression</a:t>
            </a:r>
            <a:endParaRPr lang="en-US" sz="4000"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TextBox 5"/>
          <p:cNvSpPr txBox="1"/>
          <p:nvPr/>
        </p:nvSpPr>
        <p:spPr>
          <a:xfrm>
            <a:off x="685800" y="914400"/>
            <a:ext cx="7772400" cy="5262979"/>
          </a:xfrm>
          <a:prstGeom prst="rect">
            <a:avLst/>
          </a:prstGeom>
          <a:solidFill>
            <a:schemeClr val="bg1">
              <a:alpha val="80000"/>
            </a:schemeClr>
          </a:solidFill>
        </p:spPr>
        <p:txBody>
          <a:bodyPr wrap="square" rtlCol="0">
            <a:spAutoFit/>
          </a:bodyPr>
          <a:lstStyle/>
          <a:p>
            <a:r>
              <a:rPr lang="en-US" sz="2800" b="1" dirty="0">
                <a:latin typeface="Arial Unicode MS" pitchFamily="34" charset="-128"/>
                <a:ea typeface="Arial Unicode MS" pitchFamily="34" charset="-128"/>
                <a:cs typeface="Arial Unicode MS" pitchFamily="34" charset="-128"/>
              </a:rPr>
              <a:t>1.His depression came after a time of intense ministry output.</a:t>
            </a:r>
            <a:br>
              <a:rPr lang="en-US" sz="2800" b="1" dirty="0">
                <a:latin typeface="Arial Unicode MS" pitchFamily="34" charset="-128"/>
                <a:ea typeface="Arial Unicode MS" pitchFamily="34" charset="-128"/>
                <a:cs typeface="Arial Unicode MS" pitchFamily="34" charset="-128"/>
              </a:rPr>
            </a:br>
            <a:r>
              <a:rPr lang="en-US" sz="2800" b="1" dirty="0">
                <a:latin typeface="Arial Unicode MS" pitchFamily="34" charset="-128"/>
                <a:ea typeface="Arial Unicode MS" pitchFamily="34" charset="-128"/>
                <a:cs typeface="Arial Unicode MS" pitchFamily="34" charset="-128"/>
              </a:rPr>
              <a:t>2. After relational conflict</a:t>
            </a:r>
            <a:r>
              <a:rPr lang="en-US" sz="2800" dirty="0">
                <a:latin typeface="Arial Unicode MS" pitchFamily="34" charset="-128"/>
                <a:ea typeface="Arial Unicode MS" pitchFamily="34" charset="-128"/>
                <a:cs typeface="Arial Unicode MS" pitchFamily="34" charset="-128"/>
              </a:rPr>
              <a:t>. Problem with boss, breaking up with boyfriend, argument with wife. </a:t>
            </a:r>
            <a:br>
              <a:rPr lang="en-US" sz="2800" dirty="0">
                <a:latin typeface="Arial Unicode MS" pitchFamily="34" charset="-128"/>
                <a:ea typeface="Arial Unicode MS" pitchFamily="34" charset="-128"/>
                <a:cs typeface="Arial Unicode MS" pitchFamily="34" charset="-128"/>
              </a:rPr>
            </a:br>
            <a:r>
              <a:rPr lang="en-US" sz="2800" dirty="0">
                <a:latin typeface="Arial Unicode MS" pitchFamily="34" charset="-128"/>
                <a:ea typeface="Arial Unicode MS" pitchFamily="34" charset="-128"/>
                <a:cs typeface="Arial Unicode MS" pitchFamily="34" charset="-128"/>
              </a:rPr>
              <a:t>3.</a:t>
            </a:r>
            <a:r>
              <a:rPr lang="en-US" sz="2800" b="1" dirty="0">
                <a:latin typeface="Arial Unicode MS" pitchFamily="34" charset="-128"/>
                <a:ea typeface="Arial Unicode MS" pitchFamily="34" charset="-128"/>
                <a:cs typeface="Arial Unicode MS" pitchFamily="34" charset="-128"/>
              </a:rPr>
              <a:t>After physical exhaustion</a:t>
            </a:r>
            <a:r>
              <a:rPr lang="en-US" sz="2800" dirty="0">
                <a:latin typeface="Arial Unicode MS" pitchFamily="34" charset="-128"/>
                <a:ea typeface="Arial Unicode MS" pitchFamily="34" charset="-128"/>
                <a:cs typeface="Arial Unicode MS" pitchFamily="34" charset="-128"/>
              </a:rPr>
              <a:t>. Just killed 450 false prophets. Prayed intensely for rain, and then in the power of the Holy Spirit ran for over 20 miles. </a:t>
            </a:r>
            <a:br>
              <a:rPr lang="en-US" sz="2800" dirty="0">
                <a:latin typeface="Arial Unicode MS" pitchFamily="34" charset="-128"/>
                <a:ea typeface="Arial Unicode MS" pitchFamily="34" charset="-128"/>
                <a:cs typeface="Arial Unicode MS" pitchFamily="34" charset="-128"/>
              </a:rPr>
            </a:br>
            <a:r>
              <a:rPr lang="en-US" sz="2800" b="1" dirty="0">
                <a:latin typeface="Arial Unicode MS" pitchFamily="34" charset="-128"/>
                <a:ea typeface="Arial Unicode MS" pitchFamily="34" charset="-128"/>
                <a:cs typeface="Arial Unicode MS" pitchFamily="34" charset="-128"/>
              </a:rPr>
              <a:t>4. After a major victory</a:t>
            </a:r>
            <a:r>
              <a:rPr lang="en-US" sz="2800" dirty="0">
                <a:latin typeface="Arial Unicode MS" pitchFamily="34" charset="-128"/>
                <a:ea typeface="Arial Unicode MS" pitchFamily="34" charset="-128"/>
                <a:cs typeface="Arial Unicode MS" pitchFamily="34" charset="-128"/>
              </a:rPr>
              <a:t>. He saw the whole nation of Israel come to revival all at once. </a:t>
            </a:r>
            <a:br>
              <a:rPr lang="en-US" sz="2800" dirty="0">
                <a:latin typeface="Arial Unicode MS" pitchFamily="34" charset="-128"/>
                <a:ea typeface="Arial Unicode MS" pitchFamily="34" charset="-128"/>
                <a:cs typeface="Arial Unicode MS" pitchFamily="34" charset="-128"/>
              </a:rPr>
            </a:br>
            <a:r>
              <a:rPr lang="en-US" sz="2800" b="1" dirty="0">
                <a:latin typeface="Arial Unicode MS" pitchFamily="34" charset="-128"/>
                <a:ea typeface="Arial Unicode MS" pitchFamily="34" charset="-128"/>
                <a:cs typeface="Arial Unicode MS" pitchFamily="34" charset="-128"/>
              </a:rPr>
              <a:t>5. After a huge disappointment</a:t>
            </a:r>
            <a:r>
              <a:rPr lang="en-US" sz="2800" dirty="0">
                <a:latin typeface="Arial Unicode MS" pitchFamily="34" charset="-128"/>
                <a:ea typeface="Arial Unicode MS" pitchFamily="34" charset="-128"/>
                <a:cs typeface="Arial Unicode MS" pitchFamily="34" charset="-128"/>
              </a:rPr>
              <a:t>. He expectations may have been for repentance</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allAtOnce"/>
    </p:bldLst>
  </p:timing>
</p:sld>
</file>

<file path=ppt/slides/slide57.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p:txBody>
          <a:bodyPr>
            <a:normAutofit lnSpcReduction="10000"/>
          </a:bodyPr>
          <a:lstStyle/>
          <a:p>
            <a:pPr eaLnBrk="1" hangingPunct="1">
              <a:lnSpc>
                <a:spcPct val="90000"/>
              </a:lnSpc>
              <a:buFontTx/>
              <a:buNone/>
              <a:defRPr/>
            </a:pPr>
            <a:r>
              <a:rPr lang="en-US" b="1" dirty="0">
                <a:solidFill>
                  <a:schemeClr val="tx1"/>
                </a:solidFill>
                <a:effectLst>
                  <a:outerShdw blurRad="38100" dist="38100" dir="2700000" algn="tl">
                    <a:srgbClr val="000000">
                      <a:alpha val="43137"/>
                    </a:srgbClr>
                  </a:outerShdw>
                </a:effectLst>
              </a:rPr>
              <a:t>John 16:33</a:t>
            </a:r>
            <a:r>
              <a:rPr lang="en-US" dirty="0">
                <a:solidFill>
                  <a:schemeClr val="tx1"/>
                </a:solidFill>
                <a:effectLst>
                  <a:outerShdw blurRad="38100" dist="38100" dir="2700000" algn="tl">
                    <a:srgbClr val="000000">
                      <a:alpha val="43137"/>
                    </a:srgbClr>
                  </a:outerShdw>
                </a:effectLst>
              </a:rPr>
              <a:t>, </a:t>
            </a:r>
            <a:r>
              <a:rPr lang="en-US" i="1" dirty="0">
                <a:solidFill>
                  <a:schemeClr val="tx1"/>
                </a:solidFill>
                <a:effectLst>
                  <a:outerShdw blurRad="38100" dist="38100" dir="2700000" algn="tl">
                    <a:srgbClr val="000000">
                      <a:alpha val="43137"/>
                    </a:srgbClr>
                  </a:outerShdw>
                </a:effectLst>
              </a:rPr>
              <a:t>“in this world...tribulation.</a:t>
            </a:r>
            <a:endParaRPr lang="en-US" i="1" dirty="0">
              <a:solidFill>
                <a:schemeClr val="tx1"/>
              </a:solidFill>
              <a:effectLst>
                <a:outerShdw blurRad="38100" dist="38100" dir="2700000" algn="tl">
                  <a:srgbClr val="000000">
                    <a:alpha val="43137"/>
                  </a:srgbClr>
                </a:outerShdw>
              </a:effectLst>
            </a:endParaRPr>
          </a:p>
          <a:p>
            <a:pPr eaLnBrk="1" hangingPunct="1">
              <a:lnSpc>
                <a:spcPct val="90000"/>
              </a:lnSpc>
              <a:buFontTx/>
              <a:buNone/>
              <a:defRPr/>
            </a:pPr>
            <a:r>
              <a:rPr lang="en-US" i="1" dirty="0">
                <a:solidFill>
                  <a:schemeClr val="tx1"/>
                </a:solidFill>
                <a:effectLst>
                  <a:outerShdw blurRad="38100" dist="38100" dir="2700000" algn="tl">
                    <a:srgbClr val="000000">
                      <a:alpha val="43137"/>
                    </a:srgbClr>
                  </a:outerShdw>
                </a:effectLst>
              </a:rPr>
              <a:t>              ...be of good cheer...overcome world”</a:t>
            </a:r>
            <a:endParaRPr lang="en-US" i="1" dirty="0">
              <a:solidFill>
                <a:schemeClr val="tx1"/>
              </a:solidFill>
              <a:effectLst>
                <a:outerShdw blurRad="38100" dist="38100" dir="2700000" algn="tl">
                  <a:srgbClr val="000000">
                    <a:alpha val="43137"/>
                  </a:srgbClr>
                </a:outerShdw>
              </a:effectLst>
            </a:endParaRPr>
          </a:p>
          <a:p>
            <a:pPr eaLnBrk="1" hangingPunct="1">
              <a:lnSpc>
                <a:spcPct val="90000"/>
              </a:lnSpc>
              <a:buFontTx/>
              <a:buNone/>
              <a:defRPr/>
            </a:pPr>
            <a:r>
              <a:rPr lang="en-US" sz="3200" b="1" dirty="0">
                <a:solidFill>
                  <a:schemeClr val="tx1"/>
                </a:solidFill>
                <a:effectLst>
                  <a:outerShdw blurRad="38100" dist="38100" dir="2700000" algn="tl">
                    <a:srgbClr val="000000">
                      <a:alpha val="43137"/>
                    </a:srgbClr>
                  </a:outerShdw>
                </a:effectLst>
              </a:rPr>
              <a:t>#1  The Problem</a:t>
            </a:r>
            <a:endParaRPr lang="en-US" sz="3200" b="1" dirty="0">
              <a:solidFill>
                <a:schemeClr val="tx1"/>
              </a:solidFill>
              <a:effectLst>
                <a:outerShdw blurRad="38100" dist="38100" dir="2700000" algn="tl">
                  <a:srgbClr val="000000">
                    <a:alpha val="43137"/>
                  </a:srgbClr>
                </a:outerShdw>
              </a:effectLst>
            </a:endParaRPr>
          </a:p>
          <a:p>
            <a:pPr lvl="1" eaLnBrk="1" hangingPunct="1">
              <a:lnSpc>
                <a:spcPct val="90000"/>
              </a:lnSpc>
              <a:defRPr/>
            </a:pPr>
            <a:r>
              <a:rPr lang="en-US" i="1" dirty="0">
                <a:solidFill>
                  <a:schemeClr val="tx1"/>
                </a:solidFill>
                <a:effectLst>
                  <a:outerShdw blurRad="38100" dist="38100" dir="2700000" algn="tl">
                    <a:srgbClr val="000000">
                      <a:alpha val="43137"/>
                    </a:srgbClr>
                  </a:outerShdw>
                </a:effectLst>
              </a:rPr>
              <a:t>“in this world”</a:t>
            </a:r>
            <a:r>
              <a:rPr lang="en-US" dirty="0">
                <a:solidFill>
                  <a:schemeClr val="tx1"/>
                </a:solidFill>
                <a:effectLst>
                  <a:outerShdw blurRad="38100" dist="38100" dir="2700000" algn="tl">
                    <a:srgbClr val="000000">
                      <a:alpha val="43137"/>
                    </a:srgbClr>
                  </a:outerShdw>
                </a:effectLst>
              </a:rPr>
              <a:t> (</a:t>
            </a:r>
            <a:r>
              <a:rPr lang="en-US" i="1" dirty="0">
                <a:solidFill>
                  <a:schemeClr val="tx1"/>
                </a:solidFill>
                <a:effectLst>
                  <a:outerShdw blurRad="38100" dist="38100" dir="2700000" algn="tl">
                    <a:srgbClr val="000000">
                      <a:alpha val="43137"/>
                    </a:srgbClr>
                  </a:outerShdw>
                </a:effectLst>
              </a:rPr>
              <a:t>we are here</a:t>
            </a:r>
            <a:r>
              <a:rPr lang="en-US" dirty="0">
                <a:solidFill>
                  <a:schemeClr val="tx1"/>
                </a:solidFill>
                <a:effectLst>
                  <a:outerShdw blurRad="38100" dist="38100" dir="2700000" algn="tl">
                    <a:srgbClr val="000000">
                      <a:alpha val="43137"/>
                    </a:srgbClr>
                  </a:outerShdw>
                </a:effectLst>
              </a:rPr>
              <a:t>)</a:t>
            </a:r>
            <a:endParaRPr lang="en-US" dirty="0">
              <a:solidFill>
                <a:schemeClr val="tx1"/>
              </a:solidFill>
              <a:effectLst>
                <a:outerShdw blurRad="38100" dist="38100" dir="2700000" algn="tl">
                  <a:srgbClr val="000000">
                    <a:alpha val="43137"/>
                  </a:srgbClr>
                </a:outerShdw>
              </a:effectLst>
            </a:endParaRPr>
          </a:p>
          <a:p>
            <a:pPr lvl="1" eaLnBrk="1" hangingPunct="1">
              <a:lnSpc>
                <a:spcPct val="90000"/>
              </a:lnSpc>
              <a:defRPr/>
            </a:pPr>
            <a:r>
              <a:rPr lang="en-US" i="1" dirty="0">
                <a:solidFill>
                  <a:schemeClr val="tx1"/>
                </a:solidFill>
                <a:effectLst>
                  <a:outerShdw blurRad="38100" dist="38100" dir="2700000" algn="tl">
                    <a:srgbClr val="000000">
                      <a:alpha val="43137"/>
                    </a:srgbClr>
                  </a:outerShdw>
                </a:effectLst>
              </a:rPr>
              <a:t>“tribulation”</a:t>
            </a:r>
            <a:r>
              <a:rPr lang="en-US" dirty="0">
                <a:solidFill>
                  <a:schemeClr val="tx1"/>
                </a:solidFill>
                <a:effectLst>
                  <a:outerShdw blurRad="38100" dist="38100" dir="2700000" algn="tl">
                    <a:srgbClr val="000000">
                      <a:alpha val="43137"/>
                    </a:srgbClr>
                  </a:outerShdw>
                </a:effectLst>
              </a:rPr>
              <a:t> (</a:t>
            </a:r>
            <a:r>
              <a:rPr lang="en-US" i="1" dirty="0">
                <a:solidFill>
                  <a:schemeClr val="tx1"/>
                </a:solidFill>
                <a:effectLst>
                  <a:outerShdw blurRad="38100" dist="38100" dir="2700000" algn="tl">
                    <a:srgbClr val="000000">
                      <a:alpha val="43137"/>
                    </a:srgbClr>
                  </a:outerShdw>
                </a:effectLst>
              </a:rPr>
              <a:t>stress; pressure</a:t>
            </a:r>
            <a:r>
              <a:rPr lang="en-US" dirty="0">
                <a:solidFill>
                  <a:schemeClr val="tx1"/>
                </a:solidFill>
                <a:effectLst>
                  <a:outerShdw blurRad="38100" dist="38100" dir="2700000" algn="tl">
                    <a:srgbClr val="000000">
                      <a:alpha val="43137"/>
                    </a:srgbClr>
                  </a:outerShdw>
                </a:effectLst>
              </a:rPr>
              <a:t>)</a:t>
            </a:r>
            <a:endParaRPr lang="en-US" dirty="0">
              <a:solidFill>
                <a:schemeClr val="tx1"/>
              </a:solidFill>
              <a:effectLst>
                <a:outerShdw blurRad="38100" dist="38100" dir="2700000" algn="tl">
                  <a:srgbClr val="000000">
                    <a:alpha val="43137"/>
                  </a:srgbClr>
                </a:outerShdw>
              </a:effectLst>
            </a:endParaRPr>
          </a:p>
          <a:p>
            <a:pPr lvl="3" eaLnBrk="1" hangingPunct="1">
              <a:lnSpc>
                <a:spcPct val="90000"/>
              </a:lnSpc>
              <a:buFontTx/>
              <a:buNone/>
              <a:defRPr/>
            </a:pPr>
            <a:r>
              <a:rPr lang="en-US" dirty="0">
                <a:solidFill>
                  <a:schemeClr val="tx1"/>
                </a:solidFill>
                <a:effectLst>
                  <a:outerShdw blurRad="38100" dist="38100" dir="2700000" algn="tl">
                    <a:srgbClr val="000000">
                      <a:alpha val="43137"/>
                    </a:srgbClr>
                  </a:outerShdw>
                </a:effectLst>
              </a:rPr>
              <a:t>Opportunity to be depressed</a:t>
            </a:r>
            <a:endParaRPr lang="en-US" dirty="0">
              <a:solidFill>
                <a:schemeClr val="tx1"/>
              </a:solidFill>
              <a:effectLst>
                <a:outerShdw blurRad="38100" dist="38100" dir="2700000" algn="tl">
                  <a:srgbClr val="000000">
                    <a:alpha val="43137"/>
                  </a:srgbClr>
                </a:outerShdw>
              </a:effectLst>
            </a:endParaRPr>
          </a:p>
          <a:p>
            <a:pPr eaLnBrk="1" hangingPunct="1">
              <a:lnSpc>
                <a:spcPct val="90000"/>
              </a:lnSpc>
              <a:buFontTx/>
              <a:buNone/>
              <a:defRPr/>
            </a:pPr>
            <a:r>
              <a:rPr lang="en-US" sz="3200" b="1" dirty="0">
                <a:solidFill>
                  <a:schemeClr val="tx1"/>
                </a:solidFill>
                <a:effectLst>
                  <a:outerShdw blurRad="38100" dist="38100" dir="2700000" algn="tl">
                    <a:srgbClr val="000000">
                      <a:alpha val="43137"/>
                    </a:srgbClr>
                  </a:outerShdw>
                </a:effectLst>
              </a:rPr>
              <a:t>#2  The Push</a:t>
            </a:r>
            <a:r>
              <a:rPr lang="en-US" dirty="0">
                <a:solidFill>
                  <a:schemeClr val="tx1"/>
                </a:solidFill>
                <a:effectLst>
                  <a:outerShdw blurRad="38100" dist="38100" dir="2700000" algn="tl">
                    <a:srgbClr val="000000">
                      <a:alpha val="43137"/>
                    </a:srgbClr>
                  </a:outerShdw>
                </a:effectLst>
              </a:rPr>
              <a:t> </a:t>
            </a:r>
            <a:endParaRPr lang="en-US" dirty="0">
              <a:solidFill>
                <a:schemeClr val="tx1"/>
              </a:solidFill>
              <a:effectLst>
                <a:outerShdw blurRad="38100" dist="38100" dir="2700000" algn="tl">
                  <a:srgbClr val="000000">
                    <a:alpha val="43137"/>
                  </a:srgbClr>
                </a:outerShdw>
              </a:effectLst>
            </a:endParaRPr>
          </a:p>
          <a:p>
            <a:pPr lvl="1" eaLnBrk="1" hangingPunct="1">
              <a:lnSpc>
                <a:spcPct val="90000"/>
              </a:lnSpc>
              <a:defRPr/>
            </a:pPr>
            <a:r>
              <a:rPr lang="en-US" dirty="0">
                <a:solidFill>
                  <a:schemeClr val="tx1"/>
                </a:solidFill>
                <a:effectLst>
                  <a:outerShdw blurRad="38100" dist="38100" dir="2700000" algn="tl">
                    <a:srgbClr val="000000">
                      <a:alpha val="43137"/>
                    </a:srgbClr>
                  </a:outerShdw>
                </a:effectLst>
              </a:rPr>
              <a:t>“</a:t>
            </a:r>
            <a:r>
              <a:rPr lang="en-US" i="1" dirty="0">
                <a:solidFill>
                  <a:schemeClr val="tx1"/>
                </a:solidFill>
                <a:effectLst>
                  <a:outerShdw blurRad="38100" dist="38100" dir="2700000" algn="tl">
                    <a:srgbClr val="000000">
                      <a:alpha val="43137"/>
                    </a:srgbClr>
                  </a:outerShdw>
                </a:effectLst>
              </a:rPr>
              <a:t>I have told you” </a:t>
            </a:r>
            <a:r>
              <a:rPr lang="en-US" dirty="0">
                <a:solidFill>
                  <a:schemeClr val="tx1"/>
                </a:solidFill>
                <a:effectLst>
                  <a:outerShdw blurRad="38100" dist="38100" dir="2700000" algn="tl">
                    <a:srgbClr val="000000">
                      <a:alpha val="43137"/>
                    </a:srgbClr>
                  </a:outerShdw>
                </a:effectLst>
              </a:rPr>
              <a:t>(He already knows)</a:t>
            </a:r>
            <a:endParaRPr lang="en-US" dirty="0">
              <a:solidFill>
                <a:schemeClr val="tx1"/>
              </a:solidFill>
              <a:effectLst>
                <a:outerShdw blurRad="38100" dist="38100" dir="2700000" algn="tl">
                  <a:srgbClr val="000000">
                    <a:alpha val="43137"/>
                  </a:srgbClr>
                </a:outerShdw>
              </a:effectLst>
            </a:endParaRPr>
          </a:p>
          <a:p>
            <a:pPr lvl="1" eaLnBrk="1" hangingPunct="1">
              <a:lnSpc>
                <a:spcPct val="90000"/>
              </a:lnSpc>
              <a:defRPr/>
            </a:pPr>
            <a:r>
              <a:rPr lang="en-US" dirty="0">
                <a:solidFill>
                  <a:schemeClr val="tx1"/>
                </a:solidFill>
                <a:effectLst>
                  <a:outerShdw blurRad="38100" dist="38100" dir="2700000" algn="tl">
                    <a:srgbClr val="000000">
                      <a:alpha val="43137"/>
                    </a:srgbClr>
                  </a:outerShdw>
                </a:effectLst>
              </a:rPr>
              <a:t>“</a:t>
            </a:r>
            <a:r>
              <a:rPr lang="en-US" i="1" dirty="0">
                <a:solidFill>
                  <a:schemeClr val="tx1"/>
                </a:solidFill>
                <a:effectLst>
                  <a:outerShdw blurRad="38100" dist="38100" dir="2700000" algn="tl">
                    <a:srgbClr val="000000">
                      <a:alpha val="43137"/>
                    </a:srgbClr>
                  </a:outerShdw>
                </a:effectLst>
              </a:rPr>
              <a:t>Be of good cheer...” </a:t>
            </a:r>
            <a:r>
              <a:rPr lang="en-US" dirty="0">
                <a:solidFill>
                  <a:schemeClr val="tx1"/>
                </a:solidFill>
                <a:effectLst>
                  <a:outerShdw blurRad="38100" dist="38100" dir="2700000" algn="tl">
                    <a:srgbClr val="000000">
                      <a:alpha val="43137"/>
                    </a:srgbClr>
                  </a:outerShdw>
                </a:effectLst>
              </a:rPr>
              <a:t>(attitude)</a:t>
            </a:r>
            <a:endParaRPr lang="en-US" dirty="0">
              <a:solidFill>
                <a:schemeClr val="tx1"/>
              </a:solidFill>
              <a:effectLst>
                <a:outerShdw blurRad="38100" dist="38100" dir="2700000" algn="tl">
                  <a:srgbClr val="000000">
                    <a:alpha val="43137"/>
                  </a:srgbClr>
                </a:outerShdw>
              </a:effectLst>
            </a:endParaRPr>
          </a:p>
          <a:p>
            <a:pPr lvl="1" eaLnBrk="1" hangingPunct="1">
              <a:lnSpc>
                <a:spcPct val="90000"/>
              </a:lnSpc>
              <a:defRPr/>
            </a:pPr>
            <a:r>
              <a:rPr lang="en-US" dirty="0">
                <a:solidFill>
                  <a:schemeClr val="tx1"/>
                </a:solidFill>
                <a:effectLst>
                  <a:outerShdw blurRad="38100" dist="38100" dir="2700000" algn="tl">
                    <a:srgbClr val="000000">
                      <a:alpha val="43137"/>
                    </a:srgbClr>
                  </a:outerShdw>
                </a:effectLst>
              </a:rPr>
              <a:t>Deal with it; go forward (action)</a:t>
            </a:r>
            <a:endParaRPr lang="en-US" dirty="0">
              <a:solidFill>
                <a:schemeClr val="tx1"/>
              </a:solidFill>
              <a:effectLst>
                <a:outerShdw blurRad="38100" dist="38100" dir="2700000" algn="tl">
                  <a:srgbClr val="000000">
                    <a:alpha val="43137"/>
                  </a:srgbClr>
                </a:outerShdw>
              </a:effectLst>
            </a:endParaRPr>
          </a:p>
        </p:txBody>
      </p:sp>
      <p:sp>
        <p:nvSpPr>
          <p:cNvPr id="5"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b="1" cap="none" dirty="0">
                <a:effectLst>
                  <a:outerShdw blurRad="38100" dist="38100" dir="2700000" algn="tl">
                    <a:srgbClr val="000000">
                      <a:alpha val="43137"/>
                    </a:srgbClr>
                  </a:outerShdw>
                </a:effectLst>
              </a:rPr>
              <a:t>Have You Been Hurt?</a:t>
            </a:r>
            <a:endParaRPr lang="en-US" sz="4400" b="1" cap="none"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500"/>
                                        <p:tgtEl>
                                          <p:spTgt spid="13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fade">
                                      <p:cBhvr>
                                        <p:cTn id="12" dur="500"/>
                                        <p:tgtEl>
                                          <p:spTgt spid="130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fade">
                                      <p:cBhvr>
                                        <p:cTn id="17" dur="500"/>
                                        <p:tgtEl>
                                          <p:spTgt spid="130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fade">
                                      <p:cBhvr>
                                        <p:cTn id="22" dur="500"/>
                                        <p:tgtEl>
                                          <p:spTgt spid="130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fade">
                                      <p:cBhvr>
                                        <p:cTn id="27" dur="500"/>
                                        <p:tgtEl>
                                          <p:spTgt spid="130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fade">
                                      <p:cBhvr>
                                        <p:cTn id="32" dur="500"/>
                                        <p:tgtEl>
                                          <p:spTgt spid="130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0051">
                                            <p:txEl>
                                              <p:pRg st="6" end="6"/>
                                            </p:txEl>
                                          </p:spTgt>
                                        </p:tgtEl>
                                        <p:attrNameLst>
                                          <p:attrName>style.visibility</p:attrName>
                                        </p:attrNameLst>
                                      </p:cBhvr>
                                      <p:to>
                                        <p:strVal val="visible"/>
                                      </p:to>
                                    </p:set>
                                    <p:animEffect transition="in" filter="fade">
                                      <p:cBhvr>
                                        <p:cTn id="37" dur="500"/>
                                        <p:tgtEl>
                                          <p:spTgt spid="130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0051">
                                            <p:txEl>
                                              <p:pRg st="7" end="7"/>
                                            </p:txEl>
                                          </p:spTgt>
                                        </p:tgtEl>
                                        <p:attrNameLst>
                                          <p:attrName>style.visibility</p:attrName>
                                        </p:attrNameLst>
                                      </p:cBhvr>
                                      <p:to>
                                        <p:strVal val="visible"/>
                                      </p:to>
                                    </p:set>
                                    <p:animEffect transition="in" filter="fade">
                                      <p:cBhvr>
                                        <p:cTn id="42" dur="500"/>
                                        <p:tgtEl>
                                          <p:spTgt spid="130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0051">
                                            <p:txEl>
                                              <p:pRg st="8" end="8"/>
                                            </p:txEl>
                                          </p:spTgt>
                                        </p:tgtEl>
                                        <p:attrNameLst>
                                          <p:attrName>style.visibility</p:attrName>
                                        </p:attrNameLst>
                                      </p:cBhvr>
                                      <p:to>
                                        <p:strVal val="visible"/>
                                      </p:to>
                                    </p:set>
                                    <p:animEffect transition="in" filter="fade">
                                      <p:cBhvr>
                                        <p:cTn id="47" dur="500"/>
                                        <p:tgtEl>
                                          <p:spTgt spid="1300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0051">
                                            <p:txEl>
                                              <p:pRg st="9" end="9"/>
                                            </p:txEl>
                                          </p:spTgt>
                                        </p:tgtEl>
                                        <p:attrNameLst>
                                          <p:attrName>style.visibility</p:attrName>
                                        </p:attrNameLst>
                                      </p:cBhvr>
                                      <p:to>
                                        <p:strVal val="visible"/>
                                      </p:to>
                                    </p:set>
                                    <p:animEffect transition="in" filter="fade">
                                      <p:cBhvr>
                                        <p:cTn id="52" dur="500"/>
                                        <p:tgtEl>
                                          <p:spTgt spid="130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p:txBody>
          <a:bodyPr/>
          <a:lstStyle/>
          <a:p>
            <a:pPr eaLnBrk="1" hangingPunct="1">
              <a:buFontTx/>
              <a:buNone/>
              <a:defRPr/>
            </a:pPr>
            <a:r>
              <a:rPr lang="en-US" sz="3200" b="1" dirty="0">
                <a:solidFill>
                  <a:schemeClr val="tx1"/>
                </a:solidFill>
                <a:effectLst>
                  <a:outerShdw blurRad="38100" dist="38100" dir="2700000" algn="tl">
                    <a:srgbClr val="000000">
                      <a:alpha val="43137"/>
                    </a:srgbClr>
                  </a:outerShdw>
                </a:effectLst>
              </a:rPr>
              <a:t>#3- The Promise</a:t>
            </a:r>
            <a:endParaRPr lang="en-US" sz="3200" b="1" dirty="0">
              <a:solidFill>
                <a:schemeClr val="tx1"/>
              </a:solidFill>
              <a:effectLst>
                <a:outerShdw blurRad="38100" dist="38100" dir="2700000" algn="tl">
                  <a:srgbClr val="000000">
                    <a:alpha val="43137"/>
                  </a:srgbClr>
                </a:outerShdw>
              </a:effectLst>
            </a:endParaRPr>
          </a:p>
          <a:p>
            <a:pPr lvl="1" eaLnBrk="1" hangingPunct="1">
              <a:defRPr/>
            </a:pPr>
            <a:r>
              <a:rPr lang="en-US" sz="3200" dirty="0">
                <a:solidFill>
                  <a:schemeClr val="tx1"/>
                </a:solidFill>
                <a:effectLst>
                  <a:outerShdw blurRad="38100" dist="38100" dir="2700000" algn="tl">
                    <a:srgbClr val="000000">
                      <a:alpha val="43137"/>
                    </a:srgbClr>
                  </a:outerShdw>
                </a:effectLst>
              </a:rPr>
              <a:t>“</a:t>
            </a:r>
            <a:r>
              <a:rPr lang="en-US" sz="3200" i="1" dirty="0">
                <a:solidFill>
                  <a:schemeClr val="tx1"/>
                </a:solidFill>
                <a:effectLst>
                  <a:outerShdw blurRad="38100" dist="38100" dir="2700000" algn="tl">
                    <a:srgbClr val="000000">
                      <a:alpha val="43137"/>
                    </a:srgbClr>
                  </a:outerShdw>
                </a:effectLst>
              </a:rPr>
              <a:t>I have overcome the world </a:t>
            </a:r>
            <a:r>
              <a:rPr lang="en-US" sz="3200" dirty="0">
                <a:solidFill>
                  <a:schemeClr val="tx1"/>
                </a:solidFill>
                <a:effectLst>
                  <a:outerShdw blurRad="38100" dist="38100" dir="2700000" algn="tl">
                    <a:srgbClr val="000000">
                      <a:alpha val="43137"/>
                    </a:srgbClr>
                  </a:outerShdw>
                </a:effectLst>
              </a:rPr>
              <a:t>”</a:t>
            </a:r>
            <a:endParaRPr lang="en-US" sz="3200" i="1" dirty="0">
              <a:solidFill>
                <a:schemeClr val="tx1"/>
              </a:solidFill>
              <a:effectLst>
                <a:outerShdw blurRad="38100" dist="38100" dir="2700000" algn="tl">
                  <a:srgbClr val="000000">
                    <a:alpha val="43137"/>
                  </a:srgbClr>
                </a:outerShdw>
              </a:effectLst>
            </a:endParaRPr>
          </a:p>
          <a:p>
            <a:pPr lvl="1" eaLnBrk="1" hangingPunct="1">
              <a:defRPr/>
            </a:pPr>
            <a:r>
              <a:rPr lang="en-US" sz="3200" dirty="0">
                <a:solidFill>
                  <a:schemeClr val="tx1"/>
                </a:solidFill>
                <a:effectLst>
                  <a:outerShdw blurRad="38100" dist="38100" dir="2700000" algn="tl">
                    <a:srgbClr val="000000">
                      <a:alpha val="43137"/>
                    </a:srgbClr>
                  </a:outerShdw>
                </a:effectLst>
              </a:rPr>
              <a:t>Lean on Me </a:t>
            </a:r>
            <a:endParaRPr lang="en-US" sz="3200" dirty="0">
              <a:solidFill>
                <a:schemeClr val="tx1"/>
              </a:solidFill>
              <a:effectLst>
                <a:outerShdw blurRad="38100" dist="38100" dir="2700000" algn="tl">
                  <a:srgbClr val="000000">
                    <a:alpha val="43137"/>
                  </a:srgbClr>
                </a:outerShdw>
              </a:effectLst>
            </a:endParaRPr>
          </a:p>
          <a:p>
            <a:pPr lvl="1" eaLnBrk="1" hangingPunct="1">
              <a:defRPr/>
            </a:pPr>
            <a:r>
              <a:rPr lang="en-US" sz="3200" dirty="0">
                <a:solidFill>
                  <a:schemeClr val="tx1"/>
                </a:solidFill>
                <a:effectLst>
                  <a:outerShdw blurRad="38100" dist="38100" dir="2700000" algn="tl">
                    <a:srgbClr val="000000">
                      <a:alpha val="43137"/>
                    </a:srgbClr>
                  </a:outerShdw>
                </a:effectLst>
              </a:rPr>
              <a:t>Draw strength from Me </a:t>
            </a:r>
            <a:endParaRPr lang="en-US" sz="3200" dirty="0">
              <a:solidFill>
                <a:schemeClr val="tx1"/>
              </a:solidFill>
              <a:effectLst>
                <a:outerShdw blurRad="38100" dist="38100" dir="2700000" algn="tl">
                  <a:srgbClr val="000000">
                    <a:alpha val="43137"/>
                  </a:srgbClr>
                </a:outerShdw>
              </a:effectLst>
            </a:endParaRPr>
          </a:p>
          <a:p>
            <a:pPr eaLnBrk="1" hangingPunct="1">
              <a:buFontTx/>
              <a:buNone/>
              <a:defRPr/>
            </a:pPr>
            <a:endParaRPr lang="en-US" sz="3200" dirty="0">
              <a:solidFill>
                <a:schemeClr val="tx1"/>
              </a:solidFill>
              <a:effectLst>
                <a:outerShdw blurRad="38100" dist="38100" dir="2700000" algn="tl">
                  <a:srgbClr val="000000">
                    <a:alpha val="43137"/>
                  </a:srgbClr>
                </a:outerShdw>
              </a:effectLst>
            </a:endParaRPr>
          </a:p>
          <a:p>
            <a:pPr eaLnBrk="1" hangingPunct="1">
              <a:buFontTx/>
              <a:buNone/>
              <a:defRPr/>
            </a:pPr>
            <a:r>
              <a:rPr lang="en-US" sz="3200" dirty="0">
                <a:solidFill>
                  <a:schemeClr val="tx1"/>
                </a:solidFill>
                <a:effectLst>
                  <a:outerShdw blurRad="38100" dist="38100" dir="2700000" algn="tl">
                    <a:srgbClr val="000000">
                      <a:alpha val="43137"/>
                    </a:srgbClr>
                  </a:outerShdw>
                </a:effectLst>
              </a:rPr>
              <a:t>Realize that you are not the only one.</a:t>
            </a:r>
            <a:endParaRPr lang="en-US" sz="3200" dirty="0">
              <a:solidFill>
                <a:schemeClr val="tx1"/>
              </a:solidFill>
              <a:effectLst>
                <a:outerShdw blurRad="38100" dist="38100" dir="2700000" algn="tl">
                  <a:srgbClr val="000000">
                    <a:alpha val="43137"/>
                  </a:srgbClr>
                </a:outerShdw>
              </a:effectLst>
            </a:endParaRPr>
          </a:p>
          <a:p>
            <a:pPr eaLnBrk="1" hangingPunct="1">
              <a:buFontTx/>
              <a:buNone/>
              <a:defRPr/>
            </a:pPr>
            <a:r>
              <a:rPr lang="en-US" sz="3200" dirty="0">
                <a:solidFill>
                  <a:schemeClr val="tx1"/>
                </a:solidFill>
                <a:effectLst>
                  <a:outerShdw blurRad="38100" dist="38100" dir="2700000" algn="tl">
                    <a:srgbClr val="000000">
                      <a:alpha val="43137"/>
                    </a:srgbClr>
                  </a:outerShdw>
                </a:effectLst>
              </a:rPr>
              <a:t>Others have faced depression too!</a:t>
            </a:r>
            <a:endParaRPr lang="en-US" sz="3200" dirty="0">
              <a:solidFill>
                <a:schemeClr val="tx1"/>
              </a:solidFill>
              <a:effectLst>
                <a:outerShdw blurRad="38100" dist="38100" dir="2700000" algn="tl">
                  <a:srgbClr val="000000">
                    <a:alpha val="43137"/>
                  </a:srgbClr>
                </a:outerShdw>
              </a:effectLst>
            </a:endParaRPr>
          </a:p>
        </p:txBody>
      </p:sp>
      <p:sp>
        <p:nvSpPr>
          <p:cNvPr id="5"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b="1" cap="none" dirty="0">
                <a:effectLst>
                  <a:outerShdw blurRad="38100" dist="38100" dir="2700000" algn="tl">
                    <a:srgbClr val="000000">
                      <a:alpha val="43137"/>
                    </a:srgbClr>
                  </a:outerShdw>
                </a:effectLst>
              </a:rPr>
              <a:t>Have You Been Hurt?</a:t>
            </a:r>
            <a:endParaRPr lang="en-US" sz="4400" b="1" cap="none"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fade">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fade">
                                      <p:cBhvr>
                                        <p:cTn id="17" dur="500"/>
                                        <p:tgtEl>
                                          <p:spTgt spid="131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fade">
                                      <p:cBhvr>
                                        <p:cTn id="22" dur="500"/>
                                        <p:tgtEl>
                                          <p:spTgt spid="131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1075">
                                            <p:txEl>
                                              <p:pRg st="5" end="5"/>
                                            </p:txEl>
                                          </p:spTgt>
                                        </p:tgtEl>
                                        <p:attrNameLst>
                                          <p:attrName>style.visibility</p:attrName>
                                        </p:attrNameLst>
                                      </p:cBhvr>
                                      <p:to>
                                        <p:strVal val="visible"/>
                                      </p:to>
                                    </p:set>
                                    <p:animEffect transition="in" filter="fade">
                                      <p:cBhvr>
                                        <p:cTn id="27" dur="500"/>
                                        <p:tgtEl>
                                          <p:spTgt spid="13107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1075">
                                            <p:txEl>
                                              <p:pRg st="6" end="6"/>
                                            </p:txEl>
                                          </p:spTgt>
                                        </p:tgtEl>
                                        <p:attrNameLst>
                                          <p:attrName>style.visibility</p:attrName>
                                        </p:attrNameLst>
                                      </p:cBhvr>
                                      <p:to>
                                        <p:strVal val="visible"/>
                                      </p:to>
                                    </p:set>
                                    <p:animEffect transition="in" filter="fade">
                                      <p:cBhvr>
                                        <p:cTn id="32" dur="500"/>
                                        <p:tgtEl>
                                          <p:spTgt spid="131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chor="ctr">
            <a:normAutofit/>
          </a:bodyPr>
          <a:lstStyle/>
          <a:p>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a:t>
            </a:r>
            <a:endParaRPr lang="en-US" sz="4000"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304800" y="1295400"/>
            <a:ext cx="8610600" cy="3810000"/>
          </a:xfrm>
          <a:solidFill>
            <a:schemeClr val="bg1">
              <a:alpha val="79000"/>
            </a:schemeClr>
          </a:solidFill>
        </p:spPr>
        <p:txBody>
          <a:bodyPr>
            <a:normAutofit fontScale="92500"/>
          </a:bodyPr>
          <a:lstStyle/>
          <a:p>
            <a:pPr>
              <a:spcBef>
                <a:spcPts val="0"/>
              </a:spcBef>
              <a:spcAft>
                <a:spcPts val="1200"/>
              </a:spcAft>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Most People Have Felt Sad or Depressed at Times.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Aft>
                <a:spcPts val="1200"/>
              </a:spcAft>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Feeling Depressed can be a Normal Reaction to Loss, Life's Struggles, or an Injured Self-esteem.</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Aft>
                <a:spcPts val="1200"/>
              </a:spcAft>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when Feelings of Intense Sadness -- including Feeling </a:t>
            </a:r>
            <a:r>
              <a:rPr lang="en-US" sz="2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Helpless, Hopeless, And Worthless</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Last for Days to Weeks and Keep You from Functioning…</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May Very Well Be Depression</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800" decel="100000"/>
                                        <p:tgtEl>
                                          <p:spTgt spid="3">
                                            <p:txEl>
                                              <p:pRg st="2" end="2"/>
                                            </p:txEl>
                                          </p:spTgt>
                                        </p:tgtEl>
                                      </p:cBhvr>
                                    </p:animEffect>
                                    <p:anim calcmode="lin" valueType="num">
                                      <p:cBhvr>
                                        <p:cTn id="3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800" decel="100000"/>
                                        <p:tgtEl>
                                          <p:spTgt spid="3">
                                            <p:txEl>
                                              <p:pRg st="3" end="3"/>
                                            </p:txEl>
                                          </p:spTgt>
                                        </p:tgtEl>
                                      </p:cBhvr>
                                    </p:animEffect>
                                    <p:anim calcmode="lin" valueType="num">
                                      <p:cBhvr>
                                        <p:cTn id="4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7162800" cy="2438400"/>
          </a:xfrm>
          <a:solidFill>
            <a:schemeClr val="bg1"/>
          </a:solidFill>
          <a:effectLst>
            <a:softEdge rad="38100"/>
          </a:effectLst>
        </p:spPr>
        <p:txBody>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The Danger of Running on Fumes…</a:t>
            </a:r>
            <a:endParaRPr lang="en-US" dirty="0">
              <a:effectLst>
                <a:outerShdw blurRad="38100" dist="38100" dir="2700000" algn="tl">
                  <a:srgbClr val="000000">
                    <a:alpha val="43137"/>
                  </a:srgbClr>
                </a:outerShdw>
              </a:effectLst>
              <a:latin typeface="Arial Rounded MT Bold" panose="020F0704030504030204" pitchFamily="34" charset="0"/>
            </a:endParaRPr>
          </a:p>
          <a:p>
            <a:pPr lvl="1"/>
            <a:r>
              <a:rPr lang="en-US" sz="3200" dirty="0">
                <a:effectLst>
                  <a:outerShdw blurRad="38100" dist="38100" dir="2700000" algn="tl">
                    <a:srgbClr val="000000">
                      <a:alpha val="43137"/>
                    </a:srgbClr>
                  </a:outerShdw>
                </a:effectLst>
                <a:latin typeface="Arial Rounded MT Bold" panose="020F0704030504030204" pitchFamily="34" charset="0"/>
              </a:rPr>
              <a:t>Fumes Lead to Burnout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r>
              <a:rPr lang="en-US" sz="3200" dirty="0">
                <a:effectLst>
                  <a:outerShdw blurRad="38100" dist="38100" dir="2700000" algn="tl">
                    <a:srgbClr val="000000">
                      <a:alpha val="43137"/>
                    </a:srgbClr>
                  </a:outerShdw>
                </a:effectLst>
                <a:latin typeface="Arial Rounded MT Bold" panose="020F0704030504030204" pitchFamily="34" charset="0"/>
              </a:rPr>
              <a:t>Burnout Creates Brokenness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r>
              <a:rPr lang="en-US" sz="3200" dirty="0">
                <a:effectLst>
                  <a:outerShdw blurRad="38100" dist="38100" dir="2700000" algn="tl">
                    <a:srgbClr val="000000">
                      <a:alpha val="43137"/>
                    </a:srgbClr>
                  </a:outerShdw>
                </a:effectLst>
                <a:latin typeface="Arial Rounded MT Bold" panose="020F0704030504030204" pitchFamily="34" charset="0"/>
              </a:rPr>
              <a:t>Brokenness Drives Depression</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0.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304800"/>
            <a:ext cx="7772400" cy="685800"/>
          </a:xfrm>
        </p:spPr>
        <p:txBody>
          <a:bodyPr/>
          <a:lstStyle/>
          <a:p>
            <a:pPr eaLnBrk="1" hangingPunct="1"/>
            <a:r>
              <a:rPr lang="en-US" altLang="en-US" sz="3600" b="1" dirty="0"/>
              <a:t>Have You Been Hurt?</a:t>
            </a:r>
            <a:endParaRPr lang="en-US" altLang="en-US" sz="3600" b="1" dirty="0"/>
          </a:p>
        </p:txBody>
      </p:sp>
      <p:sp>
        <p:nvSpPr>
          <p:cNvPr id="132099" name="Rectangle 3"/>
          <p:cNvSpPr>
            <a:spLocks noGrp="1" noChangeArrowheads="1"/>
          </p:cNvSpPr>
          <p:nvPr>
            <p:ph type="body" idx="1"/>
          </p:nvPr>
        </p:nvSpPr>
        <p:spPr/>
        <p:txBody>
          <a:bodyPr/>
          <a:lstStyle/>
          <a:p>
            <a:pPr eaLnBrk="1" hangingPunct="1">
              <a:defRPr/>
            </a:pPr>
            <a:r>
              <a:rPr lang="en-US" sz="3200" b="1" dirty="0">
                <a:effectLst>
                  <a:outerShdw blurRad="38100" dist="38100" dir="2700000" algn="tl">
                    <a:srgbClr val="000000">
                      <a:alpha val="43137"/>
                    </a:srgbClr>
                  </a:outerShdw>
                </a:effectLst>
              </a:rPr>
              <a:t>Moses</a:t>
            </a:r>
            <a:endParaRPr lang="en-US" sz="3200" b="1" dirty="0">
              <a:effectLst>
                <a:outerShdw blurRad="38100" dist="38100" dir="2700000" algn="tl">
                  <a:srgbClr val="000000">
                    <a:alpha val="43137"/>
                  </a:srgbClr>
                </a:outerShdw>
              </a:effectLst>
            </a:endParaRPr>
          </a:p>
          <a:p>
            <a:pPr eaLnBrk="1" hangingPunct="1">
              <a:defRPr/>
            </a:pPr>
            <a:r>
              <a:rPr lang="en-US" sz="3200" b="1" dirty="0">
                <a:effectLst>
                  <a:outerShdw blurRad="38100" dist="38100" dir="2700000" algn="tl">
                    <a:srgbClr val="000000">
                      <a:alpha val="43137"/>
                    </a:srgbClr>
                  </a:outerShdw>
                </a:effectLst>
              </a:rPr>
              <a:t>Job</a:t>
            </a:r>
            <a:endParaRPr lang="en-US" sz="3200" b="1" dirty="0">
              <a:effectLst>
                <a:outerShdw blurRad="38100" dist="38100" dir="2700000" algn="tl">
                  <a:srgbClr val="000000">
                    <a:alpha val="43137"/>
                  </a:srgbClr>
                </a:outerShdw>
              </a:effectLst>
            </a:endParaRPr>
          </a:p>
          <a:p>
            <a:pPr eaLnBrk="1" hangingPunct="1">
              <a:defRPr/>
            </a:pPr>
            <a:r>
              <a:rPr lang="en-US" sz="3200" b="1" dirty="0">
                <a:effectLst>
                  <a:outerShdw blurRad="38100" dist="38100" dir="2700000" algn="tl">
                    <a:srgbClr val="000000">
                      <a:alpha val="43137"/>
                    </a:srgbClr>
                  </a:outerShdw>
                </a:effectLst>
              </a:rPr>
              <a:t>Elijah</a:t>
            </a:r>
            <a:endParaRPr lang="en-US" sz="3200" b="1" dirty="0">
              <a:effectLst>
                <a:outerShdw blurRad="38100" dist="38100" dir="2700000" algn="tl">
                  <a:srgbClr val="000000">
                    <a:alpha val="43137"/>
                  </a:srgbClr>
                </a:outerShdw>
              </a:effectLst>
            </a:endParaRPr>
          </a:p>
          <a:p>
            <a:pPr eaLnBrk="1" hangingPunct="1">
              <a:defRPr/>
            </a:pPr>
            <a:r>
              <a:rPr lang="en-US" sz="3200" b="1" dirty="0">
                <a:effectLst>
                  <a:outerShdw blurRad="38100" dist="38100" dir="2700000" algn="tl">
                    <a:srgbClr val="000000">
                      <a:alpha val="43137"/>
                    </a:srgbClr>
                  </a:outerShdw>
                </a:effectLst>
              </a:rPr>
              <a:t>Jonah</a:t>
            </a:r>
            <a:endParaRPr lang="en-US" sz="3200" b="1" dirty="0">
              <a:effectLst>
                <a:outerShdw blurRad="38100" dist="38100" dir="2700000" algn="tl">
                  <a:srgbClr val="000000">
                    <a:alpha val="43137"/>
                  </a:srgbClr>
                </a:outerShdw>
              </a:effectLst>
            </a:endParaRPr>
          </a:p>
          <a:p>
            <a:pPr eaLnBrk="1" hangingPunct="1">
              <a:defRPr/>
            </a:pPr>
            <a:r>
              <a:rPr lang="en-US" sz="3200" b="1" dirty="0">
                <a:effectLst>
                  <a:outerShdw blurRad="38100" dist="38100" dir="2700000" algn="tl">
                    <a:srgbClr val="000000">
                      <a:alpha val="43137"/>
                    </a:srgbClr>
                  </a:outerShdw>
                </a:effectLst>
              </a:rPr>
              <a:t>Saul</a:t>
            </a:r>
            <a:endParaRPr lang="en-US" sz="3200" b="1" dirty="0">
              <a:effectLst>
                <a:outerShdw blurRad="38100" dist="38100" dir="2700000" algn="tl">
                  <a:srgbClr val="000000">
                    <a:alpha val="43137"/>
                  </a:srgbClr>
                </a:outerShdw>
              </a:effectLst>
            </a:endParaRPr>
          </a:p>
          <a:p>
            <a:pPr eaLnBrk="1" hangingPunct="1">
              <a:defRPr/>
            </a:pPr>
            <a:r>
              <a:rPr lang="en-US" sz="3200" b="1" dirty="0">
                <a:effectLst>
                  <a:outerShdw blurRad="38100" dist="38100" dir="2700000" algn="tl">
                    <a:srgbClr val="000000">
                      <a:alpha val="43137"/>
                    </a:srgbClr>
                  </a:outerShdw>
                </a:effectLst>
              </a:rPr>
              <a:t>David</a:t>
            </a:r>
            <a:endParaRPr lang="en-US" sz="3200" b="1" dirty="0">
              <a:effectLst>
                <a:outerShdw blurRad="38100" dist="38100" dir="2700000" algn="tl">
                  <a:srgbClr val="000000">
                    <a:alpha val="43137"/>
                  </a:srgbClr>
                </a:outerShdw>
              </a:effectLst>
            </a:endParaRPr>
          </a:p>
          <a:p>
            <a:pPr eaLnBrk="1" hangingPunct="1">
              <a:defRPr/>
            </a:pPr>
            <a:r>
              <a:rPr lang="en-US" sz="3200" b="1" dirty="0">
                <a:effectLst>
                  <a:outerShdw blurRad="38100" dist="38100" dir="2700000" algn="tl">
                    <a:srgbClr val="000000">
                      <a:alpha val="43137"/>
                    </a:srgbClr>
                  </a:outerShdw>
                </a:effectLst>
              </a:rPr>
              <a:t>Jesus in the Garden</a:t>
            </a:r>
            <a:endParaRPr lang="en-US" sz="3200" b="1" dirty="0">
              <a:effectLst>
                <a:outerShdw blurRad="38100" dist="38100" dir="2700000" algn="tl">
                  <a:srgbClr val="000000">
                    <a:alpha val="43137"/>
                  </a:srgbClr>
                </a:outerShdw>
              </a:effectLst>
            </a:endParaRPr>
          </a:p>
        </p:txBody>
      </p:sp>
      <p:pic>
        <p:nvPicPr>
          <p:cNvPr id="4" name="Picture 6" descr="http://th01.deviantart.net/fs17/PRE/f/2007/124/e/3/Depressed_Eric_Draven_by_BrandonLeeFanClub.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91200" y="76200"/>
            <a:ext cx="3352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ntr" presetSubtype="0" fill="hold" grpId="0" nodeType="afterEffect">
                                  <p:stCondLst>
                                    <p:cond delay="0"/>
                                  </p:stCondLst>
                                  <p:childTnLst>
                                    <p:set>
                                      <p:cBhvr>
                                        <p:cTn id="12" dur="1" fill="hold">
                                          <p:stCondLst>
                                            <p:cond delay="0"/>
                                          </p:stCondLst>
                                        </p:cTn>
                                        <p:tgtEl>
                                          <p:spTgt spid="132099">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132099">
                                            <p:txEl>
                                              <p:pRg st="0" end="0"/>
                                            </p:txEl>
                                          </p:spTgt>
                                        </p:tgtEl>
                                        <p:attrNameLst>
                                          <p:attrName>ppt_x</p:attrName>
                                        </p:attrNameLst>
                                      </p:cBhvr>
                                    </p:anim>
                                    <p:anim from="0" to="-1.0" calcmode="lin" valueType="num">
                                      <p:cBhvr>
                                        <p:cTn id="14" dur="200" decel="50000" autoRev="1" fill="hold">
                                          <p:stCondLst>
                                            <p:cond delay="600"/>
                                          </p:stCondLst>
                                        </p:cTn>
                                        <p:tgtEl>
                                          <p:spTgt spid="132099">
                                            <p:txEl>
                                              <p:pRg st="0" end="0"/>
                                            </p:txEl>
                                          </p:spTgt>
                                        </p:tgtEl>
                                        <p:attrNameLst>
                                          <p:attrName>xshear</p:attrName>
                                        </p:attrNameLst>
                                      </p:cBhvr>
                                    </p:anim>
                                    <p:animScale>
                                      <p:cBhvr>
                                        <p:cTn id="15" dur="200" decel="100000" autoRev="1" fill="hold">
                                          <p:stCondLst>
                                            <p:cond delay="600"/>
                                          </p:stCondLst>
                                        </p:cTn>
                                        <p:tgtEl>
                                          <p:spTgt spid="132099">
                                            <p:txEl>
                                              <p:pRg st="0" end="0"/>
                                            </p:txEl>
                                          </p:spTgt>
                                        </p:tgtEl>
                                      </p:cBhvr>
                                      <p:from x="100000" y="100000"/>
                                      <p:to x="80000" y="100000"/>
                                    </p:animScale>
                                    <p:anim by="(#ppt_h/3+#ppt_w*0.1)" calcmode="lin" valueType="num">
                                      <p:cBhvr additive="sum">
                                        <p:cTn id="16" dur="200" decel="100000" autoRev="1" fill="hold">
                                          <p:stCondLst>
                                            <p:cond delay="600"/>
                                          </p:stCondLst>
                                        </p:cTn>
                                        <p:tgtEl>
                                          <p:spTgt spid="132099">
                                            <p:txEl>
                                              <p:pRg st="0" end="0"/>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132099">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132099">
                                            <p:txEl>
                                              <p:pRg st="1" end="1"/>
                                            </p:txEl>
                                          </p:spTgt>
                                        </p:tgtEl>
                                        <p:attrNameLst>
                                          <p:attrName>ppt_x</p:attrName>
                                        </p:attrNameLst>
                                      </p:cBhvr>
                                    </p:anim>
                                    <p:anim from="0" to="-1.0" calcmode="lin" valueType="num">
                                      <p:cBhvr>
                                        <p:cTn id="22" dur="200" decel="50000" autoRev="1" fill="hold">
                                          <p:stCondLst>
                                            <p:cond delay="600"/>
                                          </p:stCondLst>
                                        </p:cTn>
                                        <p:tgtEl>
                                          <p:spTgt spid="132099">
                                            <p:txEl>
                                              <p:pRg st="1" end="1"/>
                                            </p:txEl>
                                          </p:spTgt>
                                        </p:tgtEl>
                                        <p:attrNameLst>
                                          <p:attrName>xshear</p:attrName>
                                        </p:attrNameLst>
                                      </p:cBhvr>
                                    </p:anim>
                                    <p:animScale>
                                      <p:cBhvr>
                                        <p:cTn id="23" dur="200" decel="100000" autoRev="1" fill="hold">
                                          <p:stCondLst>
                                            <p:cond delay="600"/>
                                          </p:stCondLst>
                                        </p:cTn>
                                        <p:tgtEl>
                                          <p:spTgt spid="132099">
                                            <p:txEl>
                                              <p:pRg st="1" end="1"/>
                                            </p:txEl>
                                          </p:spTgt>
                                        </p:tgtEl>
                                      </p:cBhvr>
                                      <p:from x="100000" y="100000"/>
                                      <p:to x="80000" y="100000"/>
                                    </p:animScale>
                                    <p:anim by="(#ppt_h/3+#ppt_w*0.1)" calcmode="lin" valueType="num">
                                      <p:cBhvr additive="sum">
                                        <p:cTn id="24" dur="200" decel="100000" autoRev="1" fill="hold">
                                          <p:stCondLst>
                                            <p:cond delay="600"/>
                                          </p:stCondLst>
                                        </p:cTn>
                                        <p:tgtEl>
                                          <p:spTgt spid="132099">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132099">
                                            <p:txEl>
                                              <p:pRg st="2" end="2"/>
                                            </p:txEl>
                                          </p:spTgt>
                                        </p:tgtEl>
                                        <p:attrNameLst>
                                          <p:attrName>style.visibility</p:attrName>
                                        </p:attrNameLst>
                                      </p:cBhvr>
                                      <p:to>
                                        <p:strVal val="visible"/>
                                      </p:to>
                                    </p:set>
                                    <p:anim from="(-#ppt_w/2)" to="(#ppt_x)" calcmode="lin" valueType="num">
                                      <p:cBhvr>
                                        <p:cTn id="29" dur="600" fill="hold">
                                          <p:stCondLst>
                                            <p:cond delay="0"/>
                                          </p:stCondLst>
                                        </p:cTn>
                                        <p:tgtEl>
                                          <p:spTgt spid="132099">
                                            <p:txEl>
                                              <p:pRg st="2" end="2"/>
                                            </p:txEl>
                                          </p:spTgt>
                                        </p:tgtEl>
                                        <p:attrNameLst>
                                          <p:attrName>ppt_x</p:attrName>
                                        </p:attrNameLst>
                                      </p:cBhvr>
                                    </p:anim>
                                    <p:anim from="0" to="-1.0" calcmode="lin" valueType="num">
                                      <p:cBhvr>
                                        <p:cTn id="30" dur="200" decel="50000" autoRev="1" fill="hold">
                                          <p:stCondLst>
                                            <p:cond delay="600"/>
                                          </p:stCondLst>
                                        </p:cTn>
                                        <p:tgtEl>
                                          <p:spTgt spid="132099">
                                            <p:txEl>
                                              <p:pRg st="2" end="2"/>
                                            </p:txEl>
                                          </p:spTgt>
                                        </p:tgtEl>
                                        <p:attrNameLst>
                                          <p:attrName>xshear</p:attrName>
                                        </p:attrNameLst>
                                      </p:cBhvr>
                                    </p:anim>
                                    <p:animScale>
                                      <p:cBhvr>
                                        <p:cTn id="31" dur="200" decel="100000" autoRev="1" fill="hold">
                                          <p:stCondLst>
                                            <p:cond delay="600"/>
                                          </p:stCondLst>
                                        </p:cTn>
                                        <p:tgtEl>
                                          <p:spTgt spid="132099">
                                            <p:txEl>
                                              <p:pRg st="2" end="2"/>
                                            </p:txEl>
                                          </p:spTgt>
                                        </p:tgtEl>
                                      </p:cBhvr>
                                      <p:from x="100000" y="100000"/>
                                      <p:to x="80000" y="100000"/>
                                    </p:animScale>
                                    <p:anim by="(#ppt_h/3+#ppt_w*0.1)" calcmode="lin" valueType="num">
                                      <p:cBhvr additive="sum">
                                        <p:cTn id="32" dur="200" decel="100000" autoRev="1" fill="hold">
                                          <p:stCondLst>
                                            <p:cond delay="600"/>
                                          </p:stCondLst>
                                        </p:cTn>
                                        <p:tgtEl>
                                          <p:spTgt spid="132099">
                                            <p:txEl>
                                              <p:pRg st="2" end="2"/>
                                            </p:txEl>
                                          </p:spTgt>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132099">
                                            <p:txEl>
                                              <p:pRg st="3" end="3"/>
                                            </p:txEl>
                                          </p:spTgt>
                                        </p:tgtEl>
                                        <p:attrNameLst>
                                          <p:attrName>style.visibility</p:attrName>
                                        </p:attrNameLst>
                                      </p:cBhvr>
                                      <p:to>
                                        <p:strVal val="visible"/>
                                      </p:to>
                                    </p:set>
                                    <p:anim from="(-#ppt_w/2)" to="(#ppt_x)" calcmode="lin" valueType="num">
                                      <p:cBhvr>
                                        <p:cTn id="37" dur="600" fill="hold">
                                          <p:stCondLst>
                                            <p:cond delay="0"/>
                                          </p:stCondLst>
                                        </p:cTn>
                                        <p:tgtEl>
                                          <p:spTgt spid="132099">
                                            <p:txEl>
                                              <p:pRg st="3" end="3"/>
                                            </p:txEl>
                                          </p:spTgt>
                                        </p:tgtEl>
                                        <p:attrNameLst>
                                          <p:attrName>ppt_x</p:attrName>
                                        </p:attrNameLst>
                                      </p:cBhvr>
                                    </p:anim>
                                    <p:anim from="0" to="-1.0" calcmode="lin" valueType="num">
                                      <p:cBhvr>
                                        <p:cTn id="38" dur="200" decel="50000" autoRev="1" fill="hold">
                                          <p:stCondLst>
                                            <p:cond delay="600"/>
                                          </p:stCondLst>
                                        </p:cTn>
                                        <p:tgtEl>
                                          <p:spTgt spid="132099">
                                            <p:txEl>
                                              <p:pRg st="3" end="3"/>
                                            </p:txEl>
                                          </p:spTgt>
                                        </p:tgtEl>
                                        <p:attrNameLst>
                                          <p:attrName>xshear</p:attrName>
                                        </p:attrNameLst>
                                      </p:cBhvr>
                                    </p:anim>
                                    <p:animScale>
                                      <p:cBhvr>
                                        <p:cTn id="39" dur="200" decel="100000" autoRev="1" fill="hold">
                                          <p:stCondLst>
                                            <p:cond delay="600"/>
                                          </p:stCondLst>
                                        </p:cTn>
                                        <p:tgtEl>
                                          <p:spTgt spid="132099">
                                            <p:txEl>
                                              <p:pRg st="3" end="3"/>
                                            </p:txEl>
                                          </p:spTgt>
                                        </p:tgtEl>
                                      </p:cBhvr>
                                      <p:from x="100000" y="100000"/>
                                      <p:to x="80000" y="100000"/>
                                    </p:animScale>
                                    <p:anim by="(#ppt_h/3+#ppt_w*0.1)" calcmode="lin" valueType="num">
                                      <p:cBhvr additive="sum">
                                        <p:cTn id="40" dur="200" decel="100000" autoRev="1" fill="hold">
                                          <p:stCondLst>
                                            <p:cond delay="600"/>
                                          </p:stCondLst>
                                        </p:cTn>
                                        <p:tgtEl>
                                          <p:spTgt spid="132099">
                                            <p:txEl>
                                              <p:pRg st="3" end="3"/>
                                            </p:txEl>
                                          </p:spTgt>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132099">
                                            <p:txEl>
                                              <p:pRg st="4" end="4"/>
                                            </p:txEl>
                                          </p:spTgt>
                                        </p:tgtEl>
                                        <p:attrNameLst>
                                          <p:attrName>style.visibility</p:attrName>
                                        </p:attrNameLst>
                                      </p:cBhvr>
                                      <p:to>
                                        <p:strVal val="visible"/>
                                      </p:to>
                                    </p:set>
                                    <p:anim from="(-#ppt_w/2)" to="(#ppt_x)" calcmode="lin" valueType="num">
                                      <p:cBhvr>
                                        <p:cTn id="45" dur="600" fill="hold">
                                          <p:stCondLst>
                                            <p:cond delay="0"/>
                                          </p:stCondLst>
                                        </p:cTn>
                                        <p:tgtEl>
                                          <p:spTgt spid="132099">
                                            <p:txEl>
                                              <p:pRg st="4" end="4"/>
                                            </p:txEl>
                                          </p:spTgt>
                                        </p:tgtEl>
                                        <p:attrNameLst>
                                          <p:attrName>ppt_x</p:attrName>
                                        </p:attrNameLst>
                                      </p:cBhvr>
                                    </p:anim>
                                    <p:anim from="0" to="-1.0" calcmode="lin" valueType="num">
                                      <p:cBhvr>
                                        <p:cTn id="46" dur="200" decel="50000" autoRev="1" fill="hold">
                                          <p:stCondLst>
                                            <p:cond delay="600"/>
                                          </p:stCondLst>
                                        </p:cTn>
                                        <p:tgtEl>
                                          <p:spTgt spid="132099">
                                            <p:txEl>
                                              <p:pRg st="4" end="4"/>
                                            </p:txEl>
                                          </p:spTgt>
                                        </p:tgtEl>
                                        <p:attrNameLst>
                                          <p:attrName>xshear</p:attrName>
                                        </p:attrNameLst>
                                      </p:cBhvr>
                                    </p:anim>
                                    <p:animScale>
                                      <p:cBhvr>
                                        <p:cTn id="47" dur="200" decel="100000" autoRev="1" fill="hold">
                                          <p:stCondLst>
                                            <p:cond delay="600"/>
                                          </p:stCondLst>
                                        </p:cTn>
                                        <p:tgtEl>
                                          <p:spTgt spid="132099">
                                            <p:txEl>
                                              <p:pRg st="4" end="4"/>
                                            </p:txEl>
                                          </p:spTgt>
                                        </p:tgtEl>
                                      </p:cBhvr>
                                      <p:from x="100000" y="100000"/>
                                      <p:to x="80000" y="100000"/>
                                    </p:animScale>
                                    <p:anim by="(#ppt_h/3+#ppt_w*0.1)" calcmode="lin" valueType="num">
                                      <p:cBhvr additive="sum">
                                        <p:cTn id="48" dur="200" decel="100000" autoRev="1" fill="hold">
                                          <p:stCondLst>
                                            <p:cond delay="600"/>
                                          </p:stCondLst>
                                        </p:cTn>
                                        <p:tgtEl>
                                          <p:spTgt spid="132099">
                                            <p:txEl>
                                              <p:pRg st="4" end="4"/>
                                            </p:txEl>
                                          </p:spTgt>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grpId="0" nodeType="clickEffect">
                                  <p:stCondLst>
                                    <p:cond delay="0"/>
                                  </p:stCondLst>
                                  <p:childTnLst>
                                    <p:set>
                                      <p:cBhvr>
                                        <p:cTn id="52" dur="1" fill="hold">
                                          <p:stCondLst>
                                            <p:cond delay="0"/>
                                          </p:stCondLst>
                                        </p:cTn>
                                        <p:tgtEl>
                                          <p:spTgt spid="132099">
                                            <p:txEl>
                                              <p:pRg st="5" end="5"/>
                                            </p:txEl>
                                          </p:spTgt>
                                        </p:tgtEl>
                                        <p:attrNameLst>
                                          <p:attrName>style.visibility</p:attrName>
                                        </p:attrNameLst>
                                      </p:cBhvr>
                                      <p:to>
                                        <p:strVal val="visible"/>
                                      </p:to>
                                    </p:set>
                                    <p:anim from="(-#ppt_w/2)" to="(#ppt_x)" calcmode="lin" valueType="num">
                                      <p:cBhvr>
                                        <p:cTn id="53" dur="600" fill="hold">
                                          <p:stCondLst>
                                            <p:cond delay="0"/>
                                          </p:stCondLst>
                                        </p:cTn>
                                        <p:tgtEl>
                                          <p:spTgt spid="132099">
                                            <p:txEl>
                                              <p:pRg st="5" end="5"/>
                                            </p:txEl>
                                          </p:spTgt>
                                        </p:tgtEl>
                                        <p:attrNameLst>
                                          <p:attrName>ppt_x</p:attrName>
                                        </p:attrNameLst>
                                      </p:cBhvr>
                                    </p:anim>
                                    <p:anim from="0" to="-1.0" calcmode="lin" valueType="num">
                                      <p:cBhvr>
                                        <p:cTn id="54" dur="200" decel="50000" autoRev="1" fill="hold">
                                          <p:stCondLst>
                                            <p:cond delay="600"/>
                                          </p:stCondLst>
                                        </p:cTn>
                                        <p:tgtEl>
                                          <p:spTgt spid="132099">
                                            <p:txEl>
                                              <p:pRg st="5" end="5"/>
                                            </p:txEl>
                                          </p:spTgt>
                                        </p:tgtEl>
                                        <p:attrNameLst>
                                          <p:attrName>xshear</p:attrName>
                                        </p:attrNameLst>
                                      </p:cBhvr>
                                    </p:anim>
                                    <p:animScale>
                                      <p:cBhvr>
                                        <p:cTn id="55" dur="200" decel="100000" autoRev="1" fill="hold">
                                          <p:stCondLst>
                                            <p:cond delay="600"/>
                                          </p:stCondLst>
                                        </p:cTn>
                                        <p:tgtEl>
                                          <p:spTgt spid="132099">
                                            <p:txEl>
                                              <p:pRg st="5" end="5"/>
                                            </p:txEl>
                                          </p:spTgt>
                                        </p:tgtEl>
                                      </p:cBhvr>
                                      <p:from x="100000" y="100000"/>
                                      <p:to x="80000" y="100000"/>
                                    </p:animScale>
                                    <p:anim by="(#ppt_h/3+#ppt_w*0.1)" calcmode="lin" valueType="num">
                                      <p:cBhvr additive="sum">
                                        <p:cTn id="56" dur="200" decel="100000" autoRev="1" fill="hold">
                                          <p:stCondLst>
                                            <p:cond delay="600"/>
                                          </p:stCondLst>
                                        </p:cTn>
                                        <p:tgtEl>
                                          <p:spTgt spid="132099">
                                            <p:txEl>
                                              <p:pRg st="5" end="5"/>
                                            </p:txEl>
                                          </p:spTgt>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132099">
                                            <p:txEl>
                                              <p:pRg st="6" end="6"/>
                                            </p:txEl>
                                          </p:spTgt>
                                        </p:tgtEl>
                                        <p:attrNameLst>
                                          <p:attrName>style.visibility</p:attrName>
                                        </p:attrNameLst>
                                      </p:cBhvr>
                                      <p:to>
                                        <p:strVal val="visible"/>
                                      </p:to>
                                    </p:set>
                                    <p:anim from="(-#ppt_w/2)" to="(#ppt_x)" calcmode="lin" valueType="num">
                                      <p:cBhvr>
                                        <p:cTn id="61" dur="600" fill="hold">
                                          <p:stCondLst>
                                            <p:cond delay="0"/>
                                          </p:stCondLst>
                                        </p:cTn>
                                        <p:tgtEl>
                                          <p:spTgt spid="132099">
                                            <p:txEl>
                                              <p:pRg st="6" end="6"/>
                                            </p:txEl>
                                          </p:spTgt>
                                        </p:tgtEl>
                                        <p:attrNameLst>
                                          <p:attrName>ppt_x</p:attrName>
                                        </p:attrNameLst>
                                      </p:cBhvr>
                                    </p:anim>
                                    <p:anim from="0" to="-1.0" calcmode="lin" valueType="num">
                                      <p:cBhvr>
                                        <p:cTn id="62" dur="200" decel="50000" autoRev="1" fill="hold">
                                          <p:stCondLst>
                                            <p:cond delay="600"/>
                                          </p:stCondLst>
                                        </p:cTn>
                                        <p:tgtEl>
                                          <p:spTgt spid="132099">
                                            <p:txEl>
                                              <p:pRg st="6" end="6"/>
                                            </p:txEl>
                                          </p:spTgt>
                                        </p:tgtEl>
                                        <p:attrNameLst>
                                          <p:attrName>xshear</p:attrName>
                                        </p:attrNameLst>
                                      </p:cBhvr>
                                    </p:anim>
                                    <p:animScale>
                                      <p:cBhvr>
                                        <p:cTn id="63" dur="200" decel="100000" autoRev="1" fill="hold">
                                          <p:stCondLst>
                                            <p:cond delay="600"/>
                                          </p:stCondLst>
                                        </p:cTn>
                                        <p:tgtEl>
                                          <p:spTgt spid="132099">
                                            <p:txEl>
                                              <p:pRg st="6" end="6"/>
                                            </p:txEl>
                                          </p:spTgt>
                                        </p:tgtEl>
                                      </p:cBhvr>
                                      <p:from x="100000" y="100000"/>
                                      <p:to x="80000" y="100000"/>
                                    </p:animScale>
                                    <p:anim by="(#ppt_h/3+#ppt_w*0.1)" calcmode="lin" valueType="num">
                                      <p:cBhvr additive="sum">
                                        <p:cTn id="64" dur="200" decel="100000" autoRev="1" fill="hold">
                                          <p:stCondLst>
                                            <p:cond delay="600"/>
                                          </p:stCondLst>
                                        </p:cTn>
                                        <p:tgtEl>
                                          <p:spTgt spid="132099">
                                            <p:txEl>
                                              <p:pRg st="6" end="6"/>
                                            </p:txEl>
                                          </p:spTgt>
                                        </p:tgtEl>
                                        <p:attrNameLst>
                                          <p:attrName>ppt_x</p:attrName>
                                        </p:attrNameLst>
                                      </p:cBhvr>
                                    </p:anim>
                                  </p:childTnLst>
                                </p:cTn>
                              </p:par>
                            </p:childTnLst>
                          </p:cTn>
                        </p:par>
                        <p:par>
                          <p:cTn id="65" fill="hold">
                            <p:stCondLst>
                              <p:cond delay="1000"/>
                            </p:stCondLst>
                            <p:childTnLst>
                              <p:par>
                                <p:cTn id="66" presetID="9"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dissolve">
                                      <p:cBhvr>
                                        <p:cTn id="68"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304800" y="228600"/>
            <a:ext cx="8458200" cy="1241425"/>
          </a:xfrm>
          <a:solidFill>
            <a:schemeClr val="bg1">
              <a:alpha val="72940"/>
            </a:schemeClr>
          </a:solidFill>
        </p:spPr>
        <p:txBody>
          <a:bodyPr/>
          <a:lstStyle/>
          <a:p>
            <a:pPr algn="r" eaLnBrk="1" hangingPunct="1">
              <a:lnSpc>
                <a:spcPct val="90000"/>
              </a:lnSpc>
              <a:defRPr/>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is Burnout?</a:t>
            </a:r>
            <a:b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3971" name="Rectangle 3"/>
          <p:cNvSpPr>
            <a:spLocks noGrp="1" noChangeArrowheads="1"/>
          </p:cNvSpPr>
          <p:nvPr>
            <p:ph type="subTitle" idx="1"/>
          </p:nvPr>
        </p:nvSpPr>
        <p:spPr>
          <a:xfrm>
            <a:off x="304800" y="1524000"/>
            <a:ext cx="4953000" cy="4876800"/>
          </a:xfrm>
          <a:solidFill>
            <a:schemeClr val="bg1">
              <a:alpha val="72940"/>
            </a:schemeClr>
          </a:solidFill>
        </p:spPr>
        <p:txBody>
          <a:bodyPr/>
          <a:lstStyle/>
          <a:p>
            <a:pPr marL="609600" indent="-609600" algn="l">
              <a:lnSpc>
                <a:spcPct val="102000"/>
              </a:lnSpc>
              <a:spcBef>
                <a:spcPct val="0"/>
              </a:spcBef>
              <a:defRPr/>
            </a:pP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Burn-</a:t>
            </a:r>
            <a:r>
              <a:rPr lang="en-US" altLang="ko-KR"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a:t>
            </a: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ut Happens When:</a:t>
            </a:r>
            <a:endPar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609600" indent="-609600" algn="l">
              <a:lnSpc>
                <a:spcPct val="92000"/>
              </a:lnSpc>
              <a:spcBef>
                <a:spcPts val="500"/>
              </a:spcBef>
              <a:buClr>
                <a:srgbClr val="000000"/>
              </a:buClr>
              <a:buFont typeface="Arial Unicode MS" pitchFamily="34" charset="-128"/>
              <a:buAutoNum type="arabicPeriod"/>
              <a:defRPr/>
            </a:pP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 as </a:t>
            </a:r>
            <a:r>
              <a:rPr lang="en-US" altLang="ko-KR"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t>
            </a: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ar as You Can Go</a:t>
            </a:r>
            <a:endPar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609600" indent="-609600" algn="l">
              <a:lnSpc>
                <a:spcPct val="118000"/>
              </a:lnSpc>
              <a:spcBef>
                <a:spcPts val="600"/>
              </a:spcBef>
              <a:buClr>
                <a:srgbClr val="000000"/>
              </a:buClr>
              <a:buFont typeface="Arial Unicode MS" pitchFamily="34" charset="-128"/>
              <a:buAutoNum type="arabicPeriod"/>
              <a:defRPr/>
            </a:pP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Taken All You Can Take</a:t>
            </a:r>
            <a:endPar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609600" indent="-609600" algn="l">
              <a:lnSpc>
                <a:spcPct val="118000"/>
              </a:lnSpc>
              <a:spcBef>
                <a:spcPts val="600"/>
              </a:spcBef>
              <a:buClr>
                <a:srgbClr val="000000"/>
              </a:buClr>
              <a:buFont typeface="Arial Unicode MS" pitchFamily="34" charset="-128"/>
              <a:buAutoNum type="arabicPeriod"/>
              <a:defRPr/>
            </a:pP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Given All You Can Give</a:t>
            </a:r>
            <a:endPar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609600" indent="-609600" algn="l">
              <a:spcBef>
                <a:spcPts val="1200"/>
              </a:spcBef>
              <a:defRPr/>
            </a:pP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Find Yourself</a:t>
            </a:r>
            <a:r>
              <a:rPr lang="ko-KR" altLang="en-US" sz="2800" b="1" dirty="0">
                <a:solidFill>
                  <a:srgbClr val="000000"/>
                </a:solidFill>
                <a:effectLst>
                  <a:outerShdw blurRad="38100" dist="38100" dir="2700000" algn="tl">
                    <a:srgbClr val="000000">
                      <a:alpha val="43137"/>
                    </a:srgbClr>
                  </a:outerShdw>
                </a:effectLst>
                <a:ea typeface="Arial Unicode MS" pitchFamily="34" charset="-128"/>
                <a:cs typeface="Arial Unicode MS" pitchFamily="34" charset="-128"/>
              </a:rPr>
              <a:t>…</a:t>
            </a:r>
            <a:endPar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609600" indent="-609600" algn="l">
              <a:lnSpc>
                <a:spcPct val="102000"/>
              </a:lnSpc>
              <a:spcBef>
                <a:spcPts val="600"/>
              </a:spcBef>
              <a:defRPr/>
            </a:pP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ko-KR" altLang="en-US" sz="2800" b="1" dirty="0">
                <a:solidFill>
                  <a:srgbClr val="000000"/>
                </a:solidFill>
                <a:effectLst>
                  <a:outerShdw blurRad="38100" dist="38100" dir="2700000" algn="tl">
                    <a:srgbClr val="000000">
                      <a:alpha val="43137"/>
                    </a:srgbClr>
                  </a:outerShdw>
                </a:effectLst>
                <a:ea typeface="Arial Unicode MS" pitchFamily="34" charset="-128"/>
                <a:cs typeface="Arial Unicode MS" pitchFamily="34" charset="-128"/>
              </a:rPr>
              <a:t>…</a:t>
            </a: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Running on Empty!</a:t>
            </a:r>
            <a:endPar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609600" indent="-609600" algn="l">
              <a:lnSpc>
                <a:spcPct val="102000"/>
              </a:lnSpc>
              <a:spcBef>
                <a:spcPts val="600"/>
              </a:spcBef>
              <a:defRPr/>
            </a:pPr>
            <a:endPar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609600" indent="-609600" algn="l">
              <a:lnSpc>
                <a:spcPct val="102000"/>
              </a:lnSpc>
              <a:spcBef>
                <a:spcPts val="600"/>
              </a:spcBef>
              <a:defRPr/>
            </a:pPr>
            <a:r>
              <a:rPr lang="ko-KR" altLang="en-US" sz="28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altLang="ko-KR" sz="36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a:t>
            </a:r>
            <a:r>
              <a:rPr lang="ko-KR" altLang="en-US" sz="36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un to the Well!</a:t>
            </a:r>
            <a:endParaRPr lang="ko-KR" altLang="en-US" sz="36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1000" fill="hold"/>
                                        <p:tgtEl>
                                          <p:spTgt spid="83970"/>
                                        </p:tgtEl>
                                        <p:attrNameLst>
                                          <p:attrName>ppt_x</p:attrName>
                                        </p:attrNameLst>
                                      </p:cBhvr>
                                      <p:tavLst>
                                        <p:tav tm="0">
                                          <p:val>
                                            <p:strVal val="0-#ppt_w/2"/>
                                          </p:val>
                                        </p:tav>
                                        <p:tav tm="100000">
                                          <p:val>
                                            <p:strVal val="#ppt_x"/>
                                          </p:val>
                                        </p:tav>
                                      </p:tavLst>
                                    </p:anim>
                                    <p:anim calcmode="lin" valueType="num">
                                      <p:cBhvr additive="base">
                                        <p:cTn id="8" dur="1000" fill="hold"/>
                                        <p:tgtEl>
                                          <p:spTgt spid="8397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iterate type="lt">
                                    <p:tmPct val="0"/>
                                  </p:iterate>
                                  <p:childTnLst>
                                    <p:set>
                                      <p:cBhvr>
                                        <p:cTn id="11" dur="1" fill="hold">
                                          <p:stCondLst>
                                            <p:cond delay="0"/>
                                          </p:stCondLst>
                                        </p:cTn>
                                        <p:tgtEl>
                                          <p:spTgt spid="83971">
                                            <p:bg/>
                                          </p:spTgt>
                                        </p:tgtEl>
                                        <p:attrNameLst>
                                          <p:attrName>style.visibility</p:attrName>
                                        </p:attrNameLst>
                                      </p:cBhvr>
                                      <p:to>
                                        <p:strVal val="visible"/>
                                      </p:to>
                                    </p:set>
                                    <p:animEffect transition="in" filter="fade">
                                      <p:cBhvr>
                                        <p:cTn id="12" dur="1000"/>
                                        <p:tgtEl>
                                          <p:spTgt spid="83971">
                                            <p:bg/>
                                          </p:spTgt>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83971">
                                            <p:txEl>
                                              <p:pRg st="0" end="0"/>
                                            </p:txEl>
                                          </p:spTgt>
                                        </p:tgtEl>
                                        <p:attrNameLst>
                                          <p:attrName>style.visibility</p:attrName>
                                        </p:attrNameLst>
                                      </p:cBhvr>
                                      <p:to>
                                        <p:strVal val="visible"/>
                                      </p:to>
                                    </p:set>
                                    <p:animEffect transition="in" filter="fade">
                                      <p:cBhvr>
                                        <p:cTn id="15" dur="1000"/>
                                        <p:tgtEl>
                                          <p:spTgt spid="83971">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1000"/>
                                  </p:stCondLst>
                                  <p:iterate type="lt">
                                    <p:tmPct val="0"/>
                                  </p:iterate>
                                  <p:childTnLst>
                                    <p:set>
                                      <p:cBhvr>
                                        <p:cTn id="18" dur="1" fill="hold">
                                          <p:stCondLst>
                                            <p:cond delay="0"/>
                                          </p:stCondLst>
                                        </p:cTn>
                                        <p:tgtEl>
                                          <p:spTgt spid="83971">
                                            <p:txEl>
                                              <p:pRg st="1" end="1"/>
                                            </p:txEl>
                                          </p:spTgt>
                                        </p:tgtEl>
                                        <p:attrNameLst>
                                          <p:attrName>style.visibility</p:attrName>
                                        </p:attrNameLst>
                                      </p:cBhvr>
                                      <p:to>
                                        <p:strVal val="visible"/>
                                      </p:to>
                                    </p:set>
                                    <p:animEffect transition="in" filter="fade">
                                      <p:cBhvr>
                                        <p:cTn id="19" dur="1000"/>
                                        <p:tgtEl>
                                          <p:spTgt spid="83971">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1000"/>
                                  </p:stCondLst>
                                  <p:iterate type="lt">
                                    <p:tmPct val="0"/>
                                  </p:iterate>
                                  <p:childTnLst>
                                    <p:set>
                                      <p:cBhvr>
                                        <p:cTn id="22" dur="1" fill="hold">
                                          <p:stCondLst>
                                            <p:cond delay="0"/>
                                          </p:stCondLst>
                                        </p:cTn>
                                        <p:tgtEl>
                                          <p:spTgt spid="83971">
                                            <p:txEl>
                                              <p:pRg st="2" end="2"/>
                                            </p:txEl>
                                          </p:spTgt>
                                        </p:tgtEl>
                                        <p:attrNameLst>
                                          <p:attrName>style.visibility</p:attrName>
                                        </p:attrNameLst>
                                      </p:cBhvr>
                                      <p:to>
                                        <p:strVal val="visible"/>
                                      </p:to>
                                    </p:set>
                                    <p:animEffect transition="in" filter="fade">
                                      <p:cBhvr>
                                        <p:cTn id="23" dur="1000"/>
                                        <p:tgtEl>
                                          <p:spTgt spid="83971">
                                            <p:txEl>
                                              <p:pRg st="2" end="2"/>
                                            </p:txEl>
                                          </p:spTgt>
                                        </p:tgtEl>
                                      </p:cBhvr>
                                    </p:animEffect>
                                  </p:childTnLst>
                                </p:cTn>
                              </p:par>
                            </p:childTnLst>
                          </p:cTn>
                        </p:par>
                        <p:par>
                          <p:cTn id="24" fill="hold">
                            <p:stCondLst>
                              <p:cond delay="5000"/>
                            </p:stCondLst>
                            <p:childTnLst>
                              <p:par>
                                <p:cTn id="25" presetID="10" presetClass="entr" presetSubtype="0" fill="hold" grpId="0" nodeType="afterEffect">
                                  <p:stCondLst>
                                    <p:cond delay="1000"/>
                                  </p:stCondLst>
                                  <p:iterate type="lt">
                                    <p:tmPct val="0"/>
                                  </p:iterate>
                                  <p:childTnLst>
                                    <p:set>
                                      <p:cBhvr>
                                        <p:cTn id="26" dur="1" fill="hold">
                                          <p:stCondLst>
                                            <p:cond delay="0"/>
                                          </p:stCondLst>
                                        </p:cTn>
                                        <p:tgtEl>
                                          <p:spTgt spid="83971">
                                            <p:txEl>
                                              <p:pRg st="3" end="3"/>
                                            </p:txEl>
                                          </p:spTgt>
                                        </p:tgtEl>
                                        <p:attrNameLst>
                                          <p:attrName>style.visibility</p:attrName>
                                        </p:attrNameLst>
                                      </p:cBhvr>
                                      <p:to>
                                        <p:strVal val="visible"/>
                                      </p:to>
                                    </p:set>
                                    <p:animEffect transition="in" filter="fade">
                                      <p:cBhvr>
                                        <p:cTn id="27" dur="1000"/>
                                        <p:tgtEl>
                                          <p:spTgt spid="83971">
                                            <p:txEl>
                                              <p:pRg st="3" end="3"/>
                                            </p:txEl>
                                          </p:spTgt>
                                        </p:tgtEl>
                                      </p:cBhvr>
                                    </p:animEffect>
                                  </p:childTnLst>
                                </p:cTn>
                              </p:par>
                            </p:childTnLst>
                          </p:cTn>
                        </p:par>
                        <p:par>
                          <p:cTn id="28" fill="hold">
                            <p:stCondLst>
                              <p:cond delay="7000"/>
                            </p:stCondLst>
                            <p:childTnLst>
                              <p:par>
                                <p:cTn id="29" presetID="10" presetClass="entr" presetSubtype="0" fill="hold" grpId="0" nodeType="afterEffect">
                                  <p:stCondLst>
                                    <p:cond delay="1000"/>
                                  </p:stCondLst>
                                  <p:iterate type="lt">
                                    <p:tmPct val="0"/>
                                  </p:iterate>
                                  <p:childTnLst>
                                    <p:set>
                                      <p:cBhvr>
                                        <p:cTn id="30" dur="1" fill="hold">
                                          <p:stCondLst>
                                            <p:cond delay="0"/>
                                          </p:stCondLst>
                                        </p:cTn>
                                        <p:tgtEl>
                                          <p:spTgt spid="83971">
                                            <p:txEl>
                                              <p:pRg st="4" end="4"/>
                                            </p:txEl>
                                          </p:spTgt>
                                        </p:tgtEl>
                                        <p:attrNameLst>
                                          <p:attrName>style.visibility</p:attrName>
                                        </p:attrNameLst>
                                      </p:cBhvr>
                                      <p:to>
                                        <p:strVal val="visible"/>
                                      </p:to>
                                    </p:set>
                                    <p:animEffect transition="in" filter="fade">
                                      <p:cBhvr>
                                        <p:cTn id="31" dur="1000"/>
                                        <p:tgtEl>
                                          <p:spTgt spid="83971">
                                            <p:txEl>
                                              <p:pRg st="4" end="4"/>
                                            </p:txEl>
                                          </p:spTgt>
                                        </p:tgtEl>
                                      </p:cBhvr>
                                    </p:animEffect>
                                  </p:childTnLst>
                                </p:cTn>
                              </p:par>
                            </p:childTnLst>
                          </p:cTn>
                        </p:par>
                        <p:par>
                          <p:cTn id="32" fill="hold">
                            <p:stCondLst>
                              <p:cond delay="9000"/>
                            </p:stCondLst>
                            <p:childTnLst>
                              <p:par>
                                <p:cTn id="33" presetID="10" presetClass="entr" presetSubtype="0" fill="hold" grpId="0" nodeType="afterEffect">
                                  <p:stCondLst>
                                    <p:cond delay="0"/>
                                  </p:stCondLst>
                                  <p:iterate type="lt">
                                    <p:tmPct val="0"/>
                                  </p:iterate>
                                  <p:childTnLst>
                                    <p:set>
                                      <p:cBhvr>
                                        <p:cTn id="34" dur="1" fill="hold">
                                          <p:stCondLst>
                                            <p:cond delay="0"/>
                                          </p:stCondLst>
                                        </p:cTn>
                                        <p:tgtEl>
                                          <p:spTgt spid="83971">
                                            <p:txEl>
                                              <p:pRg st="5" end="5"/>
                                            </p:txEl>
                                          </p:spTgt>
                                        </p:tgtEl>
                                        <p:attrNameLst>
                                          <p:attrName>style.visibility</p:attrName>
                                        </p:attrNameLst>
                                      </p:cBhvr>
                                      <p:to>
                                        <p:strVal val="visible"/>
                                      </p:to>
                                    </p:set>
                                    <p:animEffect transition="in" filter="fade">
                                      <p:cBhvr>
                                        <p:cTn id="35" dur="1000"/>
                                        <p:tgtEl>
                                          <p:spTgt spid="83971">
                                            <p:txEl>
                                              <p:pRg st="5" end="5"/>
                                            </p:txEl>
                                          </p:spTgt>
                                        </p:tgtEl>
                                      </p:cBhvr>
                                    </p:animEffect>
                                  </p:childTnLst>
                                </p:cTn>
                              </p:par>
                            </p:childTnLst>
                          </p:cTn>
                        </p:par>
                        <p:par>
                          <p:cTn id="36" fill="hold">
                            <p:stCondLst>
                              <p:cond delay="10000"/>
                            </p:stCondLst>
                            <p:childTnLst>
                              <p:par>
                                <p:cTn id="37" presetID="38" presetClass="exit" presetSubtype="0" accel="50000" fill="hold" nodeType="afterEffect">
                                  <p:stCondLst>
                                    <p:cond delay="0"/>
                                  </p:stCondLst>
                                  <p:iterate type="lt">
                                    <p:tmPct val="50000"/>
                                  </p:iterate>
                                  <p:childTnLst>
                                    <p:anim calcmode="lin" valueType="num">
                                      <p:cBhvr>
                                        <p:cTn id="38" dur="1000">
                                          <p:stCondLst>
                                            <p:cond delay="0"/>
                                          </p:stCondLst>
                                        </p:cTn>
                                        <p:tgtEl>
                                          <p:spTgt spid="83971">
                                            <p:txEl>
                                              <p:pRg st="5" end="5"/>
                                            </p:txEl>
                                          </p:spTgt>
                                        </p:tgtEl>
                                        <p:attrNameLst>
                                          <p:attrName>style.rotation</p:attrName>
                                        </p:attrNameLst>
                                      </p:cBhvr>
                                      <p:tavLst>
                                        <p:tav tm="0">
                                          <p:val>
                                            <p:fltVal val="0"/>
                                          </p:val>
                                        </p:tav>
                                        <p:tav tm="100000">
                                          <p:val>
                                            <p:fltVal val="45"/>
                                          </p:val>
                                        </p:tav>
                                      </p:tavLst>
                                    </p:anim>
                                    <p:anim calcmode="lin" valueType="num">
                                      <p:cBhvr>
                                        <p:cTn id="39" dur="1000">
                                          <p:stCondLst>
                                            <p:cond delay="0"/>
                                          </p:stCondLst>
                                        </p:cTn>
                                        <p:tgtEl>
                                          <p:spTgt spid="83971">
                                            <p:txEl>
                                              <p:pRg st="5" end="5"/>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83971">
                                            <p:txEl>
                                              <p:pRg st="5" end="5"/>
                                            </p:txEl>
                                          </p:spTgt>
                                        </p:tgtEl>
                                        <p:attrNameLst>
                                          <p:attrName>style.visibility</p:attrName>
                                        </p:attrNameLst>
                                      </p:cBhvr>
                                      <p:to>
                                        <p:strVal val="hidden"/>
                                      </p:to>
                                    </p:set>
                                  </p:childTnLst>
                                </p:cTn>
                              </p:par>
                            </p:childTnLst>
                          </p:cTn>
                        </p:par>
                        <p:par>
                          <p:cTn id="41" fill="hold">
                            <p:stCondLst>
                              <p:cond delay="21000"/>
                            </p:stCondLst>
                            <p:childTnLst>
                              <p:par>
                                <p:cTn id="42" presetID="10" presetClass="entr" presetSubtype="0" fill="hold" grpId="0" nodeType="afterEffect">
                                  <p:stCondLst>
                                    <p:cond delay="0"/>
                                  </p:stCondLst>
                                  <p:iterate type="lt">
                                    <p:tmPct val="0"/>
                                  </p:iterate>
                                  <p:childTnLst>
                                    <p:set>
                                      <p:cBhvr>
                                        <p:cTn id="43" dur="1" fill="hold">
                                          <p:stCondLst>
                                            <p:cond delay="0"/>
                                          </p:stCondLst>
                                        </p:cTn>
                                        <p:tgtEl>
                                          <p:spTgt spid="83971">
                                            <p:txEl>
                                              <p:pRg st="7" end="7"/>
                                            </p:txEl>
                                          </p:spTgt>
                                        </p:tgtEl>
                                        <p:attrNameLst>
                                          <p:attrName>style.visibility</p:attrName>
                                        </p:attrNameLst>
                                      </p:cBhvr>
                                      <p:to>
                                        <p:strVal val="visible"/>
                                      </p:to>
                                    </p:set>
                                    <p:animEffect transition="in" filter="fade">
                                      <p:cBhvr>
                                        <p:cTn id="44" dur="1000"/>
                                        <p:tgtEl>
                                          <p:spTgt spid="839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1"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1371600"/>
            <a:ext cx="6477000" cy="2941637"/>
          </a:xfrm>
          <a:solidFill>
            <a:schemeClr val="bg1">
              <a:alpha val="80000"/>
            </a:schemeClr>
          </a:solidFill>
          <a:effectLst>
            <a:softEdge rad="38100"/>
          </a:effectLst>
        </p:spPr>
        <p:txBody>
          <a:bodyPr/>
          <a:lstStyle/>
          <a:p>
            <a:pPr marL="0" indent="0" algn="ct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2020</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The Year of the Perfect Storm</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Global Pandemic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Global Unrest</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Personal Challenges</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par>
                          <p:cTn id="19" fill="hold">
                            <p:stCondLst>
                              <p:cond delay="6000"/>
                            </p:stCondLst>
                            <p:childTnLst>
                              <p:par>
                                <p:cTn id="20" presetID="21" presetClass="entr" presetSubtype="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par>
                          <p:cTn id="23" fill="hold">
                            <p:stCondLst>
                              <p:cond delay="8000"/>
                            </p:stCondLst>
                            <p:childTnLst>
                              <p:par>
                                <p:cTn id="24" presetID="21" presetClass="entr" presetSubtype="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4000" b="-2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762000"/>
            <a:ext cx="8305800" cy="5562600"/>
          </a:xfrm>
          <a:solidFill>
            <a:schemeClr val="bg1">
              <a:alpha val="80000"/>
            </a:schemeClr>
          </a:solidFill>
          <a:effectLst>
            <a:softEdge rad="38100"/>
          </a:effectLst>
        </p:spPr>
        <p:txBody>
          <a:bodyPr>
            <a:noAutofit/>
          </a:bodyPr>
          <a:lstStyle/>
          <a:p>
            <a:pPr>
              <a:buClrTx/>
              <a:buSzPct val="99000"/>
              <a:buFont typeface="Courier New" panose="02070309020205020404" pitchFamily="49" charset="0"/>
              <a:buChar char="o"/>
            </a:pPr>
            <a:r>
              <a:rPr lang="en-US" sz="2800"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Running on Feeling  (Spt High)</a:t>
            </a:r>
            <a:endParaRPr lang="en-US" sz="2800"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1">
              <a:buClrTx/>
              <a:buSzPct val="99000"/>
              <a:buFont typeface="Arial" panose="020B0604020202020204" pitchFamily="34" charset="0"/>
              <a:buChar char="•"/>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1 Kings 18:46</a:t>
            </a:r>
            <a:endPar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Elijah was Running On Emotions</a:t>
            </a:r>
            <a:endPar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a:spcBef>
                <a:spcPts val="1800"/>
              </a:spcBef>
              <a:buClrTx/>
              <a:buSzPct val="99000"/>
              <a:buFont typeface="Courier New" panose="02070309020205020404" pitchFamily="49" charset="0"/>
              <a:buChar char="o"/>
            </a:pPr>
            <a:r>
              <a:rPr lang="en-US" sz="2800"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Running on Fear  (Spt Low)</a:t>
            </a:r>
            <a:endParaRPr lang="en-US" sz="2800"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1">
              <a:buClrTx/>
              <a:buSzPct val="99000"/>
              <a:buFont typeface="Arial" panose="020B0604020202020204" pitchFamily="34" charset="0"/>
              <a:buChar char="•"/>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1 Kings 19:1-3</a:t>
            </a:r>
            <a:endPar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Elijah Is Up And Running Again.</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This Time, Elijah Is Running On Fear</a:t>
            </a:r>
            <a:endParaRPr lang="en-US" sz="2800"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a:spcBef>
                <a:spcPts val="1800"/>
              </a:spcBef>
              <a:buClrTx/>
              <a:buSzPct val="99000"/>
              <a:buFont typeface="Courier New" panose="02070309020205020404" pitchFamily="49" charset="0"/>
              <a:buChar char="o"/>
            </a:pPr>
            <a:r>
              <a:rPr lang="en-US" sz="2800"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Running on Fumes  (Spt Exhaustion)</a:t>
            </a:r>
            <a:endParaRPr lang="en-US" sz="2800"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1">
              <a:buClrTx/>
              <a:buSzPct val="99000"/>
              <a:buFont typeface="Arial" panose="020B0604020202020204" pitchFamily="34" charset="0"/>
              <a:buChar char="•"/>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1 Ki 19:4-5</a:t>
            </a:r>
            <a:endPar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Elijah Has Run Out Of Gas</a:t>
            </a:r>
            <a:r>
              <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bg/>
                                          </p:spTgt>
                                        </p:tgtEl>
                                        <p:attrNameLst>
                                          <p:attrName>ppt_w</p:attrName>
                                        </p:attrNameLst>
                                      </p:cBhvr>
                                      <p:tavLst>
                                        <p:tav tm="0">
                                          <p:val>
                                            <p:strVal val="#ppt_w*.05"/>
                                          </p:val>
                                        </p:tav>
                                        <p:tav tm="100000">
                                          <p:val>
                                            <p:strVal val="#ppt_w"/>
                                          </p:val>
                                        </p:tav>
                                      </p:tavLst>
                                    </p:anim>
                                    <p:anim calcmode="lin" valueType="num">
                                      <p:cBhvr>
                                        <p:cTn id="10" dur="2000" fill="hold"/>
                                        <p:tgtEl>
                                          <p:spTgt spid="3">
                                            <p:bg/>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bg/>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3">
                                            <p:txEl>
                                              <p:pRg st="0" end="0"/>
                                            </p:txEl>
                                          </p:spTgt>
                                        </p:tgtEl>
                                      </p:cBhvr>
                                    </p:animEffect>
                                  </p:childTnLst>
                                </p:cTn>
                              </p:par>
                            </p:childTnLst>
                          </p:cTn>
                        </p:par>
                        <p:par>
                          <p:cTn id="25" fill="hold">
                            <p:stCondLst>
                              <p:cond delay="2000"/>
                            </p:stCondLst>
                            <p:childTnLst>
                              <p:par>
                                <p:cTn id="26" presetID="25"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9"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0"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1"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2"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3"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4"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5" dur="2000" decel="50000">
                                          <p:stCondLst>
                                            <p:cond delay="0"/>
                                          </p:stCondLst>
                                        </p:cTn>
                                        <p:tgtEl>
                                          <p:spTgt spid="3">
                                            <p:txEl>
                                              <p:pRg st="1" end="1"/>
                                            </p:txEl>
                                          </p:spTgt>
                                        </p:tgtEl>
                                      </p:cBhvr>
                                    </p:animEffect>
                                  </p:childTnLst>
                                </p:cTn>
                              </p:par>
                            </p:childTnLst>
                          </p:cTn>
                        </p:par>
                        <p:par>
                          <p:cTn id="36" fill="hold">
                            <p:stCondLst>
                              <p:cond delay="4000"/>
                            </p:stCondLst>
                            <p:childTnLst>
                              <p:par>
                                <p:cTn id="37" presetID="25" presetClass="entr" presetSubtype="0" fill="hold" grpId="0"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2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2000" decel="50000">
                                          <p:stCondLst>
                                            <p:cond delay="0"/>
                                          </p:stCondLst>
                                        </p:cTn>
                                        <p:tgtEl>
                                          <p:spTgt spid="3">
                                            <p:txEl>
                                              <p:pRg st="3" end="3"/>
                                            </p:txEl>
                                          </p:spTgt>
                                        </p:tgtEl>
                                      </p:cBhvr>
                                    </p:animEffect>
                                  </p:childTnLst>
                                </p:cTn>
                              </p:par>
                            </p:childTnLst>
                          </p:cTn>
                        </p:par>
                        <p:par>
                          <p:cTn id="59" fill="hold">
                            <p:stCondLst>
                              <p:cond delay="2000"/>
                            </p:stCondLst>
                            <p:childTnLst>
                              <p:par>
                                <p:cTn id="60" presetID="25" presetClass="entr" presetSubtype="0" fill="hold" grpId="0" nodeType="after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2000" decel="50000">
                                          <p:stCondLst>
                                            <p:cond delay="0"/>
                                          </p:stCondLst>
                                        </p:cTn>
                                        <p:tgtEl>
                                          <p:spTgt spid="3">
                                            <p:txEl>
                                              <p:pRg st="4" end="4"/>
                                            </p:txEl>
                                          </p:spTgt>
                                        </p:tgtEl>
                                      </p:cBhvr>
                                    </p:animEffect>
                                  </p:childTnLst>
                                </p:cTn>
                              </p:par>
                            </p:childTnLst>
                          </p:cTn>
                        </p:par>
                        <p:par>
                          <p:cTn id="70" fill="hold">
                            <p:stCondLst>
                              <p:cond delay="4000"/>
                            </p:stCondLst>
                            <p:childTnLst>
                              <p:par>
                                <p:cTn id="71" presetID="25" presetClass="entr" presetSubtype="0" fill="hold" grpId="0" nodeType="after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p:cTn id="73"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4"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5"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6"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7"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8"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9"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0" dur="2000" decel="50000">
                                          <p:stCondLst>
                                            <p:cond delay="0"/>
                                          </p:stCondLst>
                                        </p:cTn>
                                        <p:tgtEl>
                                          <p:spTgt spid="3">
                                            <p:txEl>
                                              <p:pRg st="5" end="5"/>
                                            </p:txEl>
                                          </p:spTgt>
                                        </p:tgtEl>
                                      </p:cBhvr>
                                    </p:animEffect>
                                  </p:childTnLst>
                                </p:cTn>
                              </p:par>
                            </p:childTnLst>
                          </p:cTn>
                        </p:par>
                        <p:par>
                          <p:cTn id="81" fill="hold">
                            <p:stCondLst>
                              <p:cond delay="6000"/>
                            </p:stCondLst>
                            <p:childTnLst>
                              <p:par>
                                <p:cTn id="82" presetID="25" presetClass="entr" presetSubtype="0" fill="hold" grpId="0" nodeType="afterEffect">
                                  <p:stCondLst>
                                    <p:cond delay="0"/>
                                  </p:stCondLst>
                                  <p:childTnLst>
                                    <p:set>
                                      <p:cBhvr>
                                        <p:cTn id="83" dur="1" fill="hold">
                                          <p:stCondLst>
                                            <p:cond delay="0"/>
                                          </p:stCondLst>
                                        </p:cTn>
                                        <p:tgtEl>
                                          <p:spTgt spid="3">
                                            <p:txEl>
                                              <p:pRg st="6" end="6"/>
                                            </p:txEl>
                                          </p:spTgt>
                                        </p:tgtEl>
                                        <p:attrNameLst>
                                          <p:attrName>style.visibility</p:attrName>
                                        </p:attrNameLst>
                                      </p:cBhvr>
                                      <p:to>
                                        <p:strVal val="visible"/>
                                      </p:to>
                                    </p:set>
                                    <p:anim calcmode="lin" valueType="num">
                                      <p:cBhvr>
                                        <p:cTn id="84"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5"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6"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7"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8"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9"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0"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1" dur="2000" decel="50000">
                                          <p:stCondLst>
                                            <p:cond delay="0"/>
                                          </p:stCondLst>
                                        </p:cTn>
                                        <p:tgtEl>
                                          <p:spTgt spid="3">
                                            <p:txEl>
                                              <p:pRg st="6" end="6"/>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3">
                                            <p:txEl>
                                              <p:pRg st="7" end="7"/>
                                            </p:txEl>
                                          </p:spTgt>
                                        </p:tgtEl>
                                        <p:attrNameLst>
                                          <p:attrName>style.visibility</p:attrName>
                                        </p:attrNameLst>
                                      </p:cBhvr>
                                      <p:to>
                                        <p:strVal val="visible"/>
                                      </p:to>
                                    </p:set>
                                    <p:anim calcmode="lin" valueType="num">
                                      <p:cBhvr>
                                        <p:cTn id="96" dur="10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7" dur="10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8" dur="1000" accel="50000" fill="hold">
                                          <p:stCondLst>
                                            <p:cond delay="10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9"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0" dur="10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1" dur="10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2" dur="1000" accel="50000" fill="hold">
                                          <p:stCondLst>
                                            <p:cond delay="10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3" dur="2000" decel="50000">
                                          <p:stCondLst>
                                            <p:cond delay="0"/>
                                          </p:stCondLst>
                                        </p:cTn>
                                        <p:tgtEl>
                                          <p:spTgt spid="3">
                                            <p:txEl>
                                              <p:pRg st="7" end="7"/>
                                            </p:txEl>
                                          </p:spTgt>
                                        </p:tgtEl>
                                      </p:cBhvr>
                                    </p:animEffect>
                                  </p:childTnLst>
                                </p:cTn>
                              </p:par>
                            </p:childTnLst>
                          </p:cTn>
                        </p:par>
                        <p:par>
                          <p:cTn id="104" fill="hold">
                            <p:stCondLst>
                              <p:cond delay="2000"/>
                            </p:stCondLst>
                            <p:childTnLst>
                              <p:par>
                                <p:cTn id="105" presetID="25" presetClass="entr" presetSubtype="0" fill="hold" grpId="0" nodeType="afterEffect">
                                  <p:stCondLst>
                                    <p:cond delay="0"/>
                                  </p:stCondLst>
                                  <p:childTnLst>
                                    <p:set>
                                      <p:cBhvr>
                                        <p:cTn id="106" dur="1" fill="hold">
                                          <p:stCondLst>
                                            <p:cond delay="0"/>
                                          </p:stCondLst>
                                        </p:cTn>
                                        <p:tgtEl>
                                          <p:spTgt spid="3">
                                            <p:txEl>
                                              <p:pRg st="8" end="8"/>
                                            </p:txEl>
                                          </p:spTgt>
                                        </p:tgtEl>
                                        <p:attrNameLst>
                                          <p:attrName>style.visibility</p:attrName>
                                        </p:attrNameLst>
                                      </p:cBhvr>
                                      <p:to>
                                        <p:strVal val="visible"/>
                                      </p:to>
                                    </p:set>
                                    <p:anim calcmode="lin" valueType="num">
                                      <p:cBhvr>
                                        <p:cTn id="107" dur="10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08" dur="10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09" dur="1000" accel="50000" fill="hold">
                                          <p:stCondLst>
                                            <p:cond delay="10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10" dur="2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1" dur="10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12" dur="10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13" dur="1000" accel="50000" fill="hold">
                                          <p:stCondLst>
                                            <p:cond delay="10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4" dur="2000" decel="50000">
                                          <p:stCondLst>
                                            <p:cond delay="0"/>
                                          </p:stCondLst>
                                        </p:cTn>
                                        <p:tgtEl>
                                          <p:spTgt spid="3">
                                            <p:txEl>
                                              <p:pRg st="8" end="8"/>
                                            </p:txEl>
                                          </p:spTgt>
                                        </p:tgtEl>
                                      </p:cBhvr>
                                    </p:animEffect>
                                  </p:childTnLst>
                                </p:cTn>
                              </p:par>
                            </p:childTnLst>
                          </p:cTn>
                        </p:par>
                        <p:par>
                          <p:cTn id="115" fill="hold">
                            <p:stCondLst>
                              <p:cond delay="4000"/>
                            </p:stCondLst>
                            <p:childTnLst>
                              <p:par>
                                <p:cTn id="116" presetID="25" presetClass="entr" presetSubtype="0" fill="hold" grpId="0" nodeType="afterEffect">
                                  <p:stCondLst>
                                    <p:cond delay="0"/>
                                  </p:stCondLst>
                                  <p:childTnLst>
                                    <p:set>
                                      <p:cBhvr>
                                        <p:cTn id="117" dur="1" fill="hold">
                                          <p:stCondLst>
                                            <p:cond delay="0"/>
                                          </p:stCondLst>
                                        </p:cTn>
                                        <p:tgtEl>
                                          <p:spTgt spid="3">
                                            <p:txEl>
                                              <p:pRg st="9" end="9"/>
                                            </p:txEl>
                                          </p:spTgt>
                                        </p:tgtEl>
                                        <p:attrNameLst>
                                          <p:attrName>style.visibility</p:attrName>
                                        </p:attrNameLst>
                                      </p:cBhvr>
                                      <p:to>
                                        <p:strVal val="visible"/>
                                      </p:to>
                                    </p:set>
                                    <p:anim calcmode="lin" valueType="num">
                                      <p:cBhvr>
                                        <p:cTn id="118" dur="10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19" dur="10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20" dur="1000" accel="50000" fill="hold">
                                          <p:stCondLst>
                                            <p:cond delay="10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21" dur="2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22" dur="10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3" dur="10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4" dur="1000" accel="50000" fill="hold">
                                          <p:stCondLst>
                                            <p:cond delay="10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25" dur="2000" decel="50000">
                                          <p:stCondLst>
                                            <p:cond delay="0"/>
                                          </p:stCondLst>
                                        </p:cTn>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304800"/>
            <a:ext cx="5181600" cy="4648200"/>
          </a:xfrm>
          <a:solidFill>
            <a:schemeClr val="bg1">
              <a:alpha val="80000"/>
            </a:schemeClr>
          </a:solidFill>
          <a:effectLst>
            <a:softEdge rad="38100"/>
          </a:effectLst>
        </p:spPr>
        <p:txBody>
          <a:bodyPr/>
          <a:lstStyle/>
          <a:p>
            <a:pPr marL="0" indent="0" algn="ct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Does this Describe You?</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Has Your Life of Faith…</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Become a </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Life of Fear? </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Life of Fumes?</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8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Remember</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 </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rPr>
              <a:t>God Sees You!</a:t>
            </a:r>
            <a:endPar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rPr>
              <a:t>He Has Never Left You!</a:t>
            </a:r>
            <a:endPar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Picture 4" descr="A close up of a logo&#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0"/>
            <a:ext cx="55626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7"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42" fill="hold">
                            <p:stCondLst>
                              <p:cond delay="2000"/>
                            </p:stCondLst>
                            <p:childTnLst>
                              <p:par>
                                <p:cTn id="43" presetID="17" presetClass="entr" presetSubtype="1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par>
                          <p:cTn id="47" fill="hold">
                            <p:stCondLst>
                              <p:cond delay="4000"/>
                            </p:stCondLst>
                            <p:childTnLst>
                              <p:par>
                                <p:cTn id="48" presetID="17" presetClass="entr" presetSubtype="1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circle(in)">
                                      <p:cBhvr>
                                        <p:cTn id="5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19717</Words>
  <Application>WPS Presentation</Application>
  <PresentationFormat>On-screen Show (4:3)</PresentationFormat>
  <Paragraphs>459</Paragraphs>
  <Slides>61</Slides>
  <Notes>2</Notes>
  <HiddenSlides>7</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61</vt:i4>
      </vt:variant>
    </vt:vector>
  </HeadingPairs>
  <TitlesOfParts>
    <vt:vector size="81" baseType="lpstr">
      <vt:lpstr>Arial</vt:lpstr>
      <vt:lpstr>SimSun</vt:lpstr>
      <vt:lpstr>Wingdings</vt:lpstr>
      <vt:lpstr>Wingdings 2</vt:lpstr>
      <vt:lpstr>Arial Rounded MT Bold</vt:lpstr>
      <vt:lpstr>Arial Unicode MS</vt:lpstr>
      <vt:lpstr>Courier New</vt:lpstr>
      <vt:lpstr>Batang</vt:lpstr>
      <vt:lpstr>Constantia</vt:lpstr>
      <vt:lpstr>Times New Roman</vt:lpstr>
      <vt:lpstr>Microsoft YaHei</vt:lpstr>
      <vt:lpstr>Arial Unicode MS</vt:lpstr>
      <vt:lpstr>Franklin Gothic Medium</vt:lpstr>
      <vt:lpstr>Franklin Gothic Book</vt:lpstr>
      <vt:lpstr>Calibri</vt:lpstr>
      <vt:lpstr>Verdana</vt:lpstr>
      <vt:lpstr>Symbol</vt:lpstr>
      <vt:lpstr>BRADDON</vt:lpstr>
      <vt:lpstr>Ezra SIL</vt:lpstr>
      <vt:lpstr>Trek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Why Does God Allow Us to…        …Get to this Point?</vt:lpstr>
      <vt:lpstr>PowerPoint 演示文稿</vt:lpstr>
      <vt:lpstr>PowerPoint 演示文稿</vt:lpstr>
      <vt:lpstr>PowerPoint 演示文稿</vt:lpstr>
      <vt:lpstr>PowerPoint 演示文稿</vt:lpstr>
      <vt:lpstr>Have You Been Hurt?</vt:lpstr>
      <vt:lpstr>Have You Been Hurt?</vt:lpstr>
      <vt:lpstr>Have You Been Hurt?</vt:lpstr>
      <vt:lpstr>What is Burnout? </vt:lpstr>
      <vt:lpstr>Burnout</vt:lpstr>
      <vt:lpstr>Three Things About Depression                    </vt:lpstr>
      <vt:lpstr>Symptoms of Depression</vt:lpstr>
      <vt:lpstr>The Key To Elijah’s Depression (3,4) “When He Saw That ….”</vt:lpstr>
      <vt:lpstr>Five Factors of Elijah’s Depression</vt:lpstr>
      <vt:lpstr>PowerPoint 演示文稿</vt:lpstr>
      <vt:lpstr>Depression and the Bible</vt:lpstr>
      <vt:lpstr>Five Factors of Elijah’s Depression</vt:lpstr>
      <vt:lpstr>              You Can BE Set Free!</vt:lpstr>
      <vt:lpstr>How to Get Depressed in 3 Easy Steps</vt:lpstr>
      <vt:lpstr>PowerPoint 演示文稿</vt:lpstr>
      <vt:lpstr>PowerPoint 演示文稿</vt:lpstr>
      <vt:lpstr>PowerPoint 演示文稿</vt:lpstr>
      <vt:lpstr>PowerPoint 演示文稿</vt:lpstr>
      <vt:lpstr>PowerPoint 演示文稿</vt:lpstr>
      <vt:lpstr> 3 Lessons On Conquering Depression</vt:lpstr>
      <vt:lpstr>#1- Fresh Provision (5-8)    “..lay and slept…Angel touched…”</vt:lpstr>
      <vt:lpstr>#2- Fresh Profession (9-11)  “What Are You Doing Here”</vt:lpstr>
      <vt:lpstr>#3- Fresh Perspective (11-14, 18) “What Doest Thou Here Elijah?” </vt:lpstr>
      <vt:lpstr>#4- Fresh Purpose (15-17)        “…go anoint…”</vt:lpstr>
      <vt:lpstr>#4- Fresh Purpose (15-17)        “…go anoint…”</vt:lpstr>
      <vt:lpstr>PowerPoint 演示文稿</vt:lpstr>
      <vt:lpstr>I Second That Emotion!</vt:lpstr>
      <vt:lpstr>Depression </vt:lpstr>
      <vt:lpstr>Symptoms of Depression</vt:lpstr>
      <vt:lpstr>Depression and the Bible</vt:lpstr>
      <vt:lpstr>PowerPoint 演示文稿</vt:lpstr>
      <vt:lpstr>Why Does God Confront?</vt:lpstr>
      <vt:lpstr>PowerPoint 演示文稿</vt:lpstr>
      <vt:lpstr>PowerPoint 演示文稿</vt:lpstr>
      <vt:lpstr>The Key To Elijah’s Depression (3) “When He Saw That ….”</vt:lpstr>
      <vt:lpstr>Five Factors of Elijah’s Depression</vt:lpstr>
      <vt:lpstr>Have You Been Hurt?</vt:lpstr>
      <vt:lpstr>Have You Been Hurt?</vt:lpstr>
      <vt:lpstr>Depression </vt:lpstr>
      <vt:lpstr>Have You Been Hurt?</vt:lpstr>
      <vt:lpstr>What is Burnout?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edwar</cp:lastModifiedBy>
  <cp:revision>572</cp:revision>
  <cp:lastPrinted>2020-07-21T22:15:00Z</cp:lastPrinted>
  <dcterms:created xsi:type="dcterms:W3CDTF">2010-05-12T01:16:00Z</dcterms:created>
  <dcterms:modified xsi:type="dcterms:W3CDTF">2020-07-26T19:02:27Z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