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6" r:id="rId4"/>
    <p:sldId id="260" r:id="rId5"/>
    <p:sldId id="278" r:id="rId6"/>
    <p:sldId id="279" r:id="rId7"/>
    <p:sldId id="280" r:id="rId8"/>
    <p:sldId id="281" r:id="rId9"/>
    <p:sldId id="275" r:id="rId10"/>
    <p:sldId id="282" r:id="rId11"/>
    <p:sldId id="264" r:id="rId12"/>
    <p:sldId id="273" r:id="rId13"/>
    <p:sldId id="274" r:id="rId14"/>
    <p:sldId id="259" r:id="rId15"/>
    <p:sldId id="283" r:id="rId16"/>
    <p:sldId id="267" r:id="rId17"/>
    <p:sldId id="262" r:id="rId18"/>
    <p:sldId id="263" r:id="rId19"/>
    <p:sldId id="266" r:id="rId20"/>
    <p:sldId id="258" r:id="rId21"/>
    <p:sldId id="265" r:id="rId22"/>
    <p:sldId id="257" r:id="rId23"/>
    <p:sldId id="261" r:id="rId24"/>
    <p:sldId id="272"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E03F59-1129-4BF1-98BD-22D877B7481A}"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382602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03F59-1129-4BF1-98BD-22D877B7481A}"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276684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03F59-1129-4BF1-98BD-22D877B7481A}"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289632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03F59-1129-4BF1-98BD-22D877B7481A}"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268544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E03F59-1129-4BF1-98BD-22D877B7481A}"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424207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E03F59-1129-4BF1-98BD-22D877B7481A}"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171612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E03F59-1129-4BF1-98BD-22D877B7481A}"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25557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E03F59-1129-4BF1-98BD-22D877B7481A}"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143653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03F59-1129-4BF1-98BD-22D877B7481A}"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217753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E03F59-1129-4BF1-98BD-22D877B7481A}"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339963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E03F59-1129-4BF1-98BD-22D877B7481A}"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0414-6B47-4439-B9DF-3037F0F64193}" type="slidenum">
              <a:rPr lang="en-US" smtClean="0"/>
              <a:t>‹#›</a:t>
            </a:fld>
            <a:endParaRPr lang="en-US"/>
          </a:p>
        </p:txBody>
      </p:sp>
    </p:spTree>
    <p:extLst>
      <p:ext uri="{BB962C8B-B14F-4D97-AF65-F5344CB8AC3E}">
        <p14:creationId xmlns:p14="http://schemas.microsoft.com/office/powerpoint/2010/main" val="331600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03F59-1129-4BF1-98BD-22D877B7481A}" type="datetimeFigureOut">
              <a:rPr lang="en-US" smtClean="0"/>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0414-6B47-4439-B9DF-3037F0F64193}" type="slidenum">
              <a:rPr lang="en-US" smtClean="0"/>
              <a:t>‹#›</a:t>
            </a:fld>
            <a:endParaRPr lang="en-US"/>
          </a:p>
        </p:txBody>
      </p:sp>
    </p:spTree>
    <p:extLst>
      <p:ext uri="{BB962C8B-B14F-4D97-AF65-F5344CB8AC3E}">
        <p14:creationId xmlns:p14="http://schemas.microsoft.com/office/powerpoint/2010/main" val="327925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680357"/>
            <a:ext cx="11704320" cy="6443004"/>
          </a:xfrm>
        </p:spPr>
        <p:txBody>
          <a:bodyPr/>
          <a:lstStyle/>
          <a:p>
            <a:endParaRPr lang="en-US" dirty="0"/>
          </a:p>
        </p:txBody>
      </p:sp>
    </p:spTree>
    <p:extLst>
      <p:ext uri="{BB962C8B-B14F-4D97-AF65-F5344CB8AC3E}">
        <p14:creationId xmlns:p14="http://schemas.microsoft.com/office/powerpoint/2010/main" val="316721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53530" y="3912487"/>
            <a:ext cx="9381641" cy="2800767"/>
          </a:xfrm>
          <a:prstGeom prst="rect">
            <a:avLst/>
          </a:prstGeom>
          <a:solidFill>
            <a:schemeClr val="bg1">
              <a:alpha val="70000"/>
            </a:schemeClr>
          </a:solidFill>
        </p:spPr>
        <p:txBody>
          <a:bodyPr wrap="square" rtlCol="0">
            <a:spAutoFit/>
          </a:bodyPr>
          <a:lstStyle/>
          <a:p>
            <a:pP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As we walk today through the mine field of relationships replete with misunderstandings, remember the word of God: </a:t>
            </a:r>
          </a:p>
          <a:p>
            <a:pPr>
              <a:lnSpc>
                <a:spcPct val="110000"/>
              </a:lnSpc>
            </a:pPr>
            <a:r>
              <a:rPr lang="en-US" sz="3200" i="1" dirty="0">
                <a:effectLst>
                  <a:outerShdw blurRad="38100" dist="38100" dir="2700000" algn="tl">
                    <a:srgbClr val="000000">
                      <a:alpha val="43137"/>
                    </a:srgbClr>
                  </a:outerShdw>
                </a:effectLst>
                <a:latin typeface="Arial Rounded MT Bold" panose="020F0704030504030204" pitchFamily="34" charset="0"/>
              </a:rPr>
              <a:t>“Be angry and sin not. Do not let the sun go down upon your wrath” </a:t>
            </a:r>
            <a:r>
              <a:rPr lang="en-US" sz="3200" b="1" dirty="0">
                <a:effectLst>
                  <a:outerShdw blurRad="38100" dist="38100" dir="2700000" algn="tl">
                    <a:srgbClr val="000000">
                      <a:alpha val="43137"/>
                    </a:srgbClr>
                  </a:outerShdw>
                </a:effectLst>
                <a:latin typeface="Arial Rounded MT Bold" panose="020F0704030504030204" pitchFamily="34" charset="0"/>
              </a:rPr>
              <a:t>-Ephesians 4:26</a:t>
            </a:r>
          </a:p>
        </p:txBody>
      </p:sp>
    </p:spTree>
    <p:extLst>
      <p:ext uri="{BB962C8B-B14F-4D97-AF65-F5344CB8AC3E}">
        <p14:creationId xmlns:p14="http://schemas.microsoft.com/office/powerpoint/2010/main" val="3469073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950" y="123825"/>
            <a:ext cx="9239249" cy="5867400"/>
          </a:xfrm>
          <a:solidFill>
            <a:schemeClr val="bg1">
              <a:alpha val="85000"/>
            </a:schemeClr>
          </a:solidFill>
          <a:effectLst>
            <a:softEdge rad="38100"/>
          </a:effectLst>
        </p:spPr>
        <p:txBody>
          <a:bodyPr>
            <a:noAutofit/>
          </a:bodyPr>
          <a:lstStyle/>
          <a:p>
            <a:pPr marL="0" indent="0">
              <a:lnSpc>
                <a:spcPct val="100000"/>
              </a:lnSpc>
              <a:spcBef>
                <a:spcPts val="0"/>
              </a:spcBef>
              <a:spcAft>
                <a:spcPts val="1200"/>
              </a:spcAft>
              <a:buNone/>
            </a:pPr>
            <a:r>
              <a:rPr lang="en-US" sz="3200" b="1" dirty="0">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Just a Thought</a:t>
            </a: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rPr>
              <a:t>Anger is an acid that can do more harm to the vessel in which it is stored than to anything on which it is poured</a:t>
            </a: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600" dirty="0">
                <a:effectLst>
                  <a:outerShdw blurRad="38100" dist="38100" dir="2700000" algn="tl">
                    <a:srgbClr val="000000">
                      <a:alpha val="43137"/>
                    </a:srgbClr>
                  </a:outerShdw>
                </a:effectLst>
                <a:latin typeface="Arial Rounded MT Bold" panose="020F0704030504030204" pitchFamily="34" charset="0"/>
              </a:rPr>
              <a:t>“Never go to bed mad. Stay up / fight.” -Phyllis Diller </a:t>
            </a:r>
            <a:endPar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600" dirty="0">
                <a:effectLst>
                  <a:outerShdw blurRad="38100" dist="38100" dir="2700000" algn="tl">
                    <a:srgbClr val="000000">
                      <a:alpha val="43137"/>
                    </a:srgbClr>
                  </a:outerShdw>
                </a:effectLst>
                <a:latin typeface="Arial Rounded MT Bold" panose="020F0704030504030204" pitchFamily="34" charset="0"/>
              </a:rPr>
              <a:t>“Speak when you are angry and you will make the best speech you will ever regret.” </a:t>
            </a:r>
            <a:endPar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600" dirty="0">
                <a:effectLst>
                  <a:outerShdw blurRad="38100" dist="38100" dir="2700000" algn="tl">
                    <a:srgbClr val="000000">
                      <a:alpha val="43137"/>
                    </a:srgbClr>
                  </a:outerShdw>
                </a:effectLst>
                <a:latin typeface="Arial Rounded MT Bold" panose="020F0704030504030204" pitchFamily="34" charset="0"/>
              </a:rPr>
              <a:t>“When angry, count four. When very angry, swear.” </a:t>
            </a:r>
            <a:br>
              <a:rPr lang="en-US" sz="2600" dirty="0">
                <a:effectLst>
                  <a:outerShdw blurRad="38100" dist="38100" dir="2700000" algn="tl">
                    <a:srgbClr val="000000">
                      <a:alpha val="43137"/>
                    </a:srgbClr>
                  </a:outerShdw>
                </a:effectLst>
                <a:latin typeface="Arial Rounded MT Bold" panose="020F0704030504030204" pitchFamily="34" charset="0"/>
              </a:rPr>
            </a:br>
            <a:r>
              <a:rPr lang="en-US" sz="2600" dirty="0">
                <a:effectLst>
                  <a:outerShdw blurRad="38100" dist="38100" dir="2700000" algn="tl">
                    <a:srgbClr val="000000">
                      <a:alpha val="43137"/>
                    </a:srgbClr>
                  </a:outerShdw>
                </a:effectLst>
                <a:latin typeface="Arial Rounded MT Bold" panose="020F0704030504030204" pitchFamily="34" charset="0"/>
              </a:rPr>
              <a:t> -Mark Twain </a:t>
            </a: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 may look calm on the outside, but I have killed you three times in my head</a:t>
            </a:r>
          </a:p>
          <a:p>
            <a:pPr>
              <a:lnSpc>
                <a:spcPct val="100000"/>
              </a:lnSpc>
              <a:spcBef>
                <a:spcPts val="0"/>
              </a:spcBef>
              <a:spcAft>
                <a:spcPts val="1200"/>
              </a:spcAft>
            </a:pPr>
            <a:r>
              <a:rPr lang="en-US" sz="2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 wouldn’t have to manage my anger if people would manage their stupidity.</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1927731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iterate type="lt">
                                    <p:tmPct val="5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775408"/>
      </p:ext>
    </p:extLst>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5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132523"/>
            <a:ext cx="10969487" cy="940903"/>
          </a:xfrm>
        </p:spPr>
        <p:txBody>
          <a:bodyPr/>
          <a:lstStyle/>
          <a:p>
            <a:endParaRPr lang="en-US" dirty="0"/>
          </a:p>
        </p:txBody>
      </p:sp>
      <p:sp>
        <p:nvSpPr>
          <p:cNvPr id="3" name="Content Placeholder 2"/>
          <p:cNvSpPr>
            <a:spLocks noGrp="1"/>
          </p:cNvSpPr>
          <p:nvPr>
            <p:ph idx="1"/>
          </p:nvPr>
        </p:nvSpPr>
        <p:spPr>
          <a:xfrm>
            <a:off x="834887" y="1351723"/>
            <a:ext cx="11088757" cy="5367130"/>
          </a:xfrm>
        </p:spPr>
        <p:txBody>
          <a:bodyPr/>
          <a:lstStyle/>
          <a:p>
            <a:r>
              <a:rPr lang="en-US" dirty="0"/>
              <a:t>OJ overcame extreme odds</a:t>
            </a:r>
          </a:p>
          <a:p>
            <a:r>
              <a:rPr lang="en-US" dirty="0"/>
              <a:t>In the End</a:t>
            </a:r>
          </a:p>
          <a:p>
            <a:r>
              <a:rPr lang="en-US" dirty="0"/>
              <a:t>Couldn’t overcome his Anger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75" b="9138"/>
          <a:stretch/>
        </p:blipFill>
        <p:spPr>
          <a:xfrm>
            <a:off x="2952750" y="573437"/>
            <a:ext cx="6286500" cy="5424408"/>
          </a:xfrm>
          <a:prstGeom prst="rect">
            <a:avLst/>
          </a:prstGeom>
        </p:spPr>
      </p:pic>
    </p:spTree>
    <p:extLst>
      <p:ext uri="{BB962C8B-B14F-4D97-AF65-F5344CB8AC3E}">
        <p14:creationId xmlns:p14="http://schemas.microsoft.com/office/powerpoint/2010/main" val="20725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0989317C-040E-433F-BFA7-45CB113CF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4" y="358507"/>
            <a:ext cx="3383661" cy="2427542"/>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6819B3B2-1051-4D66-A5D2-30965D43A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166937"/>
            <a:ext cx="3810000" cy="2524125"/>
          </a:xfrm>
          <a:prstGeom prst="rect">
            <a:avLst/>
          </a:prstGeom>
        </p:spPr>
      </p:pic>
      <p:pic>
        <p:nvPicPr>
          <p:cNvPr id="7" name="Picture 6" descr="A picture containing person, person, indoor, sitting&#10;&#10;Description automatically generated">
            <a:extLst>
              <a:ext uri="{FF2B5EF4-FFF2-40B4-BE49-F238E27FC236}">
                <a16:creationId xmlns:a16="http://schemas.microsoft.com/office/drawing/2014/main" id="{35828906-CF1A-4745-981C-DFFD5E61F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876" y="449580"/>
            <a:ext cx="3333750" cy="2667000"/>
          </a:xfrm>
          <a:prstGeom prst="rect">
            <a:avLst/>
          </a:prstGeom>
        </p:spPr>
      </p:pic>
    </p:spTree>
    <p:extLst>
      <p:ext uri="{BB962C8B-B14F-4D97-AF65-F5344CB8AC3E}">
        <p14:creationId xmlns:p14="http://schemas.microsoft.com/office/powerpoint/2010/main" val="9543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0"/>
            <a:ext cx="8458200" cy="914400"/>
          </a:xfrm>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How Do I Handle My Anger?</a:t>
            </a:r>
          </a:p>
        </p:txBody>
      </p:sp>
      <p:sp>
        <p:nvSpPr>
          <p:cNvPr id="5" name="TextBox 4"/>
          <p:cNvSpPr txBox="1"/>
          <p:nvPr/>
        </p:nvSpPr>
        <p:spPr>
          <a:xfrm>
            <a:off x="1752600" y="1219200"/>
            <a:ext cx="8915400" cy="5463034"/>
          </a:xfrm>
          <a:prstGeom prst="rect">
            <a:avLst/>
          </a:prstGeom>
          <a:solidFill>
            <a:schemeClr val="bg1">
              <a:alpha val="84000"/>
            </a:schemeClr>
          </a:solidFill>
        </p:spPr>
        <p:txBody>
          <a:bodyPr wrap="square" rtlCol="0">
            <a:spAutoFit/>
          </a:bodyPr>
          <a:lstStyle/>
          <a:p>
            <a:pPr marL="342900" indent="-342900"/>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Principle 1:</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Admit the Sin in Your Anger -4:26</a:t>
            </a:r>
          </a:p>
          <a:p>
            <a:pPr marL="342900" indent="-342900"/>
            <a:endParaRPr lang="en-US" b="1" dirty="0">
              <a:effectLst>
                <a:outerShdw blurRad="38100" dist="38100" dir="2700000" algn="tl">
                  <a:srgbClr val="000000">
                    <a:alpha val="43137"/>
                  </a:srgbClr>
                </a:outerShdw>
              </a:effectLst>
            </a:endParaRPr>
          </a:p>
          <a:p>
            <a:pPr marL="342900" indent="-342900"/>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 #2:</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Confront Anger by Seeing Satan in It-</a:t>
            </a: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4:27</a:t>
            </a:r>
          </a:p>
          <a:p>
            <a:pPr marL="342900" indent="-342900"/>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342900" indent="-342900"/>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4th Step Is To </a:t>
            </a: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“Diffuse It”</a:t>
            </a:r>
          </a:p>
          <a:p>
            <a:pPr marL="800100" lvl="1" indent="-342900">
              <a:buFont typeface="Arial" pitchFamily="34" charset="0"/>
              <a:buChar char="•"/>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Deal w- it so it doesn’t Explode…</a:t>
            </a:r>
          </a:p>
          <a:p>
            <a:pPr marL="800100" lvl="1" indent="-342900">
              <a:spcAft>
                <a:spcPts val="600"/>
              </a:spcAft>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…becoming a Doorway</a:t>
            </a:r>
          </a:p>
          <a:p>
            <a:pPr marL="342900" indent="-342900"/>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Travel Light</a:t>
            </a:r>
          </a:p>
          <a:p>
            <a:pPr marL="342900" indent="-342900">
              <a:spcAft>
                <a:spcPts val="6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 Does Not Stay Angry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-Micah 7:18, </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30:5</a:t>
            </a:r>
          </a:p>
          <a:p>
            <a:pPr marL="342900" indent="-342900">
              <a:spcAft>
                <a:spcPts val="6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Settle Matters Quickly</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-Eph 4:27</a:t>
            </a:r>
          </a:p>
          <a:p>
            <a:pPr marL="342900" indent="-342900"/>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Refuse</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recreate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Satan’s Character </a:t>
            </a:r>
            <a:endParaRPr lang="en-US" sz="28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3541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p:cTn id="20"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4" end="4"/>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5" end="5"/>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p:cTn id="30"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5">
                                            <p:txEl>
                                              <p:pRg st="6" end="6"/>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p:cTn id="42"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p:cTn id="49"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 calcmode="lin" valueType="num">
                                      <p:cBhvr>
                                        <p:cTn id="56"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Dangerous Anger</a:t>
            </a:r>
            <a:endParaRPr lang="en-US" dirty="0"/>
          </a:p>
        </p:txBody>
      </p:sp>
      <p:sp>
        <p:nvSpPr>
          <p:cNvPr id="3" name="Content Placeholder 2"/>
          <p:cNvSpPr>
            <a:spLocks noGrp="1"/>
          </p:cNvSpPr>
          <p:nvPr>
            <p:ph idx="1"/>
          </p:nvPr>
        </p:nvSpPr>
        <p:spPr>
          <a:xfrm>
            <a:off x="1828800" y="1554162"/>
            <a:ext cx="8686800" cy="5075238"/>
          </a:xfrm>
          <a:solidFill>
            <a:schemeClr val="bg2">
              <a:alpha val="85000"/>
            </a:schemeClr>
          </a:solidFill>
        </p:spPr>
        <p:txBody>
          <a:bodyPr>
            <a:noAutofit/>
          </a:bodyPr>
          <a:lstStyle/>
          <a:p>
            <a:pPr>
              <a:spcAft>
                <a:spcPts val="600"/>
              </a:spcAft>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Made Cain Kill Abel.</a:t>
            </a:r>
          </a:p>
          <a:p>
            <a:pPr>
              <a:spcAft>
                <a:spcPts val="600"/>
              </a:spcAft>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Made Saul Lose His Throne.</a:t>
            </a:r>
          </a:p>
          <a:p>
            <a:pPr>
              <a:spcAft>
                <a:spcPts val="600"/>
              </a:spcAft>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Made Moses Smite the Rock.</a:t>
            </a:r>
          </a:p>
          <a:p>
            <a:pPr>
              <a:buClrTx/>
              <a:buSzPct val="990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Warning!</a:t>
            </a:r>
          </a:p>
          <a:p>
            <a:pPr>
              <a:buClrTx/>
              <a:buSzPct val="990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Anger is Not Met with a Biblical Solution</a:t>
            </a:r>
          </a:p>
          <a:p>
            <a:pPr>
              <a:spcAft>
                <a:spcPts val="600"/>
              </a:spcAft>
              <a:buSzPct val="990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Can End Up Killing Yourself. </a:t>
            </a:r>
          </a:p>
          <a:p>
            <a:pPr>
              <a:spcAft>
                <a:spcPts val="600"/>
              </a:spcAft>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it does not kill you -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Physically</a:t>
            </a:r>
          </a:p>
          <a:p>
            <a:pPr>
              <a:spcAft>
                <a:spcPts val="600"/>
              </a:spcAft>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gets you -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Emotionally </a:t>
            </a:r>
          </a:p>
          <a:p>
            <a:pPr>
              <a:buClrTx/>
              <a:buSzPct val="99000"/>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Ultimate End is to Kill You -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Spiritually</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p:txBody>
      </p:sp>
    </p:spTree>
    <p:extLst>
      <p:ext uri="{BB962C8B-B14F-4D97-AF65-F5344CB8AC3E}">
        <p14:creationId xmlns:p14="http://schemas.microsoft.com/office/powerpoint/2010/main" val="140082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par>
                          <p:cTn id="41" fill="hold">
                            <p:stCondLst>
                              <p:cond delay="1350"/>
                            </p:stCondLst>
                            <p:childTnLst>
                              <p:par>
                                <p:cTn id="42" presetID="3" presetClass="emph" presetSubtype="2" fill="hold" grpId="0" nodeType="afterEffect">
                                  <p:stCondLst>
                                    <p:cond delay="0"/>
                                  </p:stCondLst>
                                  <p:iterate type="lt">
                                    <p:tmPct val="0"/>
                                  </p:iterate>
                                  <p:childTnLst>
                                    <p:animClr clrSpc="rgb" dir="cw">
                                      <p:cBhvr override="childStyle">
                                        <p:cTn id="43" dur="2000" fill="hold"/>
                                        <p:tgtEl>
                                          <p:spTgt spid="3">
                                            <p:txEl>
                                              <p:pRg st="3" end="3"/>
                                            </p:txEl>
                                          </p:spTgt>
                                        </p:tgtEl>
                                        <p:attrNameLst>
                                          <p:attrName>style.color</p:attrName>
                                        </p:attrNameLst>
                                      </p:cBhvr>
                                      <p:to>
                                        <a:schemeClr val="accent2"/>
                                      </p:to>
                                    </p:animClr>
                                  </p:childTnLst>
                                </p:cTn>
                              </p:par>
                            </p:childTnLst>
                          </p:cTn>
                        </p:par>
                        <p:par>
                          <p:cTn id="44" fill="hold">
                            <p:stCondLst>
                              <p:cond delay="3350"/>
                            </p:stCondLst>
                            <p:childTnLst>
                              <p:par>
                                <p:cTn id="45" presetID="15" presetClass="entr" presetSubtype="0" fill="hold" grpId="0" nodeType="afterEffect">
                                  <p:stCondLst>
                                    <p:cond delay="100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5350"/>
                            </p:stCondLst>
                            <p:childTnLst>
                              <p:par>
                                <p:cTn id="52" presetID="15" presetClass="entr" presetSubtype="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3892062" cy="32179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313" y="408842"/>
            <a:ext cx="3810000"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661254"/>
            <a:ext cx="2286000" cy="23526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8069" r="20708"/>
          <a:stretch/>
        </p:blipFill>
        <p:spPr>
          <a:xfrm>
            <a:off x="601189" y="4036402"/>
            <a:ext cx="2915733" cy="273367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6873" b="9859"/>
          <a:stretch/>
        </p:blipFill>
        <p:spPr>
          <a:xfrm>
            <a:off x="3983106" y="3618861"/>
            <a:ext cx="3086100" cy="314076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3350" y="3446585"/>
            <a:ext cx="3600450" cy="3323492"/>
          </a:xfrm>
          <a:prstGeom prst="rect">
            <a:avLst/>
          </a:prstGeom>
        </p:spPr>
      </p:pic>
    </p:spTree>
    <p:extLst>
      <p:ext uri="{BB962C8B-B14F-4D97-AF65-F5344CB8AC3E}">
        <p14:creationId xmlns:p14="http://schemas.microsoft.com/office/powerpoint/2010/main" val="285203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45" y="115179"/>
            <a:ext cx="1885950" cy="28575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85893CB-16ED-4419-B2DA-8C84CDCC2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112" y="377951"/>
            <a:ext cx="3167888" cy="259472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40D5793-CECF-4261-A7D3-C5F57145A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588" y="28575"/>
            <a:ext cx="2641600" cy="2857500"/>
          </a:xfrm>
          <a:prstGeom prst="rect">
            <a:avLst/>
          </a:prstGeom>
        </p:spPr>
      </p:pic>
    </p:spTree>
    <p:extLst>
      <p:ext uri="{BB962C8B-B14F-4D97-AF65-F5344CB8AC3E}">
        <p14:creationId xmlns:p14="http://schemas.microsoft.com/office/powerpoint/2010/main" val="58095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6119" y="0"/>
            <a:ext cx="3732628" cy="1048117"/>
          </a:xfrm>
        </p:spPr>
        <p:txBody>
          <a:bodyPr/>
          <a:lstStyle/>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Anger</a:t>
            </a:r>
          </a:p>
        </p:txBody>
      </p:sp>
      <p:sp>
        <p:nvSpPr>
          <p:cNvPr id="3" name="Subtitle 2"/>
          <p:cNvSpPr>
            <a:spLocks noGrp="1"/>
          </p:cNvSpPr>
          <p:nvPr>
            <p:ph type="subTitle" idx="1"/>
          </p:nvPr>
        </p:nvSpPr>
        <p:spPr>
          <a:xfrm>
            <a:off x="286603" y="927884"/>
            <a:ext cx="4471916" cy="697007"/>
          </a:xfrm>
        </p:spPr>
        <p:txBody>
          <a:bodyPr>
            <a:norm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Ephesians 4:26-27</a:t>
            </a:r>
          </a:p>
        </p:txBody>
      </p:sp>
      <p:sp>
        <p:nvSpPr>
          <p:cNvPr id="4" name="Title 1"/>
          <p:cNvSpPr txBox="1">
            <a:spLocks/>
          </p:cNvSpPr>
          <p:nvPr/>
        </p:nvSpPr>
        <p:spPr>
          <a:xfrm>
            <a:off x="6096000" y="5809882"/>
            <a:ext cx="6740769" cy="10481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effectLst>
                  <a:outerShdw blurRad="38100" dist="38100" dir="2700000" algn="tl">
                    <a:srgbClr val="000000">
                      <a:alpha val="43137"/>
                    </a:srgbClr>
                  </a:outerShdw>
                </a:effectLst>
                <a:latin typeface="Arial Rounded MT Bold" panose="020F0704030504030204" pitchFamily="34" charset="0"/>
              </a:rPr>
              <a:t>Kicking the Cat</a:t>
            </a:r>
          </a:p>
        </p:txBody>
      </p:sp>
      <p:sp>
        <p:nvSpPr>
          <p:cNvPr id="5" name="TextBox 4"/>
          <p:cNvSpPr txBox="1"/>
          <p:nvPr/>
        </p:nvSpPr>
        <p:spPr>
          <a:xfrm>
            <a:off x="928467" y="0"/>
            <a:ext cx="1871003"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
        <p:nvSpPr>
          <p:cNvPr id="6" name="TextBox 5"/>
          <p:cNvSpPr txBox="1"/>
          <p:nvPr/>
        </p:nvSpPr>
        <p:spPr>
          <a:xfrm>
            <a:off x="928466" y="6379250"/>
            <a:ext cx="1871003"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August 23, 2020</a:t>
            </a:r>
          </a:p>
        </p:txBody>
      </p:sp>
      <p:sp>
        <p:nvSpPr>
          <p:cNvPr id="7" name="TextBox 6">
            <a:extLst>
              <a:ext uri="{FF2B5EF4-FFF2-40B4-BE49-F238E27FC236}">
                <a16:creationId xmlns:a16="http://schemas.microsoft.com/office/drawing/2014/main" id="{B742078C-C21B-4E69-AEF8-127907C41BFF}"/>
              </a:ext>
            </a:extLst>
          </p:cNvPr>
          <p:cNvSpPr txBox="1"/>
          <p:nvPr/>
        </p:nvSpPr>
        <p:spPr>
          <a:xfrm>
            <a:off x="6096000" y="1285875"/>
            <a:ext cx="1076325"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Pt 2</a:t>
            </a:r>
          </a:p>
        </p:txBody>
      </p:sp>
    </p:spTree>
    <p:extLst>
      <p:ext uri="{BB962C8B-B14F-4D97-AF65-F5344CB8AC3E}">
        <p14:creationId xmlns:p14="http://schemas.microsoft.com/office/powerpoint/2010/main" val="2076129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14" y="-96077"/>
            <a:ext cx="9493112" cy="940903"/>
          </a:xfrm>
          <a:solidFill>
            <a:schemeClr val="bg1">
              <a:alpha val="80000"/>
            </a:schemeClr>
          </a:solidFill>
        </p:spPr>
        <p:txBody>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There Are Four Sources of Anger</a:t>
            </a:r>
          </a:p>
        </p:txBody>
      </p:sp>
      <p:sp>
        <p:nvSpPr>
          <p:cNvPr id="3" name="Content Placeholder 2"/>
          <p:cNvSpPr>
            <a:spLocks noGrp="1"/>
          </p:cNvSpPr>
          <p:nvPr>
            <p:ph idx="1"/>
          </p:nvPr>
        </p:nvSpPr>
        <p:spPr>
          <a:xfrm>
            <a:off x="5526158" y="1861932"/>
            <a:ext cx="6665842" cy="4996068"/>
          </a:xfrm>
          <a:solidFill>
            <a:schemeClr val="bg1">
              <a:alpha val="80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Hurt</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Your Heart Is Wounded. </a:t>
            </a: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Injustice</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Your Right Is Violated. </a:t>
            </a: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Fear</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Your Future Is Threatened. </a:t>
            </a: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Frustration</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Your Effort Is Unsuccessful.</a:t>
            </a:r>
          </a:p>
        </p:txBody>
      </p:sp>
    </p:spTree>
    <p:extLst>
      <p:ext uri="{BB962C8B-B14F-4D97-AF65-F5344CB8AC3E}">
        <p14:creationId xmlns:p14="http://schemas.microsoft.com/office/powerpoint/2010/main" val="1601850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75956" y="104388"/>
            <a:ext cx="4384634" cy="940903"/>
          </a:xfrm>
          <a:solidFill>
            <a:schemeClr val="bg1">
              <a:alpha val="5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Anger’s Nurture</a:t>
            </a:r>
          </a:p>
        </p:txBody>
      </p:sp>
      <p:sp>
        <p:nvSpPr>
          <p:cNvPr id="3" name="Content Placeholder 2"/>
          <p:cNvSpPr>
            <a:spLocks noGrp="1"/>
          </p:cNvSpPr>
          <p:nvPr>
            <p:ph idx="1"/>
          </p:nvPr>
        </p:nvSpPr>
        <p:spPr>
          <a:xfrm>
            <a:off x="0" y="2259665"/>
            <a:ext cx="11058525" cy="4598335"/>
          </a:xfrm>
          <a:solidFill>
            <a:schemeClr val="bg1">
              <a:alpha val="50000"/>
            </a:schemeClr>
          </a:solidFill>
          <a:effectLst>
            <a:softEdge rad="381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Anger is Fed by Feelings of…  </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Disappointment </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Rejection</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Embarrassment </a:t>
            </a: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Anger Pits You Against Whatever Sparked the Emotion </a:t>
            </a:r>
          </a:p>
          <a:p>
            <a:pPr lvl="1">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It Is the Opposite of the Feeling of Love. </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Love Draws You Toward the Person…</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…Anger Sets You Against the Person</a:t>
            </a:r>
          </a:p>
          <a:p>
            <a:pPr marL="0" indent="0">
              <a:buNone/>
            </a:pPr>
            <a:endParaRPr lang="en-US" dirty="0"/>
          </a:p>
        </p:txBody>
      </p:sp>
    </p:spTree>
    <p:extLst>
      <p:ext uri="{BB962C8B-B14F-4D97-AF65-F5344CB8AC3E}">
        <p14:creationId xmlns:p14="http://schemas.microsoft.com/office/powerpoint/2010/main" val="294352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par>
                          <p:cTn id="24" fill="hold">
                            <p:stCondLst>
                              <p:cond delay="6000"/>
                            </p:stCondLst>
                            <p:childTnLst>
                              <p:par>
                                <p:cTn id="25" presetID="16" presetClass="entr" presetSubtype="37"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outVertical)">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par>
                          <p:cTn id="37" fill="hold">
                            <p:stCondLst>
                              <p:cond delay="4000"/>
                            </p:stCondLst>
                            <p:childTnLst>
                              <p:par>
                                <p:cTn id="38" presetID="16" presetClass="entr" presetSubtype="37"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outVertical)">
                                      <p:cBhvr>
                                        <p:cTn id="40" dur="2000"/>
                                        <p:tgtEl>
                                          <p:spTgt spid="3">
                                            <p:txEl>
                                              <p:pRg st="6" end="6"/>
                                            </p:txEl>
                                          </p:spTgt>
                                        </p:tgtEl>
                                      </p:cBhvr>
                                    </p:animEffect>
                                  </p:childTnLst>
                                </p:cTn>
                              </p:par>
                            </p:childTnLst>
                          </p:cTn>
                        </p:par>
                        <p:par>
                          <p:cTn id="41" fill="hold">
                            <p:stCondLst>
                              <p:cond delay="6000"/>
                            </p:stCondLst>
                            <p:childTnLst>
                              <p:par>
                                <p:cTn id="42" presetID="16" presetClass="entr" presetSubtype="37"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outVertical)">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8480" y="-178903"/>
            <a:ext cx="5424115" cy="940903"/>
          </a:xfrm>
          <a:noFill/>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Anger Is Never Neutral</a:t>
            </a:r>
          </a:p>
        </p:txBody>
      </p:sp>
      <p:sp>
        <p:nvSpPr>
          <p:cNvPr id="3" name="Content Placeholder 2"/>
          <p:cNvSpPr>
            <a:spLocks noGrp="1"/>
          </p:cNvSpPr>
          <p:nvPr>
            <p:ph idx="1"/>
          </p:nvPr>
        </p:nvSpPr>
        <p:spPr>
          <a:xfrm>
            <a:off x="834889" y="1564199"/>
            <a:ext cx="3178312" cy="5154654"/>
          </a:xfrm>
          <a:solidFill>
            <a:schemeClr val="bg1">
              <a:alpha val="60000"/>
            </a:schemeClr>
          </a:solidFill>
          <a:effectLst>
            <a:softEdge rad="38100"/>
          </a:effectLst>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Challenge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(healthy)</a:t>
            </a:r>
          </a:p>
          <a:p>
            <a:r>
              <a:rPr lang="en-US" sz="3200" b="1" dirty="0">
                <a:effectLst>
                  <a:outerShdw blurRad="38100" dist="38100" dir="2700000" algn="tl">
                    <a:srgbClr val="000000">
                      <a:alpha val="43137"/>
                    </a:srgbClr>
                  </a:outerShdw>
                </a:effectLst>
                <a:latin typeface="Arial Rounded MT Bold" panose="020F0704030504030204" pitchFamily="34" charset="0"/>
              </a:rPr>
              <a:t>Compound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(unhealthy)</a:t>
            </a:r>
          </a:p>
          <a:p>
            <a:r>
              <a:rPr lang="en-US" sz="3200" b="1" dirty="0">
                <a:effectLst>
                  <a:outerShdw blurRad="38100" dist="38100" dir="2700000" algn="tl">
                    <a:srgbClr val="000000">
                      <a:alpha val="43137"/>
                    </a:srgbClr>
                  </a:outerShdw>
                </a:effectLst>
                <a:latin typeface="Arial Rounded MT Bold" panose="020F0704030504030204" pitchFamily="34" charset="0"/>
              </a:rPr>
              <a:t>Collapse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(unhealthy)</a:t>
            </a:r>
          </a:p>
          <a:p>
            <a:r>
              <a:rPr lang="en-US" sz="3200" b="1" dirty="0">
                <a:effectLst>
                  <a:outerShdw blurRad="38100" dist="38100" dir="2700000" algn="tl">
                    <a:srgbClr val="000000">
                      <a:alpha val="43137"/>
                    </a:srgbClr>
                  </a:outerShdw>
                </a:effectLst>
                <a:latin typeface="Arial Rounded MT Bold" panose="020F0704030504030204" pitchFamily="34" charset="0"/>
              </a:rPr>
              <a:t>Contagious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(unhealthy) </a:t>
            </a:r>
          </a:p>
          <a:p>
            <a:r>
              <a:rPr lang="en-US" sz="3200" b="1" dirty="0">
                <a:effectLst>
                  <a:outerShdw blurRad="38100" dist="38100" dir="2700000" algn="tl">
                    <a:srgbClr val="000000">
                      <a:alpha val="43137"/>
                    </a:srgbClr>
                  </a:outerShdw>
                </a:effectLst>
                <a:latin typeface="Arial Rounded MT Bold" panose="020F0704030504030204" pitchFamily="34" charset="0"/>
              </a:rPr>
              <a:t>Contaminates</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(unhealthy) </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txBox="1">
            <a:spLocks/>
          </p:cNvSpPr>
          <p:nvPr/>
        </p:nvSpPr>
        <p:spPr>
          <a:xfrm>
            <a:off x="7244863" y="1086677"/>
            <a:ext cx="4337538" cy="5632175"/>
          </a:xfrm>
          <a:prstGeom prst="rect">
            <a:avLst/>
          </a:prstGeom>
          <a:solidFill>
            <a:schemeClr val="bg1">
              <a:alpha val="6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...Confrontation </a:t>
            </a:r>
          </a:p>
          <a:p>
            <a:pPr marL="457200" lvl="1" indent="0">
              <a:buFont typeface="Arial" panose="020B0604020202020204" pitchFamily="34" charset="0"/>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...Explode </a:t>
            </a:r>
          </a:p>
          <a:p>
            <a:pPr marL="457200" lvl="1" indent="0">
              <a:buFont typeface="Arial" panose="020B0604020202020204" pitchFamily="34" charset="0"/>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…Implode </a:t>
            </a:r>
          </a:p>
          <a:p>
            <a:pPr marL="457200" lvl="1" indent="0">
              <a:buFont typeface="Arial" panose="020B0604020202020204" pitchFamily="34" charset="0"/>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…Rubs Off  </a:t>
            </a:r>
          </a:p>
          <a:p>
            <a:pPr marL="457200" lvl="1" indent="0">
              <a:buFont typeface="Arial" panose="020B0604020202020204" pitchFamily="34" charset="0"/>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…Nasty Environment</a:t>
            </a:r>
          </a:p>
          <a:p>
            <a:pPr marL="457200" lvl="1" indent="0">
              <a:buFont typeface="Arial" panose="020B0604020202020204" pitchFamily="34" charset="0"/>
              <a:buNone/>
            </a:pPr>
            <a:r>
              <a:rPr lang="en-US" sz="2800" b="1" dirty="0">
                <a:effectLst>
                  <a:outerShdw blurRad="38100" dist="38100" dir="2700000" algn="tl">
                    <a:srgbClr val="000000">
                      <a:alpha val="43137"/>
                    </a:srgbClr>
                  </a:outerShdw>
                </a:effectLst>
                <a:latin typeface="Arial Rounded MT Bold" panose="020F0704030504030204" pitchFamily="34" charset="0"/>
              </a:rPr>
              <a:t> </a:t>
            </a:r>
          </a:p>
          <a:p>
            <a:pPr marL="0" indent="0">
              <a:buFont typeface="Arial" panose="020B0604020202020204" pitchFamily="34" charse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a:extLst>
              <a:ext uri="{FF2B5EF4-FFF2-40B4-BE49-F238E27FC236}">
                <a16:creationId xmlns:a16="http://schemas.microsoft.com/office/drawing/2014/main" id="{B8648798-97E7-463E-A67A-16E9A31F1294}"/>
              </a:ext>
            </a:extLst>
          </p:cNvPr>
          <p:cNvSpPr txBox="1"/>
          <p:nvPr/>
        </p:nvSpPr>
        <p:spPr>
          <a:xfrm>
            <a:off x="30481" y="701040"/>
            <a:ext cx="6421120" cy="584775"/>
          </a:xfrm>
          <a:prstGeom prst="rect">
            <a:avLst/>
          </a:prstGeom>
          <a:noFill/>
        </p:spPr>
        <p:txBody>
          <a:bodyPr wrap="square" rtlCol="0">
            <a:sp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It Always has Consequences…</a:t>
            </a:r>
          </a:p>
        </p:txBody>
      </p:sp>
    </p:spTree>
    <p:extLst>
      <p:ext uri="{BB962C8B-B14F-4D97-AF65-F5344CB8AC3E}">
        <p14:creationId xmlns:p14="http://schemas.microsoft.com/office/powerpoint/2010/main" val="304896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ppt_w</p:attrName>
                                        </p:attrNameLst>
                                      </p:cBhvr>
                                      <p:tavLst>
                                        <p:tav tm="0">
                                          <p:val>
                                            <p:fltVal val="0"/>
                                          </p:val>
                                        </p:tav>
                                        <p:tav tm="100000">
                                          <p:val>
                                            <p:strVal val="#ppt_w"/>
                                          </p:val>
                                        </p:tav>
                                      </p:tavLst>
                                    </p:anim>
                                    <p:anim calcmode="lin" valueType="num">
                                      <p:cBhvr>
                                        <p:cTn id="13" dur="2000" fill="hold"/>
                                        <p:tgtEl>
                                          <p:spTgt spid="3">
                                            <p:bg/>
                                          </p:spTgt>
                                        </p:tgtEl>
                                        <p:attrNameLst>
                                          <p:attrName>ppt_h</p:attrName>
                                        </p:attrNameLst>
                                      </p:cBhvr>
                                      <p:tavLst>
                                        <p:tav tm="0">
                                          <p:val>
                                            <p:fltVal val="0"/>
                                          </p:val>
                                        </p:tav>
                                        <p:tav tm="100000">
                                          <p:val>
                                            <p:strVal val="#ppt_h"/>
                                          </p:val>
                                        </p:tav>
                                      </p:tavLst>
                                    </p:anim>
                                    <p:animEffect transition="in" filter="fade">
                                      <p:cBhvr>
                                        <p:cTn id="14" dur="2000"/>
                                        <p:tgtEl>
                                          <p:spTgt spid="3">
                                            <p:bg/>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childTnLst>
                          </p:cTn>
                        </p:par>
                        <p:par>
                          <p:cTn id="26" fill="hold">
                            <p:stCondLst>
                              <p:cond delay="4000"/>
                            </p:stCondLst>
                            <p:childTnLst>
                              <p:par>
                                <p:cTn id="27" presetID="2" presetClass="entr" presetSubtype="3"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000" fill="hold"/>
                                        <p:tgtEl>
                                          <p:spTgt spid="4"/>
                                        </p:tgtEl>
                                        <p:attrNameLst>
                                          <p:attrName>ppt_x</p:attrName>
                                        </p:attrNameLst>
                                      </p:cBhvr>
                                      <p:tavLst>
                                        <p:tav tm="0">
                                          <p:val>
                                            <p:strVal val="1+#ppt_w/2"/>
                                          </p:val>
                                        </p:tav>
                                        <p:tav tm="100000">
                                          <p:val>
                                            <p:strVal val="#ppt_x"/>
                                          </p:val>
                                        </p:tav>
                                      </p:tavLst>
                                    </p:anim>
                                    <p:anim calcmode="lin" valueType="num">
                                      <p:cBhvr additive="base">
                                        <p:cTn id="30" dur="2000" fill="hold"/>
                                        <p:tgtEl>
                                          <p:spTgt spid="4"/>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2000"/>
                                        <p:tgtEl>
                                          <p:spTgt spid="3">
                                            <p:txEl>
                                              <p:pRg st="2" end="2"/>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5" dur="2000"/>
                                        <p:tgtEl>
                                          <p:spTgt spid="3">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20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5" dur="2000"/>
                                        <p:tgtEl>
                                          <p:spTgt spid="3">
                                            <p:txEl>
                                              <p:pRg st="4" end="4"/>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2000"/>
                                        <p:tgtEl>
                                          <p:spTgt spid="3">
                                            <p:txEl>
                                              <p:pRg st="5" end="5"/>
                                            </p:txEl>
                                          </p:spTgt>
                                        </p:tgtEl>
                                      </p:cBhvr>
                                    </p:animEffect>
                                  </p:childTnLst>
                                </p:cTn>
                              </p:par>
                            </p:childTnLst>
                          </p:cTn>
                        </p:par>
                        <p:par>
                          <p:cTn id="61" fill="hold">
                            <p:stCondLst>
                              <p:cond delay="2000"/>
                            </p:stCondLst>
                            <p:childTnLst>
                              <p:par>
                                <p:cTn id="62" presetID="42" presetClass="entr" presetSubtype="0" fill="hold" nodeType="after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fade">
                                      <p:cBhvr>
                                        <p:cTn id="64" dur="2000"/>
                                        <p:tgtEl>
                                          <p:spTgt spid="4">
                                            <p:txEl>
                                              <p:pRg st="5" end="5"/>
                                            </p:txEl>
                                          </p:spTgt>
                                        </p:tgtEl>
                                      </p:cBhvr>
                                    </p:animEffect>
                                    <p:anim calcmode="lin" valueType="num">
                                      <p:cBhvr>
                                        <p:cTn id="65"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6" dur="2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3" dur="2000"/>
                                        <p:tgtEl>
                                          <p:spTgt spid="3">
                                            <p:txEl>
                                              <p:pRg st="6" end="6"/>
                                            </p:tx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8" dur="2000"/>
                                        <p:tgtEl>
                                          <p:spTgt spid="3">
                                            <p:txEl>
                                              <p:pRg st="7" end="7"/>
                                            </p:txEl>
                                          </p:spTgt>
                                        </p:tgtEl>
                                      </p:cBhvr>
                                    </p:animEffect>
                                  </p:childTnLst>
                                </p:cTn>
                              </p:par>
                            </p:childTnLst>
                          </p:cTn>
                        </p:par>
                        <p:par>
                          <p:cTn id="79" fill="hold">
                            <p:stCondLst>
                              <p:cond delay="2000"/>
                            </p:stCondLst>
                            <p:childTnLst>
                              <p:par>
                                <p:cTn id="80" presetID="53" presetClass="entr" presetSubtype="16" fill="hold" nodeType="after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 calcmode="lin" valueType="num">
                                      <p:cBhvr>
                                        <p:cTn id="82"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3" dur="2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84" dur="2000"/>
                                        <p:tgtEl>
                                          <p:spTgt spid="4">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0"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1" dur="2000"/>
                                        <p:tgtEl>
                                          <p:spTgt spid="3">
                                            <p:txEl>
                                              <p:pRg st="8" end="8"/>
                                            </p:txEl>
                                          </p:spTgt>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 calcmode="lin" valueType="num">
                                      <p:cBhvr>
                                        <p:cTn id="94"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5"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6" dur="2000"/>
                                        <p:tgtEl>
                                          <p:spTgt spid="3">
                                            <p:txEl>
                                              <p:pRg st="9" end="9"/>
                                            </p:txEl>
                                          </p:spTgt>
                                        </p:tgtEl>
                                      </p:cBhvr>
                                    </p:animEffect>
                                  </p:childTnLst>
                                </p:cTn>
                              </p:par>
                            </p:childTnLst>
                          </p:cTn>
                        </p:par>
                        <p:par>
                          <p:cTn id="97" fill="hold">
                            <p:stCondLst>
                              <p:cond delay="2000"/>
                            </p:stCondLst>
                            <p:childTnLst>
                              <p:par>
                                <p:cTn id="98" presetID="16" presetClass="entr" presetSubtype="21" fill="hold" nodeType="afterEffect">
                                  <p:stCondLst>
                                    <p:cond delay="0"/>
                                  </p:stCondLst>
                                  <p:childTnLst>
                                    <p:set>
                                      <p:cBhvr>
                                        <p:cTn id="99" dur="1" fill="hold">
                                          <p:stCondLst>
                                            <p:cond delay="0"/>
                                          </p:stCondLst>
                                        </p:cTn>
                                        <p:tgtEl>
                                          <p:spTgt spid="4">
                                            <p:txEl>
                                              <p:pRg st="9" end="9"/>
                                            </p:txEl>
                                          </p:spTgt>
                                        </p:tgtEl>
                                        <p:attrNameLst>
                                          <p:attrName>style.visibility</p:attrName>
                                        </p:attrNameLst>
                                      </p:cBhvr>
                                      <p:to>
                                        <p:strVal val="visible"/>
                                      </p:to>
                                    </p:set>
                                    <p:animEffect transition="in" filter="barn(inVertical)">
                                      <p:cBhvr>
                                        <p:cTn id="100"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2707" y="241011"/>
            <a:ext cx="5753016" cy="940903"/>
          </a:xfrm>
          <a:solidFill>
            <a:schemeClr val="bg1">
              <a:alpha val="5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Anger’s  Negatives</a:t>
            </a:r>
          </a:p>
        </p:txBody>
      </p:sp>
      <p:sp>
        <p:nvSpPr>
          <p:cNvPr id="3" name="Content Placeholder 2"/>
          <p:cNvSpPr>
            <a:spLocks noGrp="1"/>
          </p:cNvSpPr>
          <p:nvPr>
            <p:ph idx="1"/>
          </p:nvPr>
        </p:nvSpPr>
        <p:spPr>
          <a:xfrm>
            <a:off x="7965030" y="1611086"/>
            <a:ext cx="4226970" cy="4735287"/>
          </a:xfrm>
          <a:solidFill>
            <a:schemeClr val="bg1">
              <a:alpha val="60000"/>
            </a:schemeClr>
          </a:solidFill>
          <a:effectLst>
            <a:softEdge rad="38100"/>
          </a:effectLst>
        </p:spPr>
        <p:txBody>
          <a:bodyPr>
            <a:normAutofit/>
          </a:bodyPr>
          <a:lstStyle/>
          <a:p>
            <a:pPr marL="457200" lvl="1" indent="0">
              <a:buNone/>
            </a:pPr>
            <a:r>
              <a:rPr lang="en-US" sz="3200" b="1" dirty="0">
                <a:effectLst>
                  <a:outerShdw blurRad="38100" dist="38100" dir="2700000" algn="tl">
                    <a:srgbClr val="000000">
                      <a:alpha val="43137"/>
                    </a:srgbClr>
                  </a:outerShdw>
                </a:effectLst>
                <a:latin typeface="Arial Rounded MT Bold" panose="020F0704030504030204" pitchFamily="34" charset="0"/>
              </a:rPr>
              <a:t>Loss of… </a:t>
            </a:r>
          </a:p>
          <a:p>
            <a:pPr lvl="2"/>
            <a:r>
              <a:rPr lang="en-US" sz="3200" dirty="0">
                <a:effectLst>
                  <a:outerShdw blurRad="38100" dist="38100" dir="2700000" algn="tl">
                    <a:srgbClr val="000000">
                      <a:alpha val="43137"/>
                    </a:srgbClr>
                  </a:outerShdw>
                </a:effectLst>
                <a:latin typeface="Arial Rounded MT Bold" panose="020F0704030504030204" pitchFamily="34" charset="0"/>
              </a:rPr>
              <a:t>Confidence:</a:t>
            </a:r>
          </a:p>
          <a:p>
            <a:pPr lvl="2"/>
            <a:r>
              <a:rPr lang="en-US" sz="3200" dirty="0">
                <a:effectLst>
                  <a:outerShdw blurRad="38100" dist="38100" dir="2700000" algn="tl">
                    <a:srgbClr val="000000">
                      <a:alpha val="43137"/>
                    </a:srgbClr>
                  </a:outerShdw>
                </a:effectLst>
                <a:latin typeface="Arial Rounded MT Bold" panose="020F0704030504030204" pitchFamily="34" charset="0"/>
              </a:rPr>
              <a:t>Energy</a:t>
            </a:r>
          </a:p>
          <a:p>
            <a:pPr lvl="2"/>
            <a:r>
              <a:rPr lang="en-US" sz="3200" dirty="0">
                <a:effectLst>
                  <a:outerShdw blurRad="38100" dist="38100" dir="2700000" algn="tl">
                    <a:srgbClr val="000000">
                      <a:alpha val="43137"/>
                    </a:srgbClr>
                  </a:outerShdw>
                </a:effectLst>
                <a:latin typeface="Arial Rounded MT Bold" panose="020F0704030504030204" pitchFamily="34" charset="0"/>
              </a:rPr>
              <a:t>Faith</a:t>
            </a:r>
          </a:p>
          <a:p>
            <a:pPr lvl="2"/>
            <a:r>
              <a:rPr lang="en-US" sz="3200" dirty="0">
                <a:effectLst>
                  <a:outerShdw blurRad="38100" dist="38100" dir="2700000" algn="tl">
                    <a:srgbClr val="000000">
                      <a:alpha val="43137"/>
                    </a:srgbClr>
                  </a:outerShdw>
                </a:effectLst>
                <a:latin typeface="Arial Rounded MT Bold" panose="020F0704030504030204" pitchFamily="34" charset="0"/>
              </a:rPr>
              <a:t>Freedom </a:t>
            </a:r>
          </a:p>
          <a:p>
            <a:pPr lvl="2"/>
            <a:r>
              <a:rPr lang="en-US" sz="3200" dirty="0">
                <a:effectLst>
                  <a:outerShdw blurRad="38100" dist="38100" dir="2700000" algn="tl">
                    <a:srgbClr val="000000">
                      <a:alpha val="43137"/>
                    </a:srgbClr>
                  </a:outerShdw>
                </a:effectLst>
                <a:latin typeface="Arial Rounded MT Bold" panose="020F0704030504030204" pitchFamily="34" charset="0"/>
              </a:rPr>
              <a:t>Identity </a:t>
            </a:r>
          </a:p>
          <a:p>
            <a:pPr lvl="2"/>
            <a:r>
              <a:rPr lang="en-US" sz="3200" dirty="0">
                <a:effectLst>
                  <a:outerShdw blurRad="38100" dist="38100" dir="2700000" algn="tl">
                    <a:srgbClr val="000000">
                      <a:alpha val="43137"/>
                    </a:srgbClr>
                  </a:outerShdw>
                </a:effectLst>
                <a:latin typeface="Arial Rounded MT Bold" panose="020F0704030504030204" pitchFamily="34" charset="0"/>
              </a:rPr>
              <a:t>Perspective</a:t>
            </a:r>
          </a:p>
          <a:p>
            <a:pPr lvl="2"/>
            <a:r>
              <a:rPr lang="en-US" sz="3200" dirty="0">
                <a:effectLst>
                  <a:outerShdw blurRad="38100" dist="38100" dir="2700000" algn="tl">
                    <a:srgbClr val="000000">
                      <a:alpha val="43137"/>
                    </a:srgbClr>
                  </a:outerShdw>
                </a:effectLst>
                <a:latin typeface="Arial Rounded MT Bold" panose="020F0704030504030204" pitchFamily="34" charset="0"/>
              </a:rPr>
              <a:t>Sensitivity</a:t>
            </a:r>
          </a:p>
          <a:p>
            <a:pPr lvl="2"/>
            <a:r>
              <a:rPr lang="en-US" sz="3200" dirty="0">
                <a:effectLst>
                  <a:outerShdw blurRad="38100" dist="38100" dir="2700000" algn="tl">
                    <a:srgbClr val="000000">
                      <a:alpha val="43137"/>
                    </a:srgbClr>
                  </a:outerShdw>
                </a:effectLst>
                <a:latin typeface="Arial Rounded MT Bold" panose="020F0704030504030204" pitchFamily="34" charset="0"/>
              </a:rPr>
              <a:t>Vision</a:t>
            </a:r>
          </a:p>
        </p:txBody>
      </p:sp>
      <p:sp>
        <p:nvSpPr>
          <p:cNvPr id="4" name="Content Placeholder 2"/>
          <p:cNvSpPr txBox="1">
            <a:spLocks/>
          </p:cNvSpPr>
          <p:nvPr/>
        </p:nvSpPr>
        <p:spPr>
          <a:xfrm>
            <a:off x="163286" y="1073426"/>
            <a:ext cx="7315200" cy="5508172"/>
          </a:xfrm>
          <a:prstGeom prst="rect">
            <a:avLst/>
          </a:prstGeom>
          <a:solidFill>
            <a:schemeClr val="bg1">
              <a:alpha val="6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rPr>
              <a:t>Psalms 37:8 </a:t>
            </a:r>
            <a:r>
              <a:rPr lang="en-US" i="1" dirty="0">
                <a:effectLst>
                  <a:outerShdw blurRad="38100" dist="38100" dir="2700000" algn="tl">
                    <a:srgbClr val="000000">
                      <a:alpha val="43137"/>
                    </a:srgbClr>
                  </a:outerShdw>
                </a:effectLst>
              </a:rPr>
              <a:t>Refrain from anger, and forsake wrath!  Fret not yourself; it tends only to evil.</a:t>
            </a:r>
          </a:p>
          <a:p>
            <a:r>
              <a:rPr lang="en-US" b="1" dirty="0">
                <a:effectLst>
                  <a:outerShdw blurRad="38100" dist="38100" dir="2700000" algn="tl">
                    <a:srgbClr val="000000">
                      <a:alpha val="43137"/>
                    </a:srgbClr>
                  </a:outerShdw>
                </a:effectLst>
              </a:rPr>
              <a:t>Psa 37:8 HCSB </a:t>
            </a:r>
            <a:r>
              <a:rPr lang="en-US" dirty="0">
                <a:effectLst>
                  <a:outerShdw blurRad="38100" dist="38100" dir="2700000" algn="tl">
                    <a:srgbClr val="000000">
                      <a:alpha val="43137"/>
                    </a:srgbClr>
                  </a:outerShdw>
                </a:effectLst>
              </a:rPr>
              <a:t>Refrain from anger and give up your rage; do not be agitated—it can only bring harm</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Proverbs 29:22 </a:t>
            </a:r>
            <a:r>
              <a:rPr lang="en-US" i="1" dirty="0">
                <a:effectLst>
                  <a:outerShdw blurRad="38100" dist="38100" dir="2700000" algn="tl">
                    <a:srgbClr val="000000">
                      <a:alpha val="43137"/>
                    </a:srgbClr>
                  </a:outerShdw>
                </a:effectLst>
              </a:rPr>
              <a:t>A man of wrath stirs up strife, and one given to anger causes much transgression.</a:t>
            </a:r>
          </a:p>
          <a:p>
            <a:r>
              <a:rPr lang="en-US" b="1" dirty="0">
                <a:effectLst>
                  <a:outerShdw blurRad="38100" dist="38100" dir="2700000" algn="tl">
                    <a:srgbClr val="000000">
                      <a:alpha val="43137"/>
                    </a:srgbClr>
                  </a:outerShdw>
                </a:effectLst>
              </a:rPr>
              <a:t>Prov 29:22 Message </a:t>
            </a:r>
            <a:r>
              <a:rPr lang="en-US" dirty="0">
                <a:effectLst>
                  <a:outerShdw blurRad="38100" dist="38100" dir="2700000" algn="tl">
                    <a:srgbClr val="000000">
                      <a:alpha val="43137"/>
                    </a:srgbClr>
                  </a:outerShdw>
                </a:effectLst>
              </a:rPr>
              <a:t>Angry people stir up a lot of discord; the intemperate stir up trouble.</a:t>
            </a:r>
          </a:p>
        </p:txBody>
      </p:sp>
    </p:spTree>
    <p:extLst>
      <p:ext uri="{BB962C8B-B14F-4D97-AF65-F5344CB8AC3E}">
        <p14:creationId xmlns:p14="http://schemas.microsoft.com/office/powerpoint/2010/main" val="15373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 calcmode="lin" valueType="num">
                                      <p:cBhvr>
                                        <p:cTn id="10"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1"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 calcmode="lin" valueType="num">
                                      <p:cBhvr>
                                        <p:cTn id="28" dur="2000" fill="hold"/>
                                        <p:tgtEl>
                                          <p:spTgt spid="3">
                                            <p:bg/>
                                          </p:spTgt>
                                        </p:tgtEl>
                                        <p:attrNameLst>
                                          <p:attrName>ppt_w</p:attrName>
                                        </p:attrNameLst>
                                      </p:cBhvr>
                                      <p:tavLst>
                                        <p:tav tm="0">
                                          <p:val>
                                            <p:fltVal val="0"/>
                                          </p:val>
                                        </p:tav>
                                        <p:tav tm="100000">
                                          <p:val>
                                            <p:strVal val="#ppt_w"/>
                                          </p:val>
                                        </p:tav>
                                      </p:tavLst>
                                    </p:anim>
                                    <p:anim calcmode="lin" valueType="num">
                                      <p:cBhvr>
                                        <p:cTn id="29" dur="2000" fill="hold"/>
                                        <p:tgtEl>
                                          <p:spTgt spid="3">
                                            <p:bg/>
                                          </p:spTgt>
                                        </p:tgtEl>
                                        <p:attrNameLst>
                                          <p:attrName>ppt_h</p:attrName>
                                        </p:attrNameLst>
                                      </p:cBhvr>
                                      <p:tavLst>
                                        <p:tav tm="0">
                                          <p:val>
                                            <p:fltVal val="0"/>
                                          </p:val>
                                        </p:tav>
                                        <p:tav tm="100000">
                                          <p:val>
                                            <p:strVal val="#ppt_h"/>
                                          </p:val>
                                        </p:tav>
                                      </p:tavLst>
                                    </p:anim>
                                    <p:animEffect transition="in" filter="fade">
                                      <p:cBhvr>
                                        <p:cTn id="30" dur="2000"/>
                                        <p:tgtEl>
                                          <p:spTgt spid="3">
                                            <p:bg/>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2000"/>
                                        <p:tgtEl>
                                          <p:spTgt spid="3">
                                            <p:txEl>
                                              <p:pRg st="0" end="0"/>
                                            </p:txEl>
                                          </p:spTgt>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2000"/>
                                        <p:tgtEl>
                                          <p:spTgt spid="3">
                                            <p:txEl>
                                              <p:pRg st="1" end="1"/>
                                            </p:txEl>
                                          </p:spTgt>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7" dur="2000"/>
                                        <p:tgtEl>
                                          <p:spTgt spid="3">
                                            <p:txEl>
                                              <p:pRg st="2" end="2"/>
                                            </p:txEl>
                                          </p:spTgt>
                                        </p:tgtEl>
                                      </p:cBhvr>
                                    </p:animEffect>
                                  </p:childTnLst>
                                </p:cTn>
                              </p:par>
                            </p:childTnLst>
                          </p:cTn>
                        </p:par>
                        <p:par>
                          <p:cTn id="48" fill="hold">
                            <p:stCondLst>
                              <p:cond delay="6000"/>
                            </p:stCondLst>
                            <p:childTnLst>
                              <p:par>
                                <p:cTn id="49" presetID="53" presetClass="entr" presetSubtype="16"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3" dur="2000"/>
                                        <p:tgtEl>
                                          <p:spTgt spid="3">
                                            <p:txEl>
                                              <p:pRg st="3" end="3"/>
                                            </p:txEl>
                                          </p:spTgt>
                                        </p:tgtEl>
                                      </p:cBhvr>
                                    </p:animEffect>
                                  </p:childTnLst>
                                </p:cTn>
                              </p:par>
                            </p:childTnLst>
                          </p:cTn>
                        </p:par>
                        <p:par>
                          <p:cTn id="54" fill="hold">
                            <p:stCondLst>
                              <p:cond delay="8000"/>
                            </p:stCondLst>
                            <p:childTnLst>
                              <p:par>
                                <p:cTn id="55" presetID="53" presetClass="entr" presetSubtype="16" fill="hold" grpId="0" nodeType="after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2000"/>
                                        <p:tgtEl>
                                          <p:spTgt spid="3">
                                            <p:txEl>
                                              <p:pRg st="4" end="4"/>
                                            </p:txEl>
                                          </p:spTgt>
                                        </p:tgtEl>
                                      </p:cBhvr>
                                    </p:animEffect>
                                  </p:childTnLst>
                                </p:cTn>
                              </p:par>
                            </p:childTnLst>
                          </p:cTn>
                        </p:par>
                        <p:par>
                          <p:cTn id="60" fill="hold">
                            <p:stCondLst>
                              <p:cond delay="10000"/>
                            </p:stCondLst>
                            <p:childTnLst>
                              <p:par>
                                <p:cTn id="61" presetID="53" presetClass="entr" presetSubtype="16" fill="hold" grpId="0" nodeType="after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5" dur="2000"/>
                                        <p:tgtEl>
                                          <p:spTgt spid="3">
                                            <p:txEl>
                                              <p:pRg st="5" end="5"/>
                                            </p:txEl>
                                          </p:spTgt>
                                        </p:tgtEl>
                                      </p:cBhvr>
                                    </p:animEffect>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1" dur="2000"/>
                                        <p:tgtEl>
                                          <p:spTgt spid="3">
                                            <p:txEl>
                                              <p:pRg st="6" end="6"/>
                                            </p:txEl>
                                          </p:spTgt>
                                        </p:tgtEl>
                                      </p:cBhvr>
                                    </p:animEffect>
                                  </p:childTnLst>
                                </p:cTn>
                              </p:par>
                            </p:childTnLst>
                          </p:cTn>
                        </p:par>
                        <p:par>
                          <p:cTn id="72" fill="hold">
                            <p:stCondLst>
                              <p:cond delay="14000"/>
                            </p:stCondLst>
                            <p:childTnLst>
                              <p:par>
                                <p:cTn id="73" presetID="53" presetClass="entr" presetSubtype="16" fill="hold" grpId="0" nodeType="after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7" dur="2000"/>
                                        <p:tgtEl>
                                          <p:spTgt spid="3">
                                            <p:txEl>
                                              <p:pRg st="7" end="7"/>
                                            </p:txEl>
                                          </p:spTgt>
                                        </p:tgtEl>
                                      </p:cBhvr>
                                    </p:animEffect>
                                  </p:childTnLst>
                                </p:cTn>
                              </p:par>
                            </p:childTnLst>
                          </p:cTn>
                        </p:par>
                        <p:par>
                          <p:cTn id="78" fill="hold">
                            <p:stCondLst>
                              <p:cond delay="16000"/>
                            </p:stCondLst>
                            <p:childTnLst>
                              <p:par>
                                <p:cTn id="79" presetID="53" presetClass="entr" presetSubtype="16" fill="hold" grpId="0" nodeType="after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2"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313" y="132523"/>
            <a:ext cx="8018007" cy="940903"/>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Anger’s  Nucleus</a:t>
            </a:r>
          </a:p>
        </p:txBody>
      </p:sp>
      <p:sp>
        <p:nvSpPr>
          <p:cNvPr id="3" name="Content Placeholder 2"/>
          <p:cNvSpPr>
            <a:spLocks noGrp="1"/>
          </p:cNvSpPr>
          <p:nvPr>
            <p:ph idx="1"/>
          </p:nvPr>
        </p:nvSpPr>
        <p:spPr>
          <a:xfrm>
            <a:off x="822961" y="511445"/>
            <a:ext cx="11100684" cy="5655676"/>
          </a:xfrm>
          <a:solidFill>
            <a:schemeClr val="bg1">
              <a:alpha val="70000"/>
            </a:schemeClr>
          </a:solidFill>
          <a:effectLst>
            <a:softEdge rad="38100"/>
          </a:effectLst>
        </p:spPr>
        <p:txBody>
          <a:bodyPr>
            <a:normAutofit/>
          </a:bodyPr>
          <a:lstStyle/>
          <a:p>
            <a:pPr marL="457200" lvl="1"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Loss of </a:t>
            </a: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Confidence</a:t>
            </a:r>
            <a:r>
              <a:rPr lang="en-US" dirty="0">
                <a:effectLst>
                  <a:outerShdw blurRad="38100" dist="38100" dir="2700000" algn="tl">
                    <a:srgbClr val="000000">
                      <a:alpha val="43137"/>
                    </a:srgbClr>
                  </a:outerShdw>
                </a:effectLst>
                <a:latin typeface="Arial Rounded MT Bold" panose="020F0704030504030204" pitchFamily="34" charset="0"/>
              </a:rPr>
              <a:t>: Feeling insecure about your relationship with God and your ability to respond wisely to difficulties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Energy</a:t>
            </a:r>
            <a:r>
              <a:rPr lang="en-US" dirty="0">
                <a:effectLst>
                  <a:outerShdw blurRad="38100" dist="38100" dir="2700000" algn="tl">
                    <a:srgbClr val="000000">
                      <a:alpha val="43137"/>
                    </a:srgbClr>
                  </a:outerShdw>
                </a:effectLst>
                <a:latin typeface="Arial Rounded MT Bold" panose="020F0704030504030204" pitchFamily="34" charset="0"/>
              </a:rPr>
              <a:t>: Lacking strength for your service to God and others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Faith</a:t>
            </a:r>
            <a:r>
              <a:rPr lang="en-US" dirty="0">
                <a:effectLst>
                  <a:outerShdw blurRad="38100" dist="38100" dir="2700000" algn="tl">
                    <a:srgbClr val="000000">
                      <a:alpha val="43137"/>
                    </a:srgbClr>
                  </a:outerShdw>
                </a:effectLst>
                <a:latin typeface="Arial Rounded MT Bold" panose="020F0704030504030204" pitchFamily="34" charset="0"/>
              </a:rPr>
              <a:t>: Failing to believe that God is working in your life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Freedom</a:t>
            </a:r>
            <a:r>
              <a:rPr lang="en-US" dirty="0">
                <a:effectLst>
                  <a:outerShdw blurRad="38100" dist="38100" dir="2700000" algn="tl">
                    <a:srgbClr val="000000">
                      <a:alpha val="43137"/>
                    </a:srgbClr>
                  </a:outerShdw>
                </a:effectLst>
                <a:latin typeface="Arial Rounded MT Bold" panose="020F0704030504030204" pitchFamily="34" charset="0"/>
              </a:rPr>
              <a:t>: Becoming a prisoner of your emotions and unable to serve God freely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Identity</a:t>
            </a:r>
            <a:r>
              <a:rPr lang="en-US" dirty="0">
                <a:effectLst>
                  <a:outerShdw blurRad="38100" dist="38100" dir="2700000" algn="tl">
                    <a:srgbClr val="000000">
                      <a:alpha val="43137"/>
                    </a:srgbClr>
                  </a:outerShdw>
                </a:effectLst>
                <a:latin typeface="Arial Rounded MT Bold" panose="020F0704030504030204" pitchFamily="34" charset="0"/>
              </a:rPr>
              <a:t>: Becoming like the person toward whom you are bitter rather than becoming like Christ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Perspective</a:t>
            </a:r>
            <a:r>
              <a:rPr lang="en-US" dirty="0">
                <a:effectLst>
                  <a:outerShdw blurRad="38100" dist="38100" dir="2700000" algn="tl">
                    <a:srgbClr val="000000">
                      <a:alpha val="43137"/>
                    </a:srgbClr>
                  </a:outerShdw>
                </a:effectLst>
                <a:latin typeface="Arial Rounded MT Bold" panose="020F0704030504030204" pitchFamily="34" charset="0"/>
              </a:rPr>
              <a:t>: Allowing your emotions to distort your thinking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Sensitivity</a:t>
            </a:r>
            <a:r>
              <a:rPr lang="en-US" dirty="0">
                <a:effectLst>
                  <a:outerShdw blurRad="38100" dist="38100" dir="2700000" algn="tl">
                    <a:srgbClr val="000000">
                      <a:alpha val="43137"/>
                    </a:srgbClr>
                  </a:outerShdw>
                </a:effectLst>
                <a:latin typeface="Arial Rounded MT Bold" panose="020F0704030504030204" pitchFamily="34" charset="0"/>
              </a:rPr>
              <a:t>: Failing to hear the Spirit of God speaking to your heart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Vision</a:t>
            </a:r>
            <a:r>
              <a:rPr lang="en-US" dirty="0">
                <a:effectLst>
                  <a:outerShdw blurRad="38100" dist="38100" dir="2700000" algn="tl">
                    <a:srgbClr val="000000">
                      <a:alpha val="43137"/>
                    </a:srgbClr>
                  </a:outerShdw>
                </a:effectLst>
                <a:latin typeface="Arial Rounded MT Bold" panose="020F0704030504030204" pitchFamily="34" charset="0"/>
              </a:rPr>
              <a:t>: Losing a sense of God's purpose for your life</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5734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292" y="216929"/>
            <a:ext cx="4384634" cy="940903"/>
          </a:xfrm>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Anger’s Nature</a:t>
            </a:r>
          </a:p>
        </p:txBody>
      </p:sp>
      <p:sp>
        <p:nvSpPr>
          <p:cNvPr id="3" name="Content Placeholder 2"/>
          <p:cNvSpPr>
            <a:spLocks noGrp="1"/>
          </p:cNvSpPr>
          <p:nvPr>
            <p:ph idx="1"/>
          </p:nvPr>
        </p:nvSpPr>
        <p:spPr>
          <a:xfrm>
            <a:off x="478303" y="1351723"/>
            <a:ext cx="8932983" cy="5367130"/>
          </a:xfrm>
          <a:solidFill>
            <a:schemeClr val="bg1">
              <a:alpha val="18000"/>
            </a:schemeClr>
          </a:solidFill>
        </p:spPr>
        <p:txBody>
          <a:bodyPr>
            <a:normAutofit fontScale="92500" lnSpcReduction="20000"/>
          </a:bodyPr>
          <a:lstStyle/>
          <a:p>
            <a:pPr marL="0" indent="0">
              <a:lnSpc>
                <a:spcPct val="120000"/>
              </a:lnSpc>
              <a:buNone/>
            </a:pPr>
            <a:r>
              <a:rPr lang="en-US" sz="3200" dirty="0">
                <a:effectLst>
                  <a:outerShdw blurRad="38100" dist="38100" dir="2700000" algn="tl">
                    <a:srgbClr val="000000">
                      <a:alpha val="43137"/>
                    </a:srgbClr>
                  </a:outerShdw>
                </a:effectLst>
                <a:latin typeface="Arial Rounded MT Bold" panose="020F0704030504030204" pitchFamily="34" charset="0"/>
              </a:rPr>
              <a:t>Anger is a God Given Powerful Emotion…</a:t>
            </a:r>
          </a:p>
          <a:p>
            <a:pPr marL="0" indent="0">
              <a:lnSpc>
                <a:spcPct val="120000"/>
              </a:lnSpc>
              <a:spcAft>
                <a:spcPts val="600"/>
              </a:spcAft>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…Response to an Injustice or Pain or Threat…</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Person Makes the Conscious Choice</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Take Action to Immediately Stop the</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…Threatening Behavior of</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…Another Outside Force.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Moses Got Angry</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David Got Angry</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God Got Angry </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Jesus Got Angry</a:t>
            </a:r>
          </a:p>
          <a:p>
            <a:pPr lvl="1">
              <a:lnSpc>
                <a:spcPct val="100000"/>
              </a:lnSpc>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35176427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1000"/>
                                        <p:tgtEl>
                                          <p:spTgt spid="3">
                                            <p:bg/>
                                          </p:spTgt>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1000"/>
                                        <p:tgtEl>
                                          <p:spTgt spid="3">
                                            <p:txEl>
                                              <p:pRg st="0" end="0"/>
                                            </p:txEl>
                                          </p:spTgt>
                                        </p:tgtEl>
                                      </p:cBhvr>
                                    </p:animEffect>
                                  </p:childTnLst>
                                </p:cTn>
                              </p:par>
                            </p:childTnLst>
                          </p:cTn>
                        </p:par>
                        <p:par>
                          <p:cTn id="16" fill="hold">
                            <p:stCondLst>
                              <p:cond delay="25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1000"/>
                                        <p:tgtEl>
                                          <p:spTgt spid="3">
                                            <p:txEl>
                                              <p:pRg st="1" end="1"/>
                                            </p:txEl>
                                          </p:spTgt>
                                        </p:tgtEl>
                                      </p:cBhvr>
                                    </p:animEffect>
                                  </p:childTnLst>
                                </p:cTn>
                              </p:par>
                            </p:childTnLst>
                          </p:cTn>
                        </p:par>
                        <p:par>
                          <p:cTn id="20" fill="hold">
                            <p:stCondLst>
                              <p:cond delay="35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1000"/>
                                        <p:tgtEl>
                                          <p:spTgt spid="3">
                                            <p:txEl>
                                              <p:pRg st="2" end="2"/>
                                            </p:txEl>
                                          </p:spTgt>
                                        </p:tgtEl>
                                      </p:cBhvr>
                                    </p:animEffect>
                                  </p:childTnLst>
                                </p:cTn>
                              </p:par>
                            </p:childTnLst>
                          </p:cTn>
                        </p:par>
                        <p:par>
                          <p:cTn id="24" fill="hold">
                            <p:stCondLst>
                              <p:cond delay="4500"/>
                            </p:stCondLst>
                            <p:childTnLst>
                              <p:par>
                                <p:cTn id="25" presetID="16" presetClass="entr" presetSubtype="37"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outVertical)">
                                      <p:cBhvr>
                                        <p:cTn id="27" dur="1000"/>
                                        <p:tgtEl>
                                          <p:spTgt spid="3">
                                            <p:txEl>
                                              <p:pRg st="3" end="3"/>
                                            </p:txEl>
                                          </p:spTgt>
                                        </p:tgtEl>
                                      </p:cBhvr>
                                    </p:animEffect>
                                  </p:childTnLst>
                                </p:cTn>
                              </p:par>
                            </p:childTnLst>
                          </p:cTn>
                        </p:par>
                        <p:par>
                          <p:cTn id="28" fill="hold">
                            <p:stCondLst>
                              <p:cond delay="5500"/>
                            </p:stCondLst>
                            <p:childTnLst>
                              <p:par>
                                <p:cTn id="29" presetID="16" presetClass="entr" presetSubtype="37"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outVertical)">
                                      <p:cBhvr>
                                        <p:cTn id="31" dur="1000"/>
                                        <p:tgtEl>
                                          <p:spTgt spid="3">
                                            <p:txEl>
                                              <p:pRg st="4" end="4"/>
                                            </p:txEl>
                                          </p:spTgt>
                                        </p:tgtEl>
                                      </p:cBhvr>
                                    </p:animEffect>
                                  </p:childTnLst>
                                </p:cTn>
                              </p:par>
                            </p:childTnLst>
                          </p:cTn>
                        </p:par>
                        <p:par>
                          <p:cTn id="32" fill="hold">
                            <p:stCondLst>
                              <p:cond delay="6500"/>
                            </p:stCondLst>
                            <p:childTnLst>
                              <p:par>
                                <p:cTn id="33" presetID="16" presetClass="entr" presetSubtype="37"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outVertical)">
                                      <p:cBhvr>
                                        <p:cTn id="35" dur="1000"/>
                                        <p:tgtEl>
                                          <p:spTgt spid="3">
                                            <p:txEl>
                                              <p:pRg st="5" end="5"/>
                                            </p:txEl>
                                          </p:spTgt>
                                        </p:tgtEl>
                                      </p:cBhvr>
                                    </p:animEffect>
                                  </p:childTnLst>
                                </p:cTn>
                              </p:par>
                            </p:childTnLst>
                          </p:cTn>
                        </p:par>
                        <p:par>
                          <p:cTn id="36" fill="hold">
                            <p:stCondLst>
                              <p:cond delay="7500"/>
                            </p:stCondLst>
                            <p:childTnLst>
                              <p:par>
                                <p:cTn id="37" presetID="16" presetClass="entr" presetSubtype="37"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outVertical)">
                                      <p:cBhvr>
                                        <p:cTn id="39" dur="2000"/>
                                        <p:tgtEl>
                                          <p:spTgt spid="3">
                                            <p:txEl>
                                              <p:pRg st="6" end="6"/>
                                            </p:txEl>
                                          </p:spTgt>
                                        </p:tgtEl>
                                      </p:cBhvr>
                                    </p:animEffect>
                                  </p:childTnLst>
                                </p:cTn>
                              </p:par>
                            </p:childTnLst>
                          </p:cTn>
                        </p:par>
                        <p:par>
                          <p:cTn id="40" fill="hold">
                            <p:stCondLst>
                              <p:cond delay="9500"/>
                            </p:stCondLst>
                            <p:childTnLst>
                              <p:par>
                                <p:cTn id="41" presetID="16" presetClass="entr" presetSubtype="37"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outVertical)">
                                      <p:cBhvr>
                                        <p:cTn id="43" dur="2000"/>
                                        <p:tgtEl>
                                          <p:spTgt spid="3">
                                            <p:txEl>
                                              <p:pRg st="7" end="7"/>
                                            </p:txEl>
                                          </p:spTgt>
                                        </p:tgtEl>
                                      </p:cBhvr>
                                    </p:animEffect>
                                  </p:childTnLst>
                                </p:cTn>
                              </p:par>
                            </p:childTnLst>
                          </p:cTn>
                        </p:par>
                        <p:par>
                          <p:cTn id="44" fill="hold">
                            <p:stCondLst>
                              <p:cond delay="11500"/>
                            </p:stCondLst>
                            <p:childTnLst>
                              <p:par>
                                <p:cTn id="45" presetID="16" presetClass="entr" presetSubtype="37"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outVertical)">
                                      <p:cBhvr>
                                        <p:cTn id="47" dur="2000"/>
                                        <p:tgtEl>
                                          <p:spTgt spid="3">
                                            <p:txEl>
                                              <p:pRg st="8" end="8"/>
                                            </p:txEl>
                                          </p:spTgt>
                                        </p:tgtEl>
                                      </p:cBhvr>
                                    </p:animEffect>
                                  </p:childTnLst>
                                </p:cTn>
                              </p:par>
                            </p:childTnLst>
                          </p:cTn>
                        </p:par>
                        <p:par>
                          <p:cTn id="48" fill="hold">
                            <p:stCondLst>
                              <p:cond delay="13500"/>
                            </p:stCondLst>
                            <p:childTnLst>
                              <p:par>
                                <p:cTn id="49" presetID="16" presetClass="entr" presetSubtype="37"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outVertical)">
                                      <p:cBhvr>
                                        <p:cTn id="5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45774"/>
            <a:ext cx="11767931" cy="6586330"/>
          </a:xfrm>
        </p:spPr>
        <p:txBody>
          <a:bodyPr>
            <a:normAutofit/>
          </a:bodyPr>
          <a:lstStyle/>
          <a:p>
            <a:pPr marL="0" indent="0" algn="ctr">
              <a:lnSpc>
                <a:spcPct val="100000"/>
              </a:lnSpc>
              <a:buNone/>
            </a:pP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0"/>
              </a:spcBef>
              <a:buNone/>
            </a:pPr>
            <a:endParaRPr lang="en-US" sz="2800" dirty="0"/>
          </a:p>
          <a:p>
            <a:pPr marL="457200" lvl="1" indent="0">
              <a:lnSpc>
                <a:spcPct val="100000"/>
              </a:lnSpc>
              <a:spcBef>
                <a:spcPts val="0"/>
              </a:spcBef>
              <a:buNone/>
            </a:pPr>
            <a:r>
              <a:rPr lang="en-US" sz="2800" b="1" dirty="0">
                <a:effectLst>
                  <a:outerShdw blurRad="38100" dist="38100" dir="2700000" algn="tl">
                    <a:srgbClr val="000000">
                      <a:alpha val="43137"/>
                    </a:srgbClr>
                  </a:outerShdw>
                </a:effectLst>
              </a:rPr>
              <a:t>"BE ANGRY [at sin--at immorality, at injustice, at ungodly behavior], YET DO NOT SIN; do not let your anger [cause you shame, nor allow it to] last until the sun goes down. And do not give the devil an opportunity [to lead you into sin by holding a grudge, or nurturing anger, or harboring resentment, or cultivating bitterness]." EPHESIANS 4:26-27 Amp</a:t>
            </a:r>
          </a:p>
          <a:p>
            <a:pPr marL="457200" lvl="1" indent="0">
              <a:lnSpc>
                <a:spcPct val="100000"/>
              </a:lnSpc>
              <a:spcBef>
                <a:spcPts val="0"/>
              </a:spcBef>
              <a:buNone/>
            </a:pPr>
            <a:endParaRPr lang="en-US" sz="2800" dirty="0"/>
          </a:p>
          <a:p>
            <a:pPr marL="457200" lvl="1" indent="0">
              <a:lnSpc>
                <a:spcPct val="100000"/>
              </a:lnSpc>
              <a:spcBef>
                <a:spcPts val="0"/>
              </a:spcBef>
              <a:buNone/>
            </a:pPr>
            <a:endParaRPr lang="en-US" sz="2800" dirty="0"/>
          </a:p>
          <a:p>
            <a:pPr marL="457200" lvl="1" indent="0">
              <a:lnSpc>
                <a:spcPct val="100000"/>
              </a:lnSpc>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rPr>
              <a:t>Go ahead and be angry. You do well to be angry— but don’t use your anger as fuel for revenge. And don’t stay angry. Don’t go to bed angry. Don’t give the Devil that kind of foothold in your life. </a:t>
            </a:r>
            <a:r>
              <a:rPr lang="en-US" sz="2800" b="1" dirty="0">
                <a:effectLst>
                  <a:outerShdw blurRad="38100" dist="38100" dir="2700000" algn="tl">
                    <a:srgbClr val="000000">
                      <a:alpha val="43137"/>
                    </a:srgbClr>
                  </a:outerShdw>
                </a:effectLst>
                <a:latin typeface="Arial Rounded MT Bold" panose="020F0704030504030204" pitchFamily="34" charset="0"/>
              </a:rPr>
              <a:t>Eph 4:26-27 Message</a:t>
            </a:r>
          </a:p>
        </p:txBody>
      </p:sp>
    </p:spTree>
    <p:extLst>
      <p:ext uri="{BB962C8B-B14F-4D97-AF65-F5344CB8AC3E}">
        <p14:creationId xmlns:p14="http://schemas.microsoft.com/office/powerpoint/2010/main" val="3624803606"/>
      </p:ext>
    </p:extLst>
  </p:cSld>
  <p:clrMapOvr>
    <a:masterClrMapping/>
  </p:clrMapOvr>
  <mc:AlternateContent xmlns:mc="http://schemas.openxmlformats.org/markup-compatibility/2006">
    <mc:Choice xmlns:p14="http://schemas.microsoft.com/office/powerpoint/2010/main" Requires="p14">
      <p:transition spd="slow" p14:dur="55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292" y="216929"/>
            <a:ext cx="4384634" cy="940903"/>
          </a:xfrm>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Anger’s Nature</a:t>
            </a:r>
          </a:p>
        </p:txBody>
      </p:sp>
      <p:sp>
        <p:nvSpPr>
          <p:cNvPr id="3" name="Content Placeholder 2"/>
          <p:cNvSpPr>
            <a:spLocks noGrp="1"/>
          </p:cNvSpPr>
          <p:nvPr>
            <p:ph idx="1"/>
          </p:nvPr>
        </p:nvSpPr>
        <p:spPr>
          <a:xfrm>
            <a:off x="478303" y="1351723"/>
            <a:ext cx="8932983" cy="5367130"/>
          </a:xfrm>
          <a:solidFill>
            <a:schemeClr val="bg1">
              <a:alpha val="18000"/>
            </a:schemeClr>
          </a:solidFill>
        </p:spPr>
        <p:txBody>
          <a:bodyPr>
            <a:normAutofit fontScale="92500" lnSpcReduction="20000"/>
          </a:bodyPr>
          <a:lstStyle/>
          <a:p>
            <a:pPr marL="0" indent="0">
              <a:lnSpc>
                <a:spcPct val="120000"/>
              </a:lnSpc>
              <a:buNone/>
            </a:pPr>
            <a:r>
              <a:rPr lang="en-US" sz="3200" dirty="0">
                <a:effectLst>
                  <a:outerShdw blurRad="38100" dist="38100" dir="2700000" algn="tl">
                    <a:srgbClr val="000000">
                      <a:alpha val="43137"/>
                    </a:srgbClr>
                  </a:outerShdw>
                </a:effectLst>
                <a:latin typeface="Arial Rounded MT Bold" panose="020F0704030504030204" pitchFamily="34" charset="0"/>
              </a:rPr>
              <a:t>Anger is a God Given Powerful Emotion…</a:t>
            </a:r>
          </a:p>
          <a:p>
            <a:pPr marL="0" indent="0">
              <a:lnSpc>
                <a:spcPct val="120000"/>
              </a:lnSpc>
              <a:spcAft>
                <a:spcPts val="600"/>
              </a:spcAft>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…Response to an Injustice or Pain or Threat…</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person makes the Conscious Choice</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Take Action to Immediately Stop the</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…Threatening Behavior of</a:t>
            </a:r>
          </a:p>
          <a:p>
            <a:pPr marL="0" indent="0">
              <a:lnSpc>
                <a:spcPct val="120000"/>
              </a:lnSpc>
              <a:spcBef>
                <a:spcPts val="60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…Another Outside Force.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Moses Got Angry</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David Got Angry</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God Got Angry </a:t>
            </a:r>
          </a:p>
          <a:p>
            <a:pPr lvl="4">
              <a:lnSpc>
                <a:spcPct val="120000"/>
              </a:lnSpc>
            </a:pPr>
            <a:r>
              <a:rPr lang="en-US" sz="3000" dirty="0">
                <a:effectLst>
                  <a:outerShdw blurRad="38100" dist="38100" dir="2700000" algn="tl">
                    <a:srgbClr val="000000">
                      <a:alpha val="43137"/>
                    </a:srgbClr>
                  </a:outerShdw>
                </a:effectLst>
                <a:latin typeface="Arial Rounded MT Bold" panose="020F0704030504030204" pitchFamily="34" charset="0"/>
              </a:rPr>
              <a:t>Jesus Got Angry</a:t>
            </a:r>
          </a:p>
          <a:p>
            <a:pPr lvl="1">
              <a:lnSpc>
                <a:spcPct val="100000"/>
              </a:lnSpc>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4466214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childTnLst>
                          </p:cTn>
                        </p:par>
                        <p:par>
                          <p:cTn id="13" fill="hold">
                            <p:stCondLst>
                              <p:cond delay="2000"/>
                            </p:stCondLst>
                            <p:childTnLst>
                              <p:par>
                                <p:cTn id="14" presetID="16" presetClass="entr" presetSubtype="37"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outVertical)">
                                      <p:cBhvr>
                                        <p:cTn id="16" dur="2000"/>
                                        <p:tgtEl>
                                          <p:spTgt spid="3">
                                            <p:txEl>
                                              <p:pRg st="0" end="0"/>
                                            </p:txEl>
                                          </p:spTgt>
                                        </p:tgtEl>
                                      </p:cBhvr>
                                    </p:animEffect>
                                  </p:childTnLst>
                                </p:cTn>
                              </p:par>
                            </p:childTnLst>
                          </p:cTn>
                        </p:par>
                        <p:par>
                          <p:cTn id="17" fill="hold">
                            <p:stCondLst>
                              <p:cond delay="4000"/>
                            </p:stCondLst>
                            <p:childTnLst>
                              <p:par>
                                <p:cTn id="18" presetID="16" presetClass="entr" presetSubtype="37"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outVertical)">
                                      <p:cBhvr>
                                        <p:cTn id="20" dur="2000"/>
                                        <p:tgtEl>
                                          <p:spTgt spid="3">
                                            <p:txEl>
                                              <p:pRg st="1" end="1"/>
                                            </p:txEl>
                                          </p:spTgt>
                                        </p:tgtEl>
                                      </p:cBhvr>
                                    </p:animEffect>
                                  </p:childTnLst>
                                </p:cTn>
                              </p:par>
                            </p:childTnLst>
                          </p:cTn>
                        </p:par>
                        <p:par>
                          <p:cTn id="21" fill="hold">
                            <p:stCondLst>
                              <p:cond delay="6000"/>
                            </p:stCondLst>
                            <p:childTnLst>
                              <p:par>
                                <p:cTn id="22" presetID="16" presetClass="entr" presetSubtype="37"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2000"/>
                                        <p:tgtEl>
                                          <p:spTgt spid="3">
                                            <p:txEl>
                                              <p:pRg st="2" end="2"/>
                                            </p:txEl>
                                          </p:spTgt>
                                        </p:tgtEl>
                                      </p:cBhvr>
                                    </p:animEffect>
                                  </p:childTnLst>
                                </p:cTn>
                              </p:par>
                            </p:childTnLst>
                          </p:cTn>
                        </p:par>
                        <p:par>
                          <p:cTn id="25" fill="hold">
                            <p:stCondLst>
                              <p:cond delay="8000"/>
                            </p:stCondLst>
                            <p:childTnLst>
                              <p:par>
                                <p:cTn id="26" presetID="16" presetClass="entr" presetSubtype="37"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10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12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par>
                          <p:cTn id="42" fill="hold">
                            <p:stCondLst>
                              <p:cond delay="2000"/>
                            </p:stCondLst>
                            <p:childTnLst>
                              <p:par>
                                <p:cTn id="43" presetID="16" presetClass="entr" presetSubtype="37"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outVertical)">
                                      <p:cBhvr>
                                        <p:cTn id="45" dur="2000"/>
                                        <p:tgtEl>
                                          <p:spTgt spid="3">
                                            <p:txEl>
                                              <p:pRg st="7" end="7"/>
                                            </p:txEl>
                                          </p:spTgt>
                                        </p:tgtEl>
                                      </p:cBhvr>
                                    </p:animEffect>
                                  </p:childTnLst>
                                </p:cTn>
                              </p:par>
                            </p:childTnLst>
                          </p:cTn>
                        </p:par>
                        <p:par>
                          <p:cTn id="46" fill="hold">
                            <p:stCondLst>
                              <p:cond delay="4000"/>
                            </p:stCondLst>
                            <p:childTnLst>
                              <p:par>
                                <p:cTn id="47" presetID="16" presetClass="entr" presetSubtype="37"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outVertical)">
                                      <p:cBhvr>
                                        <p:cTn id="49" dur="2000"/>
                                        <p:tgtEl>
                                          <p:spTgt spid="3">
                                            <p:txEl>
                                              <p:pRg st="8" end="8"/>
                                            </p:txEl>
                                          </p:spTgt>
                                        </p:tgtEl>
                                      </p:cBhvr>
                                    </p:animEffect>
                                  </p:childTnLst>
                                </p:cTn>
                              </p:par>
                            </p:childTnLst>
                          </p:cTn>
                        </p:par>
                        <p:par>
                          <p:cTn id="50" fill="hold">
                            <p:stCondLst>
                              <p:cond delay="6000"/>
                            </p:stCondLst>
                            <p:childTnLst>
                              <p:par>
                                <p:cTn id="51" presetID="16" presetClass="entr" presetSubtype="37"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outVertical)">
                                      <p:cBhvr>
                                        <p:cTn id="5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2200" y="0"/>
            <a:ext cx="4619171" cy="796018"/>
          </a:xfrm>
          <a:solidFill>
            <a:schemeClr val="bg1">
              <a:alpha val="6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Anger Statistics</a:t>
            </a:r>
          </a:p>
        </p:txBody>
      </p:sp>
      <p:sp>
        <p:nvSpPr>
          <p:cNvPr id="3" name="Content Placeholder 2"/>
          <p:cNvSpPr>
            <a:spLocks noGrp="1"/>
          </p:cNvSpPr>
          <p:nvPr>
            <p:ph idx="1"/>
          </p:nvPr>
        </p:nvSpPr>
        <p:spPr>
          <a:xfrm>
            <a:off x="797180" y="928914"/>
            <a:ext cx="10527318" cy="5794615"/>
          </a:xfrm>
          <a:solidFill>
            <a:schemeClr val="bg1">
              <a:alpha val="6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Anger is the Watch Word of Our Age</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From Road Rage to Dom. Violence to Mental Problems</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 Average Male Loses Temper About 6 Times a Week</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 Often Gets Mad at Circumstances More Than People</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The Average Female Loses Temper About 3 Times a Week</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 Often Gets Mad at People More Than Circumstances</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Anger is Usually Handled in 2 Ways</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Blow Up</a:t>
            </a:r>
          </a:p>
          <a:p>
            <a:pPr lvl="1">
              <a:lnSpc>
                <a:spcPct val="100000"/>
              </a:lnSpc>
              <a:spcBef>
                <a:spcPts val="0"/>
              </a:spcBef>
              <a:buFont typeface="Courier New" panose="02070309020205020404" pitchFamily="49" charset="0"/>
              <a:buChar char="o"/>
            </a:pPr>
            <a:r>
              <a:rPr lang="en-US" sz="2800" b="1">
                <a:effectLst>
                  <a:outerShdw blurRad="38100" dist="38100" dir="2700000" algn="tl">
                    <a:srgbClr val="000000">
                      <a:alpha val="43137"/>
                    </a:srgbClr>
                  </a:outerShdw>
                </a:effectLst>
                <a:latin typeface="Arial Rounded MT Bold" panose="020F0704030504030204" pitchFamily="34" charset="0"/>
              </a:rPr>
              <a:t>Clam </a:t>
            </a:r>
            <a:r>
              <a:rPr lang="en-US" sz="2800" b="1" dirty="0">
                <a:effectLst>
                  <a:outerShdw blurRad="38100" dist="38100" dir="2700000" algn="tl">
                    <a:srgbClr val="000000">
                      <a:alpha val="43137"/>
                    </a:srgbClr>
                  </a:outerShdw>
                </a:effectLst>
                <a:latin typeface="Arial Rounded MT Bold" panose="020F0704030504030204" pitchFamily="34" charset="0"/>
              </a:rPr>
              <a:t>Up</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We Are More Likely to Express Our Anger At Home…</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…Severely Affecting Relationships</a:t>
            </a:r>
          </a:p>
          <a:p>
            <a:pPr marL="0" indent="0">
              <a:buNone/>
            </a:pPr>
            <a:endParaRPr lang="en-US" sz="3200" dirty="0"/>
          </a:p>
        </p:txBody>
      </p:sp>
    </p:spTree>
    <p:extLst>
      <p:ext uri="{BB962C8B-B14F-4D97-AF65-F5344CB8AC3E}">
        <p14:creationId xmlns:p14="http://schemas.microsoft.com/office/powerpoint/2010/main" val="29773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par>
                          <p:cTn id="47" fill="hold">
                            <p:stCondLst>
                              <p:cond delay="1000"/>
                            </p:stCondLst>
                            <p:childTnLst>
                              <p:par>
                                <p:cTn id="48" presetID="31"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childTnLst>
                          </p:cTn>
                        </p:par>
                        <p:par>
                          <p:cTn id="62" fill="hold">
                            <p:stCondLst>
                              <p:cond delay="1000"/>
                            </p:stCondLst>
                            <p:childTnLst>
                              <p:par>
                                <p:cTn id="63" presetID="31" presetClass="entr" presetSubtype="0" fill="hold" grpId="0"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par>
                          <p:cTn id="83" fill="hold">
                            <p:stCondLst>
                              <p:cond delay="1000"/>
                            </p:stCondLst>
                            <p:childTnLst>
                              <p:par>
                                <p:cTn id="84" presetID="31" presetClass="entr" presetSubtype="0" fill="hold" grpId="0" nodeType="after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 calcmode="lin" valueType="num">
                                      <p:cBhvr>
                                        <p:cTn id="86"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7"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8"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64" y="-1"/>
            <a:ext cx="10086534" cy="6952129"/>
          </a:xfrm>
          <a:solidFill>
            <a:schemeClr val="bg1">
              <a:alpha val="60000"/>
            </a:schemeClr>
          </a:solidFill>
        </p:spPr>
        <p:txBody>
          <a:bodyPr>
            <a:normAutofit fontScale="92500" lnSpcReduction="10000"/>
          </a:bodyPr>
          <a:lstStyle/>
          <a:p>
            <a:pPr marL="0" indent="0" algn="ctr">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What God Says About Anger</a:t>
            </a: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1st, Anger is NOT a Sin</a:t>
            </a:r>
          </a:p>
          <a:p>
            <a:pPr lvl="1">
              <a:lnSpc>
                <a:spcPct val="110000"/>
              </a:lnSpc>
              <a:spcBef>
                <a:spcPts val="0"/>
              </a:spcBef>
            </a:pPr>
            <a:r>
              <a:rPr lang="en-US" sz="2800" i="1" dirty="0">
                <a:effectLst>
                  <a:outerShdw blurRad="38100" dist="38100" dir="2700000" algn="tl">
                    <a:srgbClr val="000000">
                      <a:alpha val="43137"/>
                    </a:srgbClr>
                  </a:outerShdw>
                </a:effectLst>
                <a:latin typeface="Arial Rounded MT Bold" panose="020F0704030504030204" pitchFamily="34" charset="0"/>
              </a:rPr>
              <a:t>Be angry and sin not…</a:t>
            </a:r>
          </a:p>
          <a:p>
            <a:pPr lvl="1">
              <a:lnSpc>
                <a:spcPct val="110000"/>
              </a:lnSpc>
              <a:spcBef>
                <a:spcPts val="0"/>
              </a:spcBef>
            </a:pPr>
            <a:r>
              <a:rPr lang="en-US" sz="2800" i="1" dirty="0">
                <a:effectLst>
                  <a:outerShdw blurRad="38100" dist="38100" dir="2700000" algn="tl">
                    <a:srgbClr val="000000">
                      <a:alpha val="43137"/>
                    </a:srgbClr>
                  </a:outerShdw>
                </a:effectLst>
                <a:latin typeface="Arial Rounded MT Bold" panose="020F0704030504030204" pitchFamily="34" charset="0"/>
              </a:rPr>
              <a:t>In your anger, do not sin…</a:t>
            </a:r>
          </a:p>
          <a:p>
            <a:pPr marL="457200" lvl="1" indent="0">
              <a:lnSpc>
                <a:spcPct val="11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Anger is a Healthy Emotional Signal that…</a:t>
            </a:r>
          </a:p>
          <a:p>
            <a:pPr marL="457200" lvl="1"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…Something Needs to Be Addressed</a:t>
            </a: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2nd, Anger CAN Lead Us Into Sin</a:t>
            </a:r>
          </a:p>
          <a:p>
            <a:pPr lvl="1">
              <a:lnSpc>
                <a:spcPct val="11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Do Not Let the Sun Go Down on Your Wrath</a:t>
            </a:r>
          </a:p>
          <a:p>
            <a:pPr marL="457200" lvl="1" indent="0">
              <a:lnSpc>
                <a:spcPct val="110000"/>
              </a:lnSpc>
              <a:spcBef>
                <a:spcPts val="60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Anger Must Be Expressed Appropriately…</a:t>
            </a:r>
          </a:p>
          <a:p>
            <a:pPr marL="457200" lvl="1" indent="0">
              <a:lnSpc>
                <a:spcPct val="11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                         …When Not Vented Properly </a:t>
            </a:r>
          </a:p>
          <a:p>
            <a:pPr marL="457200" lvl="1" indent="0">
              <a:lnSpc>
                <a:spcPct val="11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                                      …Leads To Wrath</a:t>
            </a:r>
          </a:p>
          <a:p>
            <a:pPr marL="457200" lvl="1" indent="0">
              <a:lnSpc>
                <a:spcPct val="11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Anger</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excitement of mind, justifiable abhorrence</a:t>
            </a:r>
          </a:p>
          <a:p>
            <a:pPr marL="457200" lvl="1" indent="0">
              <a:lnSpc>
                <a:spcPct val="11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Wrath</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to enrage, become exasperated, lose control</a:t>
            </a:r>
          </a:p>
          <a:p>
            <a:pPr marL="457200" lvl="1" indent="0">
              <a:lnSpc>
                <a:spcPct val="11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Sin= </a:t>
            </a:r>
            <a:r>
              <a:rPr lang="en-US" sz="2800" i="1" dirty="0">
                <a:effectLst>
                  <a:outerShdw blurRad="38100" dist="38100" dir="2700000" algn="tl">
                    <a:srgbClr val="000000">
                      <a:alpha val="43137"/>
                    </a:srgbClr>
                  </a:outerShdw>
                </a:effectLst>
                <a:latin typeface="Arial Rounded MT Bold" panose="020F0704030504030204" pitchFamily="34" charset="0"/>
              </a:rPr>
              <a:t>to miss the mark and so not share in the prize</a:t>
            </a:r>
          </a:p>
        </p:txBody>
      </p:sp>
    </p:spTree>
    <p:extLst>
      <p:ext uri="{BB962C8B-B14F-4D97-AF65-F5344CB8AC3E}">
        <p14:creationId xmlns:p14="http://schemas.microsoft.com/office/powerpoint/2010/main" val="224296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12"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12" fill="hold" grpId="0"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73" fill="hold">
                            <p:stCondLst>
                              <p:cond delay="2000"/>
                            </p:stCondLst>
                            <p:childTnLst>
                              <p:par>
                                <p:cTn id="74" presetID="2" presetClass="entr" presetSubtype="4" fill="hold" grpId="0" nodeType="after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additive="base">
                                        <p:cTn id="76"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7"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2" fill="hold" grpId="0" nodeType="after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 calcmode="lin" valueType="num">
                                      <p:cBhvr additive="base">
                                        <p:cTn id="81" dur="20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82" dur="2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02" y="145774"/>
            <a:ext cx="11729806" cy="6092466"/>
          </a:xfrm>
          <a:solidFill>
            <a:schemeClr val="bg1">
              <a:alpha val="6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What God Says About Anger   </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1st, Anger is NOT a Sin -</a:t>
            </a:r>
            <a:r>
              <a:rPr lang="en-US" sz="2800" i="1" dirty="0">
                <a:effectLst>
                  <a:outerShdw blurRad="38100" dist="38100" dir="2700000" algn="tl">
                    <a:srgbClr val="000000">
                      <a:alpha val="43137"/>
                    </a:srgbClr>
                  </a:outerShdw>
                </a:effectLst>
                <a:latin typeface="Arial Rounded MT Bold" panose="020F0704030504030204" pitchFamily="34" charset="0"/>
              </a:rPr>
              <a:t>Be angry and sin not…</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2nd, Anger CAN Lead Us Into Sin –</a:t>
            </a:r>
            <a:r>
              <a:rPr lang="en-US" i="1" dirty="0">
                <a:effectLst>
                  <a:outerShdw blurRad="38100" dist="38100" dir="2700000" algn="tl">
                    <a:srgbClr val="000000">
                      <a:alpha val="43137"/>
                    </a:srgbClr>
                  </a:outerShdw>
                </a:effectLst>
                <a:latin typeface="Arial Rounded MT Bold" panose="020F0704030504030204" pitchFamily="34" charset="0"/>
              </a:rPr>
              <a:t>not let sun go down on wrath…</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3rd, Unresolved Anger OPENS the Door to Spiritual Bondage</a:t>
            </a:r>
          </a:p>
          <a:p>
            <a:pPr lvl="1">
              <a:lnSpc>
                <a:spcPct val="100000"/>
              </a:lnSpc>
              <a:spcBef>
                <a:spcPts val="0"/>
              </a:spcBef>
            </a:pPr>
            <a:r>
              <a:rPr lang="en-US" sz="2800" i="1" dirty="0">
                <a:effectLst>
                  <a:outerShdw blurRad="38100" dist="38100" dir="2700000" algn="tl">
                    <a:srgbClr val="000000">
                      <a:alpha val="43137"/>
                    </a:srgbClr>
                  </a:outerShdw>
                </a:effectLst>
                <a:latin typeface="Arial Rounded MT Bold" panose="020F0704030504030204" pitchFamily="34" charset="0"/>
              </a:rPr>
              <a:t>Neither give place to the devil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Place</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Foothold, Wedge, Lever</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Unbridled Anger Leads to…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…Destructive Attitudes and Actions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4th, Anger HINDERS Spiritual Maturity</a:t>
            </a:r>
          </a:p>
          <a:p>
            <a:pPr lvl="1">
              <a:lnSpc>
                <a:spcPct val="100000"/>
              </a:lnSpc>
            </a:pPr>
            <a:r>
              <a:rPr lang="en-US" sz="2600" b="1" dirty="0">
                <a:effectLst>
                  <a:outerShdw blurRad="38100" dist="38100" dir="2700000" algn="tl">
                    <a:srgbClr val="000000">
                      <a:alpha val="43137"/>
                    </a:srgbClr>
                  </a:outerShdw>
                </a:effectLst>
              </a:rPr>
              <a:t>James 1:19-20 (Phillips)</a:t>
            </a:r>
            <a:r>
              <a:rPr lang="en-US" sz="2600" dirty="0">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In view of what he has made us then, dear brothers, let every man be quick to listen but slow to use his tongue, and slow to lose his temper. For </a:t>
            </a:r>
            <a:r>
              <a:rPr lang="en-US" sz="2600" b="1" i="1" dirty="0">
                <a:effectLst>
                  <a:outerShdw blurRad="38100" dist="38100" dir="2700000" algn="tl">
                    <a:srgbClr val="000000">
                      <a:alpha val="43137"/>
                    </a:srgbClr>
                  </a:outerShdw>
                </a:effectLst>
              </a:rPr>
              <a:t>man's temper </a:t>
            </a:r>
            <a:r>
              <a:rPr lang="en-US" sz="2600" i="1" dirty="0">
                <a:effectLst>
                  <a:outerShdw blurRad="38100" dist="38100" dir="2700000" algn="tl">
                    <a:srgbClr val="000000">
                      <a:alpha val="43137"/>
                    </a:srgbClr>
                  </a:outerShdw>
                </a:effectLst>
              </a:rPr>
              <a:t>is </a:t>
            </a:r>
            <a:r>
              <a:rPr lang="en-US" sz="2600" b="1" i="1" dirty="0">
                <a:effectLst>
                  <a:outerShdw blurRad="38100" dist="38100" dir="2700000" algn="tl">
                    <a:srgbClr val="000000">
                      <a:alpha val="43137"/>
                    </a:srgbClr>
                  </a:outerShdw>
                </a:effectLst>
              </a:rPr>
              <a:t>never</a:t>
            </a:r>
            <a:r>
              <a:rPr lang="en-US" sz="2600" i="1" dirty="0">
                <a:effectLst>
                  <a:outerShdw blurRad="38100" dist="38100" dir="2700000" algn="tl">
                    <a:srgbClr val="000000">
                      <a:alpha val="43137"/>
                    </a:srgbClr>
                  </a:outerShdw>
                </a:effectLst>
              </a:rPr>
              <a:t> the means of </a:t>
            </a:r>
            <a:r>
              <a:rPr lang="en-US" sz="2600" b="1" i="1" dirty="0">
                <a:effectLst>
                  <a:outerShdw blurRad="38100" dist="38100" dir="2700000" algn="tl">
                    <a:srgbClr val="000000">
                      <a:alpha val="43137"/>
                    </a:srgbClr>
                  </a:outerShdw>
                </a:effectLst>
              </a:rPr>
              <a:t>achieving God's true goodness</a:t>
            </a:r>
            <a:r>
              <a:rPr lang="en-US" sz="2600" i="1"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743525020"/>
      </p:ext>
    </p:extLst>
  </p:cSld>
  <p:clrMapOvr>
    <a:masterClrMapping/>
  </p:clrMapOvr>
  <mc:AlternateContent xmlns:mc="http://schemas.openxmlformats.org/markup-compatibility/2006">
    <mc:Choice xmlns:p14="http://schemas.microsoft.com/office/powerpoint/2010/main" Requires="p14">
      <p:transition spd="slow" p14:dur="4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3">
                                            <p:txEl>
                                              <p:pRg st="3" end="3"/>
                                            </p:txEl>
                                          </p:spTgt>
                                        </p:tgtEl>
                                      </p:cBhvr>
                                    </p:animEffect>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2000"/>
                                        <p:tgtEl>
                                          <p:spTgt spid="3">
                                            <p:txEl>
                                              <p:pRg st="6" end="6"/>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2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2000"/>
                                        <p:tgtEl>
                                          <p:spTgt spid="3">
                                            <p:txEl>
                                              <p:pRg st="8" end="8"/>
                                            </p:txEl>
                                          </p:spTgt>
                                        </p:tgtEl>
                                      </p:cBhvr>
                                    </p:animEffect>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45773"/>
            <a:ext cx="11815971" cy="6436001"/>
          </a:xfrm>
          <a:solidFill>
            <a:schemeClr val="bg1">
              <a:alpha val="60000"/>
            </a:schemeClr>
          </a:solidFill>
        </p:spPr>
        <p:txBody>
          <a:bodyPr>
            <a:normAutofit fontScale="92500" lnSpcReduction="20000"/>
          </a:bodyPr>
          <a:lstStyle/>
          <a:p>
            <a:pPr marL="0" indent="0" algn="ctr">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Five Important Steps to Get Out of the Anger Trap:</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Step 1: SORT IT OUT</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Try to Understand Why You Are Angry. </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There is a Difference Between Normal Irritations in Life and..</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 Persistent State of Anger.</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Step 2: COUNT THE COST</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One Blowup Can Erase 20 Acts of Kindness. </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Anger Can Cost Us Dearly If We Do Not Keep It in Check.</a:t>
            </a:r>
          </a:p>
          <a:p>
            <a:pPr marL="0" indent="0">
              <a:lnSpc>
                <a:spcPct val="12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Step 3: LET IT OUT</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Release Your Anger to God In Prayer. </a:t>
            </a:r>
          </a:p>
          <a:p>
            <a:pPr lvl="1">
              <a:lnSpc>
                <a:spcPct val="120000"/>
              </a:lnSpc>
              <a:spcBef>
                <a:spcPts val="0"/>
              </a:spcBef>
            </a:pPr>
            <a:r>
              <a:rPr lang="en-US" sz="3000" dirty="0">
                <a:effectLst>
                  <a:outerShdw blurRad="38100" dist="38100" dir="2700000" algn="tl">
                    <a:srgbClr val="000000">
                      <a:alpha val="43137"/>
                    </a:srgbClr>
                  </a:outerShdw>
                </a:effectLst>
                <a:latin typeface="Arial Rounded MT Bold" panose="020F0704030504030204" pitchFamily="34" charset="0"/>
              </a:rPr>
              <a:t>Tell God How You Feel… He Can Handle It. </a:t>
            </a:r>
          </a:p>
          <a:p>
            <a:pPr lvl="1">
              <a:lnSpc>
                <a:spcPct val="120000"/>
              </a:lnSpc>
              <a:spcBef>
                <a:spcPts val="0"/>
              </a:spcBef>
              <a:spcAft>
                <a:spcPts val="600"/>
              </a:spcAft>
            </a:pPr>
            <a:r>
              <a:rPr lang="en-US" sz="3000" dirty="0">
                <a:effectLst>
                  <a:outerShdw blurRad="38100" dist="38100" dir="2700000" algn="tl">
                    <a:srgbClr val="000000">
                      <a:alpha val="43137"/>
                    </a:srgbClr>
                  </a:outerShdw>
                </a:effectLst>
                <a:latin typeface="Arial Rounded MT Bold" panose="020F0704030504030204" pitchFamily="34" charset="0"/>
              </a:rPr>
              <a:t>Then Go Talk About It W- a Friend or Offender </a:t>
            </a:r>
          </a:p>
          <a:p>
            <a:pPr marL="0" indent="0" algn="ctr">
              <a:lnSpc>
                <a:spcPct val="12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Whatever You Do, Don’t Keep Your Anger Locked Up In Your Heart. Repressed Anger Visits in a Host of Emotional - Relational Problems.</a:t>
            </a:r>
            <a:endParaRPr lang="en-US" dirty="0"/>
          </a:p>
        </p:txBody>
      </p:sp>
    </p:spTree>
    <p:extLst>
      <p:ext uri="{BB962C8B-B14F-4D97-AF65-F5344CB8AC3E}">
        <p14:creationId xmlns:p14="http://schemas.microsoft.com/office/powerpoint/2010/main" val="3062340828"/>
      </p:ext>
    </p:extLst>
  </p:cSld>
  <p:clrMapOvr>
    <a:masterClrMapping/>
  </p:clrMapOvr>
  <mc:AlternateContent xmlns:mc="http://schemas.openxmlformats.org/markup-compatibility/2006">
    <mc:Choice xmlns:p14="http://schemas.microsoft.com/office/powerpoint/2010/main" Requires="p14">
      <p:transition spd="slow" p14:dur="25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childTnLst>
                          </p:cTn>
                        </p:par>
                        <p:par>
                          <p:cTn id="16" fill="hold">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2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2000"/>
                                        <p:tgtEl>
                                          <p:spTgt spid="3">
                                            <p:txEl>
                                              <p:pRg st="3" end="3"/>
                                            </p:txEl>
                                          </p:spTgt>
                                        </p:tgtEl>
                                      </p:cBhvr>
                                    </p:animEffect>
                                  </p:childTnLst>
                                </p:cTn>
                              </p:par>
                            </p:childTnLst>
                          </p:cTn>
                        </p:par>
                        <p:par>
                          <p:cTn id="24" fill="hold">
                            <p:stCondLst>
                              <p:cond delay="6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out)">
                                      <p:cBhvr>
                                        <p:cTn id="32" dur="2000"/>
                                        <p:tgtEl>
                                          <p:spTgt spid="3">
                                            <p:txEl>
                                              <p:pRg st="5" end="5"/>
                                            </p:txEl>
                                          </p:spTgt>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2000"/>
                                        <p:tgtEl>
                                          <p:spTgt spid="3">
                                            <p:txEl>
                                              <p:pRg st="6" end="6"/>
                                            </p:txEl>
                                          </p:spTgt>
                                        </p:tgtEl>
                                      </p:cBhvr>
                                    </p:animEffect>
                                  </p:childTnLst>
                                </p:cTn>
                              </p:par>
                            </p:childTnLst>
                          </p:cTn>
                        </p:par>
                        <p:par>
                          <p:cTn id="36" fill="hold">
                            <p:stCondLst>
                              <p:cond delay="2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ircle(out)">
                                      <p:cBhvr>
                                        <p:cTn id="44" dur="2000"/>
                                        <p:tgtEl>
                                          <p:spTgt spid="3">
                                            <p:txEl>
                                              <p:pRg st="8" end="8"/>
                                            </p:tx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out)">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out)">
                                      <p:cBhvr>
                                        <p:cTn id="52" dur="2000"/>
                                        <p:tgtEl>
                                          <p:spTgt spid="3">
                                            <p:txEl>
                                              <p:pRg st="10" end="10"/>
                                            </p:txEl>
                                          </p:spTgt>
                                        </p:tgtEl>
                                      </p:cBhvr>
                                    </p:animEffect>
                                  </p:childTnLst>
                                </p:cTn>
                              </p:par>
                            </p:childTnLst>
                          </p:cTn>
                        </p:par>
                        <p:par>
                          <p:cTn id="53" fill="hold">
                            <p:stCondLst>
                              <p:cond delay="2000"/>
                            </p:stCondLst>
                            <p:childTnLst>
                              <p:par>
                                <p:cTn id="54" presetID="6" presetClass="entr" presetSubtype="32"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circle(out)">
                                      <p:cBhvr>
                                        <p:cTn id="56" dur="20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out)">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8" y="145774"/>
            <a:ext cx="11964691" cy="5929906"/>
          </a:xfrm>
          <a:solidFill>
            <a:schemeClr val="bg1">
              <a:alpha val="60000"/>
            </a:schemeClr>
          </a:solidFill>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Five Important Steps To Get Out of the Anger Trap: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Step 4: SET LIMITS</a:t>
            </a:r>
          </a:p>
          <a:p>
            <a:pPr>
              <a:lnSpc>
                <a:spcPct val="100000"/>
              </a:lnSpc>
              <a:spcBef>
                <a:spcPts val="0"/>
              </a:spcBef>
              <a:spcAft>
                <a:spcPts val="300"/>
              </a:spcAft>
            </a:pPr>
            <a:r>
              <a:rPr lang="en-US" dirty="0">
                <a:effectLst>
                  <a:outerShdw blurRad="38100" dist="38100" dir="2700000" algn="tl">
                    <a:srgbClr val="000000">
                      <a:alpha val="43137"/>
                    </a:srgbClr>
                  </a:outerShdw>
                </a:effectLst>
                <a:latin typeface="Arial Rounded MT Bold" panose="020F0704030504030204" pitchFamily="34" charset="0"/>
              </a:rPr>
              <a:t>Control Your Words and Behavior. </a:t>
            </a: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Watch Your Mouth: “</a:t>
            </a:r>
            <a:r>
              <a:rPr lang="en-US" i="1" dirty="0">
                <a:effectLst>
                  <a:outerShdw blurRad="38100" dist="38100" dir="2700000" algn="tl">
                    <a:srgbClr val="000000">
                      <a:alpha val="43137"/>
                    </a:srgbClr>
                  </a:outerShdw>
                </a:effectLst>
                <a:latin typeface="Arial Rounded MT Bold" panose="020F0704030504030204" pitchFamily="34" charset="0"/>
              </a:rPr>
              <a:t>When words are many, sin is not absent. But he who keeps a tight rein on his tongue is wise” </a:t>
            </a:r>
            <a:r>
              <a:rPr lang="en-US" dirty="0">
                <a:effectLst>
                  <a:outerShdw blurRad="38100" dist="38100" dir="2700000" algn="tl">
                    <a:srgbClr val="000000">
                      <a:alpha val="43137"/>
                    </a:srgbClr>
                  </a:outerShdw>
                </a:effectLst>
                <a:latin typeface="Arial Rounded MT Bold" panose="020F0704030504030204" pitchFamily="34" charset="0"/>
              </a:rPr>
              <a:t>-Prov 10:19 </a:t>
            </a:r>
          </a:p>
          <a:p>
            <a:pPr>
              <a:lnSpc>
                <a:spcPct val="100000"/>
              </a:lnSpc>
              <a:spcBef>
                <a:spcPts val="300"/>
              </a:spcBef>
            </a:pPr>
            <a:r>
              <a:rPr lang="en-US" dirty="0">
                <a:effectLst>
                  <a:outerShdw blurRad="38100" dist="38100" dir="2700000" algn="tl">
                    <a:srgbClr val="000000">
                      <a:alpha val="43137"/>
                    </a:srgbClr>
                  </a:outerShdw>
                </a:effectLst>
                <a:latin typeface="Arial Rounded MT Bold" panose="020F0704030504030204" pitchFamily="34" charset="0"/>
              </a:rPr>
              <a:t>Don’t Cross Line of Verbal or Physical Abuse No Matter How Frustrated You Get. Don’t Justify -Excuse Such Abusive Behaviors.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Step 5: GIVE IT UP</a:t>
            </a:r>
          </a:p>
          <a:p>
            <a:pPr>
              <a:lnSpc>
                <a:spcPct val="100000"/>
              </a:lnSpc>
              <a:spcBef>
                <a:spcPts val="0"/>
              </a:spcBef>
              <a:spcAft>
                <a:spcPts val="300"/>
              </a:spcAft>
            </a:pPr>
            <a:r>
              <a:rPr lang="en-US" dirty="0">
                <a:effectLst>
                  <a:outerShdw blurRad="38100" dist="38100" dir="2700000" algn="tl">
                    <a:srgbClr val="000000">
                      <a:alpha val="43137"/>
                    </a:srgbClr>
                  </a:outerShdw>
                </a:effectLst>
                <a:latin typeface="Arial Rounded MT Bold" panose="020F0704030504030204" pitchFamily="34" charset="0"/>
              </a:rPr>
              <a:t>As Christians, we do not have the right to remain angry. </a:t>
            </a:r>
          </a:p>
          <a:p>
            <a:pPr>
              <a:lnSpc>
                <a:spcPct val="100000"/>
              </a:lnSpc>
              <a:spcBef>
                <a:spcPts val="0"/>
              </a:spcBef>
              <a:spcAft>
                <a:spcPts val="300"/>
              </a:spcAft>
            </a:pPr>
            <a:r>
              <a:rPr lang="en-US" dirty="0">
                <a:effectLst>
                  <a:outerShdw blurRad="38100" dist="38100" dir="2700000" algn="tl">
                    <a:srgbClr val="000000">
                      <a:alpha val="43137"/>
                    </a:srgbClr>
                  </a:outerShdw>
                </a:effectLst>
                <a:latin typeface="Arial Rounded MT Bold" panose="020F0704030504030204" pitchFamily="34" charset="0"/>
              </a:rPr>
              <a:t>In Christ, we have given up that right. </a:t>
            </a:r>
          </a:p>
          <a:p>
            <a:pPr>
              <a:lnSpc>
                <a:spcPct val="100000"/>
              </a:lnSpc>
              <a:spcBef>
                <a:spcPts val="0"/>
              </a:spcBef>
              <a:spcAft>
                <a:spcPts val="300"/>
              </a:spcAft>
            </a:pPr>
            <a:r>
              <a:rPr lang="en-US" dirty="0">
                <a:effectLst>
                  <a:outerShdw blurRad="38100" dist="38100" dir="2700000" algn="tl">
                    <a:srgbClr val="000000">
                      <a:alpha val="43137"/>
                    </a:srgbClr>
                  </a:outerShdw>
                </a:effectLst>
                <a:latin typeface="Arial Rounded MT Bold" panose="020F0704030504030204" pitchFamily="34" charset="0"/>
              </a:rPr>
              <a:t>We surrender our anger to Him/ forgive others as He has us. </a:t>
            </a: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When we forgive, we are free from resentment, bitterness,/ anger.</a:t>
            </a:r>
          </a:p>
          <a:p>
            <a:pPr marL="0" indent="0">
              <a:buNone/>
            </a:pPr>
            <a:endParaRPr lang="en-US" dirty="0"/>
          </a:p>
        </p:txBody>
      </p:sp>
    </p:spTree>
    <p:extLst>
      <p:ext uri="{BB962C8B-B14F-4D97-AF65-F5344CB8AC3E}">
        <p14:creationId xmlns:p14="http://schemas.microsoft.com/office/powerpoint/2010/main" val="3593648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Vertical)">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4928</TotalTime>
  <Words>1477</Words>
  <Application>Microsoft Office PowerPoint</Application>
  <PresentationFormat>Widescreen</PresentationFormat>
  <Paragraphs>195</Paragraphs>
  <Slides>25</Slides>
  <Notes>0</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Rounded MT Bold</vt:lpstr>
      <vt:lpstr>Arial Unicode MS</vt:lpstr>
      <vt:lpstr>Calibri</vt:lpstr>
      <vt:lpstr>Calibri Light</vt:lpstr>
      <vt:lpstr>Courier New</vt:lpstr>
      <vt:lpstr>Wingdings</vt:lpstr>
      <vt:lpstr>Office Theme</vt:lpstr>
      <vt:lpstr>PowerPoint Presentation</vt:lpstr>
      <vt:lpstr>Anger</vt:lpstr>
      <vt:lpstr>PowerPoint Presentation</vt:lpstr>
      <vt:lpstr>Anger’s Nature</vt:lpstr>
      <vt:lpstr>Anger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Dangerous Anger</vt:lpstr>
      <vt:lpstr>PowerPoint Presentation</vt:lpstr>
      <vt:lpstr>PowerPoint Presentation</vt:lpstr>
      <vt:lpstr>There Are Four Sources of Anger</vt:lpstr>
      <vt:lpstr>Anger’s Nurture</vt:lpstr>
      <vt:lpstr>Anger Is Never Neutral</vt:lpstr>
      <vt:lpstr>Anger’s  Negatives</vt:lpstr>
      <vt:lpstr>Anger’s  Nucleus</vt:lpstr>
      <vt:lpstr>Anger’s Nature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dc:title>
  <dc:creator>David Linton</dc:creator>
  <cp:lastModifiedBy>David Linton</cp:lastModifiedBy>
  <cp:revision>103</cp:revision>
  <cp:lastPrinted>2017-04-30T05:41:56Z</cp:lastPrinted>
  <dcterms:created xsi:type="dcterms:W3CDTF">2017-04-29T17:57:43Z</dcterms:created>
  <dcterms:modified xsi:type="dcterms:W3CDTF">2020-08-22T14:53:36Z</dcterms:modified>
</cp:coreProperties>
</file>