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3"/>
  </p:notesMasterIdLst>
  <p:handoutMasterIdLst>
    <p:handoutMasterId r:id="rId34"/>
  </p:handoutMasterIdLst>
  <p:sldIdLst>
    <p:sldId id="416" r:id="rId2"/>
    <p:sldId id="314" r:id="rId3"/>
    <p:sldId id="415" r:id="rId4"/>
    <p:sldId id="417" r:id="rId5"/>
    <p:sldId id="330" r:id="rId6"/>
    <p:sldId id="328" r:id="rId7"/>
    <p:sldId id="258" r:id="rId8"/>
    <p:sldId id="322" r:id="rId9"/>
    <p:sldId id="332" r:id="rId10"/>
    <p:sldId id="323" r:id="rId11"/>
    <p:sldId id="327" r:id="rId12"/>
    <p:sldId id="283" r:id="rId13"/>
    <p:sldId id="288" r:id="rId14"/>
    <p:sldId id="295" r:id="rId15"/>
    <p:sldId id="336" r:id="rId16"/>
    <p:sldId id="299" r:id="rId17"/>
    <p:sldId id="319" r:id="rId18"/>
    <p:sldId id="315" r:id="rId19"/>
    <p:sldId id="335" r:id="rId20"/>
    <p:sldId id="333" r:id="rId21"/>
    <p:sldId id="324" r:id="rId22"/>
    <p:sldId id="334" r:id="rId23"/>
    <p:sldId id="271" r:id="rId24"/>
    <p:sldId id="304" r:id="rId25"/>
    <p:sldId id="278" r:id="rId26"/>
    <p:sldId id="320" r:id="rId27"/>
    <p:sldId id="321" r:id="rId28"/>
    <p:sldId id="326" r:id="rId29"/>
    <p:sldId id="318" r:id="rId30"/>
    <p:sldId id="331" r:id="rId31"/>
    <p:sldId id="325"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inton" initials="DL" lastIdx="2" clrIdx="0">
    <p:extLst>
      <p:ext uri="{19B8F6BF-5375-455C-9EA6-DF929625EA0E}">
        <p15:presenceInfo xmlns:p15="http://schemas.microsoft.com/office/powerpoint/2012/main" userId="be171583821166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23" autoAdjust="0"/>
    <p:restoredTop sz="86318" autoAdjust="0"/>
  </p:normalViewPr>
  <p:slideViewPr>
    <p:cSldViewPr>
      <p:cViewPr varScale="1">
        <p:scale>
          <a:sx n="57" d="100"/>
          <a:sy n="57" d="100"/>
        </p:scale>
        <p:origin x="480" y="5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70C08-C6EC-4FDF-87B9-850F54BCA8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62FC16C3-2698-4B8E-A6BF-6B482455360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F664C8F-2AAB-4AC7-9920-CF8AB546C802}" type="datetimeFigureOut">
              <a:rPr lang="en-US"/>
              <a:pPr>
                <a:defRPr/>
              </a:pPr>
              <a:t>4/25/2021</a:t>
            </a:fld>
            <a:endParaRPr lang="en-US" dirty="0"/>
          </a:p>
        </p:txBody>
      </p:sp>
      <p:sp>
        <p:nvSpPr>
          <p:cNvPr id="4" name="Footer Placeholder 3">
            <a:extLst>
              <a:ext uri="{FF2B5EF4-FFF2-40B4-BE49-F238E27FC236}">
                <a16:creationId xmlns:a16="http://schemas.microsoft.com/office/drawing/2014/main" id="{E4A676A8-8457-4357-94A5-2A461C93AC2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31862A45-791C-4CB6-B8FC-2CDDB10B503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86A336-44E4-4B80-AC3C-34409828A429}"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61B9BE-CC63-4A52-A2FA-A20B1D38AA0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AFDF1256-366F-4319-8898-D8A67D98E37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B19BAB1-9B05-4B07-BA9B-208F3C6C96B7}" type="datetimeFigureOut">
              <a:rPr lang="en-US"/>
              <a:pPr>
                <a:defRPr/>
              </a:pPr>
              <a:t>4/24/2021</a:t>
            </a:fld>
            <a:endParaRPr lang="en-US" dirty="0"/>
          </a:p>
        </p:txBody>
      </p:sp>
      <p:sp>
        <p:nvSpPr>
          <p:cNvPr id="4" name="Slide Image Placeholder 3">
            <a:extLst>
              <a:ext uri="{FF2B5EF4-FFF2-40B4-BE49-F238E27FC236}">
                <a16:creationId xmlns:a16="http://schemas.microsoft.com/office/drawing/2014/main" id="{44460EFA-5F3E-4215-82FA-FA1D49F0C9F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CAA3A4F-D869-4A59-AFB0-1414B32507B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803750-28EA-4E8D-95E0-316AFD6E130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dirty="0"/>
          </a:p>
        </p:txBody>
      </p:sp>
      <p:sp>
        <p:nvSpPr>
          <p:cNvPr id="7" name="Slide Number Placeholder 6">
            <a:extLst>
              <a:ext uri="{FF2B5EF4-FFF2-40B4-BE49-F238E27FC236}">
                <a16:creationId xmlns:a16="http://schemas.microsoft.com/office/drawing/2014/main" id="{3DFA763B-DAF3-4241-8A42-850E5349B7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682AD9B-B042-4B13-9743-40D430BB11D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82AD9B-B042-4B13-9743-40D430BB11D4}" type="slidenum">
              <a:rPr lang="en-US" altLang="en-US" smtClean="0"/>
              <a:pPr>
                <a:defRPr/>
              </a:pPr>
              <a:t>6</a:t>
            </a:fld>
            <a:endParaRPr lang="en-US" altLang="en-US" dirty="0"/>
          </a:p>
        </p:txBody>
      </p:sp>
    </p:spTree>
    <p:extLst>
      <p:ext uri="{BB962C8B-B14F-4D97-AF65-F5344CB8AC3E}">
        <p14:creationId xmlns:p14="http://schemas.microsoft.com/office/powerpoint/2010/main" val="24048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A6E6904-FEEB-4A2E-8D51-D33C3FC9A4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0EC274-BAB7-4508-B404-0B5947EF3162}" type="slidenum">
              <a:rPr lang="en-US" altLang="en-US" smtClean="0">
                <a:latin typeface="Times New Roman" panose="02020603050405020304" pitchFamily="18" charset="0"/>
              </a:rPr>
              <a:pPr>
                <a:spcBef>
                  <a:spcPct val="0"/>
                </a:spcBef>
              </a:pPr>
              <a:t>8</a:t>
            </a:fld>
            <a:endParaRPr lang="en-US" altLang="en-US" dirty="0">
              <a:latin typeface="Times New Roman" panose="02020603050405020304" pitchFamily="18" charset="0"/>
            </a:endParaRPr>
          </a:p>
        </p:txBody>
      </p:sp>
      <p:sp>
        <p:nvSpPr>
          <p:cNvPr id="7171" name="Rectangle 2">
            <a:extLst>
              <a:ext uri="{FF2B5EF4-FFF2-40B4-BE49-F238E27FC236}">
                <a16:creationId xmlns:a16="http://schemas.microsoft.com/office/drawing/2014/main" id="{A8254601-F172-4D21-AAA7-80DA53982D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ADB5351B-D83B-4857-801F-9D5362C9F4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FC5385E-0186-4FC8-9E38-323F184E3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p:cNvSpPr>
            <a:spLocks noGrp="1" noChangeArrowheads="1"/>
          </p:cNvSpPr>
          <p:nvPr>
            <p:ph type="subTitle" sz="quarter" idx="1"/>
          </p:nvPr>
        </p:nvSpPr>
        <p:spPr>
          <a:xfrm>
            <a:off x="381000" y="3962400"/>
            <a:ext cx="5791200" cy="990600"/>
          </a:xfrm>
          <a:ln w="9525">
            <a:headEnd/>
            <a:tailEnd/>
          </a:ln>
        </p:spPr>
        <p:txBody>
          <a:bodyPr lIns="92075" tIns="46038" rIns="92075" bIns="46038" anchor="ctr"/>
          <a:lstStyle>
            <a:lvl1pPr marL="0" indent="0" algn="ctr">
              <a:defRPr/>
            </a:lvl1pPr>
          </a:lstStyle>
          <a:p>
            <a:r>
              <a:rPr lang="en-US"/>
              <a:t>Click to edit Master subtitle style</a:t>
            </a:r>
          </a:p>
        </p:txBody>
      </p:sp>
    </p:spTree>
    <p:extLst>
      <p:ext uri="{BB962C8B-B14F-4D97-AF65-F5344CB8AC3E}">
        <p14:creationId xmlns:p14="http://schemas.microsoft.com/office/powerpoint/2010/main" val="419950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4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00" y="1066800"/>
            <a:ext cx="17907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066800"/>
            <a:ext cx="52197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35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A97CDE-6D18-4999-9A8E-B1665DDD6F3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2798419F-BDB5-4607-B4E8-E021B238EF5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F577675-AE9D-418E-8CDD-EFE1D243520A}"/>
              </a:ext>
            </a:extLst>
          </p:cNvPr>
          <p:cNvSpPr>
            <a:spLocks noGrp="1" noChangeArrowheads="1"/>
          </p:cNvSpPr>
          <p:nvPr>
            <p:ph type="sldNum" sz="quarter" idx="12"/>
          </p:nvPr>
        </p:nvSpPr>
        <p:spPr>
          <a:ln/>
        </p:spPr>
        <p:txBody>
          <a:bodyPr/>
          <a:lstStyle>
            <a:lvl1pPr>
              <a:defRPr/>
            </a:lvl1pPr>
          </a:lstStyle>
          <a:p>
            <a:pPr>
              <a:defRPr/>
            </a:pPr>
            <a:fld id="{91D160DD-BDCB-41B1-9B2C-6F5B9CC1398F}" type="slidenum">
              <a:rPr lang="en-US" altLang="en-US"/>
              <a:pPr>
                <a:defRPr/>
              </a:pPr>
              <a:t>‹#›</a:t>
            </a:fld>
            <a:endParaRPr lang="en-US" altLang="en-US" dirty="0"/>
          </a:p>
        </p:txBody>
      </p:sp>
    </p:spTree>
    <p:extLst>
      <p:ext uri="{BB962C8B-B14F-4D97-AF65-F5344CB8AC3E}">
        <p14:creationId xmlns:p14="http://schemas.microsoft.com/office/powerpoint/2010/main" val="77691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36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264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133600"/>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133600"/>
            <a:ext cx="35052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75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61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581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7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986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470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3D2EE9-C681-4428-8261-58C60651CF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9393B25-D3A5-4F40-84D5-17F393987A9D}"/>
              </a:ext>
            </a:extLst>
          </p:cNvPr>
          <p:cNvSpPr>
            <a:spLocks noGrp="1" noChangeArrowheads="1"/>
          </p:cNvSpPr>
          <p:nvPr>
            <p:ph type="title"/>
          </p:nvPr>
        </p:nvSpPr>
        <p:spPr bwMode="auto">
          <a:xfrm>
            <a:off x="304800" y="10668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10A3A8B8-9599-4F9D-8F74-6665089C7EEB}"/>
              </a:ext>
            </a:extLst>
          </p:cNvPr>
          <p:cNvSpPr>
            <a:spLocks noGrp="1" noChangeArrowheads="1"/>
          </p:cNvSpPr>
          <p:nvPr>
            <p:ph type="body" idx="1"/>
          </p:nvPr>
        </p:nvSpPr>
        <p:spPr bwMode="auto">
          <a:xfrm>
            <a:off x="304800" y="21336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B5DA-41E6-41E3-9075-70318999A4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58FF51-88DB-4C2C-ADE0-404BB5168D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002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C0E6A6E-CFF4-4572-8983-E779E303D7DB}"/>
              </a:ext>
            </a:extLst>
          </p:cNvPr>
          <p:cNvSpPr>
            <a:spLocks noGrp="1" noChangeArrowheads="1"/>
          </p:cNvSpPr>
          <p:nvPr>
            <p:ph type="title"/>
          </p:nvPr>
        </p:nvSpPr>
        <p:spPr>
          <a:xfrm>
            <a:off x="0" y="304800"/>
            <a:ext cx="7543800" cy="838200"/>
          </a:xfrm>
          <a:noFill/>
        </p:spPr>
        <p:txBody>
          <a:bodyPr/>
          <a:lstStyle/>
          <a:p>
            <a:pPr eaLnBrk="1" hangingPunct="1"/>
            <a:r>
              <a:rPr lang="en-US" altLang="en-US" b="1" dirty="0">
                <a:latin typeface="Arial Rounded MT Bold" panose="020F0704030504030204" pitchFamily="34" charset="0"/>
                <a:ea typeface="Arial Unicode MS" pitchFamily="34" charset="-128"/>
              </a:rPr>
              <a:t>Rapture Types…</a:t>
            </a:r>
          </a:p>
        </p:txBody>
      </p:sp>
      <p:sp>
        <p:nvSpPr>
          <p:cNvPr id="7171" name="Rectangle 3">
            <a:extLst>
              <a:ext uri="{FF2B5EF4-FFF2-40B4-BE49-F238E27FC236}">
                <a16:creationId xmlns:a16="http://schemas.microsoft.com/office/drawing/2014/main" id="{841AA0D5-C0F8-4FD1-A56D-0D4B0A767D7B}"/>
              </a:ext>
            </a:extLst>
          </p:cNvPr>
          <p:cNvSpPr>
            <a:spLocks noGrp="1" noChangeArrowheads="1"/>
          </p:cNvSpPr>
          <p:nvPr>
            <p:ph type="body" idx="1"/>
          </p:nvPr>
        </p:nvSpPr>
        <p:spPr>
          <a:xfrm>
            <a:off x="76200" y="1447800"/>
            <a:ext cx="7467600" cy="3429000"/>
          </a:xfrm>
          <a:noFill/>
        </p:spPr>
        <p:txBody>
          <a:bodyPr/>
          <a:lstStyle/>
          <a:p>
            <a:pPr marL="457200" indent="-457200" algn="ctr" eaLnBrk="1" hangingPunct="1">
              <a:buFont typeface="Arial" panose="020B0604020202020204" pitchFamily="34" charset="0"/>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Enoch  –Gen 5:24</a:t>
            </a:r>
          </a:p>
          <a:p>
            <a:pPr marL="457200" indent="-457200" algn="ctr" eaLnBrk="1" hangingPunct="1">
              <a:buFont typeface="Arial" panose="020B0604020202020204" pitchFamily="34" charset="0"/>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  –II Kings 2:9-12</a:t>
            </a:r>
          </a:p>
          <a:p>
            <a:pPr marL="457200" indent="-457200" algn="ctr" eaLnBrk="1" hangingPunct="1">
              <a:buFont typeface="Arial" panose="020B0604020202020204" pitchFamily="34" charset="0"/>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Philip  –Acts 8:39</a:t>
            </a:r>
          </a:p>
          <a:p>
            <a:pPr marL="457200" indent="-457200" algn="ctr" eaLnBrk="1" hangingPunct="1">
              <a:buFont typeface="Arial" panose="020B0604020202020204" pitchFamily="34" charset="0"/>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Paul  –II Cor 12:2</a:t>
            </a:r>
          </a:p>
          <a:p>
            <a:pPr marL="457200" indent="-457200" algn="ctr" eaLnBrk="1" hangingPunct="1">
              <a:buFont typeface="Arial" panose="020B0604020202020204" pitchFamily="34" charset="0"/>
              <a:buChar char="•"/>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–Acts 1:9</a:t>
            </a:r>
          </a:p>
        </p:txBody>
      </p:sp>
    </p:spTree>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000" fill="hold"/>
                                        <p:tgtEl>
                                          <p:spTgt spid="7170"/>
                                        </p:tgtEl>
                                        <p:attrNameLst>
                                          <p:attrName>ppt_x</p:attrName>
                                        </p:attrNameLst>
                                      </p:cBhvr>
                                      <p:tavLst>
                                        <p:tav tm="0">
                                          <p:val>
                                            <p:strVal val="#ppt_x"/>
                                          </p:val>
                                        </p:tav>
                                        <p:tav tm="100000">
                                          <p:val>
                                            <p:strVal val="#ppt_x"/>
                                          </p:val>
                                        </p:tav>
                                      </p:tavLst>
                                    </p:anim>
                                    <p:anim calcmode="lin" valueType="num">
                                      <p:cBhvr additive="base">
                                        <p:cTn id="8" dur="1000" fill="hold"/>
                                        <p:tgtEl>
                                          <p:spTgt spid="717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calcmode="lin" valueType="num">
                                      <p:cBhvr additive="base">
                                        <p:cTn id="12" dur="3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3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 calcmode="lin" valueType="num">
                                      <p:cBhvr additive="base">
                                        <p:cTn id="22" dur="3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additive="base">
                                        <p:cTn id="27" dur="3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3000"/>
                            </p:stCondLst>
                            <p:childTnLst>
                              <p:par>
                                <p:cTn id="30" presetID="2" presetClass="entr" presetSubtype="4" fill="hold" grpId="0" nodeType="after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additive="base">
                                        <p:cTn id="32" dur="3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3D8883-5C8B-4A54-8B6D-16DABDDA5827}"/>
              </a:ext>
            </a:extLst>
          </p:cNvPr>
          <p:cNvSpPr>
            <a:spLocks noGrp="1" noChangeArrowheads="1"/>
          </p:cNvSpPr>
          <p:nvPr>
            <p:ph type="title"/>
          </p:nvPr>
        </p:nvSpPr>
        <p:spPr>
          <a:xfrm>
            <a:off x="0" y="457200"/>
            <a:ext cx="7543800" cy="990600"/>
          </a:xfrm>
          <a:noFill/>
        </p:spPr>
        <p:txBody>
          <a:bodyPr/>
          <a:lstStyle/>
          <a:p>
            <a:pPr eaLnBrk="1" hangingPunct="1"/>
            <a:r>
              <a:rPr lang="en-US" altLang="en-US" b="1" dirty="0">
                <a:latin typeface="Arial Rounded MT Bold" panose="020F0704030504030204" pitchFamily="34" charset="0"/>
                <a:ea typeface="Arial Unicode MS" pitchFamily="34" charset="-128"/>
              </a:rPr>
              <a:t>John’s Rapture…</a:t>
            </a:r>
          </a:p>
        </p:txBody>
      </p:sp>
      <p:sp>
        <p:nvSpPr>
          <p:cNvPr id="7171" name="Rectangle 3">
            <a:extLst>
              <a:ext uri="{FF2B5EF4-FFF2-40B4-BE49-F238E27FC236}">
                <a16:creationId xmlns:a16="http://schemas.microsoft.com/office/drawing/2014/main" id="{0B4BFD9E-17A2-43EB-A1F7-6413D5C729A3}"/>
              </a:ext>
            </a:extLst>
          </p:cNvPr>
          <p:cNvSpPr>
            <a:spLocks noGrp="1" noChangeArrowheads="1"/>
          </p:cNvSpPr>
          <p:nvPr>
            <p:ph type="body" idx="1"/>
          </p:nvPr>
        </p:nvSpPr>
        <p:spPr>
          <a:xfrm>
            <a:off x="76200" y="1828800"/>
            <a:ext cx="5181600" cy="2057400"/>
          </a:xfrm>
          <a:noFill/>
        </p:spPr>
        <p:txBody>
          <a:bodyPr/>
          <a:lstStyle/>
          <a:p>
            <a:pPr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Rapture is…</a:t>
            </a:r>
          </a:p>
          <a:p>
            <a:pPr marL="857250" lvl="1" indent="-457200" eaLnBrk="1" hangingPunct="1">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Clearly Called</a:t>
            </a:r>
          </a:p>
          <a:p>
            <a:pPr marL="857250" lvl="1" indent="-457200" eaLnBrk="1" hangingPunct="1">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Clearly Indicated</a:t>
            </a:r>
          </a:p>
          <a:p>
            <a:pPr eaLnBrk="1" hangingPunct="1">
              <a:defRP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2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additive="base">
                                        <p:cTn id="16" dur="2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2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5A9EFFF-1670-4FEC-BDA8-866823A5B879}"/>
              </a:ext>
            </a:extLst>
          </p:cNvPr>
          <p:cNvSpPr>
            <a:spLocks noGrp="1" noChangeArrowheads="1"/>
          </p:cNvSpPr>
          <p:nvPr>
            <p:ph type="title"/>
          </p:nvPr>
        </p:nvSpPr>
        <p:spPr>
          <a:xfrm>
            <a:off x="533400" y="169757"/>
            <a:ext cx="4724400" cy="990600"/>
          </a:xfrm>
          <a:noFill/>
          <a:effectLst>
            <a:softEdge rad="38100"/>
          </a:effectLst>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John’s Rapture</a:t>
            </a:r>
          </a:p>
        </p:txBody>
      </p:sp>
      <p:sp>
        <p:nvSpPr>
          <p:cNvPr id="10244" name="Rectangle 4">
            <a:extLst>
              <a:ext uri="{FF2B5EF4-FFF2-40B4-BE49-F238E27FC236}">
                <a16:creationId xmlns:a16="http://schemas.microsoft.com/office/drawing/2014/main" id="{901712AB-7383-45CF-A63F-B31F15EFA119}"/>
              </a:ext>
            </a:extLst>
          </p:cNvPr>
          <p:cNvSpPr>
            <a:spLocks noChangeArrowheads="1"/>
          </p:cNvSpPr>
          <p:nvPr/>
        </p:nvSpPr>
        <p:spPr bwMode="auto">
          <a:xfrm>
            <a:off x="-228600" y="1905000"/>
            <a:ext cx="77724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r>
              <a:rPr lang="en-US" altLang="en-US" b="1" dirty="0">
                <a:effectLst>
                  <a:outerShdw blurRad="38100" dist="38100" dir="2700000" algn="tl">
                    <a:srgbClr val="000000">
                      <a:alpha val="43137"/>
                    </a:srgbClr>
                  </a:outerShdw>
                </a:effectLst>
                <a:latin typeface="Arial Rounded MT Bold" panose="020F0704030504030204" pitchFamily="34" charset="0"/>
              </a:rPr>
              <a:t>Completed First 2 Segments …</a:t>
            </a:r>
          </a:p>
          <a:p>
            <a:pPr algn="ctr" eaLnBrk="1" hangingPunct="1">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rPr>
              <a:t>Things You Have Seen </a:t>
            </a:r>
          </a:p>
          <a:p>
            <a:pPr algn="ctr" eaLnBrk="1" hangingPunct="1">
              <a:spcBef>
                <a:spcPts val="0"/>
              </a:spcBef>
            </a:pPr>
            <a:r>
              <a:rPr lang="en-US" altLang="en-US" sz="2800" b="1" i="1" dirty="0">
                <a:effectLst>
                  <a:outerShdw blurRad="38100" dist="38100" dir="2700000" algn="tl">
                    <a:srgbClr val="000000">
                      <a:alpha val="43137"/>
                    </a:srgbClr>
                  </a:outerShdw>
                </a:effectLst>
                <a:latin typeface="Arial Rounded MT Bold" panose="020F0704030504030204" pitchFamily="34" charset="0"/>
              </a:rPr>
              <a:t>“Glorified Christ”</a:t>
            </a:r>
          </a:p>
          <a:p>
            <a:pPr algn="ctr" eaLnBrk="1" hangingPunct="1">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rPr>
              <a:t>Things Which Are </a:t>
            </a:r>
          </a:p>
          <a:p>
            <a:pPr algn="ctr" eaLnBrk="1" hangingPunct="1">
              <a:spcBef>
                <a:spcPts val="0"/>
              </a:spcBef>
            </a:pPr>
            <a:r>
              <a:rPr lang="en-US" altLang="en-US" sz="2800" b="1" i="1" dirty="0">
                <a:effectLst>
                  <a:outerShdw blurRad="38100" dist="38100" dir="2700000" algn="tl">
                    <a:srgbClr val="000000">
                      <a:alpha val="43137"/>
                    </a:srgbClr>
                  </a:outerShdw>
                </a:effectLst>
                <a:latin typeface="Arial Rounded MT Bold" panose="020F0704030504030204" pitchFamily="34" charset="0"/>
              </a:rPr>
              <a:t>“Seven Churches”</a:t>
            </a:r>
          </a:p>
          <a:p>
            <a:pPr algn="ctr" eaLnBrk="1" hangingPunct="1">
              <a:spcBef>
                <a:spcPts val="1200"/>
              </a:spcBef>
            </a:pPr>
            <a:r>
              <a:rPr lang="en-US" altLang="en-US" b="1" dirty="0">
                <a:effectLst>
                  <a:outerShdw blurRad="38100" dist="38100" dir="2700000" algn="tl">
                    <a:srgbClr val="000000">
                      <a:alpha val="43137"/>
                    </a:srgbClr>
                  </a:outerShdw>
                </a:effectLst>
                <a:latin typeface="Arial Rounded MT Bold" panose="020F0704030504030204" pitchFamily="34" charset="0"/>
              </a:rPr>
              <a:t>Things Which Take Place After </a:t>
            </a:r>
          </a:p>
          <a:p>
            <a:pPr algn="ctr" eaLnBrk="1" hangingPunct="1">
              <a:spcBef>
                <a:spcPts val="0"/>
              </a:spcBef>
            </a:pPr>
            <a:r>
              <a:rPr lang="en-US" altLang="en-US" b="1" i="1" dirty="0">
                <a:effectLst>
                  <a:outerShdw blurRad="38100" dist="38100" dir="2700000" algn="tl">
                    <a:srgbClr val="000000">
                      <a:alpha val="43137"/>
                    </a:srgbClr>
                  </a:outerShdw>
                </a:effectLst>
                <a:latin typeface="Arial Rounded MT Bold" panose="020F0704030504030204" pitchFamily="34" charset="0"/>
              </a:rPr>
              <a:t>“The </a:t>
            </a:r>
            <a:r>
              <a:rPr lang="en-US" altLang="en-US" sz="2800" b="1" i="1" dirty="0">
                <a:effectLst>
                  <a:outerShdw blurRad="38100" dist="38100" dir="2700000" algn="tl">
                    <a:srgbClr val="000000">
                      <a:alpha val="43137"/>
                    </a:srgbClr>
                  </a:outerShdw>
                </a:effectLst>
                <a:latin typeface="Arial Rounded MT Bold" panose="020F0704030504030204" pitchFamily="34" charset="0"/>
              </a:rPr>
              <a:t>Lord’s Day”</a:t>
            </a:r>
            <a:endParaRPr lang="en-US" altLang="en-US" sz="2400" i="1" dirty="0">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a:extLst>
              <a:ext uri="{FF2B5EF4-FFF2-40B4-BE49-F238E27FC236}">
                <a16:creationId xmlns:a16="http://schemas.microsoft.com/office/drawing/2014/main" id="{D942E271-860B-4216-8BDE-FF9E504DCC9D}"/>
              </a:ext>
            </a:extLst>
          </p:cNvPr>
          <p:cNvSpPr txBox="1"/>
          <p:nvPr/>
        </p:nvSpPr>
        <p:spPr>
          <a:xfrm>
            <a:off x="697880" y="1175225"/>
            <a:ext cx="6324600" cy="584775"/>
          </a:xfrm>
          <a:prstGeom prst="rect">
            <a:avLst/>
          </a:prstGeom>
          <a:noFill/>
        </p:spPr>
        <p:txBody>
          <a:bodyPr wrap="square">
            <a:spAutoFit/>
          </a:bodyPr>
          <a:lstStyle/>
          <a:p>
            <a:pPr algn="ctr" eaLnBrk="1" hangingPunct="1">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Arrangement of Events (1:19)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1000"/>
                                        <p:tgtEl>
                                          <p:spTgt spid="1024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244">
                                            <p:txEl>
                                              <p:pRg st="0" end="0"/>
                                            </p:txEl>
                                          </p:spTgt>
                                        </p:tgtEl>
                                        <p:attrNameLst>
                                          <p:attrName>style.visibility</p:attrName>
                                        </p:attrNameLst>
                                      </p:cBhvr>
                                      <p:to>
                                        <p:strVal val="visible"/>
                                      </p:to>
                                    </p:set>
                                    <p:anim calcmode="lin" valueType="num">
                                      <p:cBhvr>
                                        <p:cTn id="16" dur="500" fill="hold"/>
                                        <p:tgtEl>
                                          <p:spTgt spid="1024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024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024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244">
                                            <p:txEl>
                                              <p:pRg st="1" end="1"/>
                                            </p:txEl>
                                          </p:spTgt>
                                        </p:tgtEl>
                                        <p:attrNameLst>
                                          <p:attrName>style.visibility</p:attrName>
                                        </p:attrNameLst>
                                      </p:cBhvr>
                                      <p:to>
                                        <p:strVal val="visible"/>
                                      </p:to>
                                    </p:set>
                                    <p:anim calcmode="lin" valueType="num">
                                      <p:cBhvr>
                                        <p:cTn id="23" dur="2000" fill="hold"/>
                                        <p:tgtEl>
                                          <p:spTgt spid="10244">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10244">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10244">
                                            <p:txEl>
                                              <p:pRg st="1" end="1"/>
                                            </p:txEl>
                                          </p:spTgt>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244">
                                            <p:txEl>
                                              <p:pRg st="2" end="2"/>
                                            </p:txEl>
                                          </p:spTgt>
                                        </p:tgtEl>
                                        <p:attrNameLst>
                                          <p:attrName>style.visibility</p:attrName>
                                        </p:attrNameLst>
                                      </p:cBhvr>
                                      <p:to>
                                        <p:strVal val="visible"/>
                                      </p:to>
                                    </p:set>
                                    <p:anim calcmode="lin" valueType="num">
                                      <p:cBhvr>
                                        <p:cTn id="29" dur="2000" fill="hold"/>
                                        <p:tgtEl>
                                          <p:spTgt spid="10244">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10244">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1024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44">
                                            <p:txEl>
                                              <p:pRg st="3" end="3"/>
                                            </p:txEl>
                                          </p:spTgt>
                                        </p:tgtEl>
                                        <p:attrNameLst>
                                          <p:attrName>style.visibility</p:attrName>
                                        </p:attrNameLst>
                                      </p:cBhvr>
                                      <p:to>
                                        <p:strVal val="visible"/>
                                      </p:to>
                                    </p:set>
                                    <p:anim calcmode="lin" valueType="num">
                                      <p:cBhvr>
                                        <p:cTn id="36" dur="2000" fill="hold"/>
                                        <p:tgtEl>
                                          <p:spTgt spid="10244">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10244">
                                            <p:txEl>
                                              <p:pRg st="3" end="3"/>
                                            </p:txEl>
                                          </p:spTgt>
                                        </p:tgtEl>
                                        <p:attrNameLst>
                                          <p:attrName>ppt_h</p:attrName>
                                        </p:attrNameLst>
                                      </p:cBhvr>
                                      <p:tavLst>
                                        <p:tav tm="0">
                                          <p:val>
                                            <p:fltVal val="0"/>
                                          </p:val>
                                        </p:tav>
                                        <p:tav tm="100000">
                                          <p:val>
                                            <p:strVal val="#ppt_h"/>
                                          </p:val>
                                        </p:tav>
                                      </p:tavLst>
                                    </p:anim>
                                    <p:animEffect transition="in" filter="fade">
                                      <p:cBhvr>
                                        <p:cTn id="38" dur="2000"/>
                                        <p:tgtEl>
                                          <p:spTgt spid="10244">
                                            <p:txEl>
                                              <p:pRg st="3" end="3"/>
                                            </p:txEl>
                                          </p:spTgt>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10244">
                                            <p:txEl>
                                              <p:pRg st="4" end="4"/>
                                            </p:txEl>
                                          </p:spTgt>
                                        </p:tgtEl>
                                        <p:attrNameLst>
                                          <p:attrName>style.visibility</p:attrName>
                                        </p:attrNameLst>
                                      </p:cBhvr>
                                      <p:to>
                                        <p:strVal val="visible"/>
                                      </p:to>
                                    </p:set>
                                    <p:anim calcmode="lin" valueType="num">
                                      <p:cBhvr>
                                        <p:cTn id="42" dur="2000" fill="hold"/>
                                        <p:tgtEl>
                                          <p:spTgt spid="10244">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10244">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1024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244">
                                            <p:txEl>
                                              <p:pRg st="5" end="5"/>
                                            </p:txEl>
                                          </p:spTgt>
                                        </p:tgtEl>
                                        <p:attrNameLst>
                                          <p:attrName>style.visibility</p:attrName>
                                        </p:attrNameLst>
                                      </p:cBhvr>
                                      <p:to>
                                        <p:strVal val="visible"/>
                                      </p:to>
                                    </p:set>
                                    <p:anim calcmode="lin" valueType="num">
                                      <p:cBhvr>
                                        <p:cTn id="49" dur="20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10244">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10244">
                                            <p:txEl>
                                              <p:pRg st="5" end="5"/>
                                            </p:txEl>
                                          </p:spTgt>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0244">
                                            <p:txEl>
                                              <p:pRg st="6" end="6"/>
                                            </p:txEl>
                                          </p:spTgt>
                                        </p:tgtEl>
                                        <p:attrNameLst>
                                          <p:attrName>style.visibility</p:attrName>
                                        </p:attrNameLst>
                                      </p:cBhvr>
                                      <p:to>
                                        <p:strVal val="visible"/>
                                      </p:to>
                                    </p:set>
                                    <p:anim calcmode="lin" valueType="num">
                                      <p:cBhvr>
                                        <p:cTn id="55" dur="2000" fill="hold"/>
                                        <p:tgtEl>
                                          <p:spTgt spid="10244">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10244">
                                            <p:txEl>
                                              <p:pRg st="6" end="6"/>
                                            </p:txEl>
                                          </p:spTgt>
                                        </p:tgtEl>
                                        <p:attrNameLst>
                                          <p:attrName>ppt_h</p:attrName>
                                        </p:attrNameLst>
                                      </p:cBhvr>
                                      <p:tavLst>
                                        <p:tav tm="0">
                                          <p:val>
                                            <p:fltVal val="0"/>
                                          </p:val>
                                        </p:tav>
                                        <p:tav tm="100000">
                                          <p:val>
                                            <p:strVal val="#ppt_h"/>
                                          </p:val>
                                        </p:tav>
                                      </p:tavLst>
                                    </p:anim>
                                    <p:animEffect transition="in" filter="fade">
                                      <p:cBhvr>
                                        <p:cTn id="57" dur="20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5ACDD5-0CB4-490A-A0EF-C8FC86B5647F}"/>
              </a:ext>
            </a:extLst>
          </p:cNvPr>
          <p:cNvSpPr>
            <a:spLocks noGrp="1" noChangeArrowheads="1"/>
          </p:cNvSpPr>
          <p:nvPr>
            <p:ph type="title"/>
          </p:nvPr>
        </p:nvSpPr>
        <p:spPr>
          <a:xfrm>
            <a:off x="304800" y="533400"/>
            <a:ext cx="4648200" cy="990600"/>
          </a:xfrm>
          <a:noFill/>
          <a:effectLst>
            <a:softEdge rad="38100"/>
          </a:effectLst>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John’s Rapture</a:t>
            </a:r>
          </a:p>
        </p:txBody>
      </p:sp>
      <p:sp>
        <p:nvSpPr>
          <p:cNvPr id="11267" name="Rectangle 3">
            <a:extLst>
              <a:ext uri="{FF2B5EF4-FFF2-40B4-BE49-F238E27FC236}">
                <a16:creationId xmlns:a16="http://schemas.microsoft.com/office/drawing/2014/main" id="{8A4C6F62-CB67-460F-AF1D-B3A66E56A5CD}"/>
              </a:ext>
            </a:extLst>
          </p:cNvPr>
          <p:cNvSpPr>
            <a:spLocks noGrp="1" noChangeArrowheads="1"/>
          </p:cNvSpPr>
          <p:nvPr>
            <p:ph type="body" idx="1"/>
          </p:nvPr>
        </p:nvSpPr>
        <p:spPr>
          <a:xfrm>
            <a:off x="239751" y="1676400"/>
            <a:ext cx="8534400" cy="4800600"/>
          </a:xfrm>
          <a:solidFill>
            <a:schemeClr val="accent1">
              <a:alpha val="78822"/>
            </a:schemeClr>
          </a:solidFill>
          <a:effectLst>
            <a:softEdge rad="38100"/>
          </a:effectLst>
        </p:spPr>
        <p:txBody>
          <a:bodyPr/>
          <a:lstStyle/>
          <a:p>
            <a:pPr algn="ctr" eaLnBrk="1" hangingPunct="1"/>
            <a:r>
              <a:rPr lang="en-US" altLang="en-US" b="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Absence of the Church</a:t>
            </a:r>
            <a:r>
              <a:rPr lang="en-US" alt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rPr>
              <a:t>!</a:t>
            </a:r>
          </a:p>
          <a:p>
            <a:pPr eaLnBrk="1" hangingPunct="1"/>
            <a:endParaRPr lang="en-US" altLang="en-US" sz="2400" b="1" dirty="0">
              <a:latin typeface="Arial Unicode MS" pitchFamily="34" charset="-128"/>
              <a:ea typeface="Arial Unicode MS" pitchFamily="34" charset="-128"/>
            </a:endParaRPr>
          </a:p>
          <a:p>
            <a:pPr eaLnBrk="1" hangingPunct="1"/>
            <a:endParaRPr lang="en-US" altLang="en-US" sz="2400" b="1" dirty="0">
              <a:latin typeface="Arial Unicode MS" pitchFamily="34" charset="-128"/>
              <a:ea typeface="Arial Unicode MS" pitchFamily="34" charset="-128"/>
            </a:endParaRPr>
          </a:p>
        </p:txBody>
      </p:sp>
      <p:sp>
        <p:nvSpPr>
          <p:cNvPr id="11268" name="Rectangle 4">
            <a:extLst>
              <a:ext uri="{FF2B5EF4-FFF2-40B4-BE49-F238E27FC236}">
                <a16:creationId xmlns:a16="http://schemas.microsoft.com/office/drawing/2014/main" id="{9B6EA007-043C-433E-B1DC-2B80DC047B55}"/>
              </a:ext>
            </a:extLst>
          </p:cNvPr>
          <p:cNvSpPr>
            <a:spLocks noChangeArrowheads="1"/>
          </p:cNvSpPr>
          <p:nvPr/>
        </p:nvSpPr>
        <p:spPr bwMode="auto">
          <a:xfrm>
            <a:off x="304800" y="2523228"/>
            <a:ext cx="8763000" cy="3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en-US" altLang="en-US" sz="2800" b="1" dirty="0">
                <a:effectLst>
                  <a:outerShdw blurRad="38100" dist="38100" dir="2700000" algn="tl">
                    <a:srgbClr val="000000">
                      <a:alpha val="43137"/>
                    </a:srgbClr>
                  </a:outerShdw>
                </a:effectLst>
                <a:latin typeface="Arial Rounded MT Bold" panose="020F0704030504030204" pitchFamily="34" charset="0"/>
              </a:rPr>
              <a:t>Not One Time is the Church Mentioned after Chap 3</a:t>
            </a:r>
          </a:p>
          <a:p>
            <a:pPr marL="342900" indent="-342900" eaLnBrk="1" hangingPunct="1">
              <a:buFont typeface="Arial" panose="020B0604020202020204" pitchFamily="34" charset="0"/>
              <a:buChar char="•"/>
            </a:pPr>
            <a:r>
              <a:rPr lang="en-US" altLang="en-US" sz="2800" b="1" dirty="0">
                <a:effectLst>
                  <a:outerShdw blurRad="38100" dist="38100" dir="2700000" algn="tl">
                    <a:srgbClr val="000000">
                      <a:alpha val="43137"/>
                    </a:srgbClr>
                  </a:outerShdw>
                </a:effectLst>
                <a:latin typeface="Arial Rounded MT Bold" panose="020F0704030504030204" pitchFamily="34" charset="0"/>
              </a:rPr>
              <a:t>Chap 2/3= “He that hath ear…Spirit says to churches”</a:t>
            </a:r>
          </a:p>
          <a:p>
            <a:pPr marL="342900" indent="-342900" eaLnBrk="1" hangingPunct="1">
              <a:buFont typeface="Arial" panose="020B0604020202020204" pitchFamily="34" charset="0"/>
              <a:buChar char="•"/>
            </a:pPr>
            <a:r>
              <a:rPr lang="en-US" altLang="en-US" sz="2800" b="1" dirty="0">
                <a:effectLst>
                  <a:outerShdw blurRad="38100" dist="38100" dir="2700000" algn="tl">
                    <a:srgbClr val="000000">
                      <a:alpha val="43137"/>
                    </a:srgbClr>
                  </a:outerShdw>
                </a:effectLst>
                <a:latin typeface="Arial Rounded MT Bold" panose="020F0704030504030204" pitchFamily="34" charset="0"/>
              </a:rPr>
              <a:t>After= if anyone hath an ear, let him hear”</a:t>
            </a:r>
          </a:p>
          <a:p>
            <a:pPr marL="342900" indent="-342900" eaLnBrk="1" hangingPunct="1">
              <a:buFont typeface="Arial" panose="020B0604020202020204" pitchFamily="34" charset="0"/>
              <a:buChar char="•"/>
            </a:pPr>
            <a:r>
              <a:rPr lang="en-US" altLang="en-US" sz="2800" b="1" dirty="0">
                <a:effectLst>
                  <a:outerShdw blurRad="38100" dist="38100" dir="2700000" algn="tl">
                    <a:srgbClr val="000000">
                      <a:alpha val="43137"/>
                    </a:srgbClr>
                  </a:outerShdw>
                </a:effectLst>
                <a:latin typeface="Arial Rounded MT Bold" panose="020F0704030504030204" pitchFamily="34" charset="0"/>
              </a:rPr>
              <a:t>Chap 4-19= God is Not Referred to Father but…</a:t>
            </a:r>
          </a:p>
          <a:p>
            <a:pPr eaLnBrk="1" hangingPunct="1"/>
            <a:r>
              <a:rPr lang="en-US" altLang="en-US" sz="2800" b="1" dirty="0">
                <a:effectLst>
                  <a:outerShdw blurRad="38100" dist="38100" dir="2700000" algn="tl">
                    <a:srgbClr val="000000">
                      <a:alpha val="43137"/>
                    </a:srgbClr>
                  </a:outerShdw>
                </a:effectLst>
                <a:latin typeface="Arial Rounded MT Bold" panose="020F0704030504030204" pitchFamily="34" charset="0"/>
              </a:rPr>
              <a:t>      …God, Lord, Almighty/ non-personal names</a:t>
            </a:r>
          </a:p>
          <a:p>
            <a:pPr marL="342900" indent="-342900" eaLnBrk="1" hangingPunct="1">
              <a:buFont typeface="Arial" panose="020B0604020202020204" pitchFamily="34" charset="0"/>
              <a:buChar char="•"/>
            </a:pPr>
            <a:endParaRPr lang="en-US" altLang="en-US"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bg/>
                                          </p:spTgt>
                                        </p:tgtEl>
                                        <p:attrNameLst>
                                          <p:attrName>style.visibility</p:attrName>
                                        </p:attrNameLst>
                                      </p:cBhvr>
                                      <p:to>
                                        <p:strVal val="visible"/>
                                      </p:to>
                                    </p:set>
                                    <p:anim calcmode="lin" valueType="num">
                                      <p:cBhvr additive="base">
                                        <p:cTn id="7" dur="500" fill="hold"/>
                                        <p:tgtEl>
                                          <p:spTgt spid="1126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bg/>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additive="base">
                                        <p:cTn id="17" dur="500" fill="hold"/>
                                        <p:tgtEl>
                                          <p:spTgt spid="11268"/>
                                        </p:tgtEl>
                                        <p:attrNameLst>
                                          <p:attrName>ppt_x</p:attrName>
                                        </p:attrNameLst>
                                      </p:cBhvr>
                                      <p:tavLst>
                                        <p:tav tm="0">
                                          <p:val>
                                            <p:strVal val="#ppt_x"/>
                                          </p:val>
                                        </p:tav>
                                        <p:tav tm="100000">
                                          <p:val>
                                            <p:strVal val="#ppt_x"/>
                                          </p:val>
                                        </p:tav>
                                      </p:tavLst>
                                    </p:anim>
                                    <p:anim calcmode="lin" valueType="num">
                                      <p:cBhvr additive="base">
                                        <p:cTn id="1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1268">
                                            <p:txEl>
                                              <p:pRg st="0" end="0"/>
                                            </p:txEl>
                                          </p:spTgt>
                                        </p:tgtEl>
                                        <p:attrNameLst>
                                          <p:attrName>style.visibility</p:attrName>
                                        </p:attrNameLst>
                                      </p:cBhvr>
                                      <p:to>
                                        <p:strVal val="visible"/>
                                      </p:to>
                                    </p:set>
                                    <p:animEffect transition="in" filter="wheel(1)">
                                      <p:cBhvr>
                                        <p:cTn id="23" dur="2000"/>
                                        <p:tgtEl>
                                          <p:spTgt spid="112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1268">
                                            <p:txEl>
                                              <p:pRg st="1" end="1"/>
                                            </p:txEl>
                                          </p:spTgt>
                                        </p:tgtEl>
                                        <p:attrNameLst>
                                          <p:attrName>style.visibility</p:attrName>
                                        </p:attrNameLst>
                                      </p:cBhvr>
                                      <p:to>
                                        <p:strVal val="visible"/>
                                      </p:to>
                                    </p:set>
                                    <p:animEffect transition="in" filter="wheel(1)">
                                      <p:cBhvr>
                                        <p:cTn id="28" dur="2000"/>
                                        <p:tgtEl>
                                          <p:spTgt spid="112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1268">
                                            <p:txEl>
                                              <p:pRg st="2" end="2"/>
                                            </p:txEl>
                                          </p:spTgt>
                                        </p:tgtEl>
                                        <p:attrNameLst>
                                          <p:attrName>style.visibility</p:attrName>
                                        </p:attrNameLst>
                                      </p:cBhvr>
                                      <p:to>
                                        <p:strVal val="visible"/>
                                      </p:to>
                                    </p:set>
                                    <p:animEffect transition="in" filter="wheel(1)">
                                      <p:cBhvr>
                                        <p:cTn id="33" dur="2000"/>
                                        <p:tgtEl>
                                          <p:spTgt spid="1126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1268">
                                            <p:txEl>
                                              <p:pRg st="3" end="3"/>
                                            </p:txEl>
                                          </p:spTgt>
                                        </p:tgtEl>
                                        <p:attrNameLst>
                                          <p:attrName>style.visibility</p:attrName>
                                        </p:attrNameLst>
                                      </p:cBhvr>
                                      <p:to>
                                        <p:strVal val="visible"/>
                                      </p:to>
                                    </p:set>
                                    <p:animEffect transition="in" filter="wheel(1)">
                                      <p:cBhvr>
                                        <p:cTn id="38" dur="2000"/>
                                        <p:tgtEl>
                                          <p:spTgt spid="11268">
                                            <p:txEl>
                                              <p:pRg st="3" end="3"/>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11268">
                                            <p:txEl>
                                              <p:pRg st="4" end="4"/>
                                            </p:txEl>
                                          </p:spTgt>
                                        </p:tgtEl>
                                        <p:attrNameLst>
                                          <p:attrName>style.visibility</p:attrName>
                                        </p:attrNameLst>
                                      </p:cBhvr>
                                      <p:to>
                                        <p:strVal val="visible"/>
                                      </p:to>
                                    </p:set>
                                    <p:animEffect transition="in" filter="wheel(1)">
                                      <p:cBhvr>
                                        <p:cTn id="41" dur="2000"/>
                                        <p:tgtEl>
                                          <p:spTgt spid="11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P spid="112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7EEB62-1BA7-440C-8F84-9DC16130C944}"/>
              </a:ext>
            </a:extLst>
          </p:cNvPr>
          <p:cNvSpPr>
            <a:spLocks noGrp="1" noChangeArrowheads="1"/>
          </p:cNvSpPr>
          <p:nvPr>
            <p:ph type="title"/>
          </p:nvPr>
        </p:nvSpPr>
        <p:spPr>
          <a:xfrm>
            <a:off x="1828800" y="533400"/>
            <a:ext cx="4572000" cy="990600"/>
          </a:xfrm>
          <a:noFill/>
          <a:effectLst>
            <a:softEdge rad="38100"/>
          </a:effectLst>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John’s Rapture</a:t>
            </a:r>
          </a:p>
        </p:txBody>
      </p:sp>
      <p:sp>
        <p:nvSpPr>
          <p:cNvPr id="12291" name="Rectangle 3">
            <a:extLst>
              <a:ext uri="{FF2B5EF4-FFF2-40B4-BE49-F238E27FC236}">
                <a16:creationId xmlns:a16="http://schemas.microsoft.com/office/drawing/2014/main" id="{19F8ADB9-DC00-4FE2-B190-EF64F623543A}"/>
              </a:ext>
            </a:extLst>
          </p:cNvPr>
          <p:cNvSpPr>
            <a:spLocks noGrp="1" noChangeArrowheads="1"/>
          </p:cNvSpPr>
          <p:nvPr>
            <p:ph type="body" idx="1"/>
          </p:nvPr>
        </p:nvSpPr>
        <p:spPr>
          <a:xfrm>
            <a:off x="495300" y="1780478"/>
            <a:ext cx="7239000" cy="4717673"/>
          </a:xfrm>
          <a:solidFill>
            <a:schemeClr val="accent1">
              <a:alpha val="79000"/>
            </a:schemeClr>
          </a:solidFill>
          <a:effectLst>
            <a:softEdge rad="38100"/>
          </a:effectLst>
        </p:spPr>
        <p:txBody>
          <a:bodyPr/>
          <a:lstStyle/>
          <a:p>
            <a:pPr algn="ctr"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Ascension of the Holy Spirit (5)</a:t>
            </a:r>
            <a:endParaRPr lang="en-US" sz="2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8" name="Rectangle 4">
            <a:extLst>
              <a:ext uri="{FF2B5EF4-FFF2-40B4-BE49-F238E27FC236}">
                <a16:creationId xmlns:a16="http://schemas.microsoft.com/office/drawing/2014/main" id="{C83BB8ED-32C1-4F00-8287-8AC7790ACB3C}"/>
              </a:ext>
            </a:extLst>
          </p:cNvPr>
          <p:cNvSpPr>
            <a:spLocks noChangeArrowheads="1"/>
          </p:cNvSpPr>
          <p:nvPr/>
        </p:nvSpPr>
        <p:spPr bwMode="auto">
          <a:xfrm>
            <a:off x="838200" y="2438400"/>
            <a:ext cx="580978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Revelation 2 and 3</a:t>
            </a:r>
          </a:p>
          <a:p>
            <a:pPr algn="ct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Holy Spirit is in Midst of Churches</a:t>
            </a:r>
          </a:p>
          <a:p>
            <a:pPr algn="ctr" eaLnBrk="1" hangingPunct="1">
              <a:spcBef>
                <a:spcPts val="120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Revelation 4</a:t>
            </a:r>
          </a:p>
          <a:p>
            <a:pPr algn="ct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Holy Spirit Before Throne</a:t>
            </a:r>
          </a:p>
          <a:p>
            <a:pPr algn="ctr" eaLnBrk="1" hangingPunct="1">
              <a:spcBef>
                <a:spcPts val="120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II Thes 2:6-8</a:t>
            </a:r>
          </a:p>
          <a:p>
            <a:pP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     Restraining Force…</a:t>
            </a:r>
          </a:p>
          <a:p>
            <a:pP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              …..Taken Out of the Way</a:t>
            </a:r>
          </a:p>
        </p:txBody>
      </p:sp>
    </p:spTree>
  </p:cSld>
  <p:clrMapOvr>
    <a:masterClrMapping/>
  </p:clrMapOvr>
  <mc:AlternateContent xmlns:mc="http://schemas.openxmlformats.org/markup-compatibility/2006" xmlns:p14="http://schemas.microsoft.com/office/powerpoint/2010/main">
    <mc:Choice Requires="p14">
      <p:transition spd="slow" p14:dur="37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fade">
                                      <p:cBhvr>
                                        <p:cTn id="7" dur="1000"/>
                                        <p:tgtEl>
                                          <p:spTgt spid="12291">
                                            <p:bg/>
                                          </p:spTgt>
                                        </p:tgtEl>
                                      </p:cBhvr>
                                    </p:animEffect>
                                    <p:anim calcmode="lin" valueType="num">
                                      <p:cBhvr>
                                        <p:cTn id="8" dur="1000" fill="hold"/>
                                        <p:tgtEl>
                                          <p:spTgt spid="12291">
                                            <p:bg/>
                                          </p:spTgt>
                                        </p:tgtEl>
                                        <p:attrNameLst>
                                          <p:attrName>ppt_x</p:attrName>
                                        </p:attrNameLst>
                                      </p:cBhvr>
                                      <p:tavLst>
                                        <p:tav tm="0">
                                          <p:val>
                                            <p:strVal val="#ppt_x"/>
                                          </p:val>
                                        </p:tav>
                                        <p:tav tm="100000">
                                          <p:val>
                                            <p:strVal val="#ppt_x"/>
                                          </p:val>
                                        </p:tav>
                                      </p:tavLst>
                                    </p:anim>
                                    <p:anim calcmode="lin" valueType="num">
                                      <p:cBhvr>
                                        <p:cTn id="9" dur="1000" fill="hold"/>
                                        <p:tgtEl>
                                          <p:spTgt spid="12291">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1000"/>
                                        <p:tgtEl>
                                          <p:spTgt spid="12291">
                                            <p:txEl>
                                              <p:pRg st="0" end="0"/>
                                            </p:txEl>
                                          </p:spTgt>
                                        </p:tgtEl>
                                      </p:cBhvr>
                                    </p:animEffect>
                                    <p:anim calcmode="lin" valueType="num">
                                      <p:cBhvr>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anim calcmode="lin" valueType="num">
                                      <p:cBhvr>
                                        <p:cTn id="2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1000"/>
                                        <p:tgtEl>
                                          <p:spTgt spid="8">
                                            <p:txEl>
                                              <p:pRg st="2" end="2"/>
                                            </p:txEl>
                                          </p:spTgt>
                                        </p:tgtEl>
                                      </p:cBhvr>
                                    </p:animEffect>
                                    <p:anim calcmode="lin" valueType="num">
                                      <p:cBhvr>
                                        <p:cTn id="3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anim calcmode="lin" valueType="num">
                                      <p:cBhvr>
                                        <p:cTn id="3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1000"/>
                                        <p:tgtEl>
                                          <p:spTgt spid="8">
                                            <p:txEl>
                                              <p:pRg st="4" end="4"/>
                                            </p:txEl>
                                          </p:spTgt>
                                        </p:tgtEl>
                                      </p:cBhvr>
                                    </p:animEffect>
                                    <p:anim calcmode="lin" valueType="num">
                                      <p:cBhvr>
                                        <p:cTn id="4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fade">
                                      <p:cBhvr>
                                        <p:cTn id="51" dur="1000"/>
                                        <p:tgtEl>
                                          <p:spTgt spid="8">
                                            <p:txEl>
                                              <p:pRg st="5" end="5"/>
                                            </p:txEl>
                                          </p:spTgt>
                                        </p:tgtEl>
                                      </p:cBhvr>
                                    </p:animEffect>
                                    <p:anim calcmode="lin" valueType="num">
                                      <p:cBhvr>
                                        <p:cTn id="5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1000"/>
                                        <p:tgtEl>
                                          <p:spTgt spid="8">
                                            <p:txEl>
                                              <p:pRg st="6" end="6"/>
                                            </p:txEl>
                                          </p:spTgt>
                                        </p:tgtEl>
                                      </p:cBhvr>
                                    </p:animEffect>
                                    <p:anim calcmode="lin" valueType="num">
                                      <p:cBhvr>
                                        <p:cTn id="5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7EEB62-1BA7-440C-8F84-9DC16130C944}"/>
              </a:ext>
            </a:extLst>
          </p:cNvPr>
          <p:cNvSpPr>
            <a:spLocks noGrp="1" noChangeArrowheads="1"/>
          </p:cNvSpPr>
          <p:nvPr>
            <p:ph type="title"/>
          </p:nvPr>
        </p:nvSpPr>
        <p:spPr>
          <a:xfrm>
            <a:off x="1828800" y="533400"/>
            <a:ext cx="4572000" cy="990600"/>
          </a:xfrm>
          <a:noFill/>
          <a:effectLst>
            <a:softEdge rad="38100"/>
          </a:effectLst>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John’s Rapture</a:t>
            </a:r>
          </a:p>
        </p:txBody>
      </p:sp>
      <p:sp>
        <p:nvSpPr>
          <p:cNvPr id="12292" name="Rectangle 4">
            <a:extLst>
              <a:ext uri="{FF2B5EF4-FFF2-40B4-BE49-F238E27FC236}">
                <a16:creationId xmlns:a16="http://schemas.microsoft.com/office/drawing/2014/main" id="{66B8ACF9-7CEE-448D-9A70-710D924CE701}"/>
              </a:ext>
            </a:extLst>
          </p:cNvPr>
          <p:cNvSpPr>
            <a:spLocks noChangeArrowheads="1"/>
          </p:cNvSpPr>
          <p:nvPr/>
        </p:nvSpPr>
        <p:spPr bwMode="auto">
          <a:xfrm>
            <a:off x="388434" y="2468799"/>
            <a:ext cx="5943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Voice</a:t>
            </a:r>
          </a:p>
          <a:p>
            <a:pPr algn="ct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Rev 4:1, I Thes 4:16</a:t>
            </a:r>
          </a:p>
          <a:p>
            <a:pPr algn="ctr" eaLnBrk="1" hangingPunct="1">
              <a:spcBef>
                <a:spcPts val="120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Trumpet </a:t>
            </a:r>
          </a:p>
          <a:p>
            <a:pPr algn="ct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Rev 4:1, I Thes 4:16, I Cor 15:52</a:t>
            </a:r>
          </a:p>
          <a:p>
            <a:pPr algn="ctr" eaLnBrk="1" hangingPunct="1">
              <a:spcBef>
                <a:spcPts val="1200"/>
              </a:spcBef>
              <a:buClrTx/>
              <a:buFontTx/>
              <a:buNone/>
            </a:pPr>
            <a:r>
              <a:rPr lang="en-US" altLang="en-US" b="1" dirty="0">
                <a:effectLst>
                  <a:outerShdw blurRad="38100" dist="38100" dir="2700000" algn="tl">
                    <a:srgbClr val="000000">
                      <a:alpha val="43137"/>
                    </a:srgbClr>
                  </a:outerShdw>
                </a:effectLst>
                <a:latin typeface="Arial Rounded MT Bold" panose="020F0704030504030204" pitchFamily="34" charset="0"/>
              </a:rPr>
              <a:t>Change</a:t>
            </a:r>
          </a:p>
          <a:p>
            <a:pPr algn="ctr" eaLnBrk="1" hangingPunct="1">
              <a:spcBef>
                <a:spcPct val="0"/>
              </a:spcBef>
              <a:buClrTx/>
              <a:buFontTx/>
              <a:buNone/>
            </a:pPr>
            <a:r>
              <a:rPr lang="en-US" altLang="en-US" sz="2800" dirty="0">
                <a:effectLst>
                  <a:outerShdw blurRad="38100" dist="38100" dir="2700000" algn="tl">
                    <a:srgbClr val="000000">
                      <a:alpha val="43137"/>
                    </a:srgbClr>
                  </a:outerShdw>
                </a:effectLst>
                <a:latin typeface="Arial Rounded MT Bold" panose="020F0704030504030204" pitchFamily="34" charset="0"/>
              </a:rPr>
              <a:t>Rev 4:2, I Cor 15:52-53</a:t>
            </a:r>
          </a:p>
        </p:txBody>
      </p:sp>
      <p:sp>
        <p:nvSpPr>
          <p:cNvPr id="10" name="TextBox 9">
            <a:extLst>
              <a:ext uri="{FF2B5EF4-FFF2-40B4-BE49-F238E27FC236}">
                <a16:creationId xmlns:a16="http://schemas.microsoft.com/office/drawing/2014/main" id="{6485FC13-861A-4533-A131-F9B558C67C29}"/>
              </a:ext>
            </a:extLst>
          </p:cNvPr>
          <p:cNvSpPr txBox="1"/>
          <p:nvPr/>
        </p:nvSpPr>
        <p:spPr>
          <a:xfrm>
            <a:off x="1098395" y="1701224"/>
            <a:ext cx="5181600" cy="584775"/>
          </a:xfrm>
          <a:prstGeom prst="rect">
            <a:avLst/>
          </a:prstGeom>
          <a:noFill/>
        </p:spPr>
        <p:txBody>
          <a:bodyPr wrap="square">
            <a:spAutoFit/>
          </a:bodyPr>
          <a:lstStyle/>
          <a:p>
            <a:pPr algn="ctr" eaLnBrk="1" hangingPunct="1">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Affirmation of Scriptures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60605930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barn(outHorizontal)">
                                      <p:cBhvr>
                                        <p:cTn id="12" dur="2000"/>
                                        <p:tgtEl>
                                          <p:spTgt spid="12292">
                                            <p:txEl>
                                              <p:pRg st="0" end="0"/>
                                            </p:txEl>
                                          </p:spTgt>
                                        </p:tgtEl>
                                      </p:cBhvr>
                                    </p:animEffect>
                                  </p:childTnLst>
                                </p:cTn>
                              </p:par>
                            </p:childTnLst>
                          </p:cTn>
                        </p:par>
                        <p:par>
                          <p:cTn id="13" fill="hold">
                            <p:stCondLst>
                              <p:cond delay="2000"/>
                            </p:stCondLst>
                            <p:childTnLst>
                              <p:par>
                                <p:cTn id="14" presetID="16" presetClass="entr" presetSubtype="42" fill="hold" nodeType="afterEffect">
                                  <p:stCondLst>
                                    <p:cond delay="0"/>
                                  </p:stCondLst>
                                  <p:childTnLst>
                                    <p:set>
                                      <p:cBhvr>
                                        <p:cTn id="15" dur="1" fill="hold">
                                          <p:stCondLst>
                                            <p:cond delay="0"/>
                                          </p:stCondLst>
                                        </p:cTn>
                                        <p:tgtEl>
                                          <p:spTgt spid="12292">
                                            <p:txEl>
                                              <p:pRg st="1" end="1"/>
                                            </p:txEl>
                                          </p:spTgt>
                                        </p:tgtEl>
                                        <p:attrNameLst>
                                          <p:attrName>style.visibility</p:attrName>
                                        </p:attrNameLst>
                                      </p:cBhvr>
                                      <p:to>
                                        <p:strVal val="visible"/>
                                      </p:to>
                                    </p:set>
                                    <p:animEffect transition="in" filter="barn(outHorizontal)">
                                      <p:cBhvr>
                                        <p:cTn id="16" dur="2000"/>
                                        <p:tgtEl>
                                          <p:spTgt spid="122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12292">
                                            <p:txEl>
                                              <p:pRg st="2" end="2"/>
                                            </p:txEl>
                                          </p:spTgt>
                                        </p:tgtEl>
                                        <p:attrNameLst>
                                          <p:attrName>style.visibility</p:attrName>
                                        </p:attrNameLst>
                                      </p:cBhvr>
                                      <p:to>
                                        <p:strVal val="visible"/>
                                      </p:to>
                                    </p:set>
                                    <p:animEffect transition="in" filter="barn(outHorizontal)">
                                      <p:cBhvr>
                                        <p:cTn id="21" dur="2000"/>
                                        <p:tgtEl>
                                          <p:spTgt spid="12292">
                                            <p:txEl>
                                              <p:pRg st="2" end="2"/>
                                            </p:txEl>
                                          </p:spTgt>
                                        </p:tgtEl>
                                      </p:cBhvr>
                                    </p:animEffect>
                                  </p:childTnLst>
                                </p:cTn>
                              </p:par>
                            </p:childTnLst>
                          </p:cTn>
                        </p:par>
                        <p:par>
                          <p:cTn id="22" fill="hold">
                            <p:stCondLst>
                              <p:cond delay="2000"/>
                            </p:stCondLst>
                            <p:childTnLst>
                              <p:par>
                                <p:cTn id="23" presetID="16" presetClass="entr" presetSubtype="42" fill="hold" nodeType="after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Effect transition="in" filter="barn(outHorizontal)">
                                      <p:cBhvr>
                                        <p:cTn id="25" dur="2000"/>
                                        <p:tgtEl>
                                          <p:spTgt spid="1229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12292">
                                            <p:txEl>
                                              <p:pRg st="4" end="4"/>
                                            </p:txEl>
                                          </p:spTgt>
                                        </p:tgtEl>
                                        <p:attrNameLst>
                                          <p:attrName>style.visibility</p:attrName>
                                        </p:attrNameLst>
                                      </p:cBhvr>
                                      <p:to>
                                        <p:strVal val="visible"/>
                                      </p:to>
                                    </p:set>
                                    <p:animEffect transition="in" filter="barn(outHorizontal)">
                                      <p:cBhvr>
                                        <p:cTn id="30" dur="2000"/>
                                        <p:tgtEl>
                                          <p:spTgt spid="12292">
                                            <p:txEl>
                                              <p:pRg st="4" end="4"/>
                                            </p:txEl>
                                          </p:spTgt>
                                        </p:tgtEl>
                                      </p:cBhvr>
                                    </p:animEffect>
                                  </p:childTnLst>
                                </p:cTn>
                              </p:par>
                            </p:childTnLst>
                          </p:cTn>
                        </p:par>
                        <p:par>
                          <p:cTn id="31" fill="hold">
                            <p:stCondLst>
                              <p:cond delay="2000"/>
                            </p:stCondLst>
                            <p:childTnLst>
                              <p:par>
                                <p:cTn id="32" presetID="16" presetClass="entr" presetSubtype="42" fill="hold" nodeType="afterEffect">
                                  <p:stCondLst>
                                    <p:cond delay="0"/>
                                  </p:stCondLst>
                                  <p:childTnLst>
                                    <p:set>
                                      <p:cBhvr>
                                        <p:cTn id="33" dur="1" fill="hold">
                                          <p:stCondLst>
                                            <p:cond delay="0"/>
                                          </p:stCondLst>
                                        </p:cTn>
                                        <p:tgtEl>
                                          <p:spTgt spid="12292">
                                            <p:txEl>
                                              <p:pRg st="5" end="5"/>
                                            </p:txEl>
                                          </p:spTgt>
                                        </p:tgtEl>
                                        <p:attrNameLst>
                                          <p:attrName>style.visibility</p:attrName>
                                        </p:attrNameLst>
                                      </p:cBhvr>
                                      <p:to>
                                        <p:strVal val="visible"/>
                                      </p:to>
                                    </p:set>
                                    <p:animEffect transition="in" filter="barn(outHorizontal)">
                                      <p:cBhvr>
                                        <p:cTn id="34" dur="2000"/>
                                        <p:tgtEl>
                                          <p:spTgt spid="1229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0D20BF6-E818-4847-901D-4A3B067EAA5F}"/>
              </a:ext>
            </a:extLst>
          </p:cNvPr>
          <p:cNvSpPr>
            <a:spLocks noGrp="1" noChangeArrowheads="1"/>
          </p:cNvSpPr>
          <p:nvPr>
            <p:ph type="title"/>
          </p:nvPr>
        </p:nvSpPr>
        <p:spPr>
          <a:xfrm>
            <a:off x="3021051" y="228600"/>
            <a:ext cx="4572000" cy="914400"/>
          </a:xfrm>
          <a:noFill/>
          <a:effectLst>
            <a:softEdge rad="38100"/>
          </a:effectLst>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John’s Rapture</a:t>
            </a:r>
            <a:endParaRPr lang="en-US" b="1" dirty="0">
              <a:solidFill>
                <a:srgbClr val="0000FF"/>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13316" name="Rectangle 4">
            <a:extLst>
              <a:ext uri="{FF2B5EF4-FFF2-40B4-BE49-F238E27FC236}">
                <a16:creationId xmlns:a16="http://schemas.microsoft.com/office/drawing/2014/main" id="{CB4DA044-3451-4000-BE89-64A76986A782}"/>
              </a:ext>
            </a:extLst>
          </p:cNvPr>
          <p:cNvSpPr>
            <a:spLocks noChangeArrowheads="1"/>
          </p:cNvSpPr>
          <p:nvPr/>
        </p:nvSpPr>
        <p:spPr bwMode="auto">
          <a:xfrm>
            <a:off x="76200" y="2362200"/>
            <a:ext cx="6705600" cy="3625608"/>
          </a:xfrm>
          <a:prstGeom prst="rect">
            <a:avLst/>
          </a:prstGeom>
          <a:noFill/>
          <a:ln w="12700" cap="sq">
            <a:noFill/>
            <a:miter lim="800000"/>
            <a:headEnd type="none" w="sm" len="sm"/>
            <a:tailEnd type="none" w="sm" len="sm"/>
          </a:ln>
        </p:spPr>
        <p:txBody>
          <a:bodyPr wrap="square">
            <a:spAutoFit/>
          </a:bodyPr>
          <a:lstStyle/>
          <a:p>
            <a:pP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(4:1) John is Called to Heaven</a:t>
            </a:r>
          </a:p>
          <a:p>
            <a:pPr algn="ctr" eaLnBrk="1" hangingPunct="1">
              <a:spcBef>
                <a:spcPct val="20000"/>
              </a:spcBef>
              <a:buClr>
                <a:schemeClr val="tx2"/>
              </a:buClr>
              <a:buFont typeface="Wingdings" pitchFamily="2" charset="2"/>
              <a:buNone/>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 Up Hither”</a:t>
            </a:r>
          </a:p>
          <a:p>
            <a:pPr algn="ct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John is a Type of the Church</a:t>
            </a:r>
          </a:p>
          <a:p>
            <a:pP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Church is His Bride…</a:t>
            </a:r>
          </a:p>
          <a:p>
            <a:pPr algn="ct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 Up Hither= Raptured</a:t>
            </a:r>
          </a:p>
          <a:p>
            <a:pPr algn="ct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…into His Ultimate Presence</a:t>
            </a:r>
          </a:p>
          <a:p>
            <a:pPr algn="ctr" eaLnBrk="1" hangingPunct="1">
              <a:spcBef>
                <a:spcPct val="20000"/>
              </a:spcBef>
              <a:buClr>
                <a:schemeClr val="tx2"/>
              </a:buClr>
              <a:buFont typeface="Wingdings" pitchFamily="2"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Prepare for the Wedding </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E6265124-1E82-4ACF-B80A-E1EF670D7199}"/>
              </a:ext>
            </a:extLst>
          </p:cNvPr>
          <p:cNvSpPr txBox="1"/>
          <p:nvPr/>
        </p:nvSpPr>
        <p:spPr>
          <a:xfrm>
            <a:off x="685800" y="1536412"/>
            <a:ext cx="4599878" cy="584775"/>
          </a:xfrm>
          <a:prstGeom prst="rect">
            <a:avLst/>
          </a:prstGeom>
          <a:noFill/>
        </p:spPr>
        <p:txBody>
          <a:bodyPr wrap="square">
            <a:spAutoFit/>
          </a:bodyPr>
          <a:lstStyle/>
          <a:p>
            <a:pPr algn="ctr" eaLnBrk="1" hangingPunct="1">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Attendance of John!</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316">
                                            <p:txEl>
                                              <p:pRg st="0" end="0"/>
                                            </p:txEl>
                                          </p:spTgt>
                                        </p:tgtEl>
                                        <p:attrNameLst>
                                          <p:attrName>style.visibility</p:attrName>
                                        </p:attrNameLst>
                                      </p:cBhvr>
                                      <p:to>
                                        <p:strVal val="visible"/>
                                      </p:to>
                                    </p:set>
                                    <p:animEffect transition="in" filter="fade">
                                      <p:cBhvr>
                                        <p:cTn id="18" dur="1000"/>
                                        <p:tgtEl>
                                          <p:spTgt spid="13316">
                                            <p:txEl>
                                              <p:pRg st="0" end="0"/>
                                            </p:txEl>
                                          </p:spTgt>
                                        </p:tgtEl>
                                      </p:cBhvr>
                                    </p:animEffect>
                                    <p:anim calcmode="lin" valueType="num">
                                      <p:cBhvr>
                                        <p:cTn id="19" dur="10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31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3316">
                                            <p:txEl>
                                              <p:pRg st="1" end="1"/>
                                            </p:txEl>
                                          </p:spTgt>
                                        </p:tgtEl>
                                        <p:attrNameLst>
                                          <p:attrName>style.visibility</p:attrName>
                                        </p:attrNameLst>
                                      </p:cBhvr>
                                      <p:to>
                                        <p:strVal val="visible"/>
                                      </p:to>
                                    </p:set>
                                    <p:animEffect transition="in" filter="fade">
                                      <p:cBhvr>
                                        <p:cTn id="24" dur="1000"/>
                                        <p:tgtEl>
                                          <p:spTgt spid="13316">
                                            <p:txEl>
                                              <p:pRg st="1" end="1"/>
                                            </p:txEl>
                                          </p:spTgt>
                                        </p:tgtEl>
                                      </p:cBhvr>
                                    </p:animEffect>
                                    <p:anim calcmode="lin" valueType="num">
                                      <p:cBhvr>
                                        <p:cTn id="25" dur="10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33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16">
                                            <p:txEl>
                                              <p:pRg st="2" end="2"/>
                                            </p:txEl>
                                          </p:spTgt>
                                        </p:tgtEl>
                                        <p:attrNameLst>
                                          <p:attrName>style.visibility</p:attrName>
                                        </p:attrNameLst>
                                      </p:cBhvr>
                                      <p:to>
                                        <p:strVal val="visible"/>
                                      </p:to>
                                    </p:set>
                                    <p:animEffect transition="in" filter="fade">
                                      <p:cBhvr>
                                        <p:cTn id="31" dur="1000"/>
                                        <p:tgtEl>
                                          <p:spTgt spid="13316">
                                            <p:txEl>
                                              <p:pRg st="2" end="2"/>
                                            </p:txEl>
                                          </p:spTgt>
                                        </p:tgtEl>
                                      </p:cBhvr>
                                    </p:animEffect>
                                    <p:anim calcmode="lin" valueType="num">
                                      <p:cBhvr>
                                        <p:cTn id="32" dur="10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3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316">
                                            <p:txEl>
                                              <p:pRg st="3" end="3"/>
                                            </p:txEl>
                                          </p:spTgt>
                                        </p:tgtEl>
                                        <p:attrNameLst>
                                          <p:attrName>style.visibility</p:attrName>
                                        </p:attrNameLst>
                                      </p:cBhvr>
                                      <p:to>
                                        <p:strVal val="visible"/>
                                      </p:to>
                                    </p:set>
                                    <p:animEffect transition="in" filter="fade">
                                      <p:cBhvr>
                                        <p:cTn id="38" dur="1000"/>
                                        <p:tgtEl>
                                          <p:spTgt spid="13316">
                                            <p:txEl>
                                              <p:pRg st="3" end="3"/>
                                            </p:txEl>
                                          </p:spTgt>
                                        </p:tgtEl>
                                      </p:cBhvr>
                                    </p:animEffect>
                                    <p:anim calcmode="lin" valueType="num">
                                      <p:cBhvr>
                                        <p:cTn id="39" dur="10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33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316">
                                            <p:txEl>
                                              <p:pRg st="4" end="4"/>
                                            </p:txEl>
                                          </p:spTgt>
                                        </p:tgtEl>
                                        <p:attrNameLst>
                                          <p:attrName>style.visibility</p:attrName>
                                        </p:attrNameLst>
                                      </p:cBhvr>
                                      <p:to>
                                        <p:strVal val="visible"/>
                                      </p:to>
                                    </p:set>
                                    <p:animEffect transition="in" filter="fade">
                                      <p:cBhvr>
                                        <p:cTn id="45" dur="1000"/>
                                        <p:tgtEl>
                                          <p:spTgt spid="13316">
                                            <p:txEl>
                                              <p:pRg st="4" end="4"/>
                                            </p:txEl>
                                          </p:spTgt>
                                        </p:tgtEl>
                                      </p:cBhvr>
                                    </p:animEffect>
                                    <p:anim calcmode="lin" valueType="num">
                                      <p:cBhvr>
                                        <p:cTn id="46" dur="10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3316">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13316">
                                            <p:txEl>
                                              <p:pRg st="5" end="5"/>
                                            </p:txEl>
                                          </p:spTgt>
                                        </p:tgtEl>
                                        <p:attrNameLst>
                                          <p:attrName>style.visibility</p:attrName>
                                        </p:attrNameLst>
                                      </p:cBhvr>
                                      <p:to>
                                        <p:strVal val="visible"/>
                                      </p:to>
                                    </p:set>
                                    <p:animEffect transition="in" filter="fade">
                                      <p:cBhvr>
                                        <p:cTn id="51" dur="1000"/>
                                        <p:tgtEl>
                                          <p:spTgt spid="13316">
                                            <p:txEl>
                                              <p:pRg st="5" end="5"/>
                                            </p:txEl>
                                          </p:spTgt>
                                        </p:tgtEl>
                                      </p:cBhvr>
                                    </p:animEffect>
                                    <p:anim calcmode="lin" valueType="num">
                                      <p:cBhvr>
                                        <p:cTn id="52" dur="10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13316">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nodeType="afterEffect">
                                  <p:stCondLst>
                                    <p:cond delay="0"/>
                                  </p:stCondLst>
                                  <p:childTnLst>
                                    <p:set>
                                      <p:cBhvr>
                                        <p:cTn id="56" dur="1" fill="hold">
                                          <p:stCondLst>
                                            <p:cond delay="0"/>
                                          </p:stCondLst>
                                        </p:cTn>
                                        <p:tgtEl>
                                          <p:spTgt spid="13316">
                                            <p:txEl>
                                              <p:pRg st="6" end="6"/>
                                            </p:txEl>
                                          </p:spTgt>
                                        </p:tgtEl>
                                        <p:attrNameLst>
                                          <p:attrName>style.visibility</p:attrName>
                                        </p:attrNameLst>
                                      </p:cBhvr>
                                      <p:to>
                                        <p:strVal val="visible"/>
                                      </p:to>
                                    </p:set>
                                    <p:animEffect transition="in" filter="fade">
                                      <p:cBhvr>
                                        <p:cTn id="57" dur="1000"/>
                                        <p:tgtEl>
                                          <p:spTgt spid="13316">
                                            <p:txEl>
                                              <p:pRg st="6" end="6"/>
                                            </p:txEl>
                                          </p:spTgt>
                                        </p:tgtEl>
                                      </p:cBhvr>
                                    </p:animEffect>
                                    <p:anim calcmode="lin" valueType="num">
                                      <p:cBhvr>
                                        <p:cTn id="58" dur="10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33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DBB96A5-BFCC-47A4-B2D9-43DDC2D55D7E}"/>
              </a:ext>
            </a:extLst>
          </p:cNvPr>
          <p:cNvSpPr>
            <a:spLocks noGrp="1" noChangeArrowheads="1"/>
          </p:cNvSpPr>
          <p:nvPr>
            <p:ph type="title"/>
          </p:nvPr>
        </p:nvSpPr>
        <p:spPr>
          <a:xfrm>
            <a:off x="228600" y="304800"/>
            <a:ext cx="6477000" cy="1600200"/>
          </a:xfrm>
        </p:spPr>
        <p:txBody>
          <a:bodyPr/>
          <a:lstStyle/>
          <a:p>
            <a:pPr eaLnBrk="1" hangingPunct="1"/>
            <a:r>
              <a:rPr lang="en-US" altLang="en-US" sz="3600" b="1" dirty="0">
                <a:effectLst>
                  <a:outerShdw blurRad="38100" dist="38100" dir="2700000" algn="tl">
                    <a:srgbClr val="000000">
                      <a:alpha val="43137"/>
                    </a:srgbClr>
                  </a:outerShdw>
                </a:effectLst>
                <a:latin typeface="Tempus Sans ITC" panose="04020404030D07020202" pitchFamily="82" charset="0"/>
              </a:rPr>
              <a:t>What On Earth Am I Here For?  </a:t>
            </a:r>
            <a:br>
              <a:rPr lang="en-US" altLang="en-US" sz="3600" b="1" dirty="0">
                <a:effectLst>
                  <a:outerShdw blurRad="38100" dist="38100" dir="2700000" algn="tl">
                    <a:srgbClr val="000000">
                      <a:alpha val="43137"/>
                    </a:srgbClr>
                  </a:outerShdw>
                </a:effectLst>
                <a:latin typeface="Tempus Sans ITC" panose="04020404030D07020202" pitchFamily="82" charset="0"/>
              </a:rPr>
            </a:br>
            <a:r>
              <a:rPr lang="en-US" altLang="en-US" sz="2800" b="1" dirty="0">
                <a:effectLst>
                  <a:outerShdw blurRad="38100" dist="38100" dir="2700000" algn="tl">
                    <a:srgbClr val="000000">
                      <a:alpha val="43137"/>
                    </a:srgbClr>
                  </a:outerShdw>
                </a:effectLst>
                <a:latin typeface="Tempus Sans ITC" panose="04020404030D07020202" pitchFamily="82" charset="0"/>
              </a:rPr>
              <a:t>God has a purpose for your life!</a:t>
            </a:r>
          </a:p>
        </p:txBody>
      </p:sp>
      <p:sp>
        <p:nvSpPr>
          <p:cNvPr id="68611" name="Rectangle 3">
            <a:extLst>
              <a:ext uri="{FF2B5EF4-FFF2-40B4-BE49-F238E27FC236}">
                <a16:creationId xmlns:a16="http://schemas.microsoft.com/office/drawing/2014/main" id="{FC843E3C-E651-44A1-BCFA-3CA9194C0D40}"/>
              </a:ext>
            </a:extLst>
          </p:cNvPr>
          <p:cNvSpPr>
            <a:spLocks noGrp="1" noChangeArrowheads="1"/>
          </p:cNvSpPr>
          <p:nvPr>
            <p:ph type="body" idx="1"/>
          </p:nvPr>
        </p:nvSpPr>
        <p:spPr>
          <a:xfrm>
            <a:off x="457200" y="2057400"/>
            <a:ext cx="7391400" cy="4267200"/>
          </a:xfrm>
        </p:spPr>
        <p:txBody>
          <a:bodyPr/>
          <a:lstStyle/>
          <a:p>
            <a:pPr eaLnBrk="1" hangingPunct="1">
              <a:lnSpc>
                <a:spcPct val="90000"/>
              </a:lnSpc>
            </a:pPr>
            <a:r>
              <a:rPr lang="en-US" altLang="en-US" dirty="0">
                <a:effectLst>
                  <a:outerShdw blurRad="38100" dist="38100" dir="2700000" algn="tl">
                    <a:srgbClr val="000000">
                      <a:alpha val="43137"/>
                    </a:srgbClr>
                  </a:outerShdw>
                </a:effectLst>
              </a:rPr>
              <a:t>Am I ready to meet Jesus?				</a:t>
            </a:r>
            <a:r>
              <a:rPr lang="en-US" altLang="en-US" b="1" dirty="0">
                <a:effectLst>
                  <a:outerShdw blurRad="38100" dist="38100" dir="2700000" algn="tl">
                    <a:srgbClr val="000000">
                      <a:alpha val="43137"/>
                    </a:srgbClr>
                  </a:outerShdw>
                </a:effectLst>
              </a:rPr>
              <a:t>BE PREPARED!</a:t>
            </a:r>
            <a:endParaRPr lang="en-US" altLang="en-US" dirty="0">
              <a:effectLst>
                <a:outerShdw blurRad="38100" dist="38100" dir="2700000" algn="tl">
                  <a:srgbClr val="000000">
                    <a:alpha val="43137"/>
                  </a:srgbClr>
                </a:outerShdw>
              </a:effectLst>
            </a:endParaRPr>
          </a:p>
          <a:p>
            <a:pPr eaLnBrk="1" hangingPunct="1">
              <a:lnSpc>
                <a:spcPct val="90000"/>
              </a:lnSpc>
            </a:pPr>
            <a:endParaRPr lang="en-US" altLang="en-US" dirty="0">
              <a:effectLst>
                <a:outerShdw blurRad="38100" dist="38100" dir="2700000" algn="tl">
                  <a:srgbClr val="000000">
                    <a:alpha val="43137"/>
                  </a:srgbClr>
                </a:outerShdw>
              </a:effectLst>
            </a:endParaRPr>
          </a:p>
          <a:p>
            <a:pPr eaLnBrk="1" hangingPunct="1">
              <a:lnSpc>
                <a:spcPct val="90000"/>
              </a:lnSpc>
            </a:pPr>
            <a:r>
              <a:rPr lang="en-US" altLang="en-US" dirty="0">
                <a:effectLst>
                  <a:outerShdw blurRad="38100" dist="38100" dir="2700000" algn="tl">
                    <a:srgbClr val="000000">
                      <a:alpha val="43137"/>
                    </a:srgbClr>
                  </a:outerShdw>
                </a:effectLst>
              </a:rPr>
              <a:t>Am I living life fully?					</a:t>
            </a:r>
            <a:r>
              <a:rPr lang="en-US" altLang="en-US" b="1" dirty="0">
                <a:effectLst>
                  <a:outerShdw blurRad="38100" dist="38100" dir="2700000" algn="tl">
                    <a:srgbClr val="000000">
                      <a:alpha val="43137"/>
                    </a:srgbClr>
                  </a:outerShdw>
                </a:effectLst>
              </a:rPr>
              <a:t>BE EXPECTANT!</a:t>
            </a:r>
            <a:endParaRPr lang="en-US" altLang="en-US" dirty="0">
              <a:effectLst>
                <a:outerShdw blurRad="38100" dist="38100" dir="2700000" algn="tl">
                  <a:srgbClr val="000000">
                    <a:alpha val="43137"/>
                  </a:srgbClr>
                </a:outerShdw>
              </a:effectLst>
            </a:endParaRPr>
          </a:p>
          <a:p>
            <a:pPr eaLnBrk="1" hangingPunct="1">
              <a:lnSpc>
                <a:spcPct val="90000"/>
              </a:lnSpc>
            </a:pPr>
            <a:endParaRPr lang="en-US" altLang="en-US" dirty="0">
              <a:effectLst>
                <a:outerShdw blurRad="38100" dist="38100" dir="2700000" algn="tl">
                  <a:srgbClr val="000000">
                    <a:alpha val="43137"/>
                  </a:srgbClr>
                </a:outerShdw>
              </a:effectLst>
            </a:endParaRPr>
          </a:p>
          <a:p>
            <a:pPr eaLnBrk="1" hangingPunct="1">
              <a:lnSpc>
                <a:spcPct val="90000"/>
              </a:lnSpc>
            </a:pPr>
            <a:r>
              <a:rPr lang="en-US" altLang="en-US" dirty="0">
                <a:effectLst>
                  <a:outerShdw blurRad="38100" dist="38100" dir="2700000" algn="tl">
                    <a:srgbClr val="000000">
                      <a:alpha val="43137"/>
                    </a:srgbClr>
                  </a:outerShdw>
                </a:effectLst>
              </a:rPr>
              <a:t>Am I concerned for others?				</a:t>
            </a:r>
            <a:r>
              <a:rPr lang="en-US" altLang="en-US" b="1" dirty="0">
                <a:effectLst>
                  <a:outerShdw blurRad="38100" dist="38100" dir="2700000" algn="tl">
                    <a:srgbClr val="000000">
                      <a:alpha val="43137"/>
                    </a:srgbClr>
                  </a:outerShdw>
                </a:effectLst>
              </a:rPr>
              <a:t>BE SHARING!</a:t>
            </a:r>
            <a:endParaRPr lang="en-US" alt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anim calcmode="lin" valueType="num">
                                      <p:cBhvr>
                                        <p:cTn id="8" dur="500" fill="hold"/>
                                        <p:tgtEl>
                                          <p:spTgt spid="686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8611">
                                            <p:txEl>
                                              <p:pRg st="2" end="2"/>
                                            </p:txEl>
                                          </p:spTgt>
                                        </p:tgtEl>
                                        <p:attrNameLst>
                                          <p:attrName>style.visibility</p:attrName>
                                        </p:attrNameLst>
                                      </p:cBhvr>
                                      <p:to>
                                        <p:strVal val="visible"/>
                                      </p:to>
                                    </p:set>
                                    <p:animEffect transition="in" filter="fade">
                                      <p:cBhvr>
                                        <p:cTn id="14" dur="500"/>
                                        <p:tgtEl>
                                          <p:spTgt spid="68611">
                                            <p:txEl>
                                              <p:pRg st="2" end="2"/>
                                            </p:txEl>
                                          </p:spTgt>
                                        </p:tgtEl>
                                      </p:cBhvr>
                                    </p:animEffect>
                                    <p:anim calcmode="lin" valueType="num">
                                      <p:cBhvr>
                                        <p:cTn id="15" dur="500" fill="hold"/>
                                        <p:tgtEl>
                                          <p:spTgt spid="68611">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fade">
                                      <p:cBhvr>
                                        <p:cTn id="21" dur="500"/>
                                        <p:tgtEl>
                                          <p:spTgt spid="68611">
                                            <p:txEl>
                                              <p:pRg st="4" end="4"/>
                                            </p:txEl>
                                          </p:spTgt>
                                        </p:tgtEl>
                                      </p:cBhvr>
                                    </p:animEffect>
                                    <p:anim calcmode="lin" valueType="num">
                                      <p:cBhvr>
                                        <p:cTn id="22" dur="500" fill="hold"/>
                                        <p:tgtEl>
                                          <p:spTgt spid="68611">
                                            <p:txEl>
                                              <p:pRg st="4" end="4"/>
                                            </p:txEl>
                                          </p:spTgt>
                                        </p:tgtEl>
                                        <p:attrNameLst>
                                          <p:attrName>ppt_x</p:attrName>
                                        </p:attrNameLst>
                                      </p:cBhvr>
                                      <p:tavLst>
                                        <p:tav tm="0">
                                          <p:val>
                                            <p:strVal val="#ppt_x-.1"/>
                                          </p:val>
                                        </p:tav>
                                        <p:tav tm="100000">
                                          <p:val>
                                            <p:strVal val="#ppt_x"/>
                                          </p:val>
                                        </p:tav>
                                      </p:tavLst>
                                    </p:anim>
                                    <p:anim calcmode="lin" valueType="num">
                                      <p:cBhvr>
                                        <p:cTn id="23"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www.prayers-n-promises.com/rapture.jpg">
            <a:extLst>
              <a:ext uri="{FF2B5EF4-FFF2-40B4-BE49-F238E27FC236}">
                <a16:creationId xmlns:a16="http://schemas.microsoft.com/office/drawing/2014/main" id="{FBB22ED2-0AD4-41F2-9517-751D83FF0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2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D870D9DE-D81C-4F01-B1F2-3A9C0D70B6B1}"/>
              </a:ext>
            </a:extLst>
          </p:cNvPr>
          <p:cNvSpPr>
            <a:spLocks noGrp="1" noChangeArrowheads="1"/>
          </p:cNvSpPr>
          <p:nvPr>
            <p:ph type="title"/>
          </p:nvPr>
        </p:nvSpPr>
        <p:spPr>
          <a:xfrm>
            <a:off x="1981200" y="1219200"/>
            <a:ext cx="6953250" cy="1676400"/>
          </a:xfrm>
          <a:solidFill>
            <a:schemeClr val="bg1">
              <a:alpha val="65000"/>
            </a:schemeClr>
          </a:solidFill>
          <a:effectLst>
            <a:softEdge rad="38100"/>
          </a:effectLst>
        </p:spPr>
        <p:txBody>
          <a:bodyPr/>
          <a:lstStyle/>
          <a:p>
            <a:pPr eaLnBrk="1" hangingPunct="1">
              <a:defRPr/>
            </a:pPr>
            <a:r>
              <a:rPr lang="en-US" sz="5400" b="1" dirty="0">
                <a:solidFill>
                  <a:schemeClr val="bg2"/>
                </a:solidFill>
                <a:effectLst>
                  <a:outerShdw blurRad="38100" dist="38100" dir="2700000" algn="tl">
                    <a:srgbClr val="000000">
                      <a:alpha val="43137"/>
                    </a:srgbClr>
                  </a:outerShdw>
                </a:effectLst>
                <a:latin typeface="Tempus Sans ITC" pitchFamily="82" charset="0"/>
              </a:rPr>
              <a:t>Reaching One more </a:t>
            </a:r>
            <a:br>
              <a:rPr lang="en-US" sz="5400" b="1" dirty="0">
                <a:solidFill>
                  <a:schemeClr val="bg2"/>
                </a:solidFill>
                <a:effectLst>
                  <a:outerShdw blurRad="38100" dist="38100" dir="2700000" algn="tl">
                    <a:srgbClr val="000000">
                      <a:alpha val="43137"/>
                    </a:srgbClr>
                  </a:outerShdw>
                </a:effectLst>
                <a:latin typeface="Tempus Sans ITC" pitchFamily="82" charset="0"/>
              </a:rPr>
            </a:br>
            <a:r>
              <a:rPr lang="en-US" sz="5400" b="1" dirty="0">
                <a:solidFill>
                  <a:schemeClr val="bg2"/>
                </a:solidFill>
                <a:effectLst>
                  <a:outerShdw blurRad="38100" dist="38100" dir="2700000" algn="tl">
                    <a:srgbClr val="000000">
                      <a:alpha val="43137"/>
                    </a:srgbClr>
                  </a:outerShdw>
                </a:effectLst>
                <a:latin typeface="Tempus Sans ITC" pitchFamily="82" charset="0"/>
              </a:rPr>
              <a:t>for Jesus...</a:t>
            </a:r>
          </a:p>
        </p:txBody>
      </p:sp>
      <p:sp>
        <p:nvSpPr>
          <p:cNvPr id="16387" name="Rectangle 3">
            <a:extLst>
              <a:ext uri="{FF2B5EF4-FFF2-40B4-BE49-F238E27FC236}">
                <a16:creationId xmlns:a16="http://schemas.microsoft.com/office/drawing/2014/main" id="{BE6991C4-343A-4802-97A7-43D1AAA45919}"/>
              </a:ext>
            </a:extLst>
          </p:cNvPr>
          <p:cNvSpPr>
            <a:spLocks noGrp="1" noChangeArrowheads="1"/>
          </p:cNvSpPr>
          <p:nvPr>
            <p:ph type="body" idx="1"/>
          </p:nvPr>
        </p:nvSpPr>
        <p:spPr>
          <a:xfrm>
            <a:off x="381000" y="3886200"/>
            <a:ext cx="7315200" cy="990600"/>
          </a:xfrm>
          <a:solidFill>
            <a:schemeClr val="bg1">
              <a:alpha val="65000"/>
            </a:schemeClr>
          </a:solidFill>
          <a:effectLst>
            <a:softEdge rad="38100"/>
          </a:effectLst>
        </p:spPr>
        <p:txBody>
          <a:bodyPr/>
          <a:lstStyle/>
          <a:p>
            <a:pPr eaLnBrk="1" hangingPunct="1"/>
            <a:r>
              <a:rPr lang="en-US" altLang="en-US" sz="5400" b="1" dirty="0">
                <a:solidFill>
                  <a:schemeClr val="bg2"/>
                </a:solidFill>
                <a:effectLst>
                  <a:outerShdw blurRad="38100" dist="38100" dir="2700000" algn="tl">
                    <a:srgbClr val="000000">
                      <a:alpha val="43137"/>
                    </a:srgbClr>
                  </a:outerShdw>
                </a:effectLst>
                <a:latin typeface="Tempus Sans ITC" panose="04020404030D07020202" pitchFamily="82" charset="0"/>
              </a:rPr>
              <a:t>This could be the Day!!!!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387">
                                            <p:bg/>
                                          </p:spTgt>
                                        </p:tgtEl>
                                        <p:attrNameLst>
                                          <p:attrName>style.visibility</p:attrName>
                                        </p:attrNameLst>
                                      </p:cBhvr>
                                      <p:to>
                                        <p:strVal val="visible"/>
                                      </p:to>
                                    </p:set>
                                    <p:anim calcmode="lin" valueType="num">
                                      <p:cBhvr additive="base">
                                        <p:cTn id="7" dur="2000" fill="hold"/>
                                        <p:tgtEl>
                                          <p:spTgt spid="16387">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1638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additive="base">
                                        <p:cTn id="11" dur="2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0" fill="hold"/>
                                        <p:tgtEl>
                                          <p:spTgt spid="6"/>
                                        </p:tgtEl>
                                        <p:attrNameLst>
                                          <p:attrName>ppt_x</p:attrName>
                                        </p:attrNameLst>
                                      </p:cBhvr>
                                      <p:tavLst>
                                        <p:tav tm="0">
                                          <p:val>
                                            <p:strVal val="#ppt_x"/>
                                          </p:val>
                                        </p:tav>
                                        <p:tav tm="100000">
                                          <p:val>
                                            <p:strVal val="#ppt_x"/>
                                          </p:val>
                                        </p:tav>
                                      </p:tavLst>
                                    </p:anim>
                                    <p:anim calcmode="lin" valueType="num">
                                      <p:cBhvr additive="base">
                                        <p:cTn id="1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4B3F-B3E3-473E-AA1B-B40FF6440E2D}"/>
              </a:ext>
            </a:extLst>
          </p:cNvPr>
          <p:cNvSpPr>
            <a:spLocks noGrp="1"/>
          </p:cNvSpPr>
          <p:nvPr>
            <p:ph type="title"/>
          </p:nvPr>
        </p:nvSpPr>
        <p:spPr/>
        <p:txBody>
          <a:bodyPr/>
          <a:lstStyle/>
          <a:p>
            <a:r>
              <a:rPr lang="en-US" dirty="0"/>
              <a:t>arcj</a:t>
            </a:r>
          </a:p>
        </p:txBody>
      </p:sp>
      <p:sp>
        <p:nvSpPr>
          <p:cNvPr id="3" name="Content Placeholder 2">
            <a:extLst>
              <a:ext uri="{FF2B5EF4-FFF2-40B4-BE49-F238E27FC236}">
                <a16:creationId xmlns:a16="http://schemas.microsoft.com/office/drawing/2014/main" id="{6691587B-1A41-4C45-98DA-5D71C0DD189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611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C1E98EEF-45D5-4E84-A3BB-EFBCAA724967}"/>
              </a:ext>
            </a:extLst>
          </p:cNvPr>
          <p:cNvSpPr>
            <a:spLocks noGrp="1" noChangeArrowheads="1"/>
          </p:cNvSpPr>
          <p:nvPr>
            <p:ph idx="1"/>
          </p:nvPr>
        </p:nvSpPr>
        <p:spPr>
          <a:xfrm>
            <a:off x="685800" y="992266"/>
            <a:ext cx="8077199" cy="4821626"/>
          </a:xfrm>
        </p:spPr>
        <p:txBody>
          <a:bodyPr/>
          <a:lstStyle/>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Repeat</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Accept My Worship Oh Lord!</a:t>
            </a:r>
          </a:p>
          <a:p>
            <a:pPr eaLnBrk="1">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05E2-FF5A-4C6C-8E1B-3E295A7E0A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477776-052B-4959-BCAF-B372FF109E6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2939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966FA84-F534-476A-91F4-59C29CF4D72E}"/>
              </a:ext>
            </a:extLst>
          </p:cNvPr>
          <p:cNvSpPr>
            <a:spLocks noGrp="1" noChangeArrowheads="1"/>
          </p:cNvSpPr>
          <p:nvPr>
            <p:ph type="title"/>
          </p:nvPr>
        </p:nvSpPr>
        <p:spPr>
          <a:xfrm>
            <a:off x="228600" y="685800"/>
            <a:ext cx="7162800" cy="990600"/>
          </a:xfrm>
        </p:spPr>
        <p:txBody>
          <a:bodyPr/>
          <a:lstStyle/>
          <a:p>
            <a:pPr algn="l" eaLnBrk="1" hangingPunct="1"/>
            <a:r>
              <a:rPr lang="en-US" altLang="en-US" sz="4000" b="1" dirty="0">
                <a:latin typeface="Tempus Sans ITC" panose="04020404030D07020202" pitchFamily="82" charset="0"/>
              </a:rPr>
              <a:t>Reaching One more for Jesus...</a:t>
            </a:r>
          </a:p>
        </p:txBody>
      </p:sp>
      <p:sp>
        <p:nvSpPr>
          <p:cNvPr id="18435" name="Rectangle 3">
            <a:extLst>
              <a:ext uri="{FF2B5EF4-FFF2-40B4-BE49-F238E27FC236}">
                <a16:creationId xmlns:a16="http://schemas.microsoft.com/office/drawing/2014/main" id="{87DD827E-4BDD-4927-A93E-14024C32A2DE}"/>
              </a:ext>
            </a:extLst>
          </p:cNvPr>
          <p:cNvSpPr>
            <a:spLocks noGrp="1" noChangeArrowheads="1"/>
          </p:cNvSpPr>
          <p:nvPr>
            <p:ph type="body" idx="1"/>
          </p:nvPr>
        </p:nvSpPr>
        <p:spPr>
          <a:xfrm>
            <a:off x="533400" y="1981200"/>
            <a:ext cx="6553200" cy="3657600"/>
          </a:xfrm>
        </p:spPr>
        <p:txBody>
          <a:bodyPr/>
          <a:lstStyle/>
          <a:p>
            <a:pPr algn="ctr" eaLnBrk="1" hangingPunct="1"/>
            <a:r>
              <a:rPr lang="en-US" altLang="en-US" b="1" dirty="0">
                <a:latin typeface="Tempus Sans ITC" panose="04020404030D07020202" pitchFamily="82" charset="0"/>
              </a:rPr>
              <a:t>Be inviting people you know to our </a:t>
            </a:r>
          </a:p>
          <a:p>
            <a:pPr algn="ctr" eaLnBrk="1" hangingPunct="1"/>
            <a:r>
              <a:rPr lang="en-US" altLang="en-US" b="1" dirty="0">
                <a:latin typeface="Tempus Sans ITC" panose="04020404030D07020202" pitchFamily="82" charset="0"/>
              </a:rPr>
              <a:t>Church</a:t>
            </a:r>
          </a:p>
        </p:txBody>
      </p:sp>
      <p:pic>
        <p:nvPicPr>
          <p:cNvPr id="19460" name="Picture 7" descr="http://www.cartage.org.lb/en/kids/bible/bible11-16/OldTest/pix/78.jpg">
            <a:extLst>
              <a:ext uri="{FF2B5EF4-FFF2-40B4-BE49-F238E27FC236}">
                <a16:creationId xmlns:a16="http://schemas.microsoft.com/office/drawing/2014/main" id="{DE004181-669B-446F-A4E2-994E5F79E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3124200" cy="321945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fade">
                                      <p:cBhvr>
                                        <p:cTn id="11" dur="2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CFBD51D-E0EF-4385-A820-A169AC52F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32004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CCC606ED-1547-40C2-98A1-3C980C0B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95250"/>
            <a:ext cx="251460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3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28A6762-E726-41CB-9A66-01C6B60AAC4D}"/>
              </a:ext>
            </a:extLst>
          </p:cNvPr>
          <p:cNvSpPr>
            <a:spLocks noGrp="1" noChangeArrowheads="1"/>
          </p:cNvSpPr>
          <p:nvPr>
            <p:ph type="title"/>
          </p:nvPr>
        </p:nvSpPr>
        <p:spPr>
          <a:xfrm>
            <a:off x="228600" y="381000"/>
            <a:ext cx="7162800" cy="990600"/>
          </a:xfrm>
        </p:spPr>
        <p:txBody>
          <a:bodyPr/>
          <a:lstStyle/>
          <a:p>
            <a:pPr algn="l" eaLnBrk="1" hangingPunct="1"/>
            <a:r>
              <a:rPr lang="en-US" altLang="en-US" sz="4000" b="1" dirty="0"/>
              <a:t>Elijah’s Journey of Destiny Review:</a:t>
            </a:r>
          </a:p>
        </p:txBody>
      </p:sp>
      <p:sp>
        <p:nvSpPr>
          <p:cNvPr id="17411" name="Rectangle 3">
            <a:extLst>
              <a:ext uri="{FF2B5EF4-FFF2-40B4-BE49-F238E27FC236}">
                <a16:creationId xmlns:a16="http://schemas.microsoft.com/office/drawing/2014/main" id="{AE0B2603-08D8-4AB8-8138-400579B5D569}"/>
              </a:ext>
            </a:extLst>
          </p:cNvPr>
          <p:cNvSpPr>
            <a:spLocks noGrp="1" noChangeArrowheads="1"/>
          </p:cNvSpPr>
          <p:nvPr>
            <p:ph type="body" idx="1"/>
          </p:nvPr>
        </p:nvSpPr>
        <p:spPr>
          <a:xfrm>
            <a:off x="228600" y="1828800"/>
            <a:ext cx="8915400" cy="4038600"/>
          </a:xfrm>
          <a:effectLst>
            <a:outerShdw dist="35921" dir="2700000" algn="ctr" rotWithShape="0">
              <a:schemeClr val="bg2"/>
            </a:outerShdw>
          </a:effectLst>
        </p:spPr>
        <p:txBody>
          <a:bodyPr/>
          <a:lstStyle/>
          <a:p>
            <a:pPr eaLnBrk="1" hangingPunct="1">
              <a:lnSpc>
                <a:spcPct val="90000"/>
              </a:lnSpc>
              <a:buFont typeface="Wingdings" panose="05000000000000000000" pitchFamily="2" charset="2"/>
              <a:buChar char="w"/>
            </a:pPr>
            <a:r>
              <a:rPr lang="en-US" altLang="en-US" sz="2400" dirty="0"/>
              <a:t>Experience a new personal relationship with Christ!</a:t>
            </a:r>
          </a:p>
          <a:p>
            <a:pPr eaLnBrk="1" hangingPunct="1">
              <a:lnSpc>
                <a:spcPct val="90000"/>
              </a:lnSpc>
              <a:buFont typeface="Wingdings" panose="05000000000000000000" pitchFamily="2" charset="2"/>
              <a:buChar char="w"/>
            </a:pPr>
            <a:endParaRPr lang="en-US" altLang="en-US" sz="2400" dirty="0"/>
          </a:p>
          <a:p>
            <a:pPr eaLnBrk="1" hangingPunct="1">
              <a:lnSpc>
                <a:spcPct val="90000"/>
              </a:lnSpc>
              <a:buFont typeface="Wingdings" panose="05000000000000000000" pitchFamily="2" charset="2"/>
              <a:buChar char="w"/>
            </a:pPr>
            <a:r>
              <a:rPr lang="en-US" altLang="en-US" sz="2400" dirty="0"/>
              <a:t>Blessings are often followed by testing - be guarding your minds!</a:t>
            </a:r>
          </a:p>
          <a:p>
            <a:pPr eaLnBrk="1" hangingPunct="1">
              <a:lnSpc>
                <a:spcPct val="90000"/>
              </a:lnSpc>
              <a:buFont typeface="Wingdings" panose="05000000000000000000" pitchFamily="2" charset="2"/>
              <a:buChar char="w"/>
            </a:pPr>
            <a:endParaRPr lang="en-US" altLang="en-US" sz="2400" dirty="0"/>
          </a:p>
          <a:p>
            <a:pPr eaLnBrk="1" hangingPunct="1">
              <a:lnSpc>
                <a:spcPct val="90000"/>
              </a:lnSpc>
              <a:buFont typeface="Wingdings" panose="05000000000000000000" pitchFamily="2" charset="2"/>
              <a:buChar char="w"/>
            </a:pPr>
            <a:r>
              <a:rPr lang="en-US" altLang="en-US" sz="2400" dirty="0"/>
              <a:t>Hear and obey the Lord as He quietly speaks to you!</a:t>
            </a:r>
          </a:p>
          <a:p>
            <a:pPr eaLnBrk="1" hangingPunct="1">
              <a:lnSpc>
                <a:spcPct val="90000"/>
              </a:lnSpc>
              <a:buFont typeface="Wingdings" panose="05000000000000000000" pitchFamily="2" charset="2"/>
              <a:buChar char="w"/>
            </a:pPr>
            <a:endParaRPr lang="en-US" altLang="en-US" sz="2400" dirty="0"/>
          </a:p>
          <a:p>
            <a:pPr eaLnBrk="1" hangingPunct="1">
              <a:lnSpc>
                <a:spcPct val="90000"/>
              </a:lnSpc>
              <a:buFont typeface="Wingdings" panose="05000000000000000000" pitchFamily="2" charset="2"/>
              <a:buChar char="w"/>
            </a:pPr>
            <a:r>
              <a:rPr lang="en-US" altLang="en-US" sz="2400" dirty="0"/>
              <a:t>Be ready to evacuate the earth at any moment! </a:t>
            </a:r>
          </a:p>
          <a:p>
            <a:pPr eaLnBrk="1" hangingPunct="1">
              <a:lnSpc>
                <a:spcPct val="90000"/>
              </a:lnSpc>
              <a:buFont typeface="Wingdings" panose="05000000000000000000" pitchFamily="2" charset="2"/>
              <a:buChar char="w"/>
            </a:pPr>
            <a:endParaRPr lang="en-US" altLang="en-US" sz="2400" dirty="0"/>
          </a:p>
          <a:p>
            <a:pPr eaLnBrk="1" hangingPunct="1">
              <a:lnSpc>
                <a:spcPct val="90000"/>
              </a:lnSpc>
              <a:buFont typeface="Wingdings" panose="05000000000000000000" pitchFamily="2" charset="2"/>
              <a:buChar char="w"/>
            </a:pPr>
            <a:r>
              <a:rPr lang="en-US" altLang="en-US" sz="2400" dirty="0"/>
              <a:t>Pack your bags with Jesus and </a:t>
            </a:r>
          </a:p>
          <a:p>
            <a:pPr eaLnBrk="1" hangingPunct="1">
              <a:lnSpc>
                <a:spcPct val="90000"/>
              </a:lnSpc>
            </a:pPr>
            <a:r>
              <a:rPr lang="en-US" altLang="en-US" sz="2400" dirty="0"/>
              <a:t>          don’t buy any green banana’s!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500" fill="hold"/>
                                        <p:tgtEl>
                                          <p:spTgt spid="1741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 calcmode="lin" valueType="num">
                                      <p:cBhvr additive="base">
                                        <p:cTn id="31" dur="500" fill="hold"/>
                                        <p:tgtEl>
                                          <p:spTgt spid="17411">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7411">
                                            <p:txEl>
                                              <p:pRg st="9" end="9"/>
                                            </p:txEl>
                                          </p:spTgt>
                                        </p:tgtEl>
                                        <p:attrNameLst>
                                          <p:attrName>style.visibility</p:attrName>
                                        </p:attrNameLst>
                                      </p:cBhvr>
                                      <p:to>
                                        <p:strVal val="visible"/>
                                      </p:to>
                                    </p:set>
                                    <p:anim calcmode="lin" valueType="num">
                                      <p:cBhvr additive="base">
                                        <p:cTn id="35" dur="500" fill="hold"/>
                                        <p:tgtEl>
                                          <p:spTgt spid="17411">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74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The Rapture">
            <a:extLst>
              <a:ext uri="{FF2B5EF4-FFF2-40B4-BE49-F238E27FC236}">
                <a16:creationId xmlns:a16="http://schemas.microsoft.com/office/drawing/2014/main" id="{2DAC0114-757A-44CA-905F-2516CE809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p:spPr>
      </p:pic>
      <p:sp>
        <p:nvSpPr>
          <p:cNvPr id="14338" name="Rectangle 2">
            <a:extLst>
              <a:ext uri="{FF2B5EF4-FFF2-40B4-BE49-F238E27FC236}">
                <a16:creationId xmlns:a16="http://schemas.microsoft.com/office/drawing/2014/main" id="{5DAF9546-5E75-443A-A51C-6BE153075EE1}"/>
              </a:ext>
            </a:extLst>
          </p:cNvPr>
          <p:cNvSpPr>
            <a:spLocks noGrp="1" noChangeArrowheads="1"/>
          </p:cNvSpPr>
          <p:nvPr>
            <p:ph type="title"/>
          </p:nvPr>
        </p:nvSpPr>
        <p:spPr>
          <a:xfrm>
            <a:off x="304800" y="533400"/>
            <a:ext cx="4876800" cy="914400"/>
          </a:xfrm>
          <a:solidFill>
            <a:schemeClr val="bg1">
              <a:alpha val="80000"/>
            </a:schemeClr>
          </a:solidFill>
          <a:effectLst>
            <a:softEdge rad="50800"/>
          </a:effectLst>
        </p:spPr>
        <p:txBody>
          <a:bodyPr/>
          <a:lstStyle/>
          <a:p>
            <a:pPr algn="l" eaLnBrk="1" hangingPunct="1">
              <a:defRPr/>
            </a:pPr>
            <a:r>
              <a:rPr lang="en-US" b="1" dirty="0">
                <a:solidFill>
                  <a:schemeClr val="bg2"/>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Elijah’s Rapture</a:t>
            </a:r>
          </a:p>
        </p:txBody>
      </p:sp>
      <p:sp>
        <p:nvSpPr>
          <p:cNvPr id="14339" name="Rectangle 3">
            <a:extLst>
              <a:ext uri="{FF2B5EF4-FFF2-40B4-BE49-F238E27FC236}">
                <a16:creationId xmlns:a16="http://schemas.microsoft.com/office/drawing/2014/main" id="{79FEE8D2-DFF0-4A78-A4F0-F984845CD0D7}"/>
              </a:ext>
            </a:extLst>
          </p:cNvPr>
          <p:cNvSpPr>
            <a:spLocks noGrp="1" noChangeArrowheads="1"/>
          </p:cNvSpPr>
          <p:nvPr>
            <p:ph type="body" idx="1"/>
          </p:nvPr>
        </p:nvSpPr>
        <p:spPr>
          <a:xfrm>
            <a:off x="228600" y="1676400"/>
            <a:ext cx="8915400" cy="1371600"/>
          </a:xfrm>
        </p:spPr>
        <p:txBody>
          <a:bodyPr/>
          <a:lstStyle/>
          <a:p>
            <a:pPr eaLnBrk="1" hangingPunct="1"/>
            <a:r>
              <a:rPr lang="en-US" altLang="en-US" b="1" u="sng" dirty="0">
                <a:effectLst>
                  <a:outerShdw blurRad="38100" dist="38100" dir="2700000" algn="tl">
                    <a:srgbClr val="000000">
                      <a:alpha val="43137"/>
                    </a:srgbClr>
                  </a:outerShdw>
                </a:effectLst>
                <a:latin typeface="Arial Unicode MS" pitchFamily="34" charset="-128"/>
                <a:ea typeface="Arial Unicode MS" pitchFamily="34" charset="-128"/>
              </a:rPr>
              <a:t>CONFUSION</a:t>
            </a:r>
            <a:r>
              <a:rPr lang="en-US" altLang="en-US" b="1" dirty="0">
                <a:effectLst>
                  <a:outerShdw blurRad="38100" dist="38100" dir="2700000" algn="tl">
                    <a:srgbClr val="000000">
                      <a:alpha val="43137"/>
                    </a:srgbClr>
                  </a:outerShdw>
                </a:effectLst>
                <a:latin typeface="Arial Unicode MS" pitchFamily="34" charset="-128"/>
                <a:ea typeface="Arial Unicode MS" pitchFamily="34" charset="-128"/>
              </a:rPr>
              <a:t> </a:t>
            </a:r>
            <a:r>
              <a:rPr lang="en-US" altLang="en-US" sz="2800" b="1" i="1" dirty="0">
                <a:effectLst>
                  <a:outerShdw blurRad="38100" dist="38100" dir="2700000" algn="tl">
                    <a:srgbClr val="000000">
                      <a:alpha val="43137"/>
                    </a:srgbClr>
                  </a:outerShdw>
                </a:effectLst>
                <a:latin typeface="Arial Unicode MS" pitchFamily="34" charset="-128"/>
                <a:ea typeface="Arial Unicode MS" pitchFamily="34" charset="-128"/>
              </a:rPr>
              <a:t>“Cried out... tore his clothes...” </a:t>
            </a:r>
            <a:r>
              <a:rPr lang="en-US" altLang="en-US" sz="2800" b="1" dirty="0">
                <a:effectLst>
                  <a:outerShdw blurRad="38100" dist="38100" dir="2700000" algn="tl">
                    <a:srgbClr val="000000">
                      <a:alpha val="43137"/>
                    </a:srgbClr>
                  </a:outerShdw>
                </a:effectLst>
                <a:latin typeface="Arial Unicode MS" pitchFamily="34" charset="-128"/>
                <a:ea typeface="Arial Unicode MS" pitchFamily="34" charset="-128"/>
              </a:rPr>
              <a:t>Rapture Shocks the Minds of Those Left Behind!</a:t>
            </a:r>
            <a:endParaRPr lang="en-US" altLang="en-US" sz="2000" b="1" dirty="0">
              <a:effectLst>
                <a:outerShdw blurRad="38100" dist="38100" dir="2700000" algn="tl">
                  <a:srgbClr val="000000">
                    <a:alpha val="43137"/>
                  </a:srgbClr>
                </a:outerShdw>
              </a:effectLst>
              <a:latin typeface="Arial Unicode MS" pitchFamily="34" charset="-128"/>
              <a:ea typeface="Arial Unicode MS" pitchFamily="34" charset="-128"/>
            </a:endParaRPr>
          </a:p>
        </p:txBody>
      </p:sp>
      <p:sp>
        <p:nvSpPr>
          <p:cNvPr id="14340" name="Rectangle 4">
            <a:extLst>
              <a:ext uri="{FF2B5EF4-FFF2-40B4-BE49-F238E27FC236}">
                <a16:creationId xmlns:a16="http://schemas.microsoft.com/office/drawing/2014/main" id="{A239D630-7532-4705-93EE-EA925A8BF213}"/>
              </a:ext>
            </a:extLst>
          </p:cNvPr>
          <p:cNvSpPr>
            <a:spLocks noChangeArrowheads="1"/>
          </p:cNvSpPr>
          <p:nvPr/>
        </p:nvSpPr>
        <p:spPr bwMode="auto">
          <a:xfrm>
            <a:off x="3200400" y="3658106"/>
            <a:ext cx="5486400" cy="3046988"/>
          </a:xfrm>
          <a:prstGeom prst="rect">
            <a:avLst/>
          </a:prstGeom>
          <a:solidFill>
            <a:schemeClr val="bg1">
              <a:alpha val="80000"/>
            </a:schemeClr>
          </a:solidFill>
          <a:ln>
            <a:noFill/>
          </a:ln>
          <a:effectLst>
            <a:softEdge rad="38100"/>
          </a:effec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400" b="1" dirty="0">
                <a:solidFill>
                  <a:schemeClr val="bg2"/>
                </a:solidFill>
                <a:effectLst>
                  <a:outerShdw blurRad="38100" dist="38100" dir="2700000" algn="tl">
                    <a:srgbClr val="000000">
                      <a:alpha val="43137"/>
                    </a:srgbClr>
                  </a:outerShdw>
                </a:effectLst>
                <a:latin typeface="Arial Rounded MT Bold" panose="020F0704030504030204" pitchFamily="34" charset="0"/>
              </a:rPr>
              <a:t>1 Thessalonians 5:2-3 </a:t>
            </a:r>
            <a:br>
              <a:rPr lang="en-US" altLang="en-US" sz="2400" b="1" dirty="0">
                <a:solidFill>
                  <a:schemeClr val="bg2"/>
                </a:solidFill>
                <a:effectLst>
                  <a:outerShdw blurRad="38100" dist="38100" dir="2700000" algn="tl">
                    <a:srgbClr val="000000">
                      <a:alpha val="43137"/>
                    </a:srgbClr>
                  </a:outerShdw>
                </a:effectLst>
                <a:latin typeface="Arial Rounded MT Bold" panose="020F0704030504030204" pitchFamily="34" charset="0"/>
              </a:rPr>
            </a:br>
            <a:r>
              <a:rPr lang="en-US" altLang="en-US" sz="2400" b="1" dirty="0">
                <a:solidFill>
                  <a:schemeClr val="bg2"/>
                </a:solidFill>
                <a:effectLst>
                  <a:outerShdw blurRad="38100" dist="38100" dir="2700000" algn="tl">
                    <a:srgbClr val="000000">
                      <a:alpha val="43137"/>
                    </a:srgbClr>
                  </a:outerShdw>
                </a:effectLst>
                <a:latin typeface="Arial Rounded MT Bold" panose="020F0704030504030204" pitchFamily="34" charset="0"/>
              </a:rPr>
              <a:t>For yourselves know perfectly that the day of the Lord so cometh as a thief in the night. For when they shall say, Peace and safety; then sudden destruction cometh upon them, as travail upon a woman with child; and they shall not escape. </a:t>
            </a:r>
            <a:endParaRPr lang="en-US" altLang="en-US" sz="2400" dirty="0">
              <a:solidFill>
                <a:schemeClr val="bg2"/>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0"/>
                                        <p:tgtEl>
                                          <p:spTgt spid="5"/>
                                        </p:tgtEl>
                                      </p:cBhvr>
                                    </p:animEffect>
                                    <p:set>
                                      <p:cBhvr>
                                        <p:cTn id="17" dur="1" fill="hold">
                                          <p:stCondLst>
                                            <p:cond delay="4999"/>
                                          </p:stCondLst>
                                        </p:cTn>
                                        <p:tgtEl>
                                          <p:spTgt spid="5"/>
                                        </p:tgtEl>
                                        <p:attrNameLst>
                                          <p:attrName>style.visibility</p:attrName>
                                        </p:attrNameLst>
                                      </p:cBhvr>
                                      <p:to>
                                        <p:strVal val="hidden"/>
                                      </p:to>
                                    </p:set>
                                  </p:childTnLst>
                                </p:cTn>
                              </p:par>
                            </p:childTnLst>
                          </p:cTn>
                        </p:par>
                        <p:par>
                          <p:cTn id="18" fill="hold" nodeType="afterGroup">
                            <p:stCondLst>
                              <p:cond delay="5000"/>
                            </p:stCondLst>
                            <p:childTnLst>
                              <p:par>
                                <p:cTn id="19" presetID="2" presetClass="entr" presetSubtype="4" fill="hold" grpId="0" nodeType="afterEffect">
                                  <p:stCondLst>
                                    <p:cond delay="0"/>
                                  </p:stCondLst>
                                  <p:childTnLst>
                                    <p:set>
                                      <p:cBhvr>
                                        <p:cTn id="20" dur="1" fill="hold">
                                          <p:stCondLst>
                                            <p:cond delay="0"/>
                                          </p:stCondLst>
                                        </p:cTn>
                                        <p:tgtEl>
                                          <p:spTgt spid="14340"/>
                                        </p:tgtEl>
                                        <p:attrNameLst>
                                          <p:attrName>style.visibility</p:attrName>
                                        </p:attrNameLst>
                                      </p:cBhvr>
                                      <p:to>
                                        <p:strVal val="visible"/>
                                      </p:to>
                                    </p:set>
                                    <p:anim calcmode="lin" valueType="num">
                                      <p:cBhvr additive="base">
                                        <p:cTn id="21" dur="500" fill="hold"/>
                                        <p:tgtEl>
                                          <p:spTgt spid="14340"/>
                                        </p:tgtEl>
                                        <p:attrNameLst>
                                          <p:attrName>ppt_x</p:attrName>
                                        </p:attrNameLst>
                                      </p:cBhvr>
                                      <p:tavLst>
                                        <p:tav tm="0">
                                          <p:val>
                                            <p:strVal val="#ppt_x"/>
                                          </p:val>
                                        </p:tav>
                                        <p:tav tm="100000">
                                          <p:val>
                                            <p:strVal val="#ppt_x"/>
                                          </p:val>
                                        </p:tav>
                                      </p:tavLst>
                                    </p:anim>
                                    <p:anim calcmode="lin" valueType="num">
                                      <p:cBhvr additive="base">
                                        <p:cTn id="22"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76746CA-499A-41B3-87A0-067D37948C5E}"/>
              </a:ext>
            </a:extLst>
          </p:cNvPr>
          <p:cNvSpPr>
            <a:spLocks noGrp="1" noChangeArrowheads="1"/>
          </p:cNvSpPr>
          <p:nvPr>
            <p:ph type="title"/>
          </p:nvPr>
        </p:nvSpPr>
        <p:spPr>
          <a:xfrm>
            <a:off x="152400" y="685800"/>
            <a:ext cx="7162800" cy="990600"/>
          </a:xfrm>
        </p:spPr>
        <p:txBody>
          <a:bodyPr/>
          <a:lstStyle/>
          <a:p>
            <a:pPr algn="l" eaLnBrk="1" hangingPunct="1"/>
            <a:r>
              <a:rPr lang="en-US" altLang="en-US" b="1" dirty="0"/>
              <a:t>Elijah’s RAPTURE</a:t>
            </a:r>
          </a:p>
        </p:txBody>
      </p:sp>
      <p:sp>
        <p:nvSpPr>
          <p:cNvPr id="21507" name="Rectangle 3">
            <a:extLst>
              <a:ext uri="{FF2B5EF4-FFF2-40B4-BE49-F238E27FC236}">
                <a16:creationId xmlns:a16="http://schemas.microsoft.com/office/drawing/2014/main" id="{EFDCDC1E-668A-4970-A109-C2F667A588F7}"/>
              </a:ext>
            </a:extLst>
          </p:cNvPr>
          <p:cNvSpPr>
            <a:spLocks noGrp="1" noChangeArrowheads="1"/>
          </p:cNvSpPr>
          <p:nvPr>
            <p:ph type="body" idx="1"/>
          </p:nvPr>
        </p:nvSpPr>
        <p:spPr>
          <a:xfrm>
            <a:off x="304800" y="1905000"/>
            <a:ext cx="4953000" cy="4343400"/>
          </a:xfrm>
        </p:spPr>
        <p:txBody>
          <a:bodyPr/>
          <a:lstStyle/>
          <a:p>
            <a:pPr eaLnBrk="1" hangingPunct="1"/>
            <a:r>
              <a:rPr lang="en-US" altLang="en-US" sz="2400" b="1" dirty="0"/>
              <a:t>2 Kings 2:11-12</a:t>
            </a:r>
            <a:r>
              <a:rPr lang="en-US" altLang="en-US" sz="2400" dirty="0"/>
              <a:t> As </a:t>
            </a:r>
            <a:r>
              <a:rPr lang="en-US" altLang="en-US" sz="2400" u="sng" dirty="0"/>
              <a:t>they were walking along and talking together</a:t>
            </a:r>
            <a:r>
              <a:rPr lang="en-US" altLang="en-US" sz="2400" dirty="0"/>
              <a:t>, </a:t>
            </a:r>
            <a:r>
              <a:rPr lang="en-US" altLang="en-US" sz="2400" u="sng" dirty="0"/>
              <a:t>suddenly a chariot of fire</a:t>
            </a:r>
            <a:r>
              <a:rPr lang="en-US" altLang="en-US" sz="2400" dirty="0"/>
              <a:t> and horses of fire appeared and </a:t>
            </a:r>
            <a:r>
              <a:rPr lang="en-US" altLang="en-US" sz="2400" u="sng" dirty="0"/>
              <a:t>separated the two of them</a:t>
            </a:r>
            <a:r>
              <a:rPr lang="en-US" altLang="en-US" sz="2400" dirty="0"/>
              <a:t>, and </a:t>
            </a:r>
            <a:r>
              <a:rPr lang="en-US" altLang="en-US" sz="2400" u="sng" dirty="0"/>
              <a:t>Elijah went up to heaven</a:t>
            </a:r>
            <a:r>
              <a:rPr lang="en-US" altLang="en-US" sz="2400" dirty="0"/>
              <a:t> in a whirlwind. </a:t>
            </a:r>
            <a:r>
              <a:rPr lang="en-US" altLang="en-US" sz="2400" u="sng" dirty="0"/>
              <a:t>Elisha saw this and cried out</a:t>
            </a:r>
            <a:r>
              <a:rPr lang="en-US" altLang="en-US" sz="2400" dirty="0"/>
              <a:t>, "My father! My father! The chariots and horsemen of Israel!" And </a:t>
            </a:r>
            <a:r>
              <a:rPr lang="en-US" altLang="en-US" sz="2400" u="sng" dirty="0"/>
              <a:t>Elisha saw him no more. Then he took hold of his own clothes and tore them apart.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057B9A-1029-4043-B29F-3DFF73772810}"/>
              </a:ext>
            </a:extLst>
          </p:cNvPr>
          <p:cNvSpPr>
            <a:spLocks noGrp="1" noChangeArrowheads="1"/>
          </p:cNvSpPr>
          <p:nvPr>
            <p:ph type="title"/>
          </p:nvPr>
        </p:nvSpPr>
        <p:spPr>
          <a:xfrm>
            <a:off x="228600" y="990600"/>
            <a:ext cx="7086600" cy="1524000"/>
          </a:xfrm>
        </p:spPr>
        <p:txBody>
          <a:bodyPr/>
          <a:lstStyle/>
          <a:p>
            <a:pPr eaLnBrk="1" hangingPunct="1"/>
            <a:endParaRPr lang="en-US" altLang="en-US" sz="4000" b="1" dirty="0"/>
          </a:p>
        </p:txBody>
      </p:sp>
      <p:sp>
        <p:nvSpPr>
          <p:cNvPr id="22531" name="Rectangle 3">
            <a:extLst>
              <a:ext uri="{FF2B5EF4-FFF2-40B4-BE49-F238E27FC236}">
                <a16:creationId xmlns:a16="http://schemas.microsoft.com/office/drawing/2014/main" id="{9BEF0FF5-7005-428A-877A-D4BD5E931A26}"/>
              </a:ext>
            </a:extLst>
          </p:cNvPr>
          <p:cNvSpPr>
            <a:spLocks noGrp="1" noChangeArrowheads="1"/>
          </p:cNvSpPr>
          <p:nvPr>
            <p:ph type="body" idx="1"/>
          </p:nvPr>
        </p:nvSpPr>
        <p:spPr>
          <a:xfrm>
            <a:off x="4648200" y="2819400"/>
            <a:ext cx="2833688" cy="914400"/>
          </a:xfrm>
        </p:spPr>
        <p:txBody>
          <a:bodyPr/>
          <a:lstStyle/>
          <a:p>
            <a:pPr algn="r" eaLnBrk="1" hangingPunct="1">
              <a:lnSpc>
                <a:spcPct val="80000"/>
              </a:lnSpc>
            </a:pPr>
            <a:r>
              <a:rPr lang="en-US" altLang="en-US" sz="1800" b="1" dirty="0"/>
              <a:t>Part 4 of 4</a:t>
            </a:r>
          </a:p>
          <a:p>
            <a:pPr algn="r" eaLnBrk="1" hangingPunct="1">
              <a:lnSpc>
                <a:spcPct val="80000"/>
              </a:lnSpc>
            </a:pPr>
            <a:r>
              <a:rPr lang="en-US" altLang="en-US" sz="1800" dirty="0"/>
              <a:t>2Kings 2:11-12 and Selected</a:t>
            </a:r>
          </a:p>
          <a:p>
            <a:pPr algn="r" eaLnBrk="1" hangingPunct="1">
              <a:lnSpc>
                <a:spcPct val="80000"/>
              </a:lnSpc>
            </a:pPr>
            <a:r>
              <a:rPr lang="en-US" altLang="en-US" sz="1800" dirty="0"/>
              <a:t>Pew Bible page 260</a:t>
            </a:r>
          </a:p>
          <a:p>
            <a:pPr eaLnBrk="1" hangingPunct="1">
              <a:lnSpc>
                <a:spcPct val="80000"/>
              </a:lnSpc>
            </a:pPr>
            <a:endParaRPr lang="en-US" altLang="en-US" sz="1800" dirty="0"/>
          </a:p>
        </p:txBody>
      </p:sp>
      <p:pic>
        <p:nvPicPr>
          <p:cNvPr id="5" name="Picture 6" descr="Time_Running_Out_1">
            <a:extLst>
              <a:ext uri="{FF2B5EF4-FFF2-40B4-BE49-F238E27FC236}">
                <a16:creationId xmlns:a16="http://schemas.microsoft.com/office/drawing/2014/main" id="{8407176E-0984-4F94-B15E-E0608171C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redicecreations.com/specialreports/2005/12dec/rapture.jpg">
            <a:extLst>
              <a:ext uri="{FF2B5EF4-FFF2-40B4-BE49-F238E27FC236}">
                <a16:creationId xmlns:a16="http://schemas.microsoft.com/office/drawing/2014/main" id="{5C99BCD5-C4F4-4524-9872-2DBF1C0ED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30956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A7D6B39-55AA-4883-BD71-4756763AEE0D}"/>
              </a:ext>
            </a:extLst>
          </p:cNvPr>
          <p:cNvSpPr>
            <a:spLocks noGrp="1" noChangeArrowheads="1"/>
          </p:cNvSpPr>
          <p:nvPr>
            <p:ph type="title"/>
          </p:nvPr>
        </p:nvSpPr>
        <p:spPr>
          <a:xfrm>
            <a:off x="228600" y="990600"/>
            <a:ext cx="7086600" cy="1524000"/>
          </a:xfrm>
        </p:spPr>
        <p:txBody>
          <a:bodyPr/>
          <a:lstStyle/>
          <a:p>
            <a:pPr eaLnBrk="1" hangingPunct="1"/>
            <a:endParaRPr lang="en-US" altLang="en-US" sz="4000" b="1" dirty="0"/>
          </a:p>
        </p:txBody>
      </p:sp>
      <p:sp>
        <p:nvSpPr>
          <p:cNvPr id="23555" name="Rectangle 3">
            <a:extLst>
              <a:ext uri="{FF2B5EF4-FFF2-40B4-BE49-F238E27FC236}">
                <a16:creationId xmlns:a16="http://schemas.microsoft.com/office/drawing/2014/main" id="{2A1DA47A-6500-46CC-AC4A-A1B36D03649A}"/>
              </a:ext>
            </a:extLst>
          </p:cNvPr>
          <p:cNvSpPr>
            <a:spLocks noGrp="1" noChangeArrowheads="1"/>
          </p:cNvSpPr>
          <p:nvPr>
            <p:ph type="body" idx="1"/>
          </p:nvPr>
        </p:nvSpPr>
        <p:spPr>
          <a:xfrm>
            <a:off x="4648200" y="2819400"/>
            <a:ext cx="2833688" cy="914400"/>
          </a:xfrm>
        </p:spPr>
        <p:txBody>
          <a:bodyPr/>
          <a:lstStyle/>
          <a:p>
            <a:pPr algn="r" eaLnBrk="1" hangingPunct="1">
              <a:lnSpc>
                <a:spcPct val="80000"/>
              </a:lnSpc>
            </a:pPr>
            <a:r>
              <a:rPr lang="en-US" altLang="en-US" sz="1800" dirty="0"/>
              <a:t>2Kings 2:11-12 and Selected</a:t>
            </a:r>
          </a:p>
          <a:p>
            <a:pPr algn="r" eaLnBrk="1" hangingPunct="1">
              <a:lnSpc>
                <a:spcPct val="80000"/>
              </a:lnSpc>
            </a:pPr>
            <a:endParaRPr lang="en-US" altLang="en-US" sz="1800" dirty="0"/>
          </a:p>
          <a:p>
            <a:pPr eaLnBrk="1" hangingPunct="1">
              <a:lnSpc>
                <a:spcPct val="80000"/>
              </a:lnSpc>
            </a:pPr>
            <a:endParaRPr lang="en-US" altLang="en-US" sz="1800" dirty="0"/>
          </a:p>
        </p:txBody>
      </p:sp>
      <p:pic>
        <p:nvPicPr>
          <p:cNvPr id="23556" name="Picture 5" descr="http://tearstojoyministries.org/images/rapturecem_9hgh.jpg">
            <a:extLst>
              <a:ext uri="{FF2B5EF4-FFF2-40B4-BE49-F238E27FC236}">
                <a16:creationId xmlns:a16="http://schemas.microsoft.com/office/drawing/2014/main" id="{01FBF1A4-9A78-41B3-A078-7BC3D92D8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5238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CB131D7-6692-43DF-B1D6-013B17CD5315}"/>
              </a:ext>
            </a:extLst>
          </p:cNvPr>
          <p:cNvSpPr>
            <a:spLocks noGrp="1" noChangeArrowheads="1"/>
          </p:cNvSpPr>
          <p:nvPr>
            <p:ph type="title"/>
          </p:nvPr>
        </p:nvSpPr>
        <p:spPr>
          <a:xfrm>
            <a:off x="762000" y="0"/>
            <a:ext cx="6858000" cy="762000"/>
          </a:xfrm>
          <a:noFill/>
        </p:spPr>
        <p:txBody>
          <a:bodyPr/>
          <a:lstStyle/>
          <a:p>
            <a:pPr algn="l"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Reasons for Rapture</a:t>
            </a:r>
          </a:p>
        </p:txBody>
      </p:sp>
      <p:sp>
        <p:nvSpPr>
          <p:cNvPr id="7171" name="Rectangle 3">
            <a:extLst>
              <a:ext uri="{FF2B5EF4-FFF2-40B4-BE49-F238E27FC236}">
                <a16:creationId xmlns:a16="http://schemas.microsoft.com/office/drawing/2014/main" id="{928F27FB-91F0-4FA4-9926-98D9F9F694C5}"/>
              </a:ext>
            </a:extLst>
          </p:cNvPr>
          <p:cNvSpPr>
            <a:spLocks noGrp="1" noChangeArrowheads="1"/>
          </p:cNvSpPr>
          <p:nvPr>
            <p:ph type="body" idx="1"/>
          </p:nvPr>
        </p:nvSpPr>
        <p:spPr>
          <a:xfrm>
            <a:off x="76200" y="1295400"/>
            <a:ext cx="7391400" cy="4800600"/>
          </a:xfrm>
          <a:noFill/>
        </p:spPr>
        <p:txBody>
          <a:bodyPr/>
          <a:lstStyle/>
          <a:p>
            <a:pPr marL="457200" indent="-457200" eaLnBrk="1" hangingPunct="1">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His Bride Home to Heaven</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Believer into Eternal Fellowship </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Completion of Salvation by Grace</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Believer into His Rewards</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Removal of Restraining Ministry of  </a:t>
            </a:r>
          </a:p>
          <a:p>
            <a:pPr eaLnBrk="1" hangingPunct="1">
              <a:spcBef>
                <a:spcPts val="0"/>
              </a:spcBef>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Holy Spirit</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Sets Stage for the Seven Year Tribulation</a:t>
            </a:r>
          </a:p>
          <a:p>
            <a:pPr marL="457200" indent="-457200" eaLnBrk="1" hangingPunct="1">
              <a:spcBef>
                <a:spcPts val="600"/>
              </a:spcBef>
              <a:buFont typeface="Arial" panose="020B0604020202020204" pitchFamily="34" charset="0"/>
              <a:buChar char="•"/>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Sets Stage for Anti-Christ’s </a:t>
            </a:r>
          </a:p>
          <a:p>
            <a:pPr marL="0" indent="0" eaLnBrk="1" hangingPunct="1">
              <a:spcBef>
                <a:spcPts val="0"/>
              </a:spcBef>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Rise to Power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additive="base">
                                        <p:cTn id="42"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71">
                                            <p:txEl>
                                              <p:pRg st="6" end="6"/>
                                            </p:txEl>
                                          </p:spTgt>
                                        </p:tgtEl>
                                        <p:attrNameLst>
                                          <p:attrName>style.visibility</p:attrName>
                                        </p:attrNameLst>
                                      </p:cBhvr>
                                      <p:to>
                                        <p:strVal val="visible"/>
                                      </p:to>
                                    </p:set>
                                    <p:anim calcmode="lin" valueType="num">
                                      <p:cBhvr additive="base">
                                        <p:cTn id="48"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171">
                                            <p:txEl>
                                              <p:pRg st="7" end="7"/>
                                            </p:txEl>
                                          </p:spTgt>
                                        </p:tgtEl>
                                        <p:attrNameLst>
                                          <p:attrName>style.visibility</p:attrName>
                                        </p:attrNameLst>
                                      </p:cBhvr>
                                      <p:to>
                                        <p:strVal val="visible"/>
                                      </p:to>
                                    </p:set>
                                    <p:anim calcmode="lin" valueType="num">
                                      <p:cBhvr additive="base">
                                        <p:cTn id="54"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7171">
                                            <p:txEl>
                                              <p:pRg st="8" end="8"/>
                                            </p:txEl>
                                          </p:spTgt>
                                        </p:tgtEl>
                                        <p:attrNameLst>
                                          <p:attrName>style.visibility</p:attrName>
                                        </p:attrNameLst>
                                      </p:cBhvr>
                                      <p:to>
                                        <p:strVal val="visible"/>
                                      </p:to>
                                    </p:set>
                                    <p:anim calcmode="lin" valueType="num">
                                      <p:cBhvr additive="base">
                                        <p:cTn id="5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8F24-775B-4D21-AE95-E80FC9969A7E}"/>
              </a:ext>
            </a:extLst>
          </p:cNvPr>
          <p:cNvSpPr>
            <a:spLocks noGrp="1"/>
          </p:cNvSpPr>
          <p:nvPr>
            <p:ph type="ctrTitle"/>
          </p:nvPr>
        </p:nvSpPr>
        <p:spPr/>
        <p:txBody>
          <a:bodyPr/>
          <a:lstStyle/>
          <a:p>
            <a:r>
              <a:rPr lang="en-US" sz="5400" b="1" dirty="0">
                <a:solidFill>
                  <a:schemeClr val="bg2"/>
                </a:solidFill>
                <a:effectLst>
                  <a:outerShdw blurRad="38100" dist="38100" dir="2700000" algn="tl">
                    <a:srgbClr val="000000">
                      <a:alpha val="43137"/>
                    </a:srgbClr>
                  </a:outerShdw>
                </a:effectLst>
              </a:rPr>
              <a:t>Praise Time!!</a:t>
            </a:r>
          </a:p>
        </p:txBody>
      </p:sp>
      <p:sp>
        <p:nvSpPr>
          <p:cNvPr id="3" name="Subtitle 2">
            <a:extLst>
              <a:ext uri="{FF2B5EF4-FFF2-40B4-BE49-F238E27FC236}">
                <a16:creationId xmlns:a16="http://schemas.microsoft.com/office/drawing/2014/main" id="{3A436A32-88E1-4C7F-9CEE-24157DC8BA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19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78F33-35ED-4368-9879-6F87BEDA9272}"/>
              </a:ext>
            </a:extLst>
          </p:cNvPr>
          <p:cNvSpPr>
            <a:spLocks noGrp="1"/>
          </p:cNvSpPr>
          <p:nvPr>
            <p:ph idx="1"/>
          </p:nvPr>
        </p:nvSpPr>
        <p:spPr>
          <a:xfrm>
            <a:off x="152400" y="152400"/>
            <a:ext cx="8763000" cy="6553200"/>
          </a:xfrm>
        </p:spPr>
        <p:txBody>
          <a:bodyPr/>
          <a:lstStyle/>
          <a:p>
            <a:pPr marL="0" marR="0">
              <a:lnSpc>
                <a:spcPct val="107000"/>
              </a:lnSpc>
              <a:spcBef>
                <a:spcPts val="0"/>
              </a:spcBef>
              <a:spcAft>
                <a:spcPts val="80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5:21-24 (KJV)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21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Enoch lived sixty and five years, and begat Methuselah: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22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Enoch walked with God after he begat Methuselah three hundred years, and begat sons and daughters: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all the days of Enoch were three hundred sixty and five years: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24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Enoch walked with God: and he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was</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not; for God took him.</a:t>
            </a:r>
          </a:p>
          <a:p>
            <a:pPr marL="0" marR="0">
              <a:lnSpc>
                <a:spcPct val="107000"/>
              </a:lnSpc>
              <a:spcBef>
                <a:spcPts val="0"/>
              </a:spcBef>
              <a:spcAft>
                <a:spcPts val="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Kings 2:9-12 (KJV)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it came to pass, when they were gone over, that Elijah said unto Elisha, Ask what I shall do for thee, before I be taken away from thee. And Elisha said, I pray thee, let a double portion of thy spirit be upon me.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he said, Thou hast asked a hard thing: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nevertheless</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if thou see me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when I am</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taken from thee, it shall be so unto thee; but if not, it shall not be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it came to pass, as they still went on, and talked, that, behold,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there appeared</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 chariot of fire, and horses of fire, and parted them both asunder; and Elijah went up by a whirlwind into heaven.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Elisha saw </a:t>
            </a:r>
            <a:r>
              <a:rPr lang="en-US" sz="1400" i="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it</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and he cried, My father, my father, the chariot of Israel, and the horsemen thereof. And he saw him no more: and he took hold of his own clothes, and rent them in two pieces. </a:t>
            </a:r>
            <a:endPar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Acts 8:37-40 (KJV)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37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Philip said, If thou believest with all thine heart, thou mayest. And he answered and said, I believe that Jesus Christ is the Son of God.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38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he commanded the chariot to stand still: and they went down both into the water, both Philip and the eunuch; and he baptized him.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39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when they were come up out of the water, the Spirit of the Lord caught away Philip, that the eunuch saw him no more: and he went on his way rejoicing.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40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But Philip was found at Azotus: and passing through he preached in all the cities, till he came to Caesarea.</a:t>
            </a:r>
          </a:p>
          <a:p>
            <a:pPr marL="0" marR="0">
              <a:lnSpc>
                <a:spcPct val="107000"/>
              </a:lnSpc>
              <a:spcBef>
                <a:spcPts val="0"/>
              </a:spcBef>
              <a:spcAft>
                <a:spcPts val="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Corinthians 12:1-2 (KJV)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It is not expedient for me doubtless to glory. I will come to visions and revelations of the Lord.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 knew a man in Christ above fourteen years ago, (whether in the body, I cannot tell; or whether out of the body, I cannot tell: God knoweth;) such an one caught up to the third heaven. </a:t>
            </a:r>
            <a:endPar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Acts 1:9-10 (KJV) </a:t>
            </a:r>
            <a:b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9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when he had spoken these things, while they beheld, he was taken up; and a cloud received him out of their sight. </a:t>
            </a:r>
            <a:r>
              <a:rPr lang="en-US" sz="1400" baseline="300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10 </a:t>
            </a:r>
            <a:r>
              <a:rPr lang="en-US" sz="1400" dirty="0">
                <a:solidFill>
                  <a:schemeClr val="bg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while they looked stedfastly toward heaven as he went up, behold, two men stood by them in white apparel;</a:t>
            </a:r>
          </a:p>
          <a:p>
            <a:endParaRPr lang="en-US" dirty="0"/>
          </a:p>
        </p:txBody>
      </p:sp>
    </p:spTree>
    <p:extLst>
      <p:ext uri="{BB962C8B-B14F-4D97-AF65-F5344CB8AC3E}">
        <p14:creationId xmlns:p14="http://schemas.microsoft.com/office/powerpoint/2010/main" val="21145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72AF29-76CB-43EA-A1F3-64011E19BCC8}"/>
              </a:ext>
            </a:extLst>
          </p:cNvPr>
          <p:cNvSpPr>
            <a:spLocks noGrp="1" noChangeArrowheads="1"/>
          </p:cNvSpPr>
          <p:nvPr>
            <p:ph type="title"/>
          </p:nvPr>
        </p:nvSpPr>
        <p:spPr>
          <a:xfrm>
            <a:off x="0" y="87351"/>
            <a:ext cx="7543800" cy="685800"/>
          </a:xfrm>
          <a:noFill/>
        </p:spPr>
        <p:txBody>
          <a:bodyPr/>
          <a:lstStyle/>
          <a:p>
            <a:pPr eaLnBrk="1" hangingPunct="1"/>
            <a:r>
              <a:rPr lang="en-US" altLang="en-US" b="1" dirty="0">
                <a:latin typeface="Arial Rounded MT Bold" panose="020F0704030504030204" pitchFamily="34" charset="0"/>
                <a:ea typeface="Arial Unicode MS" pitchFamily="34" charset="-128"/>
              </a:rPr>
              <a:t>Rapture Types…</a:t>
            </a:r>
          </a:p>
        </p:txBody>
      </p:sp>
      <p:sp>
        <p:nvSpPr>
          <p:cNvPr id="7171" name="Rectangle 3">
            <a:extLst>
              <a:ext uri="{FF2B5EF4-FFF2-40B4-BE49-F238E27FC236}">
                <a16:creationId xmlns:a16="http://schemas.microsoft.com/office/drawing/2014/main" id="{AC3F9028-54D9-4225-B33F-006074696B54}"/>
              </a:ext>
            </a:extLst>
          </p:cNvPr>
          <p:cNvSpPr>
            <a:spLocks noGrp="1" noChangeArrowheads="1"/>
          </p:cNvSpPr>
          <p:nvPr>
            <p:ph type="body" idx="1"/>
          </p:nvPr>
        </p:nvSpPr>
        <p:spPr>
          <a:xfrm>
            <a:off x="152400" y="1143000"/>
            <a:ext cx="5715000" cy="5410200"/>
          </a:xfrm>
          <a:noFill/>
        </p:spPr>
        <p:txBody>
          <a:bodyPr/>
          <a:lstStyle/>
          <a:p>
            <a:pPr algn="ctr"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Enoch</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lgn="ctr" eaLnBrk="1" hangingPunct="1">
              <a:spcBef>
                <a:spcPts val="0"/>
              </a:spcBef>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Brought into God’s Presence</a:t>
            </a:r>
          </a:p>
          <a:p>
            <a:pPr algn="ctr" eaLnBrk="1" hangingPunct="1">
              <a:spcBef>
                <a:spcPts val="1200"/>
              </a:spcBef>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Elijah</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lgn="ctr" eaLnBrk="1" hangingPunct="1">
              <a:spcBef>
                <a:spcPts val="0"/>
              </a:spcBef>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Brought Completion</a:t>
            </a:r>
          </a:p>
          <a:p>
            <a:pPr algn="ctr" eaLnBrk="1" hangingPunct="1">
              <a:spcBef>
                <a:spcPts val="1200"/>
              </a:spcBef>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Philip</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lgn="ctr" eaLnBrk="1" hangingPunct="1">
              <a:spcBef>
                <a:spcPts val="0"/>
              </a:spcBef>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Sign  -for All involved</a:t>
            </a:r>
          </a:p>
          <a:p>
            <a:pPr algn="ctr" eaLnBrk="1" hangingPunct="1">
              <a:spcBef>
                <a:spcPts val="1200"/>
              </a:spcBef>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Paul</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lgn="ctr" eaLnBrk="1" hangingPunct="1">
              <a:spcBef>
                <a:spcPts val="0"/>
              </a:spcBef>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Receive Deeper Revelation</a:t>
            </a:r>
          </a:p>
          <a:p>
            <a:pPr algn="ctr" eaLnBrk="1" hangingPunct="1">
              <a:spcBef>
                <a:spcPts val="1200"/>
              </a:spcBef>
              <a:defRP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algn="ctr" eaLnBrk="1" hangingPunct="1">
              <a:spcBef>
                <a:spcPts val="0"/>
              </a:spcBef>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All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additive="base">
                                        <p:cTn id="16"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 calcmode="lin" valueType="num">
                                      <p:cBhvr additive="base">
                                        <p:cTn id="22"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 calcmode="lin" valueType="num">
                                      <p:cBhvr additive="base">
                                        <p:cTn id="2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calcmode="lin" valueType="num">
                                      <p:cBhvr additive="base">
                                        <p:cTn id="3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171">
                                            <p:txEl>
                                              <p:pRg st="5" end="5"/>
                                            </p:txEl>
                                          </p:spTgt>
                                        </p:tgtEl>
                                        <p:attrNameLst>
                                          <p:attrName>style.visibility</p:attrName>
                                        </p:attrNameLst>
                                      </p:cBhvr>
                                      <p:to>
                                        <p:strVal val="visible"/>
                                      </p:to>
                                    </p:set>
                                    <p:anim calcmode="lin" valueType="num">
                                      <p:cBhvr additive="base">
                                        <p:cTn id="38"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171">
                                            <p:txEl>
                                              <p:pRg st="6" end="6"/>
                                            </p:txEl>
                                          </p:spTgt>
                                        </p:tgtEl>
                                        <p:attrNameLst>
                                          <p:attrName>style.visibility</p:attrName>
                                        </p:attrNameLst>
                                      </p:cBhvr>
                                      <p:to>
                                        <p:strVal val="visible"/>
                                      </p:to>
                                    </p:set>
                                    <p:anim calcmode="lin" valueType="num">
                                      <p:cBhvr additive="base">
                                        <p:cTn id="44"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7171">
                                            <p:txEl>
                                              <p:pRg st="9" end="9"/>
                                            </p:txEl>
                                          </p:spTgt>
                                        </p:tgtEl>
                                        <p:attrNameLst>
                                          <p:attrName>style.visibility</p:attrName>
                                        </p:attrNameLst>
                                      </p:cBhvr>
                                      <p:to>
                                        <p:strVal val="visible"/>
                                      </p:to>
                                    </p:set>
                                    <p:anim calcmode="lin" valueType="num">
                                      <p:cBhvr additive="base">
                                        <p:cTn id="60"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7D6B0474-9AE0-4BA4-88BF-AB49679D4D9D}"/>
              </a:ext>
            </a:extLst>
          </p:cNvPr>
          <p:cNvSpPr>
            <a:spLocks noGrp="1" noChangeArrowheads="1"/>
          </p:cNvSpPr>
          <p:nvPr>
            <p:ph idx="1"/>
          </p:nvPr>
        </p:nvSpPr>
        <p:spPr>
          <a:xfrm>
            <a:off x="914400" y="992266"/>
            <a:ext cx="7315199" cy="5332334"/>
          </a:xfrm>
          <a:solidFill>
            <a:schemeClr val="bg1"/>
          </a:solidFill>
        </p:spPr>
        <p:txBody>
          <a:bodyPr>
            <a:normAutofit/>
          </a:bodyPr>
          <a:lstStyle/>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Repeat</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I Lift My Offering to You</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Let It Please You Oh Lord</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This is My Seed</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Although It Leaves My Hand </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It will Never Leave My Life</a:t>
            </a:r>
          </a:p>
          <a:p>
            <a:pPr marL="0" indent="0" algn="ctr" eaLnBrk="1">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endParaRPr lang="en-US" altLang="en-US" dirty="0">
              <a:solidFill>
                <a:schemeClr val="bg2"/>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7"/>
              </a:spcBef>
              <a:buNone/>
              <a:defRPr/>
            </a:pPr>
            <a:r>
              <a:rPr lang="en-US" altLang="en-US" b="1" dirty="0">
                <a:solidFill>
                  <a:schemeClr val="bg2"/>
                </a:solidFill>
                <a:effectLst>
                  <a:outerShdw blurRad="38100" dist="38100" dir="2700000" algn="tl">
                    <a:srgbClr val="000000">
                      <a:alpha val="43137"/>
                    </a:srgbClr>
                  </a:outerShdw>
                </a:effectLst>
                <a:latin typeface="Arial Rounded MT Bold" panose="020F0704030504030204" pitchFamily="34" charset="0"/>
              </a:rPr>
              <a:t>Accept My Seed Oh Lord!</a:t>
            </a:r>
          </a:p>
          <a:p>
            <a:pPr eaLnBrk="1">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CEEDB-DE00-4020-A0AC-C0C224772A6A}"/>
              </a:ext>
            </a:extLst>
          </p:cNvPr>
          <p:cNvSpPr>
            <a:spLocks noGrp="1"/>
          </p:cNvSpPr>
          <p:nvPr>
            <p:ph idx="1"/>
          </p:nvPr>
        </p:nvSpPr>
        <p:spPr>
          <a:xfrm>
            <a:off x="152400" y="76200"/>
            <a:ext cx="8839200" cy="6781800"/>
          </a:xfrm>
        </p:spPr>
        <p:txBody>
          <a:bodyPr/>
          <a:lstStyle/>
          <a:p>
            <a:pPr marL="0" marR="0">
              <a:lnSpc>
                <a:spcPct val="115000"/>
              </a:lnSpc>
              <a:spcBef>
                <a:spcPts val="0"/>
              </a:spcBef>
              <a:spcAft>
                <a:spcPts val="1000"/>
              </a:spcAft>
            </a:pP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 middle aged woman had a heart attack and was taken to the hospital. While on the operating table she had a near death experience. Seeing God, she asked "Is my time up?"</a:t>
            </a:r>
            <a:b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God said, "No, you have another 43 years, 2 months and 8 days to live."</a:t>
            </a:r>
            <a:b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Upon recovery, the woman decided to stay in the hospital and have a facelift, liposuction and a tummy tuck. She even had someone come in and change her hair color. Since she had so much more time to live, she figured she might as well make the most of it.</a:t>
            </a:r>
            <a:b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After her last operation, she was released from the hospital. While crossing the street on her way home, she was killed by an ambulance.</a:t>
            </a:r>
            <a:b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Arriving in front of God, she demanded, "I though you said I had another 40 years?"</a:t>
            </a:r>
            <a:b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God replied, "I didn’t recognize you."</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53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FCF6D6F-CE1D-4A16-AEB0-A82E790D1673}"/>
              </a:ext>
            </a:extLst>
          </p:cNvPr>
          <p:cNvSpPr>
            <a:spLocks noGrp="1" noChangeArrowheads="1"/>
          </p:cNvSpPr>
          <p:nvPr>
            <p:ph type="title"/>
          </p:nvPr>
        </p:nvSpPr>
        <p:spPr>
          <a:xfrm>
            <a:off x="1295400" y="2735263"/>
            <a:ext cx="7086600" cy="1524000"/>
          </a:xfrm>
        </p:spPr>
        <p:txBody>
          <a:bodyPr/>
          <a:lstStyle/>
          <a:p>
            <a:pPr eaLnBrk="1" hangingPunct="1"/>
            <a:r>
              <a:rPr lang="en-US" altLang="en-US" b="1" dirty="0">
                <a:effectLst>
                  <a:outerShdw blurRad="38100" dist="38100" dir="2700000" algn="tl">
                    <a:srgbClr val="000000">
                      <a:alpha val="43137"/>
                    </a:srgbClr>
                  </a:outerShdw>
                </a:effectLst>
                <a:latin typeface="Arial Rounded MT Bold" panose="020F0704030504030204" pitchFamily="34" charset="0"/>
              </a:rPr>
              <a:t>John the Revelator</a:t>
            </a:r>
            <a:br>
              <a:rPr lang="en-US" altLang="en-US" b="1" dirty="0">
                <a:effectLst>
                  <a:outerShdw blurRad="38100" dist="38100" dir="2700000" algn="tl">
                    <a:srgbClr val="000000">
                      <a:alpha val="43137"/>
                    </a:srgbClr>
                  </a:outerShdw>
                </a:effectLst>
                <a:latin typeface="Arial Rounded MT Bold" panose="020F0704030504030204" pitchFamily="34" charset="0"/>
              </a:rPr>
            </a:br>
            <a:r>
              <a:rPr lang="en-US" altLang="en-US" b="1" dirty="0">
                <a:effectLst>
                  <a:outerShdw blurRad="38100" dist="38100" dir="2700000" algn="tl">
                    <a:srgbClr val="000000">
                      <a:alpha val="43137"/>
                    </a:srgbClr>
                  </a:outerShdw>
                </a:effectLst>
                <a:latin typeface="Arial Rounded MT Bold" panose="020F0704030504030204" pitchFamily="34" charset="0"/>
              </a:rPr>
              <a:t> and the Rapture </a:t>
            </a:r>
          </a:p>
        </p:txBody>
      </p:sp>
      <p:sp>
        <p:nvSpPr>
          <p:cNvPr id="3075" name="Rectangle 3">
            <a:extLst>
              <a:ext uri="{FF2B5EF4-FFF2-40B4-BE49-F238E27FC236}">
                <a16:creationId xmlns:a16="http://schemas.microsoft.com/office/drawing/2014/main" id="{BE3561AB-ED21-40D6-BCF2-D57AFE6BC857}"/>
              </a:ext>
            </a:extLst>
          </p:cNvPr>
          <p:cNvSpPr>
            <a:spLocks noGrp="1" noChangeArrowheads="1"/>
          </p:cNvSpPr>
          <p:nvPr>
            <p:ph type="body" idx="1"/>
          </p:nvPr>
        </p:nvSpPr>
        <p:spPr>
          <a:xfrm>
            <a:off x="457200" y="4648200"/>
            <a:ext cx="3748088" cy="914400"/>
          </a:xfrm>
        </p:spPr>
        <p:txBody>
          <a:bodyPr/>
          <a:lstStyle/>
          <a:p>
            <a:pPr eaLnBrk="1" hangingPunct="1">
              <a:lnSpc>
                <a:spcPct val="80000"/>
              </a:lnSpc>
            </a:pPr>
            <a:r>
              <a:rPr lang="en-US" altLang="en-US" sz="3600" dirty="0">
                <a:effectLst>
                  <a:outerShdw blurRad="38100" dist="38100" dir="2700000" algn="tl">
                    <a:srgbClr val="000000">
                      <a:alpha val="43137"/>
                    </a:srgbClr>
                  </a:outerShdw>
                </a:effectLst>
                <a:latin typeface="Arial Rounded MT Bold" panose="020F0704030504030204" pitchFamily="34" charset="0"/>
              </a:rPr>
              <a:t>Revelation 4 </a:t>
            </a:r>
          </a:p>
        </p:txBody>
      </p:sp>
      <p:sp>
        <p:nvSpPr>
          <p:cNvPr id="4100" name="Rectangle 4">
            <a:extLst>
              <a:ext uri="{FF2B5EF4-FFF2-40B4-BE49-F238E27FC236}">
                <a16:creationId xmlns:a16="http://schemas.microsoft.com/office/drawing/2014/main" id="{5AF8BB25-773D-477A-99CA-A3FB16E5D96D}"/>
              </a:ext>
            </a:extLst>
          </p:cNvPr>
          <p:cNvSpPr>
            <a:spLocks noChangeArrowheads="1"/>
          </p:cNvSpPr>
          <p:nvPr/>
        </p:nvSpPr>
        <p:spPr bwMode="auto">
          <a:xfrm rot="10800000" flipV="1">
            <a:off x="228600" y="6078538"/>
            <a:ext cx="4495800" cy="460375"/>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defRPr/>
            </a:pPr>
            <a:r>
              <a:rPr lang="en-US" b="1" dirty="0">
                <a:effectLst>
                  <a:outerShdw blurRad="38100" dist="38100" dir="2700000" algn="tl">
                    <a:srgbClr val="000000">
                      <a:alpha val="43137"/>
                    </a:srgbClr>
                  </a:outerShdw>
                </a:effectLst>
                <a:latin typeface="Arial Rounded MT Bold" panose="020F0704030504030204" pitchFamily="34" charset="0"/>
              </a:rPr>
              <a:t>Edward Christian Church </a:t>
            </a:r>
          </a:p>
        </p:txBody>
      </p:sp>
      <p:sp>
        <p:nvSpPr>
          <p:cNvPr id="5" name="TextBox 4">
            <a:extLst>
              <a:ext uri="{FF2B5EF4-FFF2-40B4-BE49-F238E27FC236}">
                <a16:creationId xmlns:a16="http://schemas.microsoft.com/office/drawing/2014/main" id="{659E98AC-7973-442C-B79E-8B050D0D6207}"/>
              </a:ext>
            </a:extLst>
          </p:cNvPr>
          <p:cNvSpPr txBox="1">
            <a:spLocks noChangeArrowheads="1"/>
          </p:cNvSpPr>
          <p:nvPr/>
        </p:nvSpPr>
        <p:spPr bwMode="auto">
          <a:xfrm>
            <a:off x="381000" y="381000"/>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400" b="1" dirty="0">
                <a:effectLst>
                  <a:outerShdw blurRad="38100" dist="38100" dir="2700000" algn="tl">
                    <a:srgbClr val="000000">
                      <a:alpha val="43137"/>
                    </a:srgbClr>
                  </a:outerShdw>
                </a:effectLst>
                <a:latin typeface="Arial Rounded MT Bold" panose="020F0704030504030204" pitchFamily="34" charset="0"/>
              </a:rPr>
              <a:t>March 25, 2021</a:t>
            </a:r>
          </a:p>
        </p:txBody>
      </p:sp>
      <p:sp>
        <p:nvSpPr>
          <p:cNvPr id="5127" name="TextBox 1">
            <a:extLst>
              <a:ext uri="{FF2B5EF4-FFF2-40B4-BE49-F238E27FC236}">
                <a16:creationId xmlns:a16="http://schemas.microsoft.com/office/drawing/2014/main" id="{CEF33376-AA55-47BD-BB6C-F1E44D6923DC}"/>
              </a:ext>
            </a:extLst>
          </p:cNvPr>
          <p:cNvSpPr txBox="1">
            <a:spLocks noChangeArrowheads="1"/>
          </p:cNvSpPr>
          <p:nvPr/>
        </p:nvSpPr>
        <p:spPr bwMode="auto">
          <a:xfrm>
            <a:off x="1066800" y="12192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dirty="0">
                <a:effectLst>
                  <a:outerShdw blurRad="38100" dist="38100" dir="2700000" algn="tl">
                    <a:srgbClr val="000000">
                      <a:alpha val="43137"/>
                    </a:srgbClr>
                  </a:outerShdw>
                </a:effectLst>
                <a:latin typeface="Arial Rounded MT Bold" panose="020F0704030504030204" pitchFamily="34" charset="0"/>
              </a:rPr>
              <a:t>Rapture 3D –pt. 3</a:t>
            </a:r>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ppt_x"/>
                                          </p:val>
                                        </p:tav>
                                        <p:tav tm="100000">
                                          <p:val>
                                            <p:strVal val="#ppt_x"/>
                                          </p:val>
                                        </p:tav>
                                      </p:tavLst>
                                    </p:anim>
                                    <p:anim calcmode="lin" valueType="num">
                                      <p:cBhvr additive="base">
                                        <p:cTn id="8" dur="20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2000" fill="hold"/>
                                        <p:tgtEl>
                                          <p:spTgt spid="4100"/>
                                        </p:tgtEl>
                                        <p:attrNameLst>
                                          <p:attrName>ppt_x</p:attrName>
                                        </p:attrNameLst>
                                      </p:cBhvr>
                                      <p:tavLst>
                                        <p:tav tm="0">
                                          <p:val>
                                            <p:strVal val="#ppt_x"/>
                                          </p:val>
                                        </p:tav>
                                        <p:tav tm="100000">
                                          <p:val>
                                            <p:strVal val="#ppt_x"/>
                                          </p:val>
                                        </p:tav>
                                      </p:tavLst>
                                    </p:anim>
                                    <p:anim calcmode="lin" valueType="num">
                                      <p:cBhvr additive="base">
                                        <p:cTn id="17" dur="2000" fill="hold"/>
                                        <p:tgtEl>
                                          <p:spTgt spid="410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410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comeuphere">
            <a:extLst>
              <a:ext uri="{FF2B5EF4-FFF2-40B4-BE49-F238E27FC236}">
                <a16:creationId xmlns:a16="http://schemas.microsoft.com/office/drawing/2014/main" id="{FD60E792-E80C-4B8A-8BD1-469047786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WordArt 2">
            <a:extLst>
              <a:ext uri="{FF2B5EF4-FFF2-40B4-BE49-F238E27FC236}">
                <a16:creationId xmlns:a16="http://schemas.microsoft.com/office/drawing/2014/main" id="{AB1DA32C-7312-495B-A16A-DBC33B892378}"/>
              </a:ext>
            </a:extLst>
          </p:cNvPr>
          <p:cNvSpPr>
            <a:spLocks noChangeArrowheads="1" noChangeShapeType="1" noTextEdit="1"/>
          </p:cNvSpPr>
          <p:nvPr/>
        </p:nvSpPr>
        <p:spPr bwMode="auto">
          <a:xfrm>
            <a:off x="1295400" y="304800"/>
            <a:ext cx="5334000" cy="11430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contourClr>
                <a:schemeClr val="bg1"/>
              </a:contourClr>
            </a:sp3d>
          </a:bodyPr>
          <a:lstStyle/>
          <a:p>
            <a:pPr algn="ctr"/>
            <a:r>
              <a:rPr lang="en-US" sz="3600" kern="10" dirty="0">
                <a:ln w="9525">
                  <a:round/>
                  <a:headEnd/>
                  <a:tailEnd/>
                </a:ln>
                <a:solidFill>
                  <a:schemeClr val="bg1"/>
                </a:solidFill>
                <a:latin typeface="Impact" panose="020B0806030902050204" pitchFamily="34" charset="0"/>
              </a:rPr>
              <a:t>Rapture</a:t>
            </a:r>
          </a:p>
        </p:txBody>
      </p:sp>
      <p:sp>
        <p:nvSpPr>
          <p:cNvPr id="99331" name="Text Box 3">
            <a:extLst>
              <a:ext uri="{FF2B5EF4-FFF2-40B4-BE49-F238E27FC236}">
                <a16:creationId xmlns:a16="http://schemas.microsoft.com/office/drawing/2014/main" id="{1575E216-2346-40E1-A556-5FA21C15A32F}"/>
              </a:ext>
            </a:extLst>
          </p:cNvPr>
          <p:cNvSpPr txBox="1">
            <a:spLocks noChangeArrowheads="1"/>
          </p:cNvSpPr>
          <p:nvPr/>
        </p:nvSpPr>
        <p:spPr bwMode="auto">
          <a:xfrm>
            <a:off x="304800" y="1905000"/>
            <a:ext cx="7239000" cy="3754874"/>
          </a:xfrm>
          <a:prstGeom prst="rect">
            <a:avLst/>
          </a:prstGeom>
          <a:solidFill>
            <a:schemeClr val="bg1">
              <a:alpha val="80000"/>
            </a:schemeClr>
          </a:solidFill>
          <a:ln>
            <a:noFill/>
          </a:ln>
        </p:spPr>
        <p:txBody>
          <a:bodyPr wrap="square">
            <a:spAutoFit/>
          </a:bodyPr>
          <a:lstStyle>
            <a:lvl1pPr>
              <a:spcBef>
                <a:spcPct val="20000"/>
              </a:spcBef>
              <a:buClr>
                <a:schemeClr val="tx2"/>
              </a:buClr>
              <a:buFont typeface="Wingdings" panose="05000000000000000000" pitchFamily="2" charset="2"/>
              <a:defRPr sz="3200">
                <a:solidFill>
                  <a:schemeClr val="tx1"/>
                </a:solidFill>
                <a:latin typeface="Times New Roman" panose="02020603050405020304" pitchFamily="18" charset="0"/>
              </a:defRPr>
            </a:lvl1pPr>
            <a:lvl2pPr marL="742950" indent="-285750">
              <a:spcBef>
                <a:spcPct val="20000"/>
              </a:spcBef>
              <a:buSzPct val="95000"/>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2800" b="1" dirty="0">
                <a:solidFill>
                  <a:schemeClr val="accent1"/>
                </a:solidFill>
              </a:rPr>
              <a:t> </a:t>
            </a: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We are About to Experience One of the </a:t>
            </a:r>
          </a:p>
          <a:p>
            <a:pPr algn="ctr" eaLnBrk="1" hangingPunct="1">
              <a:spcBef>
                <a:spcPct val="50000"/>
              </a:spcBef>
              <a:buClrTx/>
              <a:buFontTx/>
              <a:buNone/>
            </a:pP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Greatest Events in Human History!</a:t>
            </a:r>
          </a:p>
          <a:p>
            <a:pPr algn="ctr" eaLnBrk="1" hangingPunct="1">
              <a:spcBef>
                <a:spcPct val="50000"/>
              </a:spcBef>
              <a:buClrTx/>
              <a:buFontTx/>
              <a:buNone/>
            </a:pP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Something Dramatic Will Take Place…</a:t>
            </a:r>
          </a:p>
          <a:p>
            <a:pPr eaLnBrk="1" hangingPunct="1">
              <a:spcBef>
                <a:spcPct val="50000"/>
              </a:spcBef>
              <a:buClrTx/>
              <a:buFontTx/>
              <a:buNone/>
            </a:pP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It Summons the End of the Church Age…</a:t>
            </a:r>
          </a:p>
          <a:p>
            <a:pPr eaLnBrk="1" hangingPunct="1">
              <a:spcBef>
                <a:spcPct val="50000"/>
              </a:spcBef>
              <a:buClrTx/>
              <a:buFontTx/>
              <a:buNone/>
            </a:pP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                …the Age of Grace </a:t>
            </a:r>
          </a:p>
          <a:p>
            <a:pPr eaLnBrk="1" hangingPunct="1">
              <a:spcBef>
                <a:spcPct val="50000"/>
              </a:spcBef>
              <a:buClrTx/>
              <a:buFontTx/>
              <a:buNone/>
            </a:pPr>
            <a:r>
              <a:rPr lang="en-US" altLang="en-US" sz="2800" b="1" dirty="0">
                <a:solidFill>
                  <a:schemeClr val="bg2"/>
                </a:solidFill>
                <a:effectLst>
                  <a:outerShdw blurRad="38100" dist="38100" dir="2700000" algn="tl">
                    <a:srgbClr val="000000">
                      <a:alpha val="43137"/>
                    </a:srgbClr>
                  </a:outerShdw>
                </a:effectLst>
                <a:latin typeface="Arial Rounded MT Bold" panose="020F0704030504030204" pitchFamily="34" charset="0"/>
              </a:rPr>
              <a:t>                 …the Age of the Spirit</a:t>
            </a:r>
            <a:endParaRPr lang="en-US" alt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99331">
                                            <p:bg/>
                                          </p:spTgt>
                                        </p:tgtEl>
                                        <p:attrNameLst>
                                          <p:attrName>style.visibility</p:attrName>
                                        </p:attrNameLst>
                                      </p:cBhvr>
                                      <p:to>
                                        <p:strVal val="visible"/>
                                      </p:to>
                                    </p:set>
                                    <p:anim calcmode="lin" valueType="num">
                                      <p:cBhvr additive="base">
                                        <p:cTn id="7" dur="2000" fill="hold"/>
                                        <p:tgtEl>
                                          <p:spTgt spid="99331">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99331">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99331">
                                            <p:txEl>
                                              <p:pRg st="0" end="0"/>
                                            </p:txEl>
                                          </p:spTgt>
                                        </p:tgtEl>
                                        <p:attrNameLst>
                                          <p:attrName>style.visibility</p:attrName>
                                        </p:attrNameLst>
                                      </p:cBhvr>
                                      <p:to>
                                        <p:strVal val="visible"/>
                                      </p:to>
                                    </p:set>
                                    <p:anim calcmode="lin" valueType="num">
                                      <p:cBhvr additive="base">
                                        <p:cTn id="11" dur="20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99331">
                                            <p:txEl>
                                              <p:pRg st="0" end="0"/>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99331">
                                            <p:txEl>
                                              <p:pRg st="1" end="1"/>
                                            </p:txEl>
                                          </p:spTgt>
                                        </p:tgtEl>
                                        <p:attrNameLst>
                                          <p:attrName>style.visibility</p:attrName>
                                        </p:attrNameLst>
                                      </p:cBhvr>
                                      <p:to>
                                        <p:strVal val="visible"/>
                                      </p:to>
                                    </p:set>
                                    <p:anim calcmode="lin" valueType="num">
                                      <p:cBhvr additive="base">
                                        <p:cTn id="15" dur="20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par>
                          <p:cTn id="17" fill="hold" nodeType="withGroup">
                            <p:stCondLst>
                              <p:cond delay="2000"/>
                            </p:stCondLst>
                            <p:childTnLst>
                              <p:par>
                                <p:cTn id="18" presetID="7" presetClass="entr" presetSubtype="4" fill="hold" grpId="0" nodeType="afterEffect">
                                  <p:stCondLst>
                                    <p:cond delay="1000"/>
                                  </p:stCondLst>
                                  <p:childTnLst>
                                    <p:set>
                                      <p:cBhvr>
                                        <p:cTn id="19" dur="1" fill="hold">
                                          <p:stCondLst>
                                            <p:cond delay="0"/>
                                          </p:stCondLst>
                                        </p:cTn>
                                        <p:tgtEl>
                                          <p:spTgt spid="99331">
                                            <p:txEl>
                                              <p:pRg st="2" end="2"/>
                                            </p:txEl>
                                          </p:spTgt>
                                        </p:tgtEl>
                                        <p:attrNameLst>
                                          <p:attrName>style.visibility</p:attrName>
                                        </p:attrNameLst>
                                      </p:cBhvr>
                                      <p:to>
                                        <p:strVal val="visible"/>
                                      </p:to>
                                    </p:set>
                                    <p:anim calcmode="lin" valueType="num">
                                      <p:cBhvr additive="base">
                                        <p:cTn id="20" dur="20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par>
                          <p:cTn id="22" fill="hold" nodeType="withGroup">
                            <p:stCondLst>
                              <p:cond delay="5000"/>
                            </p:stCondLst>
                            <p:childTnLst>
                              <p:par>
                                <p:cTn id="23" presetID="7" presetClass="entr" presetSubtype="4" fill="hold" grpId="0" nodeType="afterEffect">
                                  <p:stCondLst>
                                    <p:cond delay="100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20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par>
                          <p:cTn id="27" fill="hold" nodeType="withGroup">
                            <p:stCondLst>
                              <p:cond delay="8000"/>
                            </p:stCondLst>
                            <p:childTnLst>
                              <p:par>
                                <p:cTn id="28" presetID="7" presetClass="entr" presetSubtype="4" fill="hold" grpId="0" nodeType="afterEffect">
                                  <p:stCondLst>
                                    <p:cond delay="2000"/>
                                  </p:stCondLst>
                                  <p:childTnLst>
                                    <p:set>
                                      <p:cBhvr>
                                        <p:cTn id="29" dur="1" fill="hold">
                                          <p:stCondLst>
                                            <p:cond delay="0"/>
                                          </p:stCondLst>
                                        </p:cTn>
                                        <p:tgtEl>
                                          <p:spTgt spid="99331">
                                            <p:txEl>
                                              <p:pRg st="4" end="4"/>
                                            </p:txEl>
                                          </p:spTgt>
                                        </p:tgtEl>
                                        <p:attrNameLst>
                                          <p:attrName>style.visibility</p:attrName>
                                        </p:attrNameLst>
                                      </p:cBhvr>
                                      <p:to>
                                        <p:strVal val="visible"/>
                                      </p:to>
                                    </p:set>
                                    <p:anim calcmode="lin" valueType="num">
                                      <p:cBhvr additive="base">
                                        <p:cTn id="30" dur="20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99331">
                                            <p:txEl>
                                              <p:pRg st="4" end="4"/>
                                            </p:txEl>
                                          </p:spTgt>
                                        </p:tgtEl>
                                        <p:attrNameLst>
                                          <p:attrName>ppt_y</p:attrName>
                                        </p:attrNameLst>
                                      </p:cBhvr>
                                      <p:tavLst>
                                        <p:tav tm="0">
                                          <p:val>
                                            <p:strVal val="1+#ppt_h/2"/>
                                          </p:val>
                                        </p:tav>
                                        <p:tav tm="100000">
                                          <p:val>
                                            <p:strVal val="#ppt_y"/>
                                          </p:val>
                                        </p:tav>
                                      </p:tavLst>
                                    </p:anim>
                                  </p:childTnLst>
                                </p:cTn>
                              </p:par>
                            </p:childTnLst>
                          </p:cTn>
                        </p:par>
                        <p:par>
                          <p:cTn id="32" fill="hold" nodeType="withGroup">
                            <p:stCondLst>
                              <p:cond delay="12000"/>
                            </p:stCondLst>
                            <p:childTnLst>
                              <p:par>
                                <p:cTn id="33" presetID="7" presetClass="entr" presetSubtype="4" fill="hold" grpId="0" nodeType="afterEffect">
                                  <p:stCondLst>
                                    <p:cond delay="1000"/>
                                  </p:stCondLst>
                                  <p:childTnLst>
                                    <p:set>
                                      <p:cBhvr>
                                        <p:cTn id="34" dur="1" fill="hold">
                                          <p:stCondLst>
                                            <p:cond delay="0"/>
                                          </p:stCondLst>
                                        </p:cTn>
                                        <p:tgtEl>
                                          <p:spTgt spid="99331">
                                            <p:txEl>
                                              <p:pRg st="5" end="5"/>
                                            </p:txEl>
                                          </p:spTgt>
                                        </p:tgtEl>
                                        <p:attrNameLst>
                                          <p:attrName>style.visibility</p:attrName>
                                        </p:attrNameLst>
                                      </p:cBhvr>
                                      <p:to>
                                        <p:strVal val="visible"/>
                                      </p:to>
                                    </p:set>
                                    <p:anim calcmode="lin" valueType="num">
                                      <p:cBhvr additive="base">
                                        <p:cTn id="35" dur="20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99331">
                                            <p:txEl>
                                              <p:pRg st="5" end="5"/>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15000"/>
                            </p:stCondLst>
                            <p:childTnLst>
                              <p:par>
                                <p:cTn id="38" presetID="7" presetClass="entr" presetSubtype="4" fill="hold" nodeType="afterEffect">
                                  <p:stCondLst>
                                    <p:cond delay="0"/>
                                  </p:stCondLst>
                                  <p:childTnLst>
                                    <p:set>
                                      <p:cBhvr>
                                        <p:cTn id="39" dur="1" fill="hold">
                                          <p:stCondLst>
                                            <p:cond delay="0"/>
                                          </p:stCondLst>
                                        </p:cTn>
                                        <p:tgtEl>
                                          <p:spTgt spid="99332"/>
                                        </p:tgtEl>
                                        <p:attrNameLst>
                                          <p:attrName>style.visibility</p:attrName>
                                        </p:attrNameLst>
                                      </p:cBhvr>
                                      <p:to>
                                        <p:strVal val="visible"/>
                                      </p:to>
                                    </p:set>
                                    <p:anim calcmode="lin" valueType="num">
                                      <p:cBhvr additive="base">
                                        <p:cTn id="40" dur="5000" fill="hold"/>
                                        <p:tgtEl>
                                          <p:spTgt spid="99332"/>
                                        </p:tgtEl>
                                        <p:attrNameLst>
                                          <p:attrName>ppt_x</p:attrName>
                                        </p:attrNameLst>
                                      </p:cBhvr>
                                      <p:tavLst>
                                        <p:tav tm="0">
                                          <p:val>
                                            <p:strVal val="#ppt_x"/>
                                          </p:val>
                                        </p:tav>
                                        <p:tav tm="100000">
                                          <p:val>
                                            <p:strVal val="#ppt_x"/>
                                          </p:val>
                                        </p:tav>
                                      </p:tavLst>
                                    </p:anim>
                                    <p:anim calcmode="lin" valueType="num">
                                      <p:cBhvr additive="base">
                                        <p:cTn id="41" dur="5000" fill="hold"/>
                                        <p:tgtEl>
                                          <p:spTgt spid="99332"/>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20000"/>
                            </p:stCondLst>
                            <p:childTnLst>
                              <p:par>
                                <p:cTn id="43" presetID="7" presetClass="exit" presetSubtype="1" fill="hold" nodeType="afterEffect">
                                  <p:stCondLst>
                                    <p:cond delay="0"/>
                                  </p:stCondLst>
                                  <p:childTnLst>
                                    <p:anim calcmode="lin" valueType="num">
                                      <p:cBhvr additive="base">
                                        <p:cTn id="44" dur="5000"/>
                                        <p:tgtEl>
                                          <p:spTgt spid="99332"/>
                                        </p:tgtEl>
                                        <p:attrNameLst>
                                          <p:attrName>ppt_x</p:attrName>
                                        </p:attrNameLst>
                                      </p:cBhvr>
                                      <p:tavLst>
                                        <p:tav tm="0">
                                          <p:val>
                                            <p:strVal val="ppt_x"/>
                                          </p:val>
                                        </p:tav>
                                        <p:tav tm="100000">
                                          <p:val>
                                            <p:strVal val="ppt_x"/>
                                          </p:val>
                                        </p:tav>
                                      </p:tavLst>
                                    </p:anim>
                                    <p:anim calcmode="lin" valueType="num">
                                      <p:cBhvr additive="base">
                                        <p:cTn id="45" dur="5000"/>
                                        <p:tgtEl>
                                          <p:spTgt spid="99332"/>
                                        </p:tgtEl>
                                        <p:attrNameLst>
                                          <p:attrName>ppt_y</p:attrName>
                                        </p:attrNameLst>
                                      </p:cBhvr>
                                      <p:tavLst>
                                        <p:tav tm="0">
                                          <p:val>
                                            <p:strVal val="ppt_y"/>
                                          </p:val>
                                        </p:tav>
                                        <p:tav tm="100000">
                                          <p:val>
                                            <p:strVal val="0-ppt_h/2"/>
                                          </p:val>
                                        </p:tav>
                                      </p:tavLst>
                                    </p:anim>
                                    <p:set>
                                      <p:cBhvr>
                                        <p:cTn id="46" dur="1" fill="hold">
                                          <p:stCondLst>
                                            <p:cond delay="4999"/>
                                          </p:stCondLst>
                                        </p:cTn>
                                        <p:tgtEl>
                                          <p:spTgt spid="99332"/>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6146"/>
                                        </p:tgtEl>
                                        <p:attrNameLst>
                                          <p:attrName>style.visibility</p:attrName>
                                        </p:attrNameLst>
                                      </p:cBhvr>
                                      <p:to>
                                        <p:strVal val="visible"/>
                                      </p:to>
                                    </p:set>
                                    <p:anim calcmode="lin" valueType="num">
                                      <p:cBhvr additive="base">
                                        <p:cTn id="49" dur="5000" fill="hold"/>
                                        <p:tgtEl>
                                          <p:spTgt spid="6146"/>
                                        </p:tgtEl>
                                        <p:attrNameLst>
                                          <p:attrName>ppt_x</p:attrName>
                                        </p:attrNameLst>
                                      </p:cBhvr>
                                      <p:tavLst>
                                        <p:tav tm="0">
                                          <p:val>
                                            <p:strVal val="#ppt_x"/>
                                          </p:val>
                                        </p:tav>
                                        <p:tav tm="100000">
                                          <p:val>
                                            <p:strVal val="#ppt_x"/>
                                          </p:val>
                                        </p:tav>
                                      </p:tavLst>
                                    </p:anim>
                                    <p:anim calcmode="lin" valueType="num">
                                      <p:cBhvr additive="base">
                                        <p:cTn id="50" dur="5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DF17-24AD-4537-9D18-DB3CFACFA1CF}"/>
              </a:ext>
            </a:extLst>
          </p:cNvPr>
          <p:cNvSpPr>
            <a:spLocks noGrp="1"/>
          </p:cNvSpPr>
          <p:nvPr>
            <p:ph type="title"/>
          </p:nvPr>
        </p:nvSpPr>
        <p:spPr>
          <a:xfrm>
            <a:off x="304800" y="228600"/>
            <a:ext cx="7162800" cy="990600"/>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Pictures and Types</a:t>
            </a:r>
          </a:p>
        </p:txBody>
      </p:sp>
      <p:sp>
        <p:nvSpPr>
          <p:cNvPr id="3" name="Content Placeholder 2">
            <a:extLst>
              <a:ext uri="{FF2B5EF4-FFF2-40B4-BE49-F238E27FC236}">
                <a16:creationId xmlns:a16="http://schemas.microsoft.com/office/drawing/2014/main" id="{E8611E69-9EAD-486B-AD54-3282502532A0}"/>
              </a:ext>
            </a:extLst>
          </p:cNvPr>
          <p:cNvSpPr>
            <a:spLocks noGrp="1"/>
          </p:cNvSpPr>
          <p:nvPr>
            <p:ph idx="1"/>
          </p:nvPr>
        </p:nvSpPr>
        <p:spPr>
          <a:xfrm>
            <a:off x="304800" y="1524000"/>
            <a:ext cx="7162800" cy="4343400"/>
          </a:xfrm>
        </p:spPr>
        <p:txBody>
          <a:bodyPr/>
          <a:lstStyle/>
          <a:p>
            <a:r>
              <a:rPr lang="en-US" sz="2800" dirty="0">
                <a:effectLst>
                  <a:outerShdw blurRad="38100" dist="38100" dir="2700000" algn="tl">
                    <a:srgbClr val="000000">
                      <a:alpha val="43137"/>
                    </a:srgbClr>
                  </a:outerShdw>
                </a:effectLst>
                <a:latin typeface="Arial Rounded MT Bold" panose="020F0704030504030204" pitchFamily="34" charset="0"/>
              </a:rPr>
              <a:t>God Always Leaves a Trail of Prophetic Bread-Crumbs in the Form of Pictures and Types that Lead Up to the Actual Prophetic Event </a:t>
            </a:r>
          </a:p>
          <a:p>
            <a:pPr marL="857250" lvl="1" indent="-457200">
              <a:buFont typeface="Arial" panose="020B0604020202020204" pitchFamily="34" charset="0"/>
              <a:buChar char="•"/>
            </a:pPr>
            <a:r>
              <a:rPr lang="en-US" dirty="0">
                <a:effectLst>
                  <a:outerShdw blurRad="38100" dist="38100" dir="2700000" algn="tl">
                    <a:srgbClr val="000000">
                      <a:alpha val="43137"/>
                    </a:srgbClr>
                  </a:outerShdw>
                </a:effectLst>
                <a:latin typeface="Arial Rounded MT Bold" panose="020F0704030504030204" pitchFamily="34" charset="0"/>
              </a:rPr>
              <a:t>Years BEFORE It Happens</a:t>
            </a:r>
          </a:p>
          <a:p>
            <a:pPr>
              <a:spcBef>
                <a:spcPts val="1800"/>
              </a:spcBef>
            </a:pPr>
            <a:r>
              <a:rPr lang="en-US" sz="2800" dirty="0">
                <a:effectLst>
                  <a:outerShdw blurRad="38100" dist="38100" dir="2700000" algn="tl">
                    <a:srgbClr val="000000">
                      <a:alpha val="43137"/>
                    </a:srgbClr>
                  </a:outerShdw>
                </a:effectLst>
                <a:latin typeface="Arial Rounded MT Bold" panose="020F0704030504030204" pitchFamily="34" charset="0"/>
              </a:rPr>
              <a:t>It Shows that God is Always…</a:t>
            </a:r>
          </a:p>
          <a:p>
            <a:pPr marL="857250" lvl="1" indent="-457200">
              <a:buFont typeface="Arial" panose="020B0604020202020204" pitchFamily="34" charset="0"/>
              <a:buChar char="•"/>
            </a:pPr>
            <a:r>
              <a:rPr lang="en-US" dirty="0">
                <a:effectLst>
                  <a:outerShdw blurRad="38100" dist="38100" dir="2700000" algn="tl">
                    <a:srgbClr val="000000">
                      <a:alpha val="43137"/>
                    </a:srgbClr>
                  </a:outerShdw>
                </a:effectLst>
                <a:latin typeface="Arial Rounded MT Bold" panose="020F0704030504030204" pitchFamily="34" charset="0"/>
              </a:rPr>
              <a:t>Control</a:t>
            </a:r>
          </a:p>
          <a:p>
            <a:pPr marL="857250" lvl="1" indent="-457200">
              <a:buFont typeface="Arial" panose="020B0604020202020204" pitchFamily="34" charset="0"/>
              <a:buChar char="•"/>
            </a:pPr>
            <a:r>
              <a:rPr lang="en-US" dirty="0">
                <a:effectLst>
                  <a:outerShdw blurRad="38100" dist="38100" dir="2700000" algn="tl">
                    <a:srgbClr val="000000">
                      <a:alpha val="43137"/>
                    </a:srgbClr>
                  </a:outerShdw>
                </a:effectLst>
                <a:latin typeface="Arial Rounded MT Bold" panose="020F0704030504030204" pitchFamily="34" charset="0"/>
              </a:rPr>
              <a:t>Calling History</a:t>
            </a:r>
          </a:p>
        </p:txBody>
      </p:sp>
    </p:spTree>
    <p:extLst>
      <p:ext uri="{BB962C8B-B14F-4D97-AF65-F5344CB8AC3E}">
        <p14:creationId xmlns:p14="http://schemas.microsoft.com/office/powerpoint/2010/main" val="1295597872"/>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2000"/>
                                        <p:tgtEl>
                                          <p:spTgt spid="3">
                                            <p:txEl>
                                              <p:pRg st="2" end="2"/>
                                            </p:txEl>
                                          </p:spTgt>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Slide kingdom">
  <a:themeElements>
    <a:clrScheme name="">
      <a:dk1>
        <a:srgbClr val="FFFFFF"/>
      </a:dk1>
      <a:lt1>
        <a:srgbClr val="FFFFFF"/>
      </a:lt1>
      <a:dk2>
        <a:srgbClr val="FFFFFF"/>
      </a:dk2>
      <a:lt2>
        <a:srgbClr val="000000"/>
      </a:lt2>
      <a:accent1>
        <a:srgbClr val="7D89BA"/>
      </a:accent1>
      <a:accent2>
        <a:srgbClr val="8A4D4D"/>
      </a:accent2>
      <a:accent3>
        <a:srgbClr val="FFFFFF"/>
      </a:accent3>
      <a:accent4>
        <a:srgbClr val="DADADA"/>
      </a:accent4>
      <a:accent5>
        <a:srgbClr val="BFC4D9"/>
      </a:accent5>
      <a:accent6>
        <a:srgbClr val="7D4545"/>
      </a:accent6>
      <a:hlink>
        <a:srgbClr val="EEBB4E"/>
      </a:hlink>
      <a:folHlink>
        <a:srgbClr val="AE4228"/>
      </a:folHlink>
    </a:clrScheme>
    <a:fontScheme name="Slide kingd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de kingdom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lide kingdom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lide kingdom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lide kingdom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lide kingdom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lide kingdom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 kingdom</Template>
  <TotalTime>10639</TotalTime>
  <Words>1560</Words>
  <Application>Microsoft Office PowerPoint</Application>
  <PresentationFormat>On-screen Show (4:3)</PresentationFormat>
  <Paragraphs>150</Paragraphs>
  <Slides>31</Slides>
  <Notes>2</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Rounded MT Bold</vt:lpstr>
      <vt:lpstr>Arial Unicode MS</vt:lpstr>
      <vt:lpstr>Calibri</vt:lpstr>
      <vt:lpstr>Impact</vt:lpstr>
      <vt:lpstr>Tempus Sans ITC</vt:lpstr>
      <vt:lpstr>Times New Roman</vt:lpstr>
      <vt:lpstr>Wingdings</vt:lpstr>
      <vt:lpstr>Slide kingdom</vt:lpstr>
      <vt:lpstr>PowerPoint Presentation</vt:lpstr>
      <vt:lpstr>PowerPoint Presentation</vt:lpstr>
      <vt:lpstr>Praise Time!!</vt:lpstr>
      <vt:lpstr>PowerPoint Presentation</vt:lpstr>
      <vt:lpstr>PowerPoint Presentation</vt:lpstr>
      <vt:lpstr>PowerPoint Presentation</vt:lpstr>
      <vt:lpstr>John the Revelator  and the Rapture </vt:lpstr>
      <vt:lpstr>PowerPoint Presentation</vt:lpstr>
      <vt:lpstr>Pictures and Types</vt:lpstr>
      <vt:lpstr>Rapture Types…</vt:lpstr>
      <vt:lpstr>John’s Rapture…</vt:lpstr>
      <vt:lpstr>John’s Rapture</vt:lpstr>
      <vt:lpstr>John’s Rapture</vt:lpstr>
      <vt:lpstr>John’s Rapture</vt:lpstr>
      <vt:lpstr>John’s Rapture</vt:lpstr>
      <vt:lpstr>John’s Rapture</vt:lpstr>
      <vt:lpstr>What On Earth Am I Here For?   God has a purpose for your life!</vt:lpstr>
      <vt:lpstr>Reaching One more  for Jesus...</vt:lpstr>
      <vt:lpstr>arcj</vt:lpstr>
      <vt:lpstr>PowerPoint Presentation</vt:lpstr>
      <vt:lpstr>Reaching One more for Jesus...</vt:lpstr>
      <vt:lpstr>PowerPoint Presentation</vt:lpstr>
      <vt:lpstr>Elijah’s Journey of Destiny Review:</vt:lpstr>
      <vt:lpstr>Elijah’s Rapture</vt:lpstr>
      <vt:lpstr>Elijah’s RAPTURE</vt:lpstr>
      <vt:lpstr>PowerPoint Presentation</vt:lpstr>
      <vt:lpstr>PowerPoint Presentation</vt:lpstr>
      <vt:lpstr>PowerPoint Presentation</vt:lpstr>
      <vt:lpstr>Reasons for Rapture</vt:lpstr>
      <vt:lpstr>PowerPoint Presentation</vt:lpstr>
      <vt:lpstr>Rapture Types…</vt:lpstr>
    </vt:vector>
  </TitlesOfParts>
  <Company>Cross Creek Community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 Dave Martin, Cross Creek Community Church, February 8, 2004</dc:title>
  <dc:creator>Dave Martin</dc:creator>
  <cp:lastModifiedBy>David Linton</cp:lastModifiedBy>
  <cp:revision>193</cp:revision>
  <dcterms:created xsi:type="dcterms:W3CDTF">2004-02-05T16:47:01Z</dcterms:created>
  <dcterms:modified xsi:type="dcterms:W3CDTF">2021-04-25T12:14:02Z</dcterms:modified>
</cp:coreProperties>
</file>