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
  </p:handoutMasterIdLst>
  <p:sldIdLst>
    <p:sldId id="285" r:id="rId2"/>
    <p:sldId id="281" r:id="rId3"/>
    <p:sldId id="282" r:id="rId4"/>
    <p:sldId id="274" r:id="rId5"/>
    <p:sldId id="275" r:id="rId6"/>
    <p:sldId id="276" r:id="rId7"/>
    <p:sldId id="273" r:id="rId8"/>
    <p:sldId id="267" r:id="rId9"/>
    <p:sldId id="283" r:id="rId10"/>
    <p:sldId id="259" r:id="rId11"/>
    <p:sldId id="256" r:id="rId12"/>
    <p:sldId id="268" r:id="rId13"/>
    <p:sldId id="272" r:id="rId14"/>
    <p:sldId id="271" r:id="rId15"/>
    <p:sldId id="270" r:id="rId16"/>
    <p:sldId id="260" r:id="rId17"/>
    <p:sldId id="265" r:id="rId18"/>
    <p:sldId id="277" r:id="rId19"/>
    <p:sldId id="279" r:id="rId20"/>
    <p:sldId id="280" r:id="rId21"/>
    <p:sldId id="284" r:id="rId22"/>
    <p:sldId id="278" r:id="rId23"/>
    <p:sldId id="263" r:id="rId24"/>
    <p:sldId id="266" r:id="rId25"/>
    <p:sldId id="269" r:id="rId26"/>
    <p:sldId id="257" r:id="rId27"/>
    <p:sldId id="258" r:id="rId28"/>
    <p:sldId id="262" r:id="rId29"/>
    <p:sldId id="264" r:id="rId30"/>
    <p:sldId id="26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280C679-D2E9-461F-8F5D-16AF57027174}" type="datetimeFigureOut">
              <a:rPr lang="en-US" smtClean="0"/>
              <a:t>5/9/2021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D832A04-1B77-494D-A553-791271FD71F1}" type="slidenum">
              <a:rPr lang="en-US" smtClean="0"/>
              <a:t>‹#›</a:t>
            </a:fld>
            <a:endParaRPr lang="en-US" dirty="0"/>
          </a:p>
        </p:txBody>
      </p:sp>
    </p:spTree>
    <p:extLst>
      <p:ext uri="{BB962C8B-B14F-4D97-AF65-F5344CB8AC3E}">
        <p14:creationId xmlns:p14="http://schemas.microsoft.com/office/powerpoint/2010/main" val="8689557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288856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78111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2148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333080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323836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134771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20020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24542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5606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135154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23ED49-DDA0-44BA-9C8E-398AAAB674E8}" type="datetimeFigureOut">
              <a:rPr lang="en-US" smtClean="0"/>
              <a:t>5/9/2021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A664D0-0E17-4F7C-BF06-7CEBCD1E4CCD}" type="slidenum">
              <a:rPr lang="en-US" smtClean="0"/>
              <a:t>‹#›</a:t>
            </a:fld>
            <a:endParaRPr lang="en-US" dirty="0"/>
          </a:p>
        </p:txBody>
      </p:sp>
    </p:spTree>
    <p:extLst>
      <p:ext uri="{BB962C8B-B14F-4D97-AF65-F5344CB8AC3E}">
        <p14:creationId xmlns:p14="http://schemas.microsoft.com/office/powerpoint/2010/main" val="852163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3ED49-DDA0-44BA-9C8E-398AAAB674E8}" type="datetimeFigureOut">
              <a:rPr lang="en-US" smtClean="0"/>
              <a:t>5/9/2021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664D0-0E17-4F7C-BF06-7CEBCD1E4CCD}" type="slidenum">
              <a:rPr lang="en-US" smtClean="0"/>
              <a:t>‹#›</a:t>
            </a:fld>
            <a:endParaRPr lang="en-US" dirty="0"/>
          </a:p>
        </p:txBody>
      </p:sp>
    </p:spTree>
    <p:extLst>
      <p:ext uri="{BB962C8B-B14F-4D97-AF65-F5344CB8AC3E}">
        <p14:creationId xmlns:p14="http://schemas.microsoft.com/office/powerpoint/2010/main" val="153729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20.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78340-FE28-4590-9249-0F8E116C9E16}"/>
              </a:ext>
            </a:extLst>
          </p:cNvPr>
          <p:cNvSpPr>
            <a:spLocks noGrp="1"/>
          </p:cNvSpPr>
          <p:nvPr>
            <p:ph idx="1"/>
          </p:nvPr>
        </p:nvSpPr>
        <p:spPr>
          <a:xfrm>
            <a:off x="108857" y="293914"/>
            <a:ext cx="11832772" cy="6422572"/>
          </a:xfrm>
        </p:spPr>
        <p:txBody>
          <a:bodyPr>
            <a:normAutofit lnSpcReduction="10000"/>
          </a:bodyPr>
          <a:lstStyle/>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Two children ordered their mother to stay in bed one Mother's Day morning. As she lay there looking forward to breakfast in bed, the smell of bacon floated up from the kitchen.</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But after a good long wait she finally went downstairs to investigate. She found them both sitting at the table eating bacon and eggs.</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"It's a surprise for Mother's Day," one explained, "we decided to cook our own breakfast." </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3200" b="1" dirty="0">
                <a:effectLst>
                  <a:outerShdw blurRad="38100" dist="38100" dir="2700000" algn="tl">
                    <a:srgbClr val="000000">
                      <a:alpha val="43137"/>
                    </a:srgbClr>
                  </a:outerShdw>
                </a:effectLst>
                <a:latin typeface="Consolas" panose="020B0609020204030204" pitchFamily="49" charset="0"/>
                <a:ea typeface="Calibri" panose="020F0502020204030204" pitchFamily="34" charset="0"/>
                <a:cs typeface="Times New Roman" panose="02020603050405020304" pitchFamily="18" charset="0"/>
              </a:rPr>
              <a:t>If evolution really works, how come Mothers only have two hands?</a:t>
            </a:r>
          </a:p>
          <a:p>
            <a:endParaRPr lang="en-US" dirty="0"/>
          </a:p>
        </p:txBody>
      </p:sp>
    </p:spTree>
    <p:extLst>
      <p:ext uri="{BB962C8B-B14F-4D97-AF65-F5344CB8AC3E}">
        <p14:creationId xmlns:p14="http://schemas.microsoft.com/office/powerpoint/2010/main" val="126303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58" y="167425"/>
            <a:ext cx="10174310" cy="6452316"/>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223" y="154545"/>
            <a:ext cx="8731876" cy="6555347"/>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9262" y="1"/>
            <a:ext cx="7843234" cy="6858000"/>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085" y="218941"/>
            <a:ext cx="7405351" cy="6490951"/>
          </a:xfrm>
          <a:prstGeom prst="rect">
            <a:avLst/>
          </a:prstGeom>
          <a:ln>
            <a:noFill/>
          </a:ln>
          <a:effectLst>
            <a:softEdge rad="1125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5639" y="0"/>
            <a:ext cx="4571999" cy="6858000"/>
          </a:xfrm>
          <a:prstGeom prst="rect">
            <a:avLst/>
          </a:prstGeom>
          <a:ln>
            <a:noFill/>
          </a:ln>
          <a:effectLst>
            <a:softEdge rad="112500"/>
          </a:effectLst>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b="15271"/>
          <a:stretch/>
        </p:blipFill>
        <p:spPr>
          <a:xfrm>
            <a:off x="3079661" y="463639"/>
            <a:ext cx="5715000" cy="6156101"/>
          </a:xfrm>
          <a:prstGeom prst="rect">
            <a:avLst/>
          </a:prstGeom>
          <a:ln>
            <a:noFill/>
          </a:ln>
          <a:effectLst>
            <a:softEdge rad="112500"/>
          </a:effectLst>
        </p:spPr>
      </p:pic>
    </p:spTree>
    <p:extLst>
      <p:ext uri="{BB962C8B-B14F-4D97-AF65-F5344CB8AC3E}">
        <p14:creationId xmlns:p14="http://schemas.microsoft.com/office/powerpoint/2010/main" val="33616422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par>
                          <p:cTn id="14" fill="hold">
                            <p:stCondLst>
                              <p:cond delay="40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2000"/>
                                        <p:tgtEl>
                                          <p:spTgt spid="5"/>
                                        </p:tgtEl>
                                      </p:cBhvr>
                                    </p:animEffect>
                                  </p:childTnLst>
                                </p:cTn>
                              </p:par>
                            </p:childTnLst>
                          </p:cTn>
                        </p:par>
                        <p:par>
                          <p:cTn id="18" fill="hold">
                            <p:stCondLst>
                              <p:cond delay="6000"/>
                            </p:stCondLst>
                            <p:childTnLst>
                              <p:par>
                                <p:cTn id="19" presetID="6"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par>
                          <p:cTn id="22" fill="hold">
                            <p:stCondLst>
                              <p:cond delay="8000"/>
                            </p:stCondLst>
                            <p:childTnLst>
                              <p:par>
                                <p:cTn id="23" presetID="6" presetClass="entr" presetSubtype="3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out)">
                                      <p:cBhvr>
                                        <p:cTn id="25" dur="2000"/>
                                        <p:tgtEl>
                                          <p:spTgt spid="7"/>
                                        </p:tgtEl>
                                      </p:cBhvr>
                                    </p:animEffect>
                                  </p:childTnLst>
                                </p:cTn>
                              </p:par>
                            </p:childTnLst>
                          </p:cTn>
                        </p:par>
                        <p:par>
                          <p:cTn id="26" fill="hold">
                            <p:stCondLst>
                              <p:cond delay="10000"/>
                            </p:stCondLst>
                            <p:childTnLst>
                              <p:par>
                                <p:cTn id="27" presetID="6"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36"/>
            <a:ext cx="9144000" cy="3226628"/>
          </a:xfrm>
        </p:spPr>
        <p:txBody>
          <a:bodyPr>
            <a:noAutofit/>
          </a:bodyPr>
          <a:lstStyle/>
          <a:p>
            <a:r>
              <a:rPr lang="en-US" sz="7200" dirty="0">
                <a:effectLst>
                  <a:outerShdw blurRad="38100" dist="38100" dir="2700000" algn="tl">
                    <a:srgbClr val="000000">
                      <a:alpha val="43137"/>
                    </a:srgbClr>
                  </a:outerShdw>
                </a:effectLst>
                <a:latin typeface="Arial Rounded MT Bold" panose="020F0704030504030204" pitchFamily="34" charset="0"/>
              </a:rPr>
              <a:t>Camels </a:t>
            </a:r>
            <a:br>
              <a:rPr lang="en-US" sz="7200" dirty="0">
                <a:effectLst>
                  <a:outerShdw blurRad="38100" dist="38100" dir="2700000" algn="tl">
                    <a:srgbClr val="000000">
                      <a:alpha val="43137"/>
                    </a:srgbClr>
                  </a:outerShdw>
                </a:effectLst>
                <a:latin typeface="Arial Rounded MT Bold" panose="020F0704030504030204" pitchFamily="34" charset="0"/>
              </a:rPr>
            </a:br>
            <a:r>
              <a:rPr lang="en-US" sz="7200" dirty="0">
                <a:effectLst>
                  <a:outerShdw blurRad="38100" dist="38100" dir="2700000" algn="tl">
                    <a:srgbClr val="000000">
                      <a:alpha val="43137"/>
                    </a:srgbClr>
                  </a:outerShdw>
                </a:effectLst>
                <a:latin typeface="Arial Rounded MT Bold" panose="020F0704030504030204" pitchFamily="34" charset="0"/>
              </a:rPr>
              <a:t>Camels </a:t>
            </a:r>
            <a:br>
              <a:rPr lang="en-US" sz="7200" dirty="0">
                <a:effectLst>
                  <a:outerShdw blurRad="38100" dist="38100" dir="2700000" algn="tl">
                    <a:srgbClr val="000000">
                      <a:alpha val="43137"/>
                    </a:srgbClr>
                  </a:outerShdw>
                </a:effectLst>
                <a:latin typeface="Arial Rounded MT Bold" panose="020F0704030504030204" pitchFamily="34" charset="0"/>
              </a:rPr>
            </a:br>
            <a:r>
              <a:rPr lang="en-US" sz="7200" dirty="0">
                <a:effectLst>
                  <a:outerShdw blurRad="38100" dist="38100" dir="2700000" algn="tl">
                    <a:srgbClr val="000000">
                      <a:alpha val="43137"/>
                    </a:srgbClr>
                  </a:outerShdw>
                </a:effectLst>
                <a:latin typeface="Arial Rounded MT Bold" panose="020F0704030504030204" pitchFamily="34" charset="0"/>
              </a:rPr>
              <a:t>Everywhere!</a:t>
            </a:r>
          </a:p>
        </p:txBody>
      </p:sp>
      <p:sp>
        <p:nvSpPr>
          <p:cNvPr id="3" name="Subtitle 2"/>
          <p:cNvSpPr>
            <a:spLocks noGrp="1"/>
          </p:cNvSpPr>
          <p:nvPr>
            <p:ph type="subTitle" idx="1"/>
          </p:nvPr>
        </p:nvSpPr>
        <p:spPr>
          <a:xfrm>
            <a:off x="1524000" y="4009292"/>
            <a:ext cx="9144000" cy="1248508"/>
          </a:xfrm>
        </p:spPr>
        <p:txBody>
          <a:bodyPr>
            <a:norm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Genesis 24</a:t>
            </a:r>
          </a:p>
        </p:txBody>
      </p:sp>
      <p:sp>
        <p:nvSpPr>
          <p:cNvPr id="4" name="Rectangle 3"/>
          <p:cNvSpPr/>
          <p:nvPr/>
        </p:nvSpPr>
        <p:spPr>
          <a:xfrm>
            <a:off x="2202460" y="5515760"/>
            <a:ext cx="8110425"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solidFill>
                  <a:schemeClr val="tx2">
                    <a:lumMod val="60000"/>
                    <a:lumOff val="40000"/>
                  </a:schemeClr>
                </a:solidFill>
                <a:effectLst>
                  <a:innerShdw blurRad="177800">
                    <a:schemeClr val="accent3">
                      <a:lumMod val="50000"/>
                    </a:schemeClr>
                  </a:innerShdw>
                </a:effectLst>
              </a:rPr>
              <a:t>Happy Mother’s Day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460" y="0"/>
            <a:ext cx="7620000" cy="4749800"/>
          </a:xfrm>
          <a:prstGeom prst="rect">
            <a:avLst/>
          </a:prstGeom>
        </p:spPr>
      </p:pic>
    </p:spTree>
    <p:extLst>
      <p:ext uri="{BB962C8B-B14F-4D97-AF65-F5344CB8AC3E}">
        <p14:creationId xmlns:p14="http://schemas.microsoft.com/office/powerpoint/2010/main" val="376318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8"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0" fill="hold"/>
                                        <p:tgtEl>
                                          <p:spTgt spid="5"/>
                                        </p:tgtEl>
                                        <p:attrNameLst>
                                          <p:attrName>ppt_x</p:attrName>
                                        </p:attrNameLst>
                                      </p:cBhvr>
                                      <p:tavLst>
                                        <p:tav tm="0">
                                          <p:val>
                                            <p:strVal val="#ppt_x"/>
                                          </p:val>
                                        </p:tav>
                                        <p:tav tm="100000">
                                          <p:val>
                                            <p:strVal val="#ppt_x"/>
                                          </p:val>
                                        </p:tav>
                                      </p:tavLst>
                                    </p:anim>
                                    <p:anim calcmode="lin" valueType="num">
                                      <p:cBhvr>
                                        <p:cTn id="12"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154546"/>
            <a:ext cx="11925837" cy="6593984"/>
          </a:xfrm>
        </p:spPr>
        <p:txBody>
          <a:bodyPr>
            <a:normAutofit/>
          </a:bodyPr>
          <a:lstStyle/>
          <a:p>
            <a:pPr marL="0"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God Used the Camel to Bring Opportunity for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#1- Growth </a:t>
            </a:r>
          </a:p>
          <a:p>
            <a:pPr lvl="1" fontAlgn="base">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Sometimes God Sends a Giant (David) </a:t>
            </a:r>
          </a:p>
          <a:p>
            <a:pPr lvl="1" fontAlgn="base">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Sometimes He Sends a Camel (Reb) </a:t>
            </a:r>
          </a:p>
          <a:p>
            <a:pPr lvl="2" fontAlgn="base">
              <a:lnSpc>
                <a:spcPct val="100000"/>
              </a:lnSpc>
              <a:spcBef>
                <a:spcPts val="6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Always For Growth</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fontAlgn="base">
              <a:lnSpc>
                <a:spcPct val="100000"/>
              </a:lnSpc>
              <a:spcBef>
                <a:spcPts val="6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All We Can See If Not Looking </a:t>
            </a:r>
          </a:p>
          <a:p>
            <a:pPr marL="914400" lvl="2" indent="0" fontAlgn="base">
              <a:lnSpc>
                <a:spcPct val="100000"/>
              </a:lnSpc>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…Big Giants</a:t>
            </a:r>
          </a:p>
          <a:p>
            <a:pPr marL="914400" lvl="2" indent="0" fontAlgn="base">
              <a:lnSpc>
                <a:spcPct val="100000"/>
              </a:lnSpc>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…Stinky Camels</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374" y="1335017"/>
            <a:ext cx="3498366" cy="5413513"/>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522" y="1033530"/>
            <a:ext cx="2752346" cy="5715000"/>
          </a:xfrm>
          <a:prstGeom prst="rect">
            <a:avLst/>
          </a:prstGeom>
          <a:ln>
            <a:noFill/>
          </a:ln>
          <a:effectLst>
            <a:softEdge rad="112500"/>
          </a:effectLst>
        </p:spPr>
      </p:pic>
    </p:spTree>
    <p:extLst>
      <p:ext uri="{BB962C8B-B14F-4D97-AF65-F5344CB8AC3E}">
        <p14:creationId xmlns:p14="http://schemas.microsoft.com/office/powerpoint/2010/main" val="13585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8" fill="hold">
                            <p:stCondLst>
                              <p:cond delay="6000"/>
                            </p:stCondLst>
                            <p:childTnLst>
                              <p:par>
                                <p:cTn id="49" presetID="2" presetClass="entr" presetSubtype="4"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154546"/>
            <a:ext cx="11925837" cy="6593984"/>
          </a:xfrm>
        </p:spPr>
        <p:txBody>
          <a:bodyPr>
            <a:normAutofit/>
          </a:bodyPr>
          <a:lstStyle/>
          <a:p>
            <a:pPr marL="0"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God Used the Camel to Bring Opportunity for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#1- Growth </a:t>
            </a: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#2- Service </a:t>
            </a: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Flexing our Servant Muscles is the Quickest Way to…</a:t>
            </a: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…Please God and Grow in Him</a:t>
            </a:r>
            <a:endParaRPr lang="en-US" dirty="0">
              <a:effectLst>
                <a:outerShdw blurRad="38100" dist="38100" dir="2700000" algn="tl">
                  <a:srgbClr val="000000">
                    <a:alpha val="43137"/>
                  </a:srgbClr>
                </a:outerShdw>
              </a:effectLst>
              <a:latin typeface="Arial Rounded MT Bold" panose="020F0704030504030204" pitchFamily="34" charset="0"/>
            </a:endParaRPr>
          </a:p>
          <a:p>
            <a:pPr lvl="4">
              <a:lnSpc>
                <a:spcPct val="100000"/>
              </a:lnSpc>
              <a:spcBef>
                <a:spcPts val="0"/>
              </a:spcBef>
              <a:spcAft>
                <a:spcPts val="600"/>
              </a:spcAft>
            </a:pPr>
            <a:r>
              <a:rPr lang="en-US" sz="2800" b="1" dirty="0">
                <a:effectLst>
                  <a:outerShdw blurRad="38100" dist="38100" dir="2700000" algn="tl">
                    <a:srgbClr val="000000">
                      <a:alpha val="43137"/>
                    </a:srgbClr>
                  </a:outerShdw>
                </a:effectLst>
                <a:latin typeface="Arial Rounded MT Bold" panose="020F0704030504030204" pitchFamily="34" charset="0"/>
              </a:rPr>
              <a:t>Average (</a:t>
            </a:r>
            <a:r>
              <a:rPr lang="en-US" sz="2800" i="1" dirty="0">
                <a:effectLst>
                  <a:outerShdw blurRad="38100" dist="38100" dir="2700000" algn="tl">
                    <a:srgbClr val="000000">
                      <a:alpha val="43137"/>
                    </a:srgbClr>
                  </a:outerShdw>
                </a:effectLst>
                <a:latin typeface="Arial Rounded MT Bold" panose="020F0704030504030204" pitchFamily="34" charset="0"/>
              </a:rPr>
              <a:t>we live in a world were average is normal</a:t>
            </a:r>
            <a:r>
              <a:rPr lang="en-US" sz="2800" b="1" dirty="0">
                <a:effectLst>
                  <a:outerShdw blurRad="38100" dist="38100" dir="2700000" algn="tl">
                    <a:srgbClr val="000000">
                      <a:alpha val="43137"/>
                    </a:srgbClr>
                  </a:outerShdw>
                </a:effectLst>
                <a:latin typeface="Arial Rounded MT Bold" panose="020F0704030504030204" pitchFamily="34" charset="0"/>
              </a:rPr>
              <a:t>)</a:t>
            </a:r>
          </a:p>
          <a:p>
            <a:pPr lvl="4">
              <a:lnSpc>
                <a:spcPct val="100000"/>
              </a:lnSpc>
              <a:spcBef>
                <a:spcPts val="0"/>
              </a:spcBef>
              <a:spcAft>
                <a:spcPts val="600"/>
              </a:spcAft>
            </a:pPr>
            <a:r>
              <a:rPr lang="en-US" sz="2800" b="1" dirty="0">
                <a:effectLst>
                  <a:outerShdw blurRad="38100" dist="38100" dir="2700000" algn="tl">
                    <a:srgbClr val="000000">
                      <a:alpha val="43137"/>
                    </a:srgbClr>
                  </a:outerShdw>
                </a:effectLst>
                <a:latin typeface="Arial Rounded MT Bold" panose="020F0704030504030204" pitchFamily="34" charset="0"/>
              </a:rPr>
              <a:t>Jesus was Against Average </a:t>
            </a:r>
          </a:p>
          <a:p>
            <a:pPr lvl="4">
              <a:lnSpc>
                <a:spcPct val="100000"/>
              </a:lnSpc>
              <a:spcBef>
                <a:spcPts val="0"/>
              </a:spcBef>
              <a:spcAft>
                <a:spcPts val="600"/>
              </a:spcAft>
            </a:pPr>
            <a:r>
              <a:rPr lang="en-US" sz="2800" b="1" dirty="0">
                <a:effectLst>
                  <a:outerShdw blurRad="38100" dist="38100" dir="2700000" algn="tl">
                    <a:srgbClr val="000000">
                      <a:alpha val="43137"/>
                    </a:srgbClr>
                  </a:outerShdw>
                </a:effectLst>
                <a:latin typeface="Arial Rounded MT Bold" panose="020F0704030504030204" pitchFamily="34" charset="0"/>
              </a:rPr>
              <a:t>Go Second Mile= Matt 5:41</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5">
              <a:lnSpc>
                <a:spcPct val="100000"/>
              </a:lnSpc>
              <a:spcBef>
                <a:spcPts val="0"/>
              </a:spcBef>
              <a:spcAft>
                <a:spcPts val="600"/>
              </a:spcAft>
              <a:buFont typeface="Courier New" panose="02070309020205020404" pitchFamily="49" charset="0"/>
              <a:buChar char="o"/>
            </a:pPr>
            <a:r>
              <a:rPr lang="en-US" sz="2800" b="1" u="sng" dirty="0">
                <a:effectLst>
                  <a:outerShdw blurRad="38100" dist="38100" dir="2700000" algn="tl">
                    <a:srgbClr val="000000">
                      <a:alpha val="43137"/>
                    </a:srgbClr>
                  </a:outerShdw>
                </a:effectLst>
                <a:latin typeface="Arial Rounded MT Bold" panose="020F0704030504030204" pitchFamily="34" charset="0"/>
              </a:rPr>
              <a:t>Rebekah</a:t>
            </a:r>
            <a:r>
              <a:rPr lang="en-US" sz="2800" b="1" dirty="0">
                <a:effectLst>
                  <a:outerShdw blurRad="38100" dist="38100" dir="2700000" algn="tl">
                    <a:srgbClr val="000000">
                      <a:alpha val="43137"/>
                    </a:srgbClr>
                  </a:outerShdw>
                </a:effectLst>
                <a:latin typeface="Arial Rounded MT Bold" panose="020F0704030504030204" pitchFamily="34" charset="0"/>
              </a:rPr>
              <a:t> (</a:t>
            </a:r>
            <a:r>
              <a:rPr lang="en-US" sz="2800" b="1" i="1" dirty="0">
                <a:effectLst>
                  <a:outerShdw blurRad="38100" dist="38100" dir="2700000" algn="tl">
                    <a:srgbClr val="000000">
                      <a:alpha val="43137"/>
                    </a:srgbClr>
                  </a:outerShdw>
                </a:effectLst>
                <a:latin typeface="Arial Rounded MT Bold" panose="020F0704030504030204" pitchFamily="34" charset="0"/>
              </a:rPr>
              <a:t>capture by beauty</a:t>
            </a:r>
            <a:r>
              <a:rPr lang="en-US" sz="2800" b="1" dirty="0">
                <a:effectLst>
                  <a:outerShdw blurRad="38100" dist="38100" dir="2700000" algn="tl">
                    <a:srgbClr val="000000">
                      <a:alpha val="43137"/>
                    </a:srgbClr>
                  </a:outerShdw>
                </a:effectLst>
                <a:latin typeface="Arial Rounded MT Bold" panose="020F0704030504030204" pitchFamily="34" charset="0"/>
              </a:rPr>
              <a:t>)=beautiful inside/ out           </a:t>
            </a:r>
          </a:p>
          <a:p>
            <a:pPr lvl="5">
              <a:lnSpc>
                <a:spcPct val="100000"/>
              </a:lnSpc>
              <a:spcBef>
                <a:spcPts val="0"/>
              </a:spcBef>
              <a:spcAft>
                <a:spcPts val="600"/>
              </a:spcAft>
              <a:buFont typeface="Courier New" panose="02070309020205020404" pitchFamily="49" charset="0"/>
              <a:buChar char="o"/>
            </a:pPr>
            <a:r>
              <a:rPr lang="en-US" sz="2800" b="1" u="sng" dirty="0">
                <a:effectLst>
                  <a:outerShdw blurRad="38100" dist="38100" dir="2700000" algn="tl">
                    <a:srgbClr val="000000">
                      <a:alpha val="43137"/>
                    </a:srgbClr>
                  </a:outerShdw>
                </a:effectLst>
                <a:latin typeface="Arial Rounded MT Bold" panose="020F0704030504030204" pitchFamily="34" charset="0"/>
              </a:rPr>
              <a:t>Dan 6:3</a:t>
            </a:r>
            <a:r>
              <a:rPr lang="en-US" sz="2800" b="1" dirty="0">
                <a:effectLst>
                  <a:outerShdw blurRad="38100" dist="38100" dir="2700000" algn="tl">
                    <a:srgbClr val="000000">
                      <a:alpha val="43137"/>
                    </a:srgbClr>
                  </a:outerShdw>
                </a:effectLst>
                <a:latin typeface="Arial Rounded MT Bold" panose="020F0704030504030204" pitchFamily="34" charset="0"/>
              </a:rPr>
              <a:t>, </a:t>
            </a:r>
            <a:r>
              <a:rPr lang="en-US" sz="2800" i="1" dirty="0">
                <a:effectLst>
                  <a:outerShdw blurRad="38100" dist="38100" dir="2700000" algn="tl">
                    <a:srgbClr val="000000">
                      <a:alpha val="43137"/>
                    </a:srgbClr>
                  </a:outerShdw>
                </a:effectLst>
                <a:latin typeface="Arial Rounded MT Bold" panose="020F0704030504030204" pitchFamily="34" charset="0"/>
              </a:rPr>
              <a:t>“..excellent spirit..”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indent="0" fontAlgn="base">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421" t="17143" r="17198" b="45333"/>
          <a:stretch/>
        </p:blipFill>
        <p:spPr>
          <a:xfrm>
            <a:off x="3037156" y="4956312"/>
            <a:ext cx="6981487" cy="1901687"/>
          </a:xfrm>
          <a:prstGeom prst="rect">
            <a:avLst/>
          </a:prstGeom>
          <a:ln>
            <a:noFill/>
          </a:ln>
          <a:effectLst>
            <a:softEdge rad="112500"/>
          </a:effectLst>
        </p:spPr>
      </p:pic>
    </p:spTree>
    <p:extLst>
      <p:ext uri="{BB962C8B-B14F-4D97-AF65-F5344CB8AC3E}">
        <p14:creationId xmlns:p14="http://schemas.microsoft.com/office/powerpoint/2010/main" val="108129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2000"/>
                                        <p:tgtEl>
                                          <p:spTgt spid="3">
                                            <p:txEl>
                                              <p:pRg st="3" end="3"/>
                                            </p:txEl>
                                          </p:spTgt>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2000"/>
                                        <p:tgtEl>
                                          <p:spTgt spid="3">
                                            <p:txEl>
                                              <p:pRg st="5" end="5"/>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2000"/>
                                        <p:tgtEl>
                                          <p:spTgt spid="3">
                                            <p:txEl>
                                              <p:pRg st="6" end="6"/>
                                            </p:txEl>
                                          </p:spTgt>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left)">
                                      <p:cBhvr>
                                        <p:cTn id="29" dur="2000"/>
                                        <p:tgtEl>
                                          <p:spTgt spid="3">
                                            <p:txEl>
                                              <p:pRg st="7" end="7"/>
                                            </p:txEl>
                                          </p:spTgt>
                                        </p:tgtEl>
                                      </p:cBhvr>
                                    </p:animEffect>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2000"/>
                                        <p:tgtEl>
                                          <p:spTgt spid="3">
                                            <p:txEl>
                                              <p:pRg st="8" end="8"/>
                                            </p:txEl>
                                          </p:spTgt>
                                        </p:tgtEl>
                                      </p:cBhvr>
                                    </p:animEffect>
                                  </p:childTnLst>
                                </p:cTn>
                              </p:par>
                            </p:childTnLst>
                          </p:cTn>
                        </p:par>
                        <p:par>
                          <p:cTn id="34" fill="hold">
                            <p:stCondLst>
                              <p:cond delay="8000"/>
                            </p:stCondLst>
                            <p:childTnLst>
                              <p:par>
                                <p:cTn id="35" presetID="22" presetClass="entr" presetSubtype="8"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left)">
                                      <p:cBhvr>
                                        <p:cTn id="37" dur="2000"/>
                                        <p:tgtEl>
                                          <p:spTgt spid="3">
                                            <p:txEl>
                                              <p:pRg st="9" end="9"/>
                                            </p:txEl>
                                          </p:spTgt>
                                        </p:tgtEl>
                                      </p:cBhvr>
                                    </p:animEffect>
                                  </p:childTnLst>
                                </p:cTn>
                              </p:par>
                            </p:childTnLst>
                          </p:cTn>
                        </p:par>
                        <p:par>
                          <p:cTn id="38" fill="hold">
                            <p:stCondLst>
                              <p:cond delay="10000"/>
                            </p:stCondLst>
                            <p:childTnLst>
                              <p:par>
                                <p:cTn id="39" presetID="6" presetClass="entr" presetSubtype="16"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
            <a:ext cx="11262360" cy="1690688"/>
          </a:xfrm>
        </p:spPr>
        <p:txBody>
          <a:bodyPr>
            <a:noAutofit/>
          </a:bodyPr>
          <a:lstStyle/>
          <a:p>
            <a:pPr marL="0" indent="0" fontAlgn="base">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The Camel Brings….. Opportunity for …</a:t>
            </a:r>
            <a:br>
              <a:rPr lang="en-US" sz="3200" dirty="0">
                <a:effectLst>
                  <a:outerShdw blurRad="38100" dist="38100" dir="2700000" algn="tl">
                    <a:srgbClr val="000000">
                      <a:alpha val="43137"/>
                    </a:srgbClr>
                  </a:outerShdw>
                </a:effectLst>
                <a:latin typeface="Arial Rounded MT Bold" panose="020F0704030504030204" pitchFamily="34" charset="0"/>
              </a:rPr>
            </a:br>
            <a:r>
              <a:rPr lang="en-US" sz="2800" dirty="0">
                <a:effectLst>
                  <a:outerShdw blurRad="38100" dist="38100" dir="2700000" algn="tl">
                    <a:srgbClr val="000000">
                      <a:alpha val="43137"/>
                    </a:srgbClr>
                  </a:outerShdw>
                </a:effectLst>
                <a:latin typeface="Arial Rounded MT Bold" panose="020F0704030504030204" pitchFamily="34" charset="0"/>
              </a:rPr>
              <a:t>#1- Growth </a:t>
            </a:r>
            <a:br>
              <a:rPr lang="en-US" sz="3200" b="1" dirty="0">
                <a:effectLst>
                  <a:outerShdw blurRad="38100" dist="38100" dir="2700000" algn="tl">
                    <a:srgbClr val="000000">
                      <a:alpha val="43137"/>
                    </a:srgbClr>
                  </a:outerShdw>
                </a:effectLst>
                <a:latin typeface="Arial Rounded MT Bold" panose="020F0704030504030204" pitchFamily="34" charset="0"/>
              </a:rPr>
            </a:br>
            <a:r>
              <a:rPr lang="en-US" sz="3200" b="1" dirty="0">
                <a:effectLst>
                  <a:outerShdw blurRad="38100" dist="38100" dir="2700000" algn="tl">
                    <a:srgbClr val="000000">
                      <a:alpha val="43137"/>
                    </a:srgbClr>
                  </a:outerShdw>
                </a:effectLst>
                <a:latin typeface="Arial Rounded MT Bold" panose="020F0704030504030204" pitchFamily="34" charset="0"/>
              </a:rPr>
              <a:t>     #2- Service </a:t>
            </a:r>
            <a:endParaRPr lang="en-US" sz="3200" dirty="0"/>
          </a:p>
        </p:txBody>
      </p:sp>
      <p:sp>
        <p:nvSpPr>
          <p:cNvPr id="3" name="Content Placeholder 2"/>
          <p:cNvSpPr>
            <a:spLocks noGrp="1"/>
          </p:cNvSpPr>
          <p:nvPr>
            <p:ph sz="half" idx="1"/>
          </p:nvPr>
        </p:nvSpPr>
        <p:spPr>
          <a:xfrm>
            <a:off x="251791" y="1603512"/>
            <a:ext cx="5768009" cy="4639711"/>
          </a:xfrm>
        </p:spPr>
        <p:txBody>
          <a:bodyPr>
            <a:normAutofit/>
          </a:bodyPr>
          <a:lstStyle/>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Goes Beyond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…Normal Stopping Points</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Crowded (13) </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Call -distance -ran (20)</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Climb -</a:t>
            </a:r>
            <a:r>
              <a:rPr lang="en-US" i="1" dirty="0">
                <a:effectLst>
                  <a:outerShdw blurRad="38100" dist="38100" dir="2700000" algn="tl">
                    <a:srgbClr val="000000">
                      <a:alpha val="43137"/>
                    </a:srgbClr>
                  </a:outerShdw>
                </a:effectLst>
                <a:latin typeface="Arial Rounded MT Bold" panose="020F0704030504030204" pitchFamily="34" charset="0"/>
              </a:rPr>
              <a:t>History says well on hill</a:t>
            </a:r>
            <a:endParaRPr lang="en-US" i="1" dirty="0"/>
          </a:p>
        </p:txBody>
      </p:sp>
      <p:sp>
        <p:nvSpPr>
          <p:cNvPr id="4" name="Content Placeholder 3"/>
          <p:cNvSpPr>
            <a:spLocks noGrp="1"/>
          </p:cNvSpPr>
          <p:nvPr>
            <p:ph sz="half" idx="2"/>
          </p:nvPr>
        </p:nvSpPr>
        <p:spPr>
          <a:xfrm>
            <a:off x="6172200" y="1537252"/>
            <a:ext cx="6019800" cy="5320747"/>
          </a:xfrm>
        </p:spPr>
        <p:txBody>
          <a:bodyPr>
            <a:normAutofit/>
          </a:bodyPr>
          <a:lstStyle/>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Goes Beyond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…Abnormal Stopping Points</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10 Camels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20/30 Gals Each </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5 Gal Pitcher</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Stand Line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Far Away –Ran</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Up Hill</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40/60 Trips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rPr>
              <a:t>Time -2-3 Hrs.</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39277127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9"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4" dur="20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 presetClass="entr" presetSubtype="3" fill="hold" grpId="0"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additive="base">
                                        <p:cTn id="38" dur="2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9" dur="20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3" fill="hold" grpId="0"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2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par>
                          <p:cTn id="45" fill="hold">
                            <p:stCondLst>
                              <p:cond delay="6000"/>
                            </p:stCondLst>
                            <p:childTnLst>
                              <p:par>
                                <p:cTn id="46" presetID="2" presetClass="entr" presetSubtype="3" fill="hold" grpId="0" nodeType="after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 calcmode="lin" valueType="num">
                                      <p:cBhvr additive="base">
                                        <p:cTn id="48" dur="2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9" dur="20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par>
                          <p:cTn id="50" fill="hold">
                            <p:stCondLst>
                              <p:cond delay="8000"/>
                            </p:stCondLst>
                            <p:childTnLst>
                              <p:par>
                                <p:cTn id="51" presetID="2" presetClass="entr" presetSubtype="3" fill="hold" grpId="0" nodeType="after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 calcmode="lin" valueType="num">
                                      <p:cBhvr additive="base">
                                        <p:cTn id="53" dur="2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4" dur="20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par>
                          <p:cTn id="55" fill="hold">
                            <p:stCondLst>
                              <p:cond delay="10000"/>
                            </p:stCondLst>
                            <p:childTnLst>
                              <p:par>
                                <p:cTn id="56" presetID="2" presetClass="entr" presetSubtype="3" fill="hold" grpId="0" nodeType="afterEffect">
                                  <p:stCondLst>
                                    <p:cond delay="0"/>
                                  </p:stCondLst>
                                  <p:childTnLst>
                                    <p:set>
                                      <p:cBhvr>
                                        <p:cTn id="57" dur="1" fill="hold">
                                          <p:stCondLst>
                                            <p:cond delay="0"/>
                                          </p:stCondLst>
                                        </p:cTn>
                                        <p:tgtEl>
                                          <p:spTgt spid="4">
                                            <p:txEl>
                                              <p:pRg st="5" end="5"/>
                                            </p:txEl>
                                          </p:spTgt>
                                        </p:tgtEl>
                                        <p:attrNameLst>
                                          <p:attrName>style.visibility</p:attrName>
                                        </p:attrNameLst>
                                      </p:cBhvr>
                                      <p:to>
                                        <p:strVal val="visible"/>
                                      </p:to>
                                    </p:set>
                                    <p:anim calcmode="lin" valueType="num">
                                      <p:cBhvr additive="base">
                                        <p:cTn id="58" dur="2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59" dur="2000" fill="hold"/>
                                        <p:tgtEl>
                                          <p:spTgt spid="4">
                                            <p:txEl>
                                              <p:pRg st="5" end="5"/>
                                            </p:txEl>
                                          </p:spTgt>
                                        </p:tgtEl>
                                        <p:attrNameLst>
                                          <p:attrName>ppt_y</p:attrName>
                                        </p:attrNameLst>
                                      </p:cBhvr>
                                      <p:tavLst>
                                        <p:tav tm="0">
                                          <p:val>
                                            <p:strVal val="0-#ppt_h/2"/>
                                          </p:val>
                                        </p:tav>
                                        <p:tav tm="100000">
                                          <p:val>
                                            <p:strVal val="#ppt_y"/>
                                          </p:val>
                                        </p:tav>
                                      </p:tavLst>
                                    </p:anim>
                                  </p:childTnLst>
                                </p:cTn>
                              </p:par>
                            </p:childTnLst>
                          </p:cTn>
                        </p:par>
                        <p:par>
                          <p:cTn id="60" fill="hold">
                            <p:stCondLst>
                              <p:cond delay="12000"/>
                            </p:stCondLst>
                            <p:childTnLst>
                              <p:par>
                                <p:cTn id="61" presetID="2" presetClass="entr" presetSubtype="3" fill="hold" grpId="0" nodeType="after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cBhvr additive="base">
                                        <p:cTn id="63" dur="2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4" dur="20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par>
                          <p:cTn id="65" fill="hold">
                            <p:stCondLst>
                              <p:cond delay="14000"/>
                            </p:stCondLst>
                            <p:childTnLst>
                              <p:par>
                                <p:cTn id="66" presetID="2" presetClass="entr" presetSubtype="3" fill="hold" grpId="0" nodeType="after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anim calcmode="lin" valueType="num">
                                      <p:cBhvr additive="base">
                                        <p:cTn id="68" dur="20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69" dur="2000" fill="hold"/>
                                        <p:tgtEl>
                                          <p:spTgt spid="4">
                                            <p:txEl>
                                              <p:pRg st="7" end="7"/>
                                            </p:txEl>
                                          </p:spTgt>
                                        </p:tgtEl>
                                        <p:attrNameLst>
                                          <p:attrName>ppt_y</p:attrName>
                                        </p:attrNameLst>
                                      </p:cBhvr>
                                      <p:tavLst>
                                        <p:tav tm="0">
                                          <p:val>
                                            <p:strVal val="0-#ppt_h/2"/>
                                          </p:val>
                                        </p:tav>
                                        <p:tav tm="100000">
                                          <p:val>
                                            <p:strVal val="#ppt_y"/>
                                          </p:val>
                                        </p:tav>
                                      </p:tavLst>
                                    </p:anim>
                                  </p:childTnLst>
                                </p:cTn>
                              </p:par>
                            </p:childTnLst>
                          </p:cTn>
                        </p:par>
                        <p:par>
                          <p:cTn id="70" fill="hold">
                            <p:stCondLst>
                              <p:cond delay="16000"/>
                            </p:stCondLst>
                            <p:childTnLst>
                              <p:par>
                                <p:cTn id="71" presetID="2" presetClass="entr" presetSubtype="3" fill="hold" grpId="0" nodeType="afterEffect">
                                  <p:stCondLst>
                                    <p:cond delay="0"/>
                                  </p:stCondLst>
                                  <p:childTnLst>
                                    <p:set>
                                      <p:cBhvr>
                                        <p:cTn id="72" dur="1" fill="hold">
                                          <p:stCondLst>
                                            <p:cond delay="0"/>
                                          </p:stCondLst>
                                        </p:cTn>
                                        <p:tgtEl>
                                          <p:spTgt spid="4">
                                            <p:txEl>
                                              <p:pRg st="8" end="8"/>
                                            </p:txEl>
                                          </p:spTgt>
                                        </p:tgtEl>
                                        <p:attrNameLst>
                                          <p:attrName>style.visibility</p:attrName>
                                        </p:attrNameLst>
                                      </p:cBhvr>
                                      <p:to>
                                        <p:strVal val="visible"/>
                                      </p:to>
                                    </p:set>
                                    <p:anim calcmode="lin" valueType="num">
                                      <p:cBhvr additive="base">
                                        <p:cTn id="73" dur="20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74" dur="2000" fill="hold"/>
                                        <p:tgtEl>
                                          <p:spTgt spid="4">
                                            <p:txEl>
                                              <p:pRg st="8" end="8"/>
                                            </p:txEl>
                                          </p:spTgt>
                                        </p:tgtEl>
                                        <p:attrNameLst>
                                          <p:attrName>ppt_y</p:attrName>
                                        </p:attrNameLst>
                                      </p:cBhvr>
                                      <p:tavLst>
                                        <p:tav tm="0">
                                          <p:val>
                                            <p:strVal val="0-#ppt_h/2"/>
                                          </p:val>
                                        </p:tav>
                                        <p:tav tm="100000">
                                          <p:val>
                                            <p:strVal val="#ppt_y"/>
                                          </p:val>
                                        </p:tav>
                                      </p:tavLst>
                                    </p:anim>
                                  </p:childTnLst>
                                </p:cTn>
                              </p:par>
                            </p:childTnLst>
                          </p:cTn>
                        </p:par>
                        <p:par>
                          <p:cTn id="75" fill="hold">
                            <p:stCondLst>
                              <p:cond delay="18000"/>
                            </p:stCondLst>
                            <p:childTnLst>
                              <p:par>
                                <p:cTn id="76" presetID="2" presetClass="entr" presetSubtype="3" fill="hold" grpId="0" nodeType="afterEffect">
                                  <p:stCondLst>
                                    <p:cond delay="0"/>
                                  </p:stCondLst>
                                  <p:childTnLst>
                                    <p:set>
                                      <p:cBhvr>
                                        <p:cTn id="77" dur="1" fill="hold">
                                          <p:stCondLst>
                                            <p:cond delay="0"/>
                                          </p:stCondLst>
                                        </p:cTn>
                                        <p:tgtEl>
                                          <p:spTgt spid="4">
                                            <p:txEl>
                                              <p:pRg st="9" end="9"/>
                                            </p:txEl>
                                          </p:spTgt>
                                        </p:tgtEl>
                                        <p:attrNameLst>
                                          <p:attrName>style.visibility</p:attrName>
                                        </p:attrNameLst>
                                      </p:cBhvr>
                                      <p:to>
                                        <p:strVal val="visible"/>
                                      </p:to>
                                    </p:set>
                                    <p:anim calcmode="lin" valueType="num">
                                      <p:cBhvr additive="base">
                                        <p:cTn id="78" dur="20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79" dur="2000" fill="hold"/>
                                        <p:tgtEl>
                                          <p:spTgt spid="4">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154546"/>
            <a:ext cx="11925837" cy="6593984"/>
          </a:xfrm>
        </p:spPr>
        <p:txBody>
          <a:bodyPr>
            <a:normAutofit/>
          </a:bodyPr>
          <a:lstStyle/>
          <a:p>
            <a:pPr marL="0"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The Camel Brings….. Opportunity for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fontAlgn="base">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#1- Growth- </a:t>
            </a:r>
          </a:p>
          <a:p>
            <a:pPr marL="0" indent="0" fontAlgn="base">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#2- Service- </a:t>
            </a:r>
          </a:p>
          <a:p>
            <a:pPr marL="457200" lvl="1"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#3- Promotion- </a:t>
            </a: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She Took Time for Service for Camels-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Soon She Would Own Those Camels + a Whole Lot More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fontAlgn="base">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Watering of the Camels = a Sign to the Servant  </a:t>
            </a:r>
          </a:p>
          <a:p>
            <a:pPr lvl="1" fontAlgn="base">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Shows Him that Rebekah Had… </a:t>
            </a:r>
          </a:p>
          <a:p>
            <a:pPr mar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 Characteristics of Abraham’s Family</a:t>
            </a:r>
          </a:p>
          <a:p>
            <a:pPr marL="0" indent="0" fontAlgn="base">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Do You Have the Family Trait?</a:t>
            </a:r>
          </a:p>
          <a:p>
            <a:pPr marL="0" indent="0" fontAlgn="base">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Step Beyond Average!!!</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fontAlgn="base">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a:t>
            </a:r>
          </a:p>
          <a:p>
            <a:pPr>
              <a:lnSpc>
                <a:spcPct val="100000"/>
              </a:lnSpc>
            </a:pP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525" y="3451538"/>
            <a:ext cx="2404980" cy="3298874"/>
          </a:xfrm>
          <a:prstGeom prst="rect">
            <a:avLst/>
          </a:prstGeom>
        </p:spPr>
      </p:pic>
    </p:spTree>
    <p:extLst>
      <p:ext uri="{BB962C8B-B14F-4D97-AF65-F5344CB8AC3E}">
        <p14:creationId xmlns:p14="http://schemas.microsoft.com/office/powerpoint/2010/main" val="3748174124"/>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right)">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right)">
                                      <p:cBhvr>
                                        <p:cTn id="12" dur="2000"/>
                                        <p:tgtEl>
                                          <p:spTgt spid="3">
                                            <p:txEl>
                                              <p:pRg st="4" end="4"/>
                                            </p:txEl>
                                          </p:spTgt>
                                        </p:tgtEl>
                                      </p:cBhvr>
                                    </p:animEffect>
                                  </p:childTnLst>
                                </p:cTn>
                              </p:par>
                            </p:childTnLst>
                          </p:cTn>
                        </p:par>
                        <p:par>
                          <p:cTn id="13" fill="hold">
                            <p:stCondLst>
                              <p:cond delay="2000"/>
                            </p:stCondLst>
                            <p:childTnLst>
                              <p:par>
                                <p:cTn id="14" presetID="22" presetClass="entr" presetSubtype="2"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right)">
                                      <p:cBhvr>
                                        <p:cTn id="16" dur="2000"/>
                                        <p:tgtEl>
                                          <p:spTgt spid="3">
                                            <p:txEl>
                                              <p:pRg st="5" end="5"/>
                                            </p:txEl>
                                          </p:spTgt>
                                        </p:tgtEl>
                                      </p:cBhvr>
                                    </p:animEffect>
                                  </p:childTnLst>
                                </p:cTn>
                              </p:par>
                            </p:childTnLst>
                          </p:cTn>
                        </p:par>
                        <p:par>
                          <p:cTn id="17" fill="hold">
                            <p:stCondLst>
                              <p:cond delay="4000"/>
                            </p:stCondLst>
                            <p:childTnLst>
                              <p:par>
                                <p:cTn id="18" presetID="22" presetClass="entr" presetSubtype="2" fill="hold" grpId="0"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right)">
                                      <p:cBhvr>
                                        <p:cTn id="20" dur="2000"/>
                                        <p:tgtEl>
                                          <p:spTgt spid="3">
                                            <p:txEl>
                                              <p:pRg st="6" end="6"/>
                                            </p:txEl>
                                          </p:spTgt>
                                        </p:tgtEl>
                                      </p:cBhvr>
                                    </p:animEffect>
                                  </p:childTnLst>
                                </p:cTn>
                              </p:par>
                            </p:childTnLst>
                          </p:cTn>
                        </p:par>
                        <p:par>
                          <p:cTn id="21" fill="hold">
                            <p:stCondLst>
                              <p:cond delay="6000"/>
                            </p:stCondLst>
                            <p:childTnLst>
                              <p:par>
                                <p:cTn id="22" presetID="22" presetClass="entr" presetSubtype="2" fill="hold" grpId="0"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right)">
                                      <p:cBhvr>
                                        <p:cTn id="24" dur="2000"/>
                                        <p:tgtEl>
                                          <p:spTgt spid="3">
                                            <p:txEl>
                                              <p:pRg st="7" end="7"/>
                                            </p:txEl>
                                          </p:spTgt>
                                        </p:tgtEl>
                                      </p:cBhvr>
                                    </p:animEffect>
                                  </p:childTnLst>
                                </p:cTn>
                              </p:par>
                            </p:childTnLst>
                          </p:cTn>
                        </p:par>
                        <p:par>
                          <p:cTn id="25" fill="hold">
                            <p:stCondLst>
                              <p:cond delay="8000"/>
                            </p:stCondLst>
                            <p:childTnLst>
                              <p:par>
                                <p:cTn id="26" presetID="22" presetClass="entr" presetSubtype="2" fill="hold" grpId="0" nodeType="after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right)">
                                      <p:cBhvr>
                                        <p:cTn id="28" dur="2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wipe(right)">
                                      <p:cBhvr>
                                        <p:cTn id="33" dur="20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wipe(right)">
                                      <p:cBhvr>
                                        <p:cTn id="38"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09" y="167425"/>
            <a:ext cx="11835685" cy="6490952"/>
          </a:xfrm>
          <a:prstGeom prst="rect">
            <a:avLst/>
          </a:prstGeom>
        </p:spPr>
      </p:pic>
      <p:sp>
        <p:nvSpPr>
          <p:cNvPr id="2" name="TextBox 1"/>
          <p:cNvSpPr txBox="1"/>
          <p:nvPr/>
        </p:nvSpPr>
        <p:spPr>
          <a:xfrm>
            <a:off x="1894372" y="167425"/>
            <a:ext cx="8301317" cy="1015663"/>
          </a:xfrm>
          <a:prstGeom prst="rect">
            <a:avLst/>
          </a:prstGeom>
          <a:solidFill>
            <a:schemeClr val="lt1">
              <a:alpha val="7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a:effectLst>
                  <a:outerShdw blurRad="38100" dist="38100" dir="2700000" algn="tl">
                    <a:srgbClr val="000000">
                      <a:alpha val="43137"/>
                    </a:srgbClr>
                  </a:outerShdw>
                </a:effectLst>
              </a:rPr>
              <a:t>The Camels are Waiting!</a:t>
            </a:r>
          </a:p>
        </p:txBody>
      </p:sp>
      <p:sp>
        <p:nvSpPr>
          <p:cNvPr id="4" name="TextBox 3"/>
          <p:cNvSpPr txBox="1"/>
          <p:nvPr/>
        </p:nvSpPr>
        <p:spPr>
          <a:xfrm>
            <a:off x="2001947" y="5642714"/>
            <a:ext cx="8193742" cy="1015663"/>
          </a:xfrm>
          <a:prstGeom prst="rect">
            <a:avLst/>
          </a:prstGeom>
          <a:solidFill>
            <a:schemeClr val="lt1">
              <a:alpha val="7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a:effectLst>
                  <a:outerShdw blurRad="38100" dist="38100" dir="2700000" algn="tl">
                    <a:srgbClr val="000000">
                      <a:alpha val="43137"/>
                    </a:srgbClr>
                  </a:outerShdw>
                </a:effectLst>
              </a:rPr>
              <a:t>God’s Waiting Too!</a:t>
            </a:r>
          </a:p>
        </p:txBody>
      </p:sp>
    </p:spTree>
    <p:extLst>
      <p:ext uri="{BB962C8B-B14F-4D97-AF65-F5344CB8AC3E}">
        <p14:creationId xmlns:p14="http://schemas.microsoft.com/office/powerpoint/2010/main" val="1846456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5" y="0"/>
            <a:ext cx="7353837" cy="6858000"/>
          </a:xfrm>
          <a:prstGeom prst="rect">
            <a:avLst/>
          </a:prstGeom>
        </p:spPr>
      </p:pic>
      <p:sp>
        <p:nvSpPr>
          <p:cNvPr id="3" name="Rectangle 2"/>
          <p:cNvSpPr/>
          <p:nvPr/>
        </p:nvSpPr>
        <p:spPr>
          <a:xfrm>
            <a:off x="7723898" y="533228"/>
            <a:ext cx="4368504" cy="341632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 Looking</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 a</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Second Mile</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Mom!!</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25" y="0"/>
            <a:ext cx="3248733" cy="6858000"/>
          </a:xfrm>
          <a:prstGeom prst="rect">
            <a:avLst/>
          </a:prstGeom>
        </p:spPr>
      </p:pic>
    </p:spTree>
    <p:extLst>
      <p:ext uri="{BB962C8B-B14F-4D97-AF65-F5344CB8AC3E}">
        <p14:creationId xmlns:p14="http://schemas.microsoft.com/office/powerpoint/2010/main" val="7035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1+#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70"/>
            <a:ext cx="10515600" cy="871246"/>
          </a:xfrm>
        </p:spPr>
        <p:txBody>
          <a:bodyPr/>
          <a:lstStyle/>
          <a:p>
            <a:endParaRPr lang="en-US" dirty="0"/>
          </a:p>
        </p:txBody>
      </p:sp>
      <p:sp>
        <p:nvSpPr>
          <p:cNvPr id="3" name="Content Placeholder 2"/>
          <p:cNvSpPr>
            <a:spLocks noGrp="1"/>
          </p:cNvSpPr>
          <p:nvPr>
            <p:ph idx="1"/>
          </p:nvPr>
        </p:nvSpPr>
        <p:spPr>
          <a:xfrm>
            <a:off x="103031" y="1081824"/>
            <a:ext cx="11964473" cy="5776175"/>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758804" y="71563"/>
            <a:ext cx="6674392"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Happy Mother’s Day !!</a:t>
            </a:r>
          </a:p>
        </p:txBody>
      </p:sp>
      <p:sp>
        <p:nvSpPr>
          <p:cNvPr id="7" name="Rectangle 6"/>
          <p:cNvSpPr/>
          <p:nvPr/>
        </p:nvSpPr>
        <p:spPr>
          <a:xfrm>
            <a:off x="3055077" y="5978136"/>
            <a:ext cx="8877302" cy="923330"/>
          </a:xfrm>
          <a:prstGeom prst="rect">
            <a:avLst/>
          </a:prstGeom>
          <a:noFill/>
        </p:spPr>
        <p:txBody>
          <a:bodyPr wrap="none" lIns="91440" tIns="45720" rIns="91440" bIns="45720">
            <a:spAutoFit/>
          </a:bodyPr>
          <a:lstStyle/>
          <a:p>
            <a:pPr algn="ctr"/>
            <a:r>
              <a:rPr lang="en-US" sz="5400" b="1" dirty="0">
                <a:ln w="0"/>
                <a:gradFill>
                  <a:gsLst>
                    <a:gs pos="21000">
                      <a:srgbClr val="53575C"/>
                    </a:gs>
                    <a:gs pos="88000">
                      <a:srgbClr val="C5C7CA"/>
                    </a:gs>
                  </a:gsLst>
                  <a:lin ang="5400000"/>
                </a:gradFill>
                <a:effectLst>
                  <a:outerShdw blurRad="38100" dist="38100" dir="2700000" algn="tl">
                    <a:srgbClr val="000000">
                      <a:alpha val="43137"/>
                    </a:srgbClr>
                  </a:outerShdw>
                </a:effectLst>
              </a:rPr>
              <a:t>I am Much Cuter than a Camel</a:t>
            </a:r>
            <a:endParaRPr lang="en-US" sz="5400" b="1" cap="none" spc="0" dirty="0">
              <a:ln w="0"/>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672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70"/>
            <a:ext cx="10515600" cy="871246"/>
          </a:xfrm>
        </p:spPr>
        <p:txBody>
          <a:bodyPr/>
          <a:lstStyle/>
          <a:p>
            <a:endParaRPr lang="en-US" dirty="0"/>
          </a:p>
        </p:txBody>
      </p:sp>
      <p:sp>
        <p:nvSpPr>
          <p:cNvPr id="3" name="Content Placeholder 2"/>
          <p:cNvSpPr>
            <a:spLocks noGrp="1"/>
          </p:cNvSpPr>
          <p:nvPr>
            <p:ph idx="1"/>
          </p:nvPr>
        </p:nvSpPr>
        <p:spPr>
          <a:xfrm>
            <a:off x="103031" y="1081824"/>
            <a:ext cx="11964473" cy="5776175"/>
          </a:xfrm>
        </p:spPr>
        <p:txBody>
          <a:bodyPr/>
          <a:lstStyle/>
          <a:p>
            <a:endParaRPr lang="en-US" dirty="0"/>
          </a:p>
        </p:txBody>
      </p:sp>
    </p:spTree>
    <p:extLst>
      <p:ext uri="{BB962C8B-B14F-4D97-AF65-F5344CB8AC3E}">
        <p14:creationId xmlns:p14="http://schemas.microsoft.com/office/powerpoint/2010/main" val="352956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075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56" y="197533"/>
            <a:ext cx="2857500" cy="414938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271"/>
          <a:stretch/>
        </p:blipFill>
        <p:spPr>
          <a:xfrm>
            <a:off x="6023903" y="197533"/>
            <a:ext cx="5715000" cy="393836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421" t="17143" r="17198" b="45333"/>
          <a:stretch/>
        </p:blipFill>
        <p:spPr>
          <a:xfrm>
            <a:off x="2562246" y="317923"/>
            <a:ext cx="3461657" cy="2573384"/>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333" t="8053" r="8012" b="6554"/>
          <a:stretch/>
        </p:blipFill>
        <p:spPr>
          <a:xfrm>
            <a:off x="8268237" y="4346916"/>
            <a:ext cx="3361385" cy="2285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7069" t="12710" r="18395" b="11591"/>
          <a:stretch/>
        </p:blipFill>
        <p:spPr>
          <a:xfrm>
            <a:off x="4134118" y="4481848"/>
            <a:ext cx="2665927" cy="2060620"/>
          </a:xfrm>
          <a:prstGeom prst="rect">
            <a:avLst/>
          </a:prstGeom>
        </p:spPr>
      </p:pic>
    </p:spTree>
    <p:extLst>
      <p:ext uri="{BB962C8B-B14F-4D97-AF65-F5344CB8AC3E}">
        <p14:creationId xmlns:p14="http://schemas.microsoft.com/office/powerpoint/2010/main" val="2161098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56" y="164340"/>
            <a:ext cx="2909820" cy="413385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31" t="4747" r="7546" b="18300"/>
          <a:stretch/>
        </p:blipFill>
        <p:spPr>
          <a:xfrm>
            <a:off x="3825025" y="257577"/>
            <a:ext cx="2975020" cy="318108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729" y="1612177"/>
            <a:ext cx="3200400" cy="2139696"/>
          </a:xfrm>
          <a:prstGeom prst="rect">
            <a:avLst/>
          </a:prstGeom>
        </p:spPr>
      </p:pic>
    </p:spTree>
    <p:extLst>
      <p:ext uri="{BB962C8B-B14F-4D97-AF65-F5344CB8AC3E}">
        <p14:creationId xmlns:p14="http://schemas.microsoft.com/office/powerpoint/2010/main" val="3438302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70"/>
            <a:ext cx="10515600" cy="871246"/>
          </a:xfrm>
        </p:spPr>
        <p:txBody>
          <a:bodyPr/>
          <a:lstStyle/>
          <a:p>
            <a:endParaRPr lang="en-US" dirty="0"/>
          </a:p>
        </p:txBody>
      </p:sp>
      <p:sp>
        <p:nvSpPr>
          <p:cNvPr id="3" name="Content Placeholder 2"/>
          <p:cNvSpPr>
            <a:spLocks noGrp="1"/>
          </p:cNvSpPr>
          <p:nvPr>
            <p:ph idx="1"/>
          </p:nvPr>
        </p:nvSpPr>
        <p:spPr>
          <a:xfrm>
            <a:off x="103031" y="1081824"/>
            <a:ext cx="11964473" cy="5776175"/>
          </a:xfrm>
        </p:spPr>
        <p:txBody>
          <a:bodyPr/>
          <a:lstStyle/>
          <a:p>
            <a:endParaRPr lang="en-US" dirty="0"/>
          </a:p>
        </p:txBody>
      </p:sp>
    </p:spTree>
    <p:extLst>
      <p:ext uri="{BB962C8B-B14F-4D97-AF65-F5344CB8AC3E}">
        <p14:creationId xmlns:p14="http://schemas.microsoft.com/office/powerpoint/2010/main" val="78377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23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30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154546"/>
            <a:ext cx="11925837" cy="6593984"/>
          </a:xfrm>
        </p:spPr>
        <p:txBody>
          <a:bodyPr>
            <a:normAutofit fontScale="70000" lnSpcReduction="20000"/>
          </a:bodyPr>
          <a:lstStyle/>
          <a:p>
            <a:pPr marL="0" indent="0" fontAlgn="base">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The Camel Brings….. Opportunity for …</a:t>
            </a:r>
            <a:endParaRPr lang="en-US" sz="4000" dirty="0">
              <a:effectLst>
                <a:outerShdw blurRad="38100" dist="38100" dir="2700000" algn="tl">
                  <a:srgbClr val="000000">
                    <a:alpha val="43137"/>
                  </a:srgbClr>
                </a:outerShdw>
              </a:effectLst>
              <a:latin typeface="Arial Rounded MT Bold" panose="020F0704030504030204" pitchFamily="34" charset="0"/>
            </a:endParaRPr>
          </a:p>
          <a:p>
            <a:pPr marL="0" indent="0" fontAlgn="base">
              <a:lnSpc>
                <a:spcPct val="120000"/>
              </a:lnSpc>
              <a:spcBef>
                <a:spcPts val="0"/>
              </a:spcBef>
              <a:buNone/>
            </a:pPr>
            <a:r>
              <a:rPr lang="en-US" sz="4000" b="1" dirty="0">
                <a:effectLst>
                  <a:outerShdw blurRad="38100" dist="38100" dir="2700000" algn="tl">
                    <a:srgbClr val="000000">
                      <a:alpha val="43137"/>
                    </a:srgbClr>
                  </a:outerShdw>
                </a:effectLst>
                <a:latin typeface="Arial Rounded MT Bold" panose="020F0704030504030204" pitchFamily="34" charset="0"/>
              </a:rPr>
              <a:t>#1- Growth- </a:t>
            </a:r>
          </a:p>
          <a:p>
            <a:pPr marL="0" indent="0" fontAlgn="base">
              <a:lnSpc>
                <a:spcPct val="12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#2- Service</a:t>
            </a:r>
            <a:r>
              <a:rPr lang="en-US" b="1" dirty="0">
                <a:effectLst>
                  <a:outerShdw blurRad="38100" dist="38100" dir="2700000" algn="tl">
                    <a:srgbClr val="000000">
                      <a:alpha val="43137"/>
                    </a:srgbClr>
                  </a:outerShdw>
                </a:effectLst>
                <a:latin typeface="Arial Rounded MT Bold" panose="020F0704030504030204" pitchFamily="34" charset="0"/>
              </a:rPr>
              <a:t>- </a:t>
            </a:r>
          </a:p>
          <a:p>
            <a:pPr marL="0" indent="0" fontAlgn="base">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Flexing our servant muscles is the quickest way to please God and Grow in Him</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Average (</a:t>
            </a:r>
            <a:r>
              <a:rPr lang="en-US" i="1" dirty="0">
                <a:effectLst>
                  <a:outerShdw blurRad="38100" dist="38100" dir="2700000" algn="tl">
                    <a:srgbClr val="000000">
                      <a:alpha val="43137"/>
                    </a:srgbClr>
                  </a:outerShdw>
                </a:effectLst>
                <a:latin typeface="Arial Rounded MT Bold" panose="020F0704030504030204" pitchFamily="34" charset="0"/>
              </a:rPr>
              <a:t>we live in a world were average is normal</a:t>
            </a:r>
            <a:r>
              <a:rPr lang="en-US" b="1" dirty="0">
                <a:effectLst>
                  <a:outerShdw blurRad="38100" dist="38100" dir="2700000" algn="tl">
                    <a:srgbClr val="000000">
                      <a:alpha val="43137"/>
                    </a:srgbClr>
                  </a:outerShdw>
                </a:effectLst>
                <a:latin typeface="Arial Rounded MT Bold" panose="020F0704030504030204" pitchFamily="34" charset="0"/>
              </a:rPr>
              <a:t>)</a:t>
            </a: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Jesus was against Avgas –Go Second Mile= Matt 5:41</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b="1" u="sng" dirty="0">
                <a:effectLst>
                  <a:outerShdw blurRad="38100" dist="38100" dir="2700000" algn="tl">
                    <a:srgbClr val="000000">
                      <a:alpha val="43137"/>
                    </a:srgbClr>
                  </a:outerShdw>
                </a:effectLst>
                <a:latin typeface="Arial Rounded MT Bold" panose="020F0704030504030204" pitchFamily="34" charset="0"/>
              </a:rPr>
              <a:t>Rebekah</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b="1" i="1" dirty="0">
                <a:effectLst>
                  <a:outerShdw blurRad="38100" dist="38100" dir="2700000" algn="tl">
                    <a:srgbClr val="000000">
                      <a:alpha val="43137"/>
                    </a:srgbClr>
                  </a:outerShdw>
                </a:effectLst>
                <a:latin typeface="Arial Rounded MT Bold" panose="020F0704030504030204" pitchFamily="34" charset="0"/>
              </a:rPr>
              <a:t>capture by beauty</a:t>
            </a:r>
            <a:r>
              <a:rPr lang="en-US" b="1" dirty="0">
                <a:effectLst>
                  <a:outerShdw blurRad="38100" dist="38100" dir="2700000" algn="tl">
                    <a:srgbClr val="000000">
                      <a:alpha val="43137"/>
                    </a:srgbClr>
                  </a:outerShdw>
                </a:effectLst>
                <a:latin typeface="Arial Rounded MT Bold" panose="020F0704030504030204" pitchFamily="34" charset="0"/>
              </a:rPr>
              <a:t>)=beautiful inside/ out           </a:t>
            </a:r>
            <a:r>
              <a:rPr lang="en-US" b="1" u="sng" dirty="0">
                <a:effectLst>
                  <a:outerShdw blurRad="38100" dist="38100" dir="2700000" algn="tl">
                    <a:srgbClr val="000000">
                      <a:alpha val="43137"/>
                    </a:srgbClr>
                  </a:outerShdw>
                </a:effectLst>
                <a:latin typeface="Arial Rounded MT Bold" panose="020F0704030504030204" pitchFamily="34" charset="0"/>
              </a:rPr>
              <a:t>Dan 6:3</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b="1" i="1" dirty="0">
                <a:effectLst>
                  <a:outerShdw blurRad="38100" dist="38100" dir="2700000" algn="tl">
                    <a:srgbClr val="000000">
                      <a:alpha val="43137"/>
                    </a:srgbClr>
                  </a:outerShdw>
                </a:effectLst>
                <a:latin typeface="Arial Rounded MT Bold" panose="020F0704030504030204" pitchFamily="34" charset="0"/>
              </a:rPr>
              <a:t>“..excellent spirit..”</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        1- Goes beyond Normal Stopping Points</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    a- crowded (13) </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    b- call -distance -ran (20)</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    c- climb -History tells us well on hill </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        2- Goes beyond Abnormal Stopping Points</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10 camels</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20/30 gals each </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5 gal pitcher</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stand line</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far away –ran</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Up hill</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40/60 trips</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poss. time -2-3 hrs.</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fontAlgn="base">
              <a:buNone/>
            </a:pPr>
            <a:endParaRPr lang="en-US" dirty="0"/>
          </a:p>
        </p:txBody>
      </p:sp>
    </p:spTree>
    <p:extLst>
      <p:ext uri="{BB962C8B-B14F-4D97-AF65-F5344CB8AC3E}">
        <p14:creationId xmlns:p14="http://schemas.microsoft.com/office/powerpoint/2010/main" val="175339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0158" y="167425"/>
            <a:ext cx="10174310" cy="6452316"/>
          </a:xfrm>
        </p:spPr>
      </p:pic>
    </p:spTree>
    <p:extLst>
      <p:ext uri="{BB962C8B-B14F-4D97-AF65-F5344CB8AC3E}">
        <p14:creationId xmlns:p14="http://schemas.microsoft.com/office/powerpoint/2010/main" val="273944387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223" y="154545"/>
            <a:ext cx="8731876" cy="6555347"/>
          </a:xfrm>
          <a:prstGeom prst="rect">
            <a:avLst/>
          </a:prstGeom>
        </p:spPr>
      </p:pic>
    </p:spTree>
    <p:extLst>
      <p:ext uri="{BB962C8B-B14F-4D97-AF65-F5344CB8AC3E}">
        <p14:creationId xmlns:p14="http://schemas.microsoft.com/office/powerpoint/2010/main" val="1751643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223" y="1"/>
            <a:ext cx="9221273" cy="6858000"/>
          </a:xfrm>
          <a:prstGeom prst="rect">
            <a:avLst/>
          </a:prstGeom>
        </p:spPr>
      </p:pic>
    </p:spTree>
    <p:extLst>
      <p:ext uri="{BB962C8B-B14F-4D97-AF65-F5344CB8AC3E}">
        <p14:creationId xmlns:p14="http://schemas.microsoft.com/office/powerpoint/2010/main" val="151016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41" y="218941"/>
            <a:ext cx="9878095" cy="6490951"/>
          </a:xfrm>
          <a:prstGeom prst="rect">
            <a:avLst/>
          </a:prstGeom>
        </p:spPr>
      </p:pic>
    </p:spTree>
    <p:extLst>
      <p:ext uri="{BB962C8B-B14F-4D97-AF65-F5344CB8AC3E}">
        <p14:creationId xmlns:p14="http://schemas.microsoft.com/office/powerpoint/2010/main" val="3109406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others day-Thank You Mom - Mother's Day Tribut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10490"/>
            <a:ext cx="12192000" cy="6858000"/>
          </a:xfrm>
          <a:prstGeom prst="rect">
            <a:avLst/>
          </a:prstGeom>
          <a:ln>
            <a:noFill/>
          </a:ln>
          <a:effectLst>
            <a:softEdge rad="112500"/>
          </a:effectLst>
        </p:spPr>
      </p:pic>
    </p:spTree>
    <p:extLst>
      <p:ext uri="{BB962C8B-B14F-4D97-AF65-F5344CB8AC3E}">
        <p14:creationId xmlns:p14="http://schemas.microsoft.com/office/powerpoint/2010/main" val="3792384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169" y="0"/>
            <a:ext cx="6967469" cy="6858000"/>
          </a:xfrm>
          <a:prstGeom prst="rect">
            <a:avLst/>
          </a:prstGeom>
        </p:spPr>
      </p:pic>
    </p:spTree>
    <p:extLst>
      <p:ext uri="{BB962C8B-B14F-4D97-AF65-F5344CB8AC3E}">
        <p14:creationId xmlns:p14="http://schemas.microsoft.com/office/powerpoint/2010/main" val="4361154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latin typeface="AR JULIAN" panose="02000000000000000000" pitchFamily="2" charset="0"/>
              </a:rPr>
              <a:t>Mother’s Day 2021</a:t>
            </a:r>
          </a:p>
        </p:txBody>
      </p:sp>
      <p:sp>
        <p:nvSpPr>
          <p:cNvPr id="3" name="Subtitle 2"/>
          <p:cNvSpPr>
            <a:spLocks noGrp="1"/>
          </p:cNvSpPr>
          <p:nvPr>
            <p:ph type="subTitle" idx="1"/>
          </p:nvPr>
        </p:nvSpPr>
        <p:spPr/>
        <p:txBody>
          <a:bodyPr>
            <a:normAutofit/>
          </a:bodyPr>
          <a:lstStyle/>
          <a:p>
            <a:r>
              <a:rPr lang="en-US" sz="4000" b="1" dirty="0">
                <a:effectLst>
                  <a:outerShdw blurRad="38100" dist="38100" dir="2700000" algn="tl">
                    <a:srgbClr val="000000">
                      <a:alpha val="43137"/>
                    </a:srgbClr>
                  </a:outerShdw>
                </a:effectLst>
              </a:rPr>
              <a:t>Genesis 24</a:t>
            </a:r>
          </a:p>
        </p:txBody>
      </p:sp>
      <p:sp>
        <p:nvSpPr>
          <p:cNvPr id="4" name="TextBox 3"/>
          <p:cNvSpPr txBox="1"/>
          <p:nvPr/>
        </p:nvSpPr>
        <p:spPr>
          <a:xfrm>
            <a:off x="1107582" y="25757"/>
            <a:ext cx="1622739"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Edward Church</a:t>
            </a:r>
          </a:p>
        </p:txBody>
      </p:sp>
      <p:sp>
        <p:nvSpPr>
          <p:cNvPr id="5" name="TextBox 4"/>
          <p:cNvSpPr txBox="1"/>
          <p:nvPr/>
        </p:nvSpPr>
        <p:spPr>
          <a:xfrm>
            <a:off x="9566855" y="25757"/>
            <a:ext cx="1622739"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May 9, 2016</a:t>
            </a:r>
          </a:p>
        </p:txBody>
      </p:sp>
    </p:spTree>
    <p:extLst>
      <p:ext uri="{BB962C8B-B14F-4D97-AF65-F5344CB8AC3E}">
        <p14:creationId xmlns:p14="http://schemas.microsoft.com/office/powerpoint/2010/main" val="173259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70"/>
            <a:ext cx="10515600" cy="871246"/>
          </a:xfrm>
        </p:spPr>
        <p:txBody>
          <a:bodyPr>
            <a:normAutofit/>
          </a:bodyPr>
          <a:lstStyle/>
          <a:p>
            <a:r>
              <a:rPr lang="en-US" b="1" dirty="0">
                <a:effectLst>
                  <a:outerShdw blurRad="38100" dist="38100" dir="2700000" algn="tl">
                    <a:srgbClr val="000000">
                      <a:alpha val="43137"/>
                    </a:srgbClr>
                  </a:outerShdw>
                </a:effectLst>
                <a:latin typeface="AR JULIAN" panose="02000000000000000000" pitchFamily="2" charset="0"/>
              </a:rPr>
              <a:t>            Mother’s Day</a:t>
            </a:r>
          </a:p>
        </p:txBody>
      </p:sp>
      <p:sp>
        <p:nvSpPr>
          <p:cNvPr id="3" name="Content Placeholder 2"/>
          <p:cNvSpPr>
            <a:spLocks noGrp="1"/>
          </p:cNvSpPr>
          <p:nvPr>
            <p:ph idx="1"/>
          </p:nvPr>
        </p:nvSpPr>
        <p:spPr>
          <a:xfrm>
            <a:off x="103031" y="1056068"/>
            <a:ext cx="11964473" cy="5801931"/>
          </a:xfrm>
        </p:spPr>
        <p:txBody>
          <a:bodyPr>
            <a:normAutofit/>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It’s Mothers Day…</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…Again!</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…Time to Feel </a:t>
            </a:r>
          </a:p>
          <a:p>
            <a:pPr lvl="1"/>
            <a:r>
              <a:rPr lang="en-US" sz="3200" b="1" dirty="0">
                <a:effectLst>
                  <a:outerShdw blurRad="38100" dist="38100" dir="2700000" algn="tl">
                    <a:srgbClr val="000000">
                      <a:alpha val="43137"/>
                    </a:srgbClr>
                  </a:outerShdw>
                </a:effectLst>
                <a:latin typeface="Arial Rounded MT Bold" panose="020F0704030504030204" pitchFamily="34" charset="0"/>
              </a:rPr>
              <a:t>Below Standard</a:t>
            </a:r>
          </a:p>
          <a:p>
            <a:pPr lvl="1"/>
            <a:r>
              <a:rPr lang="en-US" sz="3200" b="1" dirty="0">
                <a:effectLst>
                  <a:outerShdw blurRad="38100" dist="38100" dir="2700000" algn="tl">
                    <a:srgbClr val="000000">
                      <a:alpha val="43137"/>
                    </a:srgbClr>
                  </a:outerShdw>
                </a:effectLst>
                <a:latin typeface="Arial Rounded MT Bold" panose="020F0704030504030204" pitchFamily="34" charset="0"/>
              </a:rPr>
              <a:t>Far From Perfect</a:t>
            </a:r>
          </a:p>
          <a:p>
            <a:pPr lvl="1"/>
            <a:r>
              <a:rPr lang="en-US" sz="3200" b="1" dirty="0">
                <a:effectLst>
                  <a:outerShdw blurRad="38100" dist="38100" dir="2700000" algn="tl">
                    <a:srgbClr val="000000">
                      <a:alpha val="43137"/>
                    </a:srgbClr>
                  </a:outerShdw>
                </a:effectLst>
                <a:latin typeface="Arial Rounded MT Bold" panose="020F0704030504030204" pitchFamily="34" charset="0"/>
              </a:rPr>
              <a:t>Never Ever Able to Reach</a:t>
            </a:r>
          </a:p>
          <a:p>
            <a:pPr lvl="1"/>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r>
              <a:rPr lang="en-US" sz="3200" b="1" dirty="0">
                <a:effectLst>
                  <a:outerShdw blurRad="38100" dist="38100" dir="2700000" algn="tl">
                    <a:srgbClr val="000000">
                      <a:alpha val="43137"/>
                    </a:srgbClr>
                  </a:outerShdw>
                </a:effectLst>
                <a:latin typeface="Arial Rounded MT Bold" panose="020F0704030504030204" pitchFamily="34" charset="0"/>
              </a:rPr>
              <a:t>Not Today!!!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069" t="12710" r="18395" b="11591"/>
          <a:stretch/>
        </p:blipFill>
        <p:spPr>
          <a:xfrm>
            <a:off x="7289442" y="1339403"/>
            <a:ext cx="4064358" cy="4494727"/>
          </a:xfrm>
          <a:prstGeom prst="rect">
            <a:avLst/>
          </a:prstGeom>
        </p:spPr>
      </p:pic>
    </p:spTree>
    <p:extLst>
      <p:ext uri="{BB962C8B-B14F-4D97-AF65-F5344CB8AC3E}">
        <p14:creationId xmlns:p14="http://schemas.microsoft.com/office/powerpoint/2010/main" val="8225718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16" presetClass="entr" presetSubtype="37"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outVertical)">
                                      <p:cBhvr>
                                        <p:cTn id="11" dur="2000"/>
                                        <p:tgtEl>
                                          <p:spTgt spid="3">
                                            <p:txEl>
                                              <p:pRg st="1" end="1"/>
                                            </p:txEl>
                                          </p:spTgt>
                                        </p:tgtEl>
                                      </p:cBhvr>
                                    </p:animEffect>
                                  </p:childTnLst>
                                </p:cTn>
                              </p:par>
                            </p:childTnLst>
                          </p:cTn>
                        </p:par>
                        <p:par>
                          <p:cTn id="12" fill="hold">
                            <p:stCondLst>
                              <p:cond delay="5000"/>
                            </p:stCondLst>
                            <p:childTnLst>
                              <p:par>
                                <p:cTn id="13" presetID="16" presetClass="entr" presetSubtype="21"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2000"/>
                                        <p:tgtEl>
                                          <p:spTgt spid="3">
                                            <p:txEl>
                                              <p:pRg st="2" end="2"/>
                                            </p:txEl>
                                          </p:spTgt>
                                        </p:tgtEl>
                                      </p:cBhvr>
                                    </p:animEffect>
                                  </p:childTnLst>
                                </p:cTn>
                              </p:par>
                            </p:childTnLst>
                          </p:cTn>
                        </p:par>
                        <p:par>
                          <p:cTn id="16" fill="hold">
                            <p:stCondLst>
                              <p:cond delay="8000"/>
                            </p:stCondLst>
                            <p:childTnLst>
                              <p:par>
                                <p:cTn id="17" presetID="16" presetClass="entr" presetSubtype="37"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outVertical)">
                                      <p:cBhvr>
                                        <p:cTn id="19" dur="2000"/>
                                        <p:tgtEl>
                                          <p:spTgt spid="3">
                                            <p:txEl>
                                              <p:pRg st="3" end="3"/>
                                            </p:txEl>
                                          </p:spTgt>
                                        </p:tgtEl>
                                      </p:cBhvr>
                                    </p:animEffect>
                                  </p:childTnLst>
                                </p:cTn>
                              </p:par>
                            </p:childTnLst>
                          </p:cTn>
                        </p:par>
                        <p:par>
                          <p:cTn id="20" fill="hold">
                            <p:stCondLst>
                              <p:cond delay="11000"/>
                            </p:stCondLst>
                            <p:childTnLst>
                              <p:par>
                                <p:cTn id="21" presetID="16" presetClass="entr" presetSubtype="21" fill="hold" grpId="0"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2000"/>
                                        <p:tgtEl>
                                          <p:spTgt spid="3">
                                            <p:txEl>
                                              <p:pRg st="4" end="4"/>
                                            </p:txEl>
                                          </p:spTgt>
                                        </p:tgtEl>
                                      </p:cBhvr>
                                    </p:animEffect>
                                  </p:childTnLst>
                                </p:cTn>
                              </p:par>
                            </p:childTnLst>
                          </p:cTn>
                        </p:par>
                        <p:par>
                          <p:cTn id="24" fill="hold">
                            <p:stCondLst>
                              <p:cond delay="14000"/>
                            </p:stCondLst>
                            <p:childTnLst>
                              <p:par>
                                <p:cTn id="25" presetID="16" presetClass="entr" presetSubtype="37" fill="hold" grpId="0"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outVertical)">
                                      <p:cBhvr>
                                        <p:cTn id="27" dur="2000"/>
                                        <p:tgtEl>
                                          <p:spTgt spid="3">
                                            <p:txEl>
                                              <p:pRg st="5" end="5"/>
                                            </p:txEl>
                                          </p:spTgt>
                                        </p:tgtEl>
                                      </p:cBhvr>
                                    </p:animEffect>
                                  </p:childTnLst>
                                </p:cTn>
                              </p:par>
                            </p:childTnLst>
                          </p:cTn>
                        </p:par>
                        <p:par>
                          <p:cTn id="28" fill="hold">
                            <p:stCondLst>
                              <p:cond delay="17000"/>
                            </p:stCondLst>
                            <p:childTnLst>
                              <p:par>
                                <p:cTn id="29" presetID="16" presetClass="entr" presetSubtype="21" fill="hold" grpId="0" nodeType="afterEffect">
                                  <p:stCondLst>
                                    <p:cond delay="100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2000"/>
                                        <p:tgtEl>
                                          <p:spTgt spid="3">
                                            <p:txEl>
                                              <p:pRg st="7" end="7"/>
                                            </p:txEl>
                                          </p:spTgt>
                                        </p:tgtEl>
                                      </p:cBhvr>
                                    </p:animEffect>
                                  </p:childTnLst>
                                </p:cTn>
                              </p:par>
                            </p:childTnLst>
                          </p:cTn>
                        </p:par>
                        <p:par>
                          <p:cTn id="32" fill="hold">
                            <p:stCondLst>
                              <p:cond delay="20000"/>
                            </p:stCondLst>
                            <p:childTnLst>
                              <p:par>
                                <p:cTn id="33" presetID="6" presetClass="entr" presetSubtype="32"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out)">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70"/>
            <a:ext cx="10515600" cy="871246"/>
          </a:xfrm>
        </p:spPr>
        <p:txBody>
          <a:bodyPr>
            <a:normAutofit/>
          </a:bodyPr>
          <a:lstStyle/>
          <a:p>
            <a:pPr algn="ctr"/>
            <a:r>
              <a:rPr lang="en-US" dirty="0">
                <a:effectLst>
                  <a:outerShdw blurRad="38100" dist="38100" dir="2700000" algn="tl">
                    <a:srgbClr val="000000">
                      <a:alpha val="43137"/>
                    </a:srgbClr>
                  </a:outerShdw>
                </a:effectLst>
                <a:latin typeface="Arial Rounded MT Bold" panose="020F0704030504030204" pitchFamily="34" charset="0"/>
              </a:rPr>
              <a:t>Rebekah</a:t>
            </a:r>
          </a:p>
        </p:txBody>
      </p:sp>
      <p:sp>
        <p:nvSpPr>
          <p:cNvPr id="3" name="Content Placeholder 2"/>
          <p:cNvSpPr>
            <a:spLocks noGrp="1"/>
          </p:cNvSpPr>
          <p:nvPr>
            <p:ph idx="1"/>
          </p:nvPr>
        </p:nvSpPr>
        <p:spPr>
          <a:xfrm>
            <a:off x="103031" y="1081824"/>
            <a:ext cx="10246917" cy="5776175"/>
          </a:xfrm>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Rebekah Was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Far From Perfect</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Dysfunctional Family</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Showed Favoritism</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Could Be Deceitful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But God Chose to Use Her Anyway</a:t>
            </a:r>
          </a:p>
          <a:p>
            <a:pPr lvl="1">
              <a:lnSpc>
                <a:spcPct val="100000"/>
              </a:lnSpc>
            </a:pP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It was Her Attitude Before She Had Ever Seen Isaac that…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…Makes Her Stand Out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It was the Reason God Used a Less than Perfect Woman…</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…to Help Give Birth to a Great Nation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069" t="12710" r="18395" b="11591"/>
          <a:stretch/>
        </p:blipFill>
        <p:spPr>
          <a:xfrm>
            <a:off x="7186411" y="862884"/>
            <a:ext cx="4321935" cy="293638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411" y="862884"/>
            <a:ext cx="4321935" cy="305229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731" t="4747" r="7546" b="18300"/>
          <a:stretch/>
        </p:blipFill>
        <p:spPr>
          <a:xfrm>
            <a:off x="7186410" y="798488"/>
            <a:ext cx="4321935" cy="3181082"/>
          </a:xfrm>
          <a:prstGeom prst="rect">
            <a:avLst/>
          </a:prstGeom>
        </p:spPr>
      </p:pic>
    </p:spTree>
    <p:extLst>
      <p:ext uri="{BB962C8B-B14F-4D97-AF65-F5344CB8AC3E}">
        <p14:creationId xmlns:p14="http://schemas.microsoft.com/office/powerpoint/2010/main" val="2420461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par>
                          <p:cTn id="33" fill="hold">
                            <p:stCondLst>
                              <p:cond delay="2000"/>
                            </p:stCondLst>
                            <p:childTnLst>
                              <p:par>
                                <p:cTn id="34" presetID="6" presetClass="entr" presetSubtype="16" fill="hold" grpId="0"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ircle(in)">
                                      <p:cBhvr>
                                        <p:cTn id="36" dur="20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circle(in)">
                                      <p:cBhvr>
                                        <p:cTn id="41" dur="2000"/>
                                        <p:tgtEl>
                                          <p:spTgt spid="3">
                                            <p:txEl>
                                              <p:pRg st="9" end="9"/>
                                            </p:txEl>
                                          </p:spTgt>
                                        </p:tgtEl>
                                      </p:cBhvr>
                                    </p:animEffect>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ircle(in)">
                                      <p:cBhvr>
                                        <p:cTn id="45" dur="2000"/>
                                        <p:tgtEl>
                                          <p:spTgt spid="3">
                                            <p:txEl>
                                              <p:pRg st="10" end="10"/>
                                            </p:txEl>
                                          </p:spTgt>
                                        </p:tgtEl>
                                      </p:cBhvr>
                                    </p:animEffect>
                                  </p:childTnLst>
                                </p:cTn>
                              </p:par>
                            </p:childTnLst>
                          </p:cTn>
                        </p:par>
                        <p:par>
                          <p:cTn id="46" fill="hold">
                            <p:stCondLst>
                              <p:cond delay="4000"/>
                            </p:stCondLst>
                            <p:childTnLst>
                              <p:par>
                                <p:cTn id="47" presetID="14" presetClass="entr" presetSubtype="1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randombar(horizontal)">
                                      <p:cBhvr>
                                        <p:cTn id="49" dur="500"/>
                                        <p:tgtEl>
                                          <p:spTgt spid="7"/>
                                        </p:tgtEl>
                                      </p:cBhvr>
                                    </p:animEffect>
                                  </p:childTnLst>
                                </p:cTn>
                              </p:par>
                            </p:childTnLst>
                          </p:cTn>
                        </p:par>
                        <p:par>
                          <p:cTn id="50" fill="hold">
                            <p:stCondLst>
                              <p:cond delay="4500"/>
                            </p:stCondLst>
                            <p:childTnLst>
                              <p:par>
                                <p:cTn id="51" presetID="6" presetClass="entr" presetSubtype="16" fill="hold" nodeType="afterEffect">
                                  <p:stCondLst>
                                    <p:cond delay="1000"/>
                                  </p:stCondLst>
                                  <p:childTnLst>
                                    <p:set>
                                      <p:cBhvr>
                                        <p:cTn id="52" dur="1" fill="hold">
                                          <p:stCondLst>
                                            <p:cond delay="0"/>
                                          </p:stCondLst>
                                        </p:cTn>
                                        <p:tgtEl>
                                          <p:spTgt spid="6"/>
                                        </p:tgtEl>
                                        <p:attrNameLst>
                                          <p:attrName>style.visibility</p:attrName>
                                        </p:attrNameLst>
                                      </p:cBhvr>
                                      <p:to>
                                        <p:strVal val="visible"/>
                                      </p:to>
                                    </p:set>
                                    <p:animEffect transition="in" filter="circle(in)">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latin typeface="Arial Rounded MT Bold" panose="020F0704030504030204" pitchFamily="34" charset="0"/>
              </a:rPr>
              <a:t>Genesis 24:17-19</a:t>
            </a:r>
            <a:r>
              <a:rPr lang="en-US" dirty="0">
                <a:effectLst>
                  <a:outerShdw blurRad="38100" dist="38100" dir="2700000" algn="tl">
                    <a:srgbClr val="000000">
                      <a:alpha val="43137"/>
                    </a:srgbClr>
                  </a:outerShdw>
                </a:effectLst>
                <a:latin typeface="Arial Rounded MT Bold" panose="020F0704030504030204" pitchFamily="34" charset="0"/>
              </a:rPr>
              <a:t> </a:t>
            </a:r>
          </a:p>
        </p:txBody>
      </p:sp>
      <p:sp>
        <p:nvSpPr>
          <p:cNvPr id="3" name="Content Placeholder 2"/>
          <p:cNvSpPr>
            <a:spLocks noGrp="1"/>
          </p:cNvSpPr>
          <p:nvPr>
            <p:ph idx="1"/>
          </p:nvPr>
        </p:nvSpPr>
        <p:spPr>
          <a:xfrm>
            <a:off x="838200" y="1825624"/>
            <a:ext cx="10515600" cy="5032375"/>
          </a:xfrm>
        </p:spPr>
        <p:txBody>
          <a:bodyPr/>
          <a:lstStyle/>
          <a:p>
            <a:pPr marL="0" indent="0">
              <a:lnSpc>
                <a:spcPct val="15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rPr>
              <a:t>“Then the servant ran to meet her, and said, “Please let me drink a little water from your jar.”  She said, “Drink, my lord”; and she quickly lowered her jar to her hand, and gave him a drink.  Now when she had finished giving him a drink, she said, “I will draw also for your camels until they have finished drinking.”” </a:t>
            </a:r>
            <a:r>
              <a:rPr lang="en-US" b="1" i="1" dirty="0"/>
              <a:t> </a:t>
            </a:r>
          </a:p>
          <a:p>
            <a:pPr marL="0"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Opportunity was Coming Her Way…</a:t>
            </a:r>
          </a:p>
        </p:txBody>
      </p:sp>
    </p:spTree>
    <p:extLst>
      <p:ext uri="{BB962C8B-B14F-4D97-AF65-F5344CB8AC3E}">
        <p14:creationId xmlns:p14="http://schemas.microsoft.com/office/powerpoint/2010/main" val="26631510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2" y="154546"/>
            <a:ext cx="9964894" cy="6593984"/>
          </a:xfrm>
        </p:spPr>
        <p:txBody>
          <a:bodyPr>
            <a:normAutofit/>
          </a:bodyPr>
          <a:lstStyle/>
          <a:p>
            <a:pPr marL="0" indent="0" fontAlgn="base">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Opportunity from God is Made Up of Three Things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Growth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Service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Promotion</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lvl="0" indent="0" fontAlgn="base">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One of the Stars of this Story is Rebecca –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another star often overlooked…..  </a:t>
            </a:r>
          </a:p>
          <a:p>
            <a:pPr marL="457200" lvl="1" indent="0" fontAlgn="base">
              <a:lnSpc>
                <a:spcPct val="100000"/>
              </a:lnSpc>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Camels</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fontAlgn="base">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Camels are Awkward, Big, Ugly…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No Manners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They Bite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Step On You </a:t>
            </a:r>
          </a:p>
          <a:p>
            <a:pPr lvl="1" fontAlgn="base">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Spit On You</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854" t="5797" r="4460" b="16329"/>
          <a:stretch/>
        </p:blipFill>
        <p:spPr>
          <a:xfrm>
            <a:off x="8715823" y="993907"/>
            <a:ext cx="3313045" cy="5340626"/>
          </a:xfrm>
          <a:prstGeom prst="rect">
            <a:avLst/>
          </a:prstGeom>
        </p:spPr>
      </p:pic>
    </p:spTree>
    <p:extLst>
      <p:ext uri="{BB962C8B-B14F-4D97-AF65-F5344CB8AC3E}">
        <p14:creationId xmlns:p14="http://schemas.microsoft.com/office/powerpoint/2010/main" val="33028403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2000"/>
                                        <p:tgtEl>
                                          <p:spTgt spid="3">
                                            <p:txEl>
                                              <p:pRg st="1" end="1"/>
                                            </p:txEl>
                                          </p:spTgt>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2000"/>
                                        <p:tgtEl>
                                          <p:spTgt spid="3">
                                            <p:txEl>
                                              <p:pRg st="2" end="2"/>
                                            </p:txEl>
                                          </p:spTgt>
                                        </p:tgtEl>
                                      </p:cBhvr>
                                    </p:animEffect>
                                  </p:childTnLst>
                                </p:cTn>
                              </p:par>
                            </p:childTnLst>
                          </p:cTn>
                        </p:par>
                        <p:par>
                          <p:cTn id="17" fill="hold">
                            <p:stCondLst>
                              <p:cond delay="4000"/>
                            </p:stCondLst>
                            <p:childTnLst>
                              <p:par>
                                <p:cTn id="18" presetID="16" presetClass="entr" presetSubtype="21"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2000"/>
                                        <p:tgtEl>
                                          <p:spTgt spid="3">
                                            <p:txEl>
                                              <p:pRg st="6" end="6"/>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arn(inVertical)">
                                      <p:cBhvr>
                                        <p:cTn id="43" dur="2000"/>
                                        <p:tgtEl>
                                          <p:spTgt spid="3">
                                            <p:txEl>
                                              <p:pRg st="7" end="7"/>
                                            </p:txEl>
                                          </p:spTgt>
                                        </p:tgtEl>
                                      </p:cBhvr>
                                    </p:animEffect>
                                  </p:childTnLst>
                                </p:cTn>
                              </p:par>
                            </p:childTnLst>
                          </p:cTn>
                        </p:par>
                        <p:par>
                          <p:cTn id="44" fill="hold">
                            <p:stCondLst>
                              <p:cond delay="2000"/>
                            </p:stCondLst>
                            <p:childTnLst>
                              <p:par>
                                <p:cTn id="45" presetID="16" presetClass="entr" presetSubtype="21"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2000"/>
                                        <p:tgtEl>
                                          <p:spTgt spid="3">
                                            <p:txEl>
                                              <p:pRg st="8" end="8"/>
                                            </p:txEl>
                                          </p:spTgt>
                                        </p:tgtEl>
                                      </p:cBhvr>
                                    </p:animEffect>
                                  </p:childTnLst>
                                </p:cTn>
                              </p:par>
                            </p:childTnLst>
                          </p:cTn>
                        </p:par>
                        <p:par>
                          <p:cTn id="48" fill="hold">
                            <p:stCondLst>
                              <p:cond delay="4000"/>
                            </p:stCondLst>
                            <p:childTnLst>
                              <p:par>
                                <p:cTn id="49" presetID="16" presetClass="entr" presetSubtype="21"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barn(inVertical)">
                                      <p:cBhvr>
                                        <p:cTn id="51" dur="2000"/>
                                        <p:tgtEl>
                                          <p:spTgt spid="3">
                                            <p:txEl>
                                              <p:pRg st="9" end="9"/>
                                            </p:txEl>
                                          </p:spTgt>
                                        </p:tgtEl>
                                      </p:cBhvr>
                                    </p:animEffect>
                                  </p:childTnLst>
                                </p:cTn>
                              </p:par>
                            </p:childTnLst>
                          </p:cTn>
                        </p:par>
                        <p:par>
                          <p:cTn id="52" fill="hold">
                            <p:stCondLst>
                              <p:cond delay="6000"/>
                            </p:stCondLst>
                            <p:childTnLst>
                              <p:par>
                                <p:cTn id="53" presetID="16" presetClass="entr" presetSubtype="21"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barn(inVertical)">
                                      <p:cBhvr>
                                        <p:cTn id="55" dur="2000"/>
                                        <p:tgtEl>
                                          <p:spTgt spid="3">
                                            <p:txEl>
                                              <p:pRg st="10" end="10"/>
                                            </p:txEl>
                                          </p:spTgt>
                                        </p:tgtEl>
                                      </p:cBhvr>
                                    </p:animEffect>
                                  </p:childTnLst>
                                </p:cTn>
                              </p:par>
                            </p:childTnLst>
                          </p:cTn>
                        </p:par>
                        <p:par>
                          <p:cTn id="56" fill="hold">
                            <p:stCondLst>
                              <p:cond delay="8000"/>
                            </p:stCondLst>
                            <p:childTnLst>
                              <p:par>
                                <p:cTn id="57" presetID="16" presetClass="entr" presetSubtype="21" fill="hold" grpId="0" nodeType="after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barn(inVertical)">
                                      <p:cBhvr>
                                        <p:cTn id="5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2" y="154546"/>
            <a:ext cx="7126444" cy="6593984"/>
          </a:xfrm>
        </p:spPr>
        <p:txBody>
          <a:bodyPr>
            <a:normAutofit lnSpcReduction="10000"/>
          </a:bodyPr>
          <a:lstStyle/>
          <a:p>
            <a:pPr marL="0" lvl="0" indent="0" fontAlgn="base">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Camels are Awkward, Big, Ugly… </a:t>
            </a:r>
          </a:p>
          <a:p>
            <a:pPr lvl="1" fontAlgn="base">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No Manners </a:t>
            </a:r>
          </a:p>
          <a:p>
            <a:pPr lvl="1" fontAlgn="base">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They Bite </a:t>
            </a:r>
          </a:p>
          <a:p>
            <a:pPr lvl="1" fontAlgn="base">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Step On You </a:t>
            </a:r>
          </a:p>
          <a:p>
            <a:pPr lvl="1" fontAlgn="base">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Spit On You</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lvl="0" indent="0" algn="ctr" fontAlgn="base">
              <a:lnSpc>
                <a:spcPct val="11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Guess What?     </a:t>
            </a:r>
          </a:p>
          <a:p>
            <a:pPr marL="0" indent="0" fontAlgn="base">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God is Sending Camels into Your Life…</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Persons</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Places</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Things</a:t>
            </a:r>
          </a:p>
          <a:p>
            <a:pPr marL="0" indent="0" fontAlgn="base">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They are Always Associated with… </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Growth</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Service</a:t>
            </a:r>
          </a:p>
          <a:p>
            <a:pPr lvl="1" fontAlgn="base">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Promotion</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854" t="5797" r="4460" b="16329"/>
          <a:stretch/>
        </p:blipFill>
        <p:spPr>
          <a:xfrm>
            <a:off x="8715823" y="596347"/>
            <a:ext cx="3313045" cy="5340626"/>
          </a:xfrm>
          <a:prstGeom prst="rect">
            <a:avLst/>
          </a:prstGeom>
        </p:spPr>
      </p:pic>
    </p:spTree>
    <p:extLst>
      <p:ext uri="{BB962C8B-B14F-4D97-AF65-F5344CB8AC3E}">
        <p14:creationId xmlns:p14="http://schemas.microsoft.com/office/powerpoint/2010/main" val="51183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20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arn(inVertical)">
                                      <p:cBhvr>
                                        <p:cTn id="12" dur="2000"/>
                                        <p:tgtEl>
                                          <p:spTgt spid="3">
                                            <p:txEl>
                                              <p:pRg st="6" end="6"/>
                                            </p:txEl>
                                          </p:spTgt>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arn(inVertical)">
                                      <p:cBhvr>
                                        <p:cTn id="16" dur="2000"/>
                                        <p:tgtEl>
                                          <p:spTgt spid="3">
                                            <p:txEl>
                                              <p:pRg st="7" end="7"/>
                                            </p:txEl>
                                          </p:spTgt>
                                        </p:tgtEl>
                                      </p:cBhvr>
                                    </p:animEffect>
                                  </p:childTnLst>
                                </p:cTn>
                              </p:par>
                            </p:childTnLst>
                          </p:cTn>
                        </p:par>
                        <p:par>
                          <p:cTn id="17" fill="hold">
                            <p:stCondLst>
                              <p:cond delay="4000"/>
                            </p:stCondLst>
                            <p:childTnLst>
                              <p:par>
                                <p:cTn id="18" presetID="16" presetClass="entr" presetSubtype="21" fill="hold" grpId="0" nodeType="after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arn(inVertical)">
                                      <p:cBhvr>
                                        <p:cTn id="20" dur="2000"/>
                                        <p:tgtEl>
                                          <p:spTgt spid="3">
                                            <p:txEl>
                                              <p:pRg st="8" end="8"/>
                                            </p:txEl>
                                          </p:spTgt>
                                        </p:tgtEl>
                                      </p:cBhvr>
                                    </p:animEffect>
                                  </p:childTnLst>
                                </p:cTn>
                              </p:par>
                            </p:childTnLst>
                          </p:cTn>
                        </p:par>
                        <p:par>
                          <p:cTn id="21" fill="hold">
                            <p:stCondLst>
                              <p:cond delay="6000"/>
                            </p:stCondLst>
                            <p:childTnLst>
                              <p:par>
                                <p:cTn id="22" presetID="16" presetClass="entr" presetSubtype="21" fill="hold" grpId="0" nodeType="after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arn(inVertical)">
                                      <p:cBhvr>
                                        <p:cTn id="24" dur="20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arn(inVertical)">
                                      <p:cBhvr>
                                        <p:cTn id="29" dur="2000"/>
                                        <p:tgtEl>
                                          <p:spTgt spid="3">
                                            <p:txEl>
                                              <p:pRg st="10" end="10"/>
                                            </p:txEl>
                                          </p:spTgt>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arn(inVertical)">
                                      <p:cBhvr>
                                        <p:cTn id="33" dur="2000"/>
                                        <p:tgtEl>
                                          <p:spTgt spid="3">
                                            <p:txEl>
                                              <p:pRg st="11" end="11"/>
                                            </p:txEl>
                                          </p:spTgt>
                                        </p:tgtEl>
                                      </p:cBhvr>
                                    </p:animEffect>
                                  </p:childTnLst>
                                </p:cTn>
                              </p:par>
                            </p:childTnLst>
                          </p:cTn>
                        </p:par>
                        <p:par>
                          <p:cTn id="34" fill="hold">
                            <p:stCondLst>
                              <p:cond delay="4000"/>
                            </p:stCondLst>
                            <p:childTnLst>
                              <p:par>
                                <p:cTn id="35" presetID="16" presetClass="entr" presetSubtype="21" fill="hold" grpId="0" nodeType="after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arn(inVertical)">
                                      <p:cBhvr>
                                        <p:cTn id="37" dur="2000"/>
                                        <p:tgtEl>
                                          <p:spTgt spid="3">
                                            <p:txEl>
                                              <p:pRg st="12" end="12"/>
                                            </p:txEl>
                                          </p:spTgt>
                                        </p:tgtEl>
                                      </p:cBhvr>
                                    </p:animEffect>
                                  </p:childTnLst>
                                </p:cTn>
                              </p:par>
                            </p:childTnLst>
                          </p:cTn>
                        </p:par>
                        <p:par>
                          <p:cTn id="38" fill="hold">
                            <p:stCondLst>
                              <p:cond delay="6000"/>
                            </p:stCondLst>
                            <p:childTnLst>
                              <p:par>
                                <p:cTn id="39" presetID="16" presetClass="entr" presetSubtype="21" fill="hold" grpId="0" nodeType="after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barn(inVertical)">
                                      <p:cBhvr>
                                        <p:cTn id="41"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16632</TotalTime>
  <Words>809</Words>
  <Application>Microsoft Office PowerPoint</Application>
  <PresentationFormat>Widescreen</PresentationFormat>
  <Paragraphs>140</Paragraphs>
  <Slides>30</Slides>
  <Notes>0</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 JULIAN</vt:lpstr>
      <vt:lpstr>Arial</vt:lpstr>
      <vt:lpstr>Arial Rounded MT Bold</vt:lpstr>
      <vt:lpstr>Calibri</vt:lpstr>
      <vt:lpstr>Calibri Light</vt:lpstr>
      <vt:lpstr>Consolas</vt:lpstr>
      <vt:lpstr>Courier New</vt:lpstr>
      <vt:lpstr>Office Theme</vt:lpstr>
      <vt:lpstr>PowerPoint Presentation</vt:lpstr>
      <vt:lpstr>PowerPoint Presentation</vt:lpstr>
      <vt:lpstr>PowerPoint Presentation</vt:lpstr>
      <vt:lpstr>Mother’s Day 2021</vt:lpstr>
      <vt:lpstr>            Mother’s Day</vt:lpstr>
      <vt:lpstr>Rebekah</vt:lpstr>
      <vt:lpstr>Genesis 24:17-19 </vt:lpstr>
      <vt:lpstr>PowerPoint Presentation</vt:lpstr>
      <vt:lpstr>PowerPoint Presentation</vt:lpstr>
      <vt:lpstr>PowerPoint Presentation</vt:lpstr>
      <vt:lpstr>Camels  Camels  Everywhere!</vt:lpstr>
      <vt:lpstr>PowerPoint Presentation</vt:lpstr>
      <vt:lpstr>PowerPoint Presentation</vt:lpstr>
      <vt:lpstr>The Camel Brings….. Opportunity for … #1- Growth       #2- Service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126</cp:revision>
  <cp:lastPrinted>2016-05-05T19:10:23Z</cp:lastPrinted>
  <dcterms:created xsi:type="dcterms:W3CDTF">2016-04-28T13:25:19Z</dcterms:created>
  <dcterms:modified xsi:type="dcterms:W3CDTF">2021-05-09T13:19:17Z</dcterms:modified>
</cp:coreProperties>
</file>