
<file path=[Content_Types].xml><?xml version="1.0" encoding="utf-8"?>
<Types xmlns="http://schemas.openxmlformats.org/package/2006/content-types">
  <Default Extension="jpeg" ContentType="image/jpeg"/>
  <Default Extension="JPG" ContentType="image/.jpg"/>
  <Default Extension="bmp" ContentType="image/bmp"/>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17"/>
  </p:handoutMasterIdLst>
  <p:sldIdLst>
    <p:sldId id="277" r:id="rId3"/>
    <p:sldId id="279" r:id="rId4"/>
    <p:sldId id="262" r:id="rId5"/>
    <p:sldId id="258" r:id="rId6"/>
    <p:sldId id="259" r:id="rId7"/>
    <p:sldId id="281" r:id="rId8"/>
    <p:sldId id="283" r:id="rId9"/>
    <p:sldId id="421" r:id="rId10"/>
    <p:sldId id="260" r:id="rId11"/>
    <p:sldId id="267" r:id="rId12"/>
    <p:sldId id="270" r:id="rId13"/>
    <p:sldId id="273" r:id="rId14"/>
    <p:sldId id="268" r:id="rId15"/>
    <p:sldId id="265" r:id="rId1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67" d="100"/>
          <a:sy n="67" d="100"/>
        </p:scale>
        <p:origin x="6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6E45ED89-9648-41CE-A181-F4E33961579A}" type="datetimeFigureOut">
              <a:rPr lang="en-US" smtClean="0"/>
            </a:fld>
            <a:endParaRPr lang="en-US" dirty="0"/>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64C3744-313D-46A1-90F9-4F2E43410FCA}"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C17F84-B703-486E-B981-FBCF1B51D74B}"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8E955-340F-477F-8A11-10CAFC241FA0}"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CC17F84-B703-486E-B981-FBCF1B51D74B}"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8E955-340F-477F-8A11-10CAFC241FA0}"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CC17F84-B703-486E-B981-FBCF1B51D74B}"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8E955-340F-477F-8A11-10CAFC241FA0}"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CCC17F84-B703-486E-B981-FBCF1B51D74B}"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8E955-340F-477F-8A11-10CAFC241FA0}"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CC17F84-B703-486E-B981-FBCF1B51D74B}"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18E955-340F-477F-8A11-10CAFC241FA0}"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CCC17F84-B703-486E-B981-FBCF1B51D74B}"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18E955-340F-477F-8A11-10CAFC241FA0}"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CCC17F84-B703-486E-B981-FBCF1B51D74B}"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18E955-340F-477F-8A11-10CAFC241FA0}"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C17F84-B703-486E-B981-FBCF1B51D74B}"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18E955-340F-477F-8A11-10CAFC241FA0}"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17F84-B703-486E-B981-FBCF1B51D74B}"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18E955-340F-477F-8A11-10CAFC241FA0}"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CC17F84-B703-486E-B981-FBCF1B51D74B}"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18E955-340F-477F-8A11-10CAFC241FA0}"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CC17F84-B703-486E-B981-FBCF1B51D74B}"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18E955-340F-477F-8A11-10CAFC241FA0}"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17F84-B703-486E-B981-FBCF1B51D74B}"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8E955-340F-477F-8A11-10CAFC241FA0}" type="slidenum">
              <a:rPr lang="en-US" smtClean="0"/>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bmp"/></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480" y="3837305"/>
            <a:ext cx="8097520" cy="1760855"/>
          </a:xfrm>
          <a:solidFill>
            <a:schemeClr val="tx1"/>
          </a:solidFill>
          <a:effectLst>
            <a:softEdge rad="38100"/>
          </a:effectLst>
        </p:spPr>
        <p:txBody>
          <a:bodyPr>
            <a:normAutofit/>
          </a:bodyPr>
          <a:lstStyle/>
          <a:p>
            <a:pPr marL="0" indent="0" algn="ctr">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Back to Basics</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What is the Deal About Tithing Anyway?</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Part #2</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6" name="TextBox 5"/>
          <p:cNvSpPr txBox="1"/>
          <p:nvPr/>
        </p:nvSpPr>
        <p:spPr>
          <a:xfrm>
            <a:off x="8763000" y="152400"/>
            <a:ext cx="223012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Edward Church </a:t>
            </a:r>
            <a:endParaRPr lang="en-US" sz="2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56919" y="6146800"/>
            <a:ext cx="2043431"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May-15-2021</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edge">
                                      <p:cBhvr>
                                        <p:cTn id="17" dur="2000"/>
                                        <p:tgtEl>
                                          <p:spTgt spid="3">
                                            <p:bg/>
                                          </p:spTgt>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edge">
                                      <p:cBhvr>
                                        <p:cTn id="20" dur="2000"/>
                                        <p:tgtEl>
                                          <p:spTgt spid="3">
                                            <p:txEl>
                                              <p:pRg st="0" end="0"/>
                                            </p:txEl>
                                          </p:spTgt>
                                        </p:tgtEl>
                                      </p:cBhvr>
                                    </p:animEffect>
                                  </p:childTnLst>
                                </p:cTn>
                              </p:par>
                            </p:childTnLst>
                          </p:cTn>
                        </p:par>
                        <p:par>
                          <p:cTn id="21" fill="hold">
                            <p:stCondLst>
                              <p:cond delay="3000"/>
                            </p:stCondLst>
                            <p:childTnLst>
                              <p:par>
                                <p:cTn id="22" presetID="20"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edge">
                                      <p:cBhvr>
                                        <p:cTn id="24" dur="2000"/>
                                        <p:tgtEl>
                                          <p:spTgt spid="3">
                                            <p:txEl>
                                              <p:pRg st="1" end="1"/>
                                            </p:txEl>
                                          </p:spTgt>
                                        </p:tgtEl>
                                      </p:cBhvr>
                                    </p:animEffect>
                                  </p:childTnLst>
                                </p:cTn>
                              </p:par>
                            </p:childTnLst>
                          </p:cTn>
                        </p:par>
                        <p:par>
                          <p:cTn id="25" fill="hold">
                            <p:stCondLst>
                              <p:cond delay="5000"/>
                            </p:stCondLst>
                            <p:childTnLst>
                              <p:par>
                                <p:cTn id="26" presetID="20"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edge">
                                      <p:cBhvr>
                                        <p:cTn id="2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3586" y="283482"/>
            <a:ext cx="5399314" cy="854075"/>
          </a:xfrm>
          <a:solidFill>
            <a:schemeClr val="tx1">
              <a:alpha val="70000"/>
            </a:schemeClr>
          </a:solidFill>
          <a:effectLst>
            <a:softEdge rad="38100"/>
          </a:effectLst>
        </p:spPr>
        <p:txBody>
          <a:bodyPr>
            <a:normAutofit/>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Tipping Point (10c)</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25288" y="1219200"/>
            <a:ext cx="10878142" cy="5433391"/>
          </a:xfrm>
          <a:solidFill>
            <a:schemeClr val="tx1">
              <a:alpha val="70000"/>
            </a:schemeClr>
          </a:solidFill>
          <a:effectLst>
            <a:softEdge rad="38100"/>
          </a:effectLst>
        </p:spPr>
        <p:txBody>
          <a:bodyPr/>
          <a:lstStyle/>
          <a:p>
            <a:pPr marL="0" inden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Act of… </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buFont typeface="Courier New" panose="02070309020205020404" pitchFamily="49" charset="0"/>
              <a:buChar char="o"/>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Faith –Do I Really Trust Him / His Word?</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buFont typeface="Courier New" panose="02070309020205020404" pitchFamily="49" charset="0"/>
              <a:buChar char="o"/>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Love –What is My Motivation? </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2"/>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Religion or Relationship?</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Promise (10)</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2"/>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Pour Out a Blessing…</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457200" lvl="1" inden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…Beyond Capacity to Receive (</a:t>
            </a:r>
            <a:r>
              <a:rPr lang="en-US" sz="3200" i="1" dirty="0">
                <a:solidFill>
                  <a:schemeClr val="bg1"/>
                </a:solidFill>
                <a:effectLst>
                  <a:outerShdw blurRad="38100" dist="38100" dir="2700000" algn="tl">
                    <a:srgbClr val="000000">
                      <a:alpha val="43137"/>
                    </a:srgbClr>
                  </a:outerShdw>
                </a:effectLst>
                <a:latin typeface="Arial Rounded MT Bold" panose="020F0704030504030204" pitchFamily="34" charset="0"/>
              </a:rPr>
              <a:t>sowing/ reaping</a:t>
            </a: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Protection (11)</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2"/>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Rebuke the Devour</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457200" lvl="1" inden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…For Your Sake (</a:t>
            </a:r>
            <a:r>
              <a:rPr lang="en-US" sz="3200" i="1" dirty="0">
                <a:solidFill>
                  <a:schemeClr val="bg1"/>
                </a:solidFill>
                <a:effectLst>
                  <a:outerShdw blurRad="38100" dist="38100" dir="2700000" algn="tl">
                    <a:srgbClr val="000000">
                      <a:alpha val="43137"/>
                    </a:srgbClr>
                  </a:outerShdw>
                </a:effectLst>
                <a:latin typeface="Arial Rounded MT Bold" panose="020F0704030504030204" pitchFamily="34" charset="0"/>
              </a:rPr>
              <a:t>Protects the Blessing</a:t>
            </a: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2000" fill="hold"/>
                                        <p:tgtEl>
                                          <p:spTgt spid="3">
                                            <p:bg/>
                                          </p:spTgt>
                                        </p:tgtEl>
                                        <p:attrNameLst>
                                          <p:attrName>ppt_w</p:attrName>
                                        </p:attrNameLst>
                                      </p:cBhvr>
                                      <p:tavLst>
                                        <p:tav tm="0">
                                          <p:val>
                                            <p:fltVal val="0"/>
                                          </p:val>
                                        </p:tav>
                                        <p:tav tm="100000">
                                          <p:val>
                                            <p:strVal val="#ppt_w"/>
                                          </p:val>
                                        </p:tav>
                                      </p:tavLst>
                                    </p:anim>
                                    <p:anim calcmode="lin" valueType="num">
                                      <p:cBhvr>
                                        <p:cTn id="12" dur="2000" fill="hold"/>
                                        <p:tgtEl>
                                          <p:spTgt spid="3">
                                            <p:bg/>
                                          </p:spTgt>
                                        </p:tgtEl>
                                        <p:attrNameLst>
                                          <p:attrName>ppt_h</p:attrName>
                                        </p:attrNameLst>
                                      </p:cBhvr>
                                      <p:tavLst>
                                        <p:tav tm="0">
                                          <p:val>
                                            <p:fltVal val="0"/>
                                          </p:val>
                                        </p:tav>
                                        <p:tav tm="100000">
                                          <p:val>
                                            <p:strVal val="#ppt_h"/>
                                          </p:val>
                                        </p:tav>
                                      </p:tavLst>
                                    </p:anim>
                                    <p:anim calcmode="lin" valueType="num">
                                      <p:cBhvr>
                                        <p:cTn id="13" dur="2000" fill="hold"/>
                                        <p:tgtEl>
                                          <p:spTgt spid="3">
                                            <p:bg/>
                                          </p:spTgt>
                                        </p:tgtEl>
                                        <p:attrNameLst>
                                          <p:attrName>style.rotation</p:attrName>
                                        </p:attrNameLst>
                                      </p:cBhvr>
                                      <p:tavLst>
                                        <p:tav tm="0">
                                          <p:val>
                                            <p:fltVal val="90"/>
                                          </p:val>
                                        </p:tav>
                                        <p:tav tm="100000">
                                          <p:val>
                                            <p:fltVal val="0"/>
                                          </p:val>
                                        </p:tav>
                                      </p:tavLst>
                                    </p:anim>
                                    <p:animEffect transition="in" filter="fade">
                                      <p:cBhvr>
                                        <p:cTn id="14" dur="2000"/>
                                        <p:tgtEl>
                                          <p:spTgt spid="3">
                                            <p:bg/>
                                          </p:spTgt>
                                        </p:tgtEl>
                                      </p:cBhvr>
                                    </p:animEffect>
                                  </p:childTnLst>
                                </p:cTn>
                              </p:par>
                            </p:childTnLst>
                          </p:cTn>
                        </p:par>
                        <p:par>
                          <p:cTn id="15" fill="hold">
                            <p:stCondLst>
                              <p:cond delay="4000"/>
                            </p:stCondLst>
                            <p:childTnLst>
                              <p:par>
                                <p:cTn id="16" presetID="31"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0" end="0"/>
                                            </p:txEl>
                                          </p:spTgt>
                                        </p:tgtEl>
                                      </p:cBhvr>
                                    </p:animEffect>
                                  </p:childTnLst>
                                </p:cTn>
                              </p:par>
                            </p:childTnLst>
                          </p:cTn>
                        </p:par>
                        <p:par>
                          <p:cTn id="22" fill="hold">
                            <p:stCondLst>
                              <p:cond delay="6000"/>
                            </p:stCondLst>
                            <p:childTnLst>
                              <p:par>
                                <p:cTn id="23" presetID="31"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2000"/>
                                        <p:tgtEl>
                                          <p:spTgt spid="3">
                                            <p:txEl>
                                              <p:pRg st="1" end="1"/>
                                            </p:txEl>
                                          </p:spTgt>
                                        </p:tgtEl>
                                      </p:cBhvr>
                                    </p:animEffect>
                                  </p:childTnLst>
                                </p:cTn>
                              </p:par>
                            </p:childTnLst>
                          </p:cTn>
                        </p:par>
                        <p:par>
                          <p:cTn id="29" fill="hold">
                            <p:stCondLst>
                              <p:cond delay="8000"/>
                            </p:stCondLst>
                            <p:childTnLst>
                              <p:par>
                                <p:cTn id="30" presetID="31" presetClass="entr" presetSubtype="0"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5" dur="2000"/>
                                        <p:tgtEl>
                                          <p:spTgt spid="3">
                                            <p:txEl>
                                              <p:pRg st="2" end="2"/>
                                            </p:txEl>
                                          </p:spTgt>
                                        </p:tgtEl>
                                      </p:cBhvr>
                                    </p:animEffect>
                                  </p:childTnLst>
                                </p:cTn>
                              </p:par>
                            </p:childTnLst>
                          </p:cTn>
                        </p:par>
                        <p:par>
                          <p:cTn id="36" fill="hold">
                            <p:stCondLst>
                              <p:cond delay="10000"/>
                            </p:stCondLst>
                            <p:childTnLst>
                              <p:par>
                                <p:cTn id="37" presetID="31" presetClass="entr" presetSubtype="0" fill="hold" grpId="0" nodeType="after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2000"/>
                                        <p:tgtEl>
                                          <p:spTgt spid="3">
                                            <p:txEl>
                                              <p:pRg st="4" end="4"/>
                                            </p:txEl>
                                          </p:spTgt>
                                        </p:tgtEl>
                                      </p:cBhvr>
                                    </p:animEffect>
                                  </p:childTnLst>
                                </p:cTn>
                              </p:par>
                            </p:childTnLst>
                          </p:cTn>
                        </p:par>
                        <p:par>
                          <p:cTn id="51" fill="hold">
                            <p:stCondLst>
                              <p:cond delay="2000"/>
                            </p:stCondLst>
                            <p:childTnLst>
                              <p:par>
                                <p:cTn id="52" presetID="31" presetClass="entr" presetSubtype="0" fill="hold" grpId="0" nodeType="after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2000"/>
                                        <p:tgtEl>
                                          <p:spTgt spid="3">
                                            <p:txEl>
                                              <p:pRg st="5" end="5"/>
                                            </p:txEl>
                                          </p:spTgt>
                                        </p:tgtEl>
                                      </p:cBhvr>
                                    </p:animEffect>
                                  </p:childTnLst>
                                </p:cTn>
                              </p:par>
                            </p:childTnLst>
                          </p:cTn>
                        </p:par>
                        <p:par>
                          <p:cTn id="58" fill="hold">
                            <p:stCondLst>
                              <p:cond delay="4000"/>
                            </p:stCondLst>
                            <p:childTnLst>
                              <p:par>
                                <p:cTn id="59" presetID="31" presetClass="entr" presetSubtype="0" fill="hold" grpId="0" nodeType="after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3"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4" dur="20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 calcmode="lin" valueType="num">
                                      <p:cBhvr>
                                        <p:cTn id="69"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0"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1"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2" dur="2000"/>
                                        <p:tgtEl>
                                          <p:spTgt spid="3">
                                            <p:txEl>
                                              <p:pRg st="7" end="7"/>
                                            </p:txEl>
                                          </p:spTgt>
                                        </p:tgtEl>
                                      </p:cBhvr>
                                    </p:animEffect>
                                  </p:childTnLst>
                                </p:cTn>
                              </p:par>
                            </p:childTnLst>
                          </p:cTn>
                        </p:par>
                        <p:par>
                          <p:cTn id="73" fill="hold">
                            <p:stCondLst>
                              <p:cond delay="2000"/>
                            </p:stCondLst>
                            <p:childTnLst>
                              <p:par>
                                <p:cTn id="74" presetID="31" presetClass="entr" presetSubtype="0" fill="hold" grpId="0" nodeType="after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 calcmode="lin" valueType="num">
                                      <p:cBhvr>
                                        <p:cTn id="76"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7"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8"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9" dur="2000"/>
                                        <p:tgtEl>
                                          <p:spTgt spid="3">
                                            <p:txEl>
                                              <p:pRg st="8" end="8"/>
                                            </p:txEl>
                                          </p:spTgt>
                                        </p:tgtEl>
                                      </p:cBhvr>
                                    </p:animEffect>
                                  </p:childTnLst>
                                </p:cTn>
                              </p:par>
                            </p:childTnLst>
                          </p:cTn>
                        </p:par>
                        <p:par>
                          <p:cTn id="80" fill="hold">
                            <p:stCondLst>
                              <p:cond delay="4000"/>
                            </p:stCondLst>
                            <p:childTnLst>
                              <p:par>
                                <p:cTn id="81" presetID="31" presetClass="entr" presetSubtype="0" fill="hold" grpId="0" nodeType="after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 calcmode="lin" valueType="num">
                                      <p:cBhvr>
                                        <p:cTn id="83"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4"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5"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301" y="60321"/>
            <a:ext cx="5970563" cy="1233904"/>
          </a:xfrm>
        </p:spPr>
        <p:txBody>
          <a:bodyPr>
            <a:no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Tipping Point (10-12)</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028318" y="1219201"/>
            <a:ext cx="10325482" cy="4450080"/>
          </a:xfrm>
        </p:spPr>
        <p:txBody>
          <a:bodyPr>
            <a:normAutofit/>
          </a:bodyPr>
          <a:lstStyle/>
          <a:p>
            <a:pPr marL="0" indent="0">
              <a:buNone/>
            </a:pPr>
            <a:r>
              <a:rPr lang="en-US" sz="3600" dirty="0">
                <a:effectLst>
                  <a:outerShdw blurRad="38100" dist="38100" dir="2700000" algn="tl">
                    <a:srgbClr val="000000">
                      <a:alpha val="43137"/>
                    </a:srgbClr>
                  </a:outerShdw>
                </a:effectLst>
                <a:latin typeface="Arial Rounded MT Bold" panose="020F0704030504030204" pitchFamily="34" charset="0"/>
              </a:rPr>
              <a:t>Open                                                                   Shut</a:t>
            </a: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600"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600" dirty="0">
                <a:effectLst>
                  <a:outerShdw blurRad="38100" dist="38100" dir="2700000" algn="tl">
                    <a:srgbClr val="000000">
                      <a:alpha val="43137"/>
                    </a:srgbClr>
                  </a:outerShdw>
                </a:effectLst>
                <a:latin typeface="Arial Rounded MT Bold" panose="020F0704030504030204" pitchFamily="34" charset="0"/>
              </a:rPr>
              <a:t>Shut                                                                     Open</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457200" lvl="1"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effectLst>
                <a:outerShdw blurRad="38100" dist="38100" dir="2700000" algn="tl">
                  <a:srgbClr val="000000">
                    <a:alpha val="43137"/>
                  </a:srgbClr>
                </a:outerShdw>
              </a:effectLst>
              <a:latin typeface="Arial Rounded MT Bold" panose="020F0704030504030204" pitchFamily="34" charset="0"/>
            </a:endParaRPr>
          </a:p>
        </p:txBody>
      </p:sp>
      <p:cxnSp>
        <p:nvCxnSpPr>
          <p:cNvPr id="5" name="Straight Connector 4"/>
          <p:cNvCxnSpPr/>
          <p:nvPr/>
        </p:nvCxnSpPr>
        <p:spPr>
          <a:xfrm>
            <a:off x="2546252" y="1702191"/>
            <a:ext cx="7287065" cy="3390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250831" y="1631852"/>
            <a:ext cx="7484012" cy="3432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32061" y="1884123"/>
            <a:ext cx="234211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00B0F0"/>
                </a:solidFill>
              </a:rPr>
              <a:t>Heaven</a:t>
            </a:r>
            <a:endParaRPr lang="en-US" sz="5400" b="1" dirty="0">
              <a:ln w="22225">
                <a:solidFill>
                  <a:schemeClr val="accent2"/>
                </a:solidFill>
                <a:prstDash val="solid"/>
              </a:ln>
              <a:solidFill>
                <a:srgbClr val="00B0F0"/>
              </a:solidFill>
            </a:endParaRPr>
          </a:p>
        </p:txBody>
      </p:sp>
      <p:sp>
        <p:nvSpPr>
          <p:cNvPr id="9" name="Rectangle 8"/>
          <p:cNvSpPr/>
          <p:nvPr/>
        </p:nvSpPr>
        <p:spPr>
          <a:xfrm>
            <a:off x="9840097" y="1884123"/>
            <a:ext cx="130997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Hell</a:t>
            </a:r>
            <a:endParaRPr lang="en-US" sz="5400" b="1" dirty="0">
              <a:ln w="22225">
                <a:solidFill>
                  <a:schemeClr val="accent2"/>
                </a:solidFill>
                <a:prstDash val="solid"/>
              </a:ln>
              <a:solidFill>
                <a:schemeClr val="accent2">
                  <a:lumMod val="40000"/>
                  <a:lumOff val="60000"/>
                </a:schemeClr>
              </a:solidFill>
            </a:endParaRPr>
          </a:p>
        </p:txBody>
      </p:sp>
      <p:sp>
        <p:nvSpPr>
          <p:cNvPr id="10" name="Rectangle 9"/>
          <p:cNvSpPr/>
          <p:nvPr/>
        </p:nvSpPr>
        <p:spPr>
          <a:xfrm>
            <a:off x="489515" y="5575495"/>
            <a:ext cx="234211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00B0F0"/>
                </a:solidFill>
              </a:rPr>
              <a:t>Heaven</a:t>
            </a:r>
            <a:endParaRPr lang="en-US" sz="5400" b="1" dirty="0">
              <a:ln w="22225">
                <a:solidFill>
                  <a:schemeClr val="accent2"/>
                </a:solidFill>
                <a:prstDash val="solid"/>
              </a:ln>
              <a:solidFill>
                <a:srgbClr val="00B0F0"/>
              </a:solidFill>
            </a:endParaRPr>
          </a:p>
        </p:txBody>
      </p:sp>
      <p:sp>
        <p:nvSpPr>
          <p:cNvPr id="11" name="Rectangle 10"/>
          <p:cNvSpPr/>
          <p:nvPr/>
        </p:nvSpPr>
        <p:spPr>
          <a:xfrm>
            <a:off x="10068368" y="5605975"/>
            <a:ext cx="130997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Hell</a:t>
            </a:r>
            <a:endParaRPr lang="en-US" sz="5400" b="1" dirty="0">
              <a:ln w="22225">
                <a:solidFill>
                  <a:schemeClr val="accent2"/>
                </a:solidFill>
                <a:prstDash val="solid"/>
              </a:ln>
              <a:solidFill>
                <a:schemeClr val="accent2">
                  <a:lumMod val="40000"/>
                  <a:lumOff val="60000"/>
                </a:schemeClr>
              </a:solidFill>
            </a:endParaRPr>
          </a:p>
        </p:txBody>
      </p:sp>
      <p:sp>
        <p:nvSpPr>
          <p:cNvPr id="12" name="TextBox 11"/>
          <p:cNvSpPr txBox="1"/>
          <p:nvPr/>
        </p:nvSpPr>
        <p:spPr>
          <a:xfrm>
            <a:off x="4792111" y="1406427"/>
            <a:ext cx="2359219"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God’s Way</a:t>
            </a:r>
            <a:endParaRPr lang="en-US" sz="3200" b="1" dirty="0">
              <a:effectLst>
                <a:outerShdw blurRad="38100" dist="38100" dir="2700000" algn="tl">
                  <a:srgbClr val="000000">
                    <a:alpha val="43137"/>
                  </a:srgbClr>
                </a:outerShdw>
              </a:effectLst>
            </a:endParaRPr>
          </a:p>
        </p:txBody>
      </p:sp>
      <p:sp>
        <p:nvSpPr>
          <p:cNvPr id="14" name="TextBox 13"/>
          <p:cNvSpPr txBox="1"/>
          <p:nvPr/>
        </p:nvSpPr>
        <p:spPr>
          <a:xfrm>
            <a:off x="5478488" y="4769339"/>
            <a:ext cx="1159329"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Or…</a:t>
            </a:r>
            <a:endParaRPr lang="en-US" sz="3600" b="1" dirty="0">
              <a:effectLst>
                <a:outerShdw blurRad="38100" dist="38100" dir="2700000" algn="tl">
                  <a:srgbClr val="000000">
                    <a:alpha val="43137"/>
                  </a:srgbClr>
                </a:outerShdw>
              </a:effectLst>
            </a:endParaRPr>
          </a:p>
        </p:txBody>
      </p:sp>
      <p:sp>
        <p:nvSpPr>
          <p:cNvPr id="4" name="TextBox 3"/>
          <p:cNvSpPr txBox="1"/>
          <p:nvPr/>
        </p:nvSpPr>
        <p:spPr>
          <a:xfrm>
            <a:off x="4792111" y="5975605"/>
            <a:ext cx="3087757"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Haggai 1:2…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ircle(in)">
                                      <p:cBhvr>
                                        <p:cTn id="20" dur="2000"/>
                                        <p:tgtEl>
                                          <p:spTgt spid="3">
                                            <p:txEl>
                                              <p:pRg st="6" end="6"/>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1500"/>
                            </p:stCondLst>
                            <p:childTnLst>
                              <p:par>
                                <p:cTn id="41" presetID="37"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900" decel="100000" fill="hold"/>
                                        <p:tgtEl>
                                          <p:spTgt spid="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P spid="10" grpId="0"/>
      <p:bldP spid="11" grpId="0"/>
      <p:bldP spid="12" grpId="0"/>
      <p:bldP spid="14"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703" y="1"/>
            <a:ext cx="5231296" cy="728870"/>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Haggai 1:2-11 NLT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0" y="728871"/>
            <a:ext cx="12191999" cy="6129129"/>
          </a:xfrm>
        </p:spPr>
        <p:txBody>
          <a:bodyPr>
            <a:noAutofit/>
          </a:bodyPr>
          <a:lstStyle/>
          <a:p>
            <a:pPr marL="0" indent="0">
              <a:lnSpc>
                <a:spcPct val="100000"/>
              </a:lnSpc>
              <a:buNone/>
            </a:pPr>
            <a:r>
              <a:rPr lang="en-US" sz="2300" baseline="30000" dirty="0">
                <a:effectLst>
                  <a:outerShdw blurRad="38100" dist="38100" dir="2700000" algn="tl">
                    <a:srgbClr val="000000">
                      <a:alpha val="43137"/>
                    </a:srgbClr>
                  </a:outerShdw>
                </a:effectLst>
                <a:latin typeface="Arial Rounded MT Bold" panose="020F0704030504030204" pitchFamily="34" charset="0"/>
              </a:rPr>
              <a:t>2 </a:t>
            </a:r>
            <a:r>
              <a:rPr lang="en-US" sz="2300" dirty="0">
                <a:effectLst>
                  <a:outerShdw blurRad="38100" dist="38100" dir="2700000" algn="tl">
                    <a:srgbClr val="000000">
                      <a:alpha val="43137"/>
                    </a:srgbClr>
                  </a:outerShdw>
                </a:effectLst>
                <a:latin typeface="Arial Rounded MT Bold" panose="020F0704030504030204" pitchFamily="34" charset="0"/>
              </a:rPr>
              <a:t> “This is what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of Heaven’s Armies says: The people are saying, ‘The time has not yet come to rebuild the house of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a:t>
            </a:r>
            <a:r>
              <a:rPr lang="en-US" sz="2300" baseline="30000" dirty="0">
                <a:effectLst>
                  <a:outerShdw blurRad="38100" dist="38100" dir="2700000" algn="tl">
                    <a:srgbClr val="000000">
                      <a:alpha val="43137"/>
                    </a:srgbClr>
                  </a:outerShdw>
                </a:effectLst>
                <a:latin typeface="Arial Rounded MT Bold" panose="020F0704030504030204" pitchFamily="34" charset="0"/>
              </a:rPr>
              <a:t>3 </a:t>
            </a:r>
            <a:r>
              <a:rPr lang="en-US" sz="2300" dirty="0">
                <a:effectLst>
                  <a:outerShdw blurRad="38100" dist="38100" dir="2700000" algn="tl">
                    <a:srgbClr val="000000">
                      <a:alpha val="43137"/>
                    </a:srgbClr>
                  </a:outerShdw>
                </a:effectLst>
                <a:latin typeface="Arial Rounded MT Bold" panose="020F0704030504030204" pitchFamily="34" charset="0"/>
              </a:rPr>
              <a:t> Then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sent this message through the prophet Haggai: </a:t>
            </a:r>
            <a:r>
              <a:rPr lang="en-US" sz="2300" baseline="30000" dirty="0">
                <a:effectLst>
                  <a:outerShdw blurRad="38100" dist="38100" dir="2700000" algn="tl">
                    <a:srgbClr val="000000">
                      <a:alpha val="43137"/>
                    </a:srgbClr>
                  </a:outerShdw>
                </a:effectLst>
                <a:latin typeface="Arial Rounded MT Bold" panose="020F0704030504030204" pitchFamily="34" charset="0"/>
              </a:rPr>
              <a:t>4 </a:t>
            </a:r>
            <a:r>
              <a:rPr lang="en-US" sz="2300" dirty="0">
                <a:effectLst>
                  <a:outerShdw blurRad="38100" dist="38100" dir="2700000" algn="tl">
                    <a:srgbClr val="000000">
                      <a:alpha val="43137"/>
                    </a:srgbClr>
                  </a:outerShdw>
                </a:effectLst>
                <a:latin typeface="Arial Rounded MT Bold" panose="020F0704030504030204" pitchFamily="34" charset="0"/>
              </a:rPr>
              <a:t> “Why are you living in luxurious houses while my house lies in ruins? </a:t>
            </a:r>
            <a:r>
              <a:rPr lang="en-US" sz="2300" baseline="30000" dirty="0">
                <a:effectLst>
                  <a:outerShdw blurRad="38100" dist="38100" dir="2700000" algn="tl">
                    <a:srgbClr val="000000">
                      <a:alpha val="43137"/>
                    </a:srgbClr>
                  </a:outerShdw>
                </a:effectLst>
                <a:latin typeface="Arial Rounded MT Bold" panose="020F0704030504030204" pitchFamily="34" charset="0"/>
              </a:rPr>
              <a:t>5 </a:t>
            </a:r>
            <a:r>
              <a:rPr lang="en-US" sz="2300" dirty="0">
                <a:effectLst>
                  <a:outerShdw blurRad="38100" dist="38100" dir="2700000" algn="tl">
                    <a:srgbClr val="000000">
                      <a:alpha val="43137"/>
                    </a:srgbClr>
                  </a:outerShdw>
                </a:effectLst>
                <a:latin typeface="Arial Rounded MT Bold" panose="020F0704030504030204" pitchFamily="34" charset="0"/>
              </a:rPr>
              <a:t> This is what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of Heaven’s Armies says: Look at what’s happening to you! </a:t>
            </a:r>
            <a:r>
              <a:rPr lang="en-US" sz="2300" baseline="30000" dirty="0">
                <a:effectLst>
                  <a:outerShdw blurRad="38100" dist="38100" dir="2700000" algn="tl">
                    <a:srgbClr val="000000">
                      <a:alpha val="43137"/>
                    </a:srgbClr>
                  </a:outerShdw>
                </a:effectLst>
                <a:latin typeface="Arial Rounded MT Bold" panose="020F0704030504030204" pitchFamily="34" charset="0"/>
              </a:rPr>
              <a:t>6 </a:t>
            </a:r>
            <a:r>
              <a:rPr lang="en-US" sz="2300" dirty="0">
                <a:effectLst>
                  <a:outerShdw blurRad="38100" dist="38100" dir="2700000" algn="tl">
                    <a:srgbClr val="000000">
                      <a:alpha val="43137"/>
                    </a:srgbClr>
                  </a:outerShdw>
                </a:effectLst>
                <a:latin typeface="Arial Rounded MT Bold" panose="020F0704030504030204" pitchFamily="34" charset="0"/>
              </a:rPr>
              <a:t> You have planted much but harvest little. You eat but are not satisfied. You drink but are still thirsty. You put on clothes but cannot keep warm. Your wages disappear as though you were putting them in pockets filled with holes! </a:t>
            </a:r>
            <a:r>
              <a:rPr lang="en-US" sz="2300" baseline="30000" dirty="0">
                <a:effectLst>
                  <a:outerShdw blurRad="38100" dist="38100" dir="2700000" algn="tl">
                    <a:srgbClr val="000000">
                      <a:alpha val="43137"/>
                    </a:srgbClr>
                  </a:outerShdw>
                </a:effectLst>
                <a:latin typeface="Arial Rounded MT Bold" panose="020F0704030504030204" pitchFamily="34" charset="0"/>
              </a:rPr>
              <a:t>7 </a:t>
            </a:r>
            <a:r>
              <a:rPr lang="en-US" sz="2300" dirty="0">
                <a:effectLst>
                  <a:outerShdw blurRad="38100" dist="38100" dir="2700000" algn="tl">
                    <a:srgbClr val="000000">
                      <a:alpha val="43137"/>
                    </a:srgbClr>
                  </a:outerShdw>
                </a:effectLst>
                <a:latin typeface="Arial Rounded MT Bold" panose="020F0704030504030204" pitchFamily="34" charset="0"/>
              </a:rPr>
              <a:t> “This is what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of Heaven’s Armies says: Look at what’s happening to you! </a:t>
            </a:r>
            <a:r>
              <a:rPr lang="en-US" sz="2300" baseline="30000" dirty="0">
                <a:effectLst>
                  <a:outerShdw blurRad="38100" dist="38100" dir="2700000" algn="tl">
                    <a:srgbClr val="000000">
                      <a:alpha val="43137"/>
                    </a:srgbClr>
                  </a:outerShdw>
                </a:effectLst>
                <a:latin typeface="Arial Rounded MT Bold" panose="020F0704030504030204" pitchFamily="34" charset="0"/>
              </a:rPr>
              <a:t>8 </a:t>
            </a:r>
            <a:r>
              <a:rPr lang="en-US" sz="2300" dirty="0">
                <a:effectLst>
                  <a:outerShdw blurRad="38100" dist="38100" dir="2700000" algn="tl">
                    <a:srgbClr val="000000">
                      <a:alpha val="43137"/>
                    </a:srgbClr>
                  </a:outerShdw>
                </a:effectLst>
                <a:latin typeface="Arial Rounded MT Bold" panose="020F0704030504030204" pitchFamily="34" charset="0"/>
              </a:rPr>
              <a:t> Now go up into the hills, bring down timber, and rebuild my house. Then I will take pleasure in it and be honored, says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a:t>
            </a:r>
            <a:r>
              <a:rPr lang="en-US" sz="2300" baseline="30000" dirty="0">
                <a:effectLst>
                  <a:outerShdw blurRad="38100" dist="38100" dir="2700000" algn="tl">
                    <a:srgbClr val="000000">
                      <a:alpha val="43137"/>
                    </a:srgbClr>
                  </a:outerShdw>
                </a:effectLst>
                <a:latin typeface="Arial Rounded MT Bold" panose="020F0704030504030204" pitchFamily="34" charset="0"/>
              </a:rPr>
              <a:t>9 </a:t>
            </a:r>
            <a:r>
              <a:rPr lang="en-US" sz="2300" dirty="0">
                <a:effectLst>
                  <a:outerShdw blurRad="38100" dist="38100" dir="2700000" algn="tl">
                    <a:srgbClr val="000000">
                      <a:alpha val="43137"/>
                    </a:srgbClr>
                  </a:outerShdw>
                </a:effectLst>
                <a:latin typeface="Arial Rounded MT Bold" panose="020F0704030504030204" pitchFamily="34" charset="0"/>
              </a:rPr>
              <a:t> You hoped for rich harvests, but they were poor. And when you brought your harvest home, I blew it away. Why? Because my house lies in ruins, says the </a:t>
            </a:r>
            <a:r>
              <a:rPr lang="en-US" sz="2300" cap="small" dirty="0">
                <a:effectLst>
                  <a:outerShdw blurRad="38100" dist="38100" dir="2700000" algn="tl">
                    <a:srgbClr val="000000">
                      <a:alpha val="43137"/>
                    </a:srgbClr>
                  </a:outerShdw>
                </a:effectLst>
                <a:latin typeface="Arial Rounded MT Bold" panose="020F0704030504030204" pitchFamily="34" charset="0"/>
              </a:rPr>
              <a:t>LORD</a:t>
            </a:r>
            <a:r>
              <a:rPr lang="en-US" sz="2300" dirty="0">
                <a:effectLst>
                  <a:outerShdw blurRad="38100" dist="38100" dir="2700000" algn="tl">
                    <a:srgbClr val="000000">
                      <a:alpha val="43137"/>
                    </a:srgbClr>
                  </a:outerShdw>
                </a:effectLst>
                <a:latin typeface="Arial Rounded MT Bold" panose="020F0704030504030204" pitchFamily="34" charset="0"/>
              </a:rPr>
              <a:t> of Heaven’s Armies, while all of you are busy building your own fine houses. </a:t>
            </a:r>
            <a:r>
              <a:rPr lang="en-US" sz="2300" baseline="30000" dirty="0">
                <a:effectLst>
                  <a:outerShdw blurRad="38100" dist="38100" dir="2700000" algn="tl">
                    <a:srgbClr val="000000">
                      <a:alpha val="43137"/>
                    </a:srgbClr>
                  </a:outerShdw>
                </a:effectLst>
                <a:latin typeface="Arial Rounded MT Bold" panose="020F0704030504030204" pitchFamily="34" charset="0"/>
              </a:rPr>
              <a:t>10 </a:t>
            </a:r>
            <a:r>
              <a:rPr lang="en-US" sz="2300" dirty="0">
                <a:effectLst>
                  <a:outerShdw blurRad="38100" dist="38100" dir="2700000" algn="tl">
                    <a:srgbClr val="000000">
                      <a:alpha val="43137"/>
                    </a:srgbClr>
                  </a:outerShdw>
                </a:effectLst>
                <a:latin typeface="Arial Rounded MT Bold" panose="020F0704030504030204" pitchFamily="34" charset="0"/>
              </a:rPr>
              <a:t> It’s because of you that the heavens withhold the dew and the earth produces no crops. </a:t>
            </a:r>
            <a:r>
              <a:rPr lang="en-US" sz="2300" baseline="30000" dirty="0">
                <a:effectLst>
                  <a:outerShdw blurRad="38100" dist="38100" dir="2700000" algn="tl">
                    <a:srgbClr val="000000">
                      <a:alpha val="43137"/>
                    </a:srgbClr>
                  </a:outerShdw>
                </a:effectLst>
                <a:latin typeface="Arial Rounded MT Bold" panose="020F0704030504030204" pitchFamily="34" charset="0"/>
              </a:rPr>
              <a:t>11 </a:t>
            </a:r>
            <a:r>
              <a:rPr lang="en-US" sz="2300" dirty="0">
                <a:effectLst>
                  <a:outerShdw blurRad="38100" dist="38100" dir="2700000" algn="tl">
                    <a:srgbClr val="000000">
                      <a:alpha val="43137"/>
                    </a:srgbClr>
                  </a:outerShdw>
                </a:effectLst>
                <a:latin typeface="Arial Rounded MT Bold" panose="020F0704030504030204" pitchFamily="34" charset="0"/>
              </a:rPr>
              <a:t> I have called for a drought on your fields and hills—a drought to wither the grain and grapes and olive trees and all your other crops, a drought to starve you and your livestock and to ruin everything you have worked so hard to get.”</a:t>
            </a:r>
            <a:endParaRPr lang="en-US" sz="23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750">
        <p:checker/>
      </p:transition>
    </mc:Choice>
    <mc:Fallback>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6586"/>
            <a:ext cx="6395357" cy="854075"/>
          </a:xfrm>
          <a:solidFill>
            <a:schemeClr val="bg1">
              <a:alpha val="70000"/>
            </a:schemeClr>
          </a:solidFill>
          <a:effectLst>
            <a:softEdge rad="381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Tipping Point (10c-12)</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217373" y="2574471"/>
            <a:ext cx="8982213" cy="4042117"/>
          </a:xfrm>
          <a:solidFill>
            <a:schemeClr val="bg1">
              <a:alpha val="70000"/>
            </a:schemeClr>
          </a:solidFill>
          <a:effectLst>
            <a:softEdge rad="38100"/>
          </a:effectLst>
        </p:spPr>
        <p:txBody>
          <a:bodyPr/>
          <a:lstStyle/>
          <a:p>
            <a:r>
              <a:rPr lang="en-US" sz="3200" b="1" dirty="0">
                <a:effectLst>
                  <a:outerShdw blurRad="38100" dist="38100" dir="2700000" algn="tl">
                    <a:srgbClr val="000000">
                      <a:alpha val="43137"/>
                    </a:srgbClr>
                  </a:outerShdw>
                </a:effectLst>
                <a:latin typeface="Arial Rounded MT Bold" panose="020F0704030504030204" pitchFamily="34" charset="0"/>
              </a:rPr>
              <a:t>My House Full (Principle)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r>
              <a:rPr lang="en-US" sz="3200" b="1" dirty="0">
                <a:effectLst>
                  <a:outerShdw blurRad="38100" dist="38100" dir="2700000" algn="tl">
                    <a:srgbClr val="000000">
                      <a:alpha val="43137"/>
                    </a:srgbClr>
                  </a:outerShdw>
                </a:effectLst>
                <a:latin typeface="Arial Rounded MT Bold" panose="020F0704030504030204" pitchFamily="34" charset="0"/>
              </a:rPr>
              <a:t>Your House Full (Promise)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i="1" dirty="0">
                <a:effectLst>
                  <a:outerShdw blurRad="38100" dist="38100" dir="2700000" algn="tl">
                    <a:srgbClr val="000000">
                      <a:alpha val="43137"/>
                    </a:srgbClr>
                  </a:outerShdw>
                </a:effectLst>
                <a:latin typeface="Arial Rounded MT Bold" panose="020F0704030504030204" pitchFamily="34" charset="0"/>
              </a:rPr>
              <a:t>         …Blessing Cannot Receive</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Are You…</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r>
              <a:rPr lang="en-US" sz="3200" b="1" i="1" dirty="0">
                <a:effectLst>
                  <a:outerShdw blurRad="38100" dist="38100" dir="2700000" algn="tl">
                    <a:srgbClr val="000000">
                      <a:alpha val="43137"/>
                    </a:srgbClr>
                  </a:outerShdw>
                </a:effectLst>
                <a:latin typeface="Arial Rounded MT Bold" panose="020F0704030504030204" pitchFamily="34" charset="0"/>
              </a:rPr>
              <a:t>Just Getting By…?</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lvl="1"/>
            <a:r>
              <a:rPr lang="en-US" sz="3200" b="1" i="1" dirty="0">
                <a:effectLst>
                  <a:outerShdw blurRad="38100" dist="38100" dir="2700000" algn="tl">
                    <a:srgbClr val="000000">
                      <a:alpha val="43137"/>
                    </a:srgbClr>
                  </a:outerShdw>
                </a:effectLst>
                <a:latin typeface="Arial Rounded MT Bold" panose="020F0704030504030204" pitchFamily="34" charset="0"/>
              </a:rPr>
              <a:t>Depending On Yourself …?</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lvl="1"/>
            <a:r>
              <a:rPr lang="en-US" sz="3200" b="1" i="1" dirty="0">
                <a:effectLst>
                  <a:outerShdw blurRad="38100" dist="38100" dir="2700000" algn="tl">
                    <a:srgbClr val="000000">
                      <a:alpha val="43137"/>
                    </a:srgbClr>
                  </a:outerShdw>
                </a:effectLst>
                <a:latin typeface="Arial Rounded MT Bold" panose="020F0704030504030204" pitchFamily="34" charset="0"/>
              </a:rPr>
              <a:t>Living in the Blessings of the Overflow?  </a:t>
            </a:r>
            <a:endParaRPr lang="en-US" sz="2800" b="1" i="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down)">
                                      <p:cBhvr>
                                        <p:cTn id="11" dur="2000"/>
                                        <p:tgtEl>
                                          <p:spTgt spid="3">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2000"/>
                                        <p:tgtEl>
                                          <p:spTgt spid="3">
                                            <p:txEl>
                                              <p:pRg st="3" end="3"/>
                                            </p:tx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right)">
                                      <p:cBhvr>
                                        <p:cTn id="32" dur="2000"/>
                                        <p:tgtEl>
                                          <p:spTgt spid="3">
                                            <p:txEl>
                                              <p:pRg st="4" end="4"/>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2000"/>
                                        <p:tgtEl>
                                          <p:spTgt spid="3">
                                            <p:txEl>
                                              <p:pRg st="5" end="5"/>
                                            </p:txEl>
                                          </p:spTgt>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right)">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3514" y="431386"/>
            <a:ext cx="6464300" cy="854075"/>
          </a:xfrm>
        </p:spPr>
        <p:txBody>
          <a:bodyPr>
            <a:normAutofit/>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Tipping Point (10c-12)</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3391216" y="3020787"/>
            <a:ext cx="8080513" cy="3568700"/>
          </a:xfrm>
          <a:solidFill>
            <a:schemeClr val="tx1">
              <a:alpha val="90000"/>
            </a:schemeClr>
          </a:solidFill>
        </p:spPr>
        <p:txBody>
          <a:bodyPr>
            <a:noAutofit/>
          </a:bodyPr>
          <a:lstStyle/>
          <a:p>
            <a:pPr marL="0" indent="0">
              <a:buNone/>
            </a:pP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Our God…</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      …Is Able</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          …To Turn Any Necessity</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               …Into An Opportunity</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                          Prove Him and See! </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2000"/>
                                        <p:tgtEl>
                                          <p:spTgt spid="3">
                                            <p:txEl>
                                              <p:pRg st="3" end="3"/>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tithe"/>
          <p:cNvPicPr>
            <a:picLocks noChangeAspect="1" noChangeArrowheads="1"/>
          </p:cNvPicPr>
          <p:nvPr/>
        </p:nvPicPr>
        <p:blipFill rotWithShape="1">
          <a:blip r:embed="rId1">
            <a:extLst>
              <a:ext uri="{28A0092B-C50C-407E-A947-70E740481C1C}">
                <a14:useLocalDpi xmlns:a14="http://schemas.microsoft.com/office/drawing/2010/main" val="0"/>
              </a:ext>
            </a:extLst>
          </a:blip>
          <a:srcRect t="7393" r="-3" b="16748"/>
          <a:stretch>
            <a:fillRect/>
          </a:stretch>
        </p:blipFill>
        <p:spPr bwMode="auto">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Image result for tithe"/>
          <p:cNvPicPr>
            <a:picLocks noChangeAspect="1" noChangeArrowheads="1"/>
          </p:cNvPicPr>
          <p:nvPr/>
        </p:nvPicPr>
        <p:blipFill rotWithShape="1">
          <a:blip r:embed="rId2">
            <a:extLst>
              <a:ext uri="{28A0092B-C50C-407E-A947-70E740481C1C}">
                <a14:useLocalDpi xmlns:a14="http://schemas.microsoft.com/office/drawing/2010/main" val="0"/>
              </a:ext>
            </a:extLst>
          </a:blip>
          <a:srcRect t="18170" r="-1" b="-1"/>
          <a:stretch>
            <a:fillRect/>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651" r="2609" b="-1"/>
          <a:stretch>
            <a:fillRect/>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t="17133" r="1" b="22452"/>
          <a:stretch>
            <a:fillRect/>
          </a:stretch>
        </p:blipFill>
        <p:spPr bwMode="auto">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
        <p:nvSpPr>
          <p:cNvPr id="7" name="Content Placeholder 2"/>
          <p:cNvSpPr txBox="1"/>
          <p:nvPr/>
        </p:nvSpPr>
        <p:spPr>
          <a:xfrm>
            <a:off x="1397707" y="2889729"/>
            <a:ext cx="10794273" cy="3950453"/>
          </a:xfrm>
          <a:prstGeom prst="rect">
            <a:avLst/>
          </a:prstGeom>
          <a:solidFill>
            <a:schemeClr val="tx1">
              <a:alpha val="90000"/>
            </a:schemeClr>
          </a:solidFill>
          <a:effectLst>
            <a:softEdge rad="38100"/>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This is the Only Principle Where God Gives Us…</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                               …the Opportunity to Challenge Him</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            He Boldly Says …</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                               </a:t>
            </a: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“Prove ME!”</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Prove</a:t>
            </a: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 to </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rPr>
              <a:t>test</a:t>
            </a: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 (especially metals); </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rPr>
              <a:t>investigate</a:t>
            </a: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 examine,(trial)</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Font typeface="Arial" panose="020B0604020202020204" pitchFamily="34" charset="0"/>
              <a:buNone/>
            </a:pPr>
            <a:r>
              <a:rPr lang="en-US" dirty="0">
                <a:solidFill>
                  <a:schemeClr val="bg1"/>
                </a:solidFill>
                <a:effectLst>
                  <a:outerShdw blurRad="38100" dist="38100" dir="2700000" algn="tl">
                    <a:srgbClr val="000000">
                      <a:alpha val="43137"/>
                    </a:srgbClr>
                  </a:outerShdw>
                </a:effectLst>
                <a:latin typeface="Arial Rounded MT Bold" panose="020F0704030504030204" pitchFamily="34" charset="0"/>
              </a:rPr>
              <a:t>                  </a:t>
            </a: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You Take Care of His Business…</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Font typeface="Arial" panose="020B0604020202020204" pitchFamily="34" charset="0"/>
              <a:buNone/>
            </a:pP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                                   …He Will Take Care of Yours!</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8" name="Content Placeholder 2"/>
          <p:cNvSpPr txBox="1"/>
          <p:nvPr/>
        </p:nvSpPr>
        <p:spPr>
          <a:xfrm>
            <a:off x="1" y="17817"/>
            <a:ext cx="10210800" cy="2475011"/>
          </a:xfrm>
          <a:prstGeom prst="rect">
            <a:avLst/>
          </a:prstGeom>
          <a:solidFill>
            <a:schemeClr val="tx1">
              <a:alpha val="90000"/>
            </a:schemeClr>
          </a:solidFill>
          <a:effectLst>
            <a:softEdge rad="38100"/>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God Operates Through Principles-</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600"/>
              </a:spcBef>
              <a:buFont typeface="Arial" panose="020B0604020202020204" pitchFamily="34" charse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His Principles Challenge Us…</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600"/>
              </a:spcBef>
              <a:buFont typeface="Arial" panose="020B0604020202020204" pitchFamily="34" charse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…Our Faith Determines Our Attitude and Actions</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600"/>
              </a:spcBef>
              <a:buFont typeface="Arial" panose="020B0604020202020204" pitchFamily="34" charse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…Toward His Challenge</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Font typeface="Arial" panose="020B0604020202020204" pitchFamily="34" charset="0"/>
              <a:buNone/>
            </a:pP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8">
                                            <p:txEl>
                                              <p:pRg st="0" end="0"/>
                                            </p:txEl>
                                          </p:spTgt>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8">
                                            <p:txEl>
                                              <p:pRg st="1" end="1"/>
                                            </p:txEl>
                                          </p:spTgt>
                                        </p:tgtEl>
                                      </p:cBhvr>
                                    </p:animEffect>
                                  </p:childTnLst>
                                </p:cTn>
                              </p:par>
                            </p:childTnLst>
                          </p:cTn>
                        </p:par>
                        <p:par>
                          <p:cTn id="24" fill="hold">
                            <p:stCondLst>
                              <p:cond delay="4000"/>
                            </p:stCondLst>
                            <p:childTnLst>
                              <p:par>
                                <p:cTn id="25" presetID="31" presetClass="entr" presetSubtype="0" fill="hold"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8">
                                            <p:txEl>
                                              <p:pRg st="2" end="2"/>
                                            </p:txEl>
                                          </p:spTgt>
                                        </p:tgtEl>
                                      </p:cBhvr>
                                    </p:animEffect>
                                  </p:childTnLst>
                                </p:cTn>
                              </p:par>
                            </p:childTnLst>
                          </p:cTn>
                        </p:par>
                        <p:par>
                          <p:cTn id="31" fill="hold">
                            <p:stCondLst>
                              <p:cond delay="6000"/>
                            </p:stCondLst>
                            <p:childTnLst>
                              <p:par>
                                <p:cTn id="32" presetID="31" presetClass="entr" presetSubtype="0" fill="hold" nodeType="after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 calcmode="lin" valueType="num">
                                      <p:cBhvr>
                                        <p:cTn id="34" dur="2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2000" fill="hold"/>
                                        <p:tgtEl>
                                          <p:spTgt spid="7"/>
                                        </p:tgtEl>
                                        <p:attrNameLst>
                                          <p:attrName>ppt_x</p:attrName>
                                        </p:attrNameLst>
                                      </p:cBhvr>
                                      <p:tavLst>
                                        <p:tav tm="0">
                                          <p:val>
                                            <p:strVal val="0-#ppt_w/2"/>
                                          </p:val>
                                        </p:tav>
                                        <p:tav tm="100000">
                                          <p:val>
                                            <p:strVal val="#ppt_x"/>
                                          </p:val>
                                        </p:tav>
                                      </p:tavLst>
                                    </p:anim>
                                    <p:anim calcmode="lin" valueType="num">
                                      <p:cBhvr additive="base">
                                        <p:cTn id="43" dur="2000" fill="hold"/>
                                        <p:tgtEl>
                                          <p:spTgt spid="7"/>
                                        </p:tgtEl>
                                        <p:attrNameLst>
                                          <p:attrName>ppt_y</p:attrName>
                                        </p:attrNameLst>
                                      </p:cBhvr>
                                      <p:tavLst>
                                        <p:tav tm="0">
                                          <p:val>
                                            <p:strVal val="0-#ppt_h/2"/>
                                          </p:val>
                                        </p:tav>
                                        <p:tav tm="100000">
                                          <p:val>
                                            <p:strVal val="#ppt_y"/>
                                          </p:val>
                                        </p:tav>
                                      </p:tavLst>
                                    </p:anim>
                                  </p:childTnLst>
                                </p:cTn>
                              </p:par>
                              <p:par>
                                <p:cTn id="44" presetID="2" presetClass="entr" presetSubtype="9" fill="hold"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 calcmode="lin" valueType="num">
                                      <p:cBhvr additive="base">
                                        <p:cTn id="46" dur="2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47" dur="20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48" fill="hold">
                            <p:stCondLst>
                              <p:cond delay="2000"/>
                            </p:stCondLst>
                            <p:childTnLst>
                              <p:par>
                                <p:cTn id="49" presetID="2" presetClass="entr" presetSubtype="9" fill="hold" nodeType="after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 calcmode="lin" valueType="num">
                                      <p:cBhvr additive="base">
                                        <p:cTn id="51" dur="2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52" dur="20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 calcmode="lin" valueType="num">
                                      <p:cBhvr additive="base">
                                        <p:cTn id="57" dur="2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58" dur="20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par>
                          <p:cTn id="59" fill="hold">
                            <p:stCondLst>
                              <p:cond delay="2000"/>
                            </p:stCondLst>
                            <p:childTnLst>
                              <p:par>
                                <p:cTn id="60" presetID="2" presetClass="entr" presetSubtype="9" fill="hold" nodeType="after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 calcmode="lin" valueType="num">
                                      <p:cBhvr additive="base">
                                        <p:cTn id="62" dur="2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63" dur="20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9" fill="hold" nodeType="clickEffect">
                                  <p:stCondLst>
                                    <p:cond delay="0"/>
                                  </p:stCondLst>
                                  <p:childTnLst>
                                    <p:set>
                                      <p:cBhvr>
                                        <p:cTn id="67" dur="1" fill="hold">
                                          <p:stCondLst>
                                            <p:cond delay="0"/>
                                          </p:stCondLst>
                                        </p:cTn>
                                        <p:tgtEl>
                                          <p:spTgt spid="7">
                                            <p:txEl>
                                              <p:pRg st="4" end="4"/>
                                            </p:txEl>
                                          </p:spTgt>
                                        </p:tgtEl>
                                        <p:attrNameLst>
                                          <p:attrName>style.visibility</p:attrName>
                                        </p:attrNameLst>
                                      </p:cBhvr>
                                      <p:to>
                                        <p:strVal val="visible"/>
                                      </p:to>
                                    </p:set>
                                    <p:anim calcmode="lin" valueType="num">
                                      <p:cBhvr additive="base">
                                        <p:cTn id="68" dur="2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69" dur="20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9" fill="hold" nodeType="clickEffect">
                                  <p:stCondLst>
                                    <p:cond delay="0"/>
                                  </p:stCondLst>
                                  <p:childTnLst>
                                    <p:set>
                                      <p:cBhvr>
                                        <p:cTn id="73" dur="1" fill="hold">
                                          <p:stCondLst>
                                            <p:cond delay="0"/>
                                          </p:stCondLst>
                                        </p:cTn>
                                        <p:tgtEl>
                                          <p:spTgt spid="7">
                                            <p:txEl>
                                              <p:pRg st="5" end="5"/>
                                            </p:txEl>
                                          </p:spTgt>
                                        </p:tgtEl>
                                        <p:attrNameLst>
                                          <p:attrName>style.visibility</p:attrName>
                                        </p:attrNameLst>
                                      </p:cBhvr>
                                      <p:to>
                                        <p:strVal val="visible"/>
                                      </p:to>
                                    </p:set>
                                    <p:anim calcmode="lin" valueType="num">
                                      <p:cBhvr additive="base">
                                        <p:cTn id="74" dur="2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75" dur="20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par>
                          <p:cTn id="76" fill="hold">
                            <p:stCondLst>
                              <p:cond delay="2000"/>
                            </p:stCondLst>
                            <p:childTnLst>
                              <p:par>
                                <p:cTn id="77" presetID="2" presetClass="entr" presetSubtype="9" fill="hold" nodeType="after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anim calcmode="lin" valueType="num">
                                      <p:cBhvr additive="base">
                                        <p:cTn id="79" dur="2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80" dur="2000" fill="hold"/>
                                        <p:tgtEl>
                                          <p:spTgt spid="7">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74" y="1"/>
            <a:ext cx="11957538" cy="6857999"/>
          </a:xfrm>
        </p:spPr>
        <p:txBody>
          <a:bodyPr>
            <a:noAutofit/>
          </a:bodyPr>
          <a:lstStyle/>
          <a:p>
            <a:pPr marL="0" indent="0">
              <a:lnSpc>
                <a:spcPct val="100000"/>
              </a:lnSpc>
              <a:spcBef>
                <a:spcPts val="0"/>
              </a:spcBef>
              <a:buNone/>
            </a:pPr>
            <a:r>
              <a:rPr lang="en-US" sz="2900" b="1" dirty="0">
                <a:solidFill>
                  <a:schemeClr val="bg1"/>
                </a:solidFill>
                <a:effectLst>
                  <a:outerShdw blurRad="38100" dist="38100" dir="2700000" algn="tl">
                    <a:srgbClr val="000000">
                      <a:alpha val="43137"/>
                    </a:srgbClr>
                  </a:outerShdw>
                </a:effectLst>
              </a:rPr>
              <a:t>Malachi 3:6-12 (KJV) </a:t>
            </a:r>
            <a:br>
              <a:rPr lang="en-US" sz="2900" dirty="0">
                <a:solidFill>
                  <a:schemeClr val="bg1"/>
                </a:solidFill>
                <a:effectLst>
                  <a:outerShdw blurRad="38100" dist="38100" dir="2700000" algn="tl">
                    <a:srgbClr val="000000">
                      <a:alpha val="43137"/>
                    </a:srgbClr>
                  </a:outerShdw>
                </a:effectLst>
              </a:rPr>
            </a:br>
            <a:r>
              <a:rPr lang="en-US" sz="2900" baseline="30000" dirty="0">
                <a:solidFill>
                  <a:schemeClr val="bg1"/>
                </a:solidFill>
                <a:effectLst>
                  <a:outerShdw blurRad="38100" dist="38100" dir="2700000" algn="tl">
                    <a:srgbClr val="000000">
                      <a:alpha val="43137"/>
                    </a:srgbClr>
                  </a:outerShdw>
                </a:effectLst>
              </a:rPr>
              <a:t>6 </a:t>
            </a:r>
            <a:r>
              <a:rPr lang="en-US" sz="2900" dirty="0">
                <a:solidFill>
                  <a:schemeClr val="bg1"/>
                </a:solidFill>
                <a:effectLst>
                  <a:outerShdw blurRad="38100" dist="38100" dir="2700000" algn="tl">
                    <a:srgbClr val="000000">
                      <a:alpha val="43137"/>
                    </a:srgbClr>
                  </a:outerShdw>
                </a:effectLst>
              </a:rPr>
              <a:t>For I am the </a:t>
            </a:r>
            <a:r>
              <a:rPr lang="en-US" sz="2900" cap="small" dirty="0">
                <a:solidFill>
                  <a:schemeClr val="bg1"/>
                </a:solidFill>
                <a:effectLst>
                  <a:outerShdw blurRad="38100" dist="38100" dir="2700000" algn="tl">
                    <a:srgbClr val="000000">
                      <a:alpha val="43137"/>
                    </a:srgbClr>
                  </a:outerShdw>
                </a:effectLst>
              </a:rPr>
              <a:t>Lord</a:t>
            </a:r>
            <a:r>
              <a:rPr lang="en-US" sz="2900" dirty="0">
                <a:solidFill>
                  <a:schemeClr val="bg1"/>
                </a:solidFill>
                <a:effectLst>
                  <a:outerShdw blurRad="38100" dist="38100" dir="2700000" algn="tl">
                    <a:srgbClr val="000000">
                      <a:alpha val="43137"/>
                    </a:srgbClr>
                  </a:outerShdw>
                </a:effectLst>
              </a:rPr>
              <a:t>, I change not; therefore ye sons of Jacob are not consumed.</a:t>
            </a:r>
            <a:endParaRPr lang="en-US" sz="2900" dirty="0">
              <a:solidFill>
                <a:schemeClr val="bg1"/>
              </a:solidFill>
              <a:effectLst>
                <a:outerShdw blurRad="38100" dist="38100" dir="2700000" algn="tl">
                  <a:srgbClr val="000000">
                    <a:alpha val="43137"/>
                  </a:srgbClr>
                </a:outerShdw>
              </a:effectLst>
            </a:endParaRPr>
          </a:p>
          <a:p>
            <a:pPr marL="0" indent="0">
              <a:lnSpc>
                <a:spcPct val="100000"/>
              </a:lnSpc>
              <a:spcBef>
                <a:spcPts val="0"/>
              </a:spcBef>
              <a:buNone/>
            </a:pPr>
            <a:r>
              <a:rPr lang="en-US" sz="2900" baseline="30000" dirty="0">
                <a:solidFill>
                  <a:schemeClr val="bg1"/>
                </a:solidFill>
                <a:effectLst>
                  <a:outerShdw blurRad="38100" dist="38100" dir="2700000" algn="tl">
                    <a:srgbClr val="000000">
                      <a:alpha val="43137"/>
                    </a:srgbClr>
                  </a:outerShdw>
                </a:effectLst>
              </a:rPr>
              <a:t>7 </a:t>
            </a:r>
            <a:r>
              <a:rPr lang="en-US" sz="2900" dirty="0">
                <a:solidFill>
                  <a:schemeClr val="bg1"/>
                </a:solidFill>
                <a:effectLst>
                  <a:outerShdw blurRad="38100" dist="38100" dir="2700000" algn="tl">
                    <a:srgbClr val="000000">
                      <a:alpha val="43137"/>
                    </a:srgbClr>
                  </a:outerShdw>
                </a:effectLst>
              </a:rPr>
              <a:t>Even from the days of your fathers ye are gone away from mine ordinances, and have not kept them. Return unto me, and I will return unto you, saith the </a:t>
            </a:r>
            <a:r>
              <a:rPr lang="en-US" sz="2900" cap="small" dirty="0">
                <a:solidFill>
                  <a:schemeClr val="bg1"/>
                </a:solidFill>
                <a:effectLst>
                  <a:outerShdw blurRad="38100" dist="38100" dir="2700000" algn="tl">
                    <a:srgbClr val="000000">
                      <a:alpha val="43137"/>
                    </a:srgbClr>
                  </a:outerShdw>
                </a:effectLst>
              </a:rPr>
              <a:t>Lord</a:t>
            </a:r>
            <a:r>
              <a:rPr lang="en-US" sz="2900" dirty="0">
                <a:solidFill>
                  <a:schemeClr val="bg1"/>
                </a:solidFill>
                <a:effectLst>
                  <a:outerShdw blurRad="38100" dist="38100" dir="2700000" algn="tl">
                    <a:srgbClr val="000000">
                      <a:alpha val="43137"/>
                    </a:srgbClr>
                  </a:outerShdw>
                </a:effectLst>
              </a:rPr>
              <a:t> of hosts. But ye said, Wherein shall we return? </a:t>
            </a:r>
            <a:r>
              <a:rPr lang="en-US" sz="2900" baseline="30000" dirty="0">
                <a:solidFill>
                  <a:schemeClr val="bg1"/>
                </a:solidFill>
                <a:effectLst>
                  <a:outerShdw blurRad="38100" dist="38100" dir="2700000" algn="tl">
                    <a:srgbClr val="000000">
                      <a:alpha val="43137"/>
                    </a:srgbClr>
                  </a:outerShdw>
                </a:effectLst>
              </a:rPr>
              <a:t>8 </a:t>
            </a:r>
            <a:r>
              <a:rPr lang="en-US" sz="2900" dirty="0">
                <a:solidFill>
                  <a:schemeClr val="bg1"/>
                </a:solidFill>
                <a:effectLst>
                  <a:outerShdw blurRad="38100" dist="38100" dir="2700000" algn="tl">
                    <a:srgbClr val="000000">
                      <a:alpha val="43137"/>
                    </a:srgbClr>
                  </a:outerShdw>
                </a:effectLst>
              </a:rPr>
              <a:t>Will a man rob God? Yet ye have robbed me. But ye say, Wherein have we robbed thee? In tithes and offerings. </a:t>
            </a:r>
            <a:r>
              <a:rPr lang="en-US" sz="2900" baseline="30000" dirty="0">
                <a:solidFill>
                  <a:schemeClr val="bg1"/>
                </a:solidFill>
                <a:effectLst>
                  <a:outerShdw blurRad="38100" dist="38100" dir="2700000" algn="tl">
                    <a:srgbClr val="000000">
                      <a:alpha val="43137"/>
                    </a:srgbClr>
                  </a:outerShdw>
                </a:effectLst>
              </a:rPr>
              <a:t>9 </a:t>
            </a:r>
            <a:r>
              <a:rPr lang="en-US" sz="2900" dirty="0">
                <a:solidFill>
                  <a:schemeClr val="bg1"/>
                </a:solidFill>
                <a:effectLst>
                  <a:outerShdw blurRad="38100" dist="38100" dir="2700000" algn="tl">
                    <a:srgbClr val="000000">
                      <a:alpha val="43137"/>
                    </a:srgbClr>
                  </a:outerShdw>
                </a:effectLst>
              </a:rPr>
              <a:t>Ye are cursed with a curse: for ye have robbed me, even this whole nation. </a:t>
            </a:r>
            <a:r>
              <a:rPr lang="en-US" sz="2900" baseline="30000" dirty="0">
                <a:solidFill>
                  <a:schemeClr val="bg1"/>
                </a:solidFill>
                <a:effectLst>
                  <a:outerShdw blurRad="38100" dist="38100" dir="2700000" algn="tl">
                    <a:srgbClr val="000000">
                      <a:alpha val="43137"/>
                    </a:srgbClr>
                  </a:outerShdw>
                </a:effectLst>
              </a:rPr>
              <a:t>10 </a:t>
            </a:r>
            <a:r>
              <a:rPr lang="en-US" sz="2900" dirty="0">
                <a:solidFill>
                  <a:schemeClr val="bg1"/>
                </a:solidFill>
                <a:effectLst>
                  <a:outerShdw blurRad="38100" dist="38100" dir="2700000" algn="tl">
                    <a:srgbClr val="000000">
                      <a:alpha val="43137"/>
                    </a:srgbClr>
                  </a:outerShdw>
                </a:effectLst>
              </a:rPr>
              <a:t>Bring ye all the tithes into the storehouse, that there may be meat in mine house, and prove me now herewith, saith the </a:t>
            </a:r>
            <a:r>
              <a:rPr lang="en-US" sz="2900" cap="small" dirty="0">
                <a:solidFill>
                  <a:schemeClr val="bg1"/>
                </a:solidFill>
                <a:effectLst>
                  <a:outerShdw blurRad="38100" dist="38100" dir="2700000" algn="tl">
                    <a:srgbClr val="000000">
                      <a:alpha val="43137"/>
                    </a:srgbClr>
                  </a:outerShdw>
                </a:effectLst>
              </a:rPr>
              <a:t>Lord</a:t>
            </a:r>
            <a:r>
              <a:rPr lang="en-US" sz="2900" dirty="0">
                <a:solidFill>
                  <a:schemeClr val="bg1"/>
                </a:solidFill>
                <a:effectLst>
                  <a:outerShdw blurRad="38100" dist="38100" dir="2700000" algn="tl">
                    <a:srgbClr val="000000">
                      <a:alpha val="43137"/>
                    </a:srgbClr>
                  </a:outerShdw>
                </a:effectLst>
              </a:rPr>
              <a:t> of hosts, if I will not open you the windows of heaven, and pour you out a blessing, that there shall not be room enough to receive it. </a:t>
            </a:r>
            <a:r>
              <a:rPr lang="en-US" sz="2900" baseline="30000" dirty="0">
                <a:solidFill>
                  <a:schemeClr val="bg1"/>
                </a:solidFill>
                <a:effectLst>
                  <a:outerShdw blurRad="38100" dist="38100" dir="2700000" algn="tl">
                    <a:srgbClr val="000000">
                      <a:alpha val="43137"/>
                    </a:srgbClr>
                  </a:outerShdw>
                </a:effectLst>
              </a:rPr>
              <a:t>11 </a:t>
            </a:r>
            <a:r>
              <a:rPr lang="en-US" sz="2900" dirty="0">
                <a:solidFill>
                  <a:schemeClr val="bg1"/>
                </a:solidFill>
                <a:effectLst>
                  <a:outerShdw blurRad="38100" dist="38100" dir="2700000" algn="tl">
                    <a:srgbClr val="000000">
                      <a:alpha val="43137"/>
                    </a:srgbClr>
                  </a:outerShdw>
                </a:effectLst>
              </a:rPr>
              <a:t>And I will rebuke the devourer for your sakes, and he shall not destroy the fruits of your ground; neither shall your vine cast her fruit before the time in the field, saith the </a:t>
            </a:r>
            <a:r>
              <a:rPr lang="en-US" sz="2900" cap="small" dirty="0">
                <a:solidFill>
                  <a:schemeClr val="bg1"/>
                </a:solidFill>
                <a:effectLst>
                  <a:outerShdw blurRad="38100" dist="38100" dir="2700000" algn="tl">
                    <a:srgbClr val="000000">
                      <a:alpha val="43137"/>
                    </a:srgbClr>
                  </a:outerShdw>
                </a:effectLst>
              </a:rPr>
              <a:t>Lord</a:t>
            </a:r>
            <a:r>
              <a:rPr lang="en-US" sz="2900" dirty="0">
                <a:solidFill>
                  <a:schemeClr val="bg1"/>
                </a:solidFill>
                <a:effectLst>
                  <a:outerShdw blurRad="38100" dist="38100" dir="2700000" algn="tl">
                    <a:srgbClr val="000000">
                      <a:alpha val="43137"/>
                    </a:srgbClr>
                  </a:outerShdw>
                </a:effectLst>
              </a:rPr>
              <a:t> of hosts. </a:t>
            </a:r>
            <a:r>
              <a:rPr lang="en-US" sz="2900" baseline="30000" dirty="0">
                <a:solidFill>
                  <a:schemeClr val="bg1"/>
                </a:solidFill>
                <a:effectLst>
                  <a:outerShdw blurRad="38100" dist="38100" dir="2700000" algn="tl">
                    <a:srgbClr val="000000">
                      <a:alpha val="43137"/>
                    </a:srgbClr>
                  </a:outerShdw>
                </a:effectLst>
              </a:rPr>
              <a:t>12 </a:t>
            </a:r>
            <a:r>
              <a:rPr lang="en-US" sz="2900" dirty="0">
                <a:solidFill>
                  <a:schemeClr val="bg1"/>
                </a:solidFill>
                <a:effectLst>
                  <a:outerShdw blurRad="38100" dist="38100" dir="2700000" algn="tl">
                    <a:srgbClr val="000000">
                      <a:alpha val="43137"/>
                    </a:srgbClr>
                  </a:outerShdw>
                </a:effectLst>
              </a:rPr>
              <a:t>And all nations shall call you blessed: for ye shall be a delightsome land, saith the </a:t>
            </a:r>
            <a:r>
              <a:rPr lang="en-US" sz="2900" cap="small" dirty="0">
                <a:solidFill>
                  <a:schemeClr val="bg1"/>
                </a:solidFill>
                <a:effectLst>
                  <a:outerShdw blurRad="38100" dist="38100" dir="2700000" algn="tl">
                    <a:srgbClr val="000000">
                      <a:alpha val="43137"/>
                    </a:srgbClr>
                  </a:outerShdw>
                </a:effectLst>
              </a:rPr>
              <a:t>Lord</a:t>
            </a:r>
            <a:r>
              <a:rPr lang="en-US" sz="2900" dirty="0">
                <a:solidFill>
                  <a:schemeClr val="bg1"/>
                </a:solidFill>
                <a:effectLst>
                  <a:outerShdw blurRad="38100" dist="38100" dir="2700000" algn="tl">
                    <a:srgbClr val="000000">
                      <a:alpha val="43137"/>
                    </a:srgbClr>
                  </a:outerShdw>
                </a:effectLst>
              </a:rPr>
              <a:t> of hosts.</a:t>
            </a:r>
            <a:endParaRPr lang="en-US" sz="2900"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6857" y="5157154"/>
            <a:ext cx="2172286" cy="854075"/>
          </a:xfrm>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Timing</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51791" y="2541564"/>
            <a:ext cx="11102009" cy="1420836"/>
          </a:xfrm>
        </p:spPr>
        <p:txBody>
          <a:bodyPr>
            <a:normAutofit/>
          </a:bodyPr>
          <a:lstStyle/>
          <a:p>
            <a:pPr marL="0" indent="0">
              <a:lnSpc>
                <a:spcPct val="100000"/>
              </a:lnSpc>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This is the Last Message Before the 400 Silent Years </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…Between the Old Test. and the New Test.</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59486" y="534800"/>
            <a:ext cx="3766457" cy="854075"/>
          </a:xfrm>
          <a:solidFill>
            <a:schemeClr val="tx1">
              <a:alpha val="70000"/>
            </a:schemeClr>
          </a:solidFill>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Target (10b)</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57944" y="1774373"/>
            <a:ext cx="11688417" cy="4152900"/>
          </a:xfrm>
          <a:solidFill>
            <a:schemeClr val="tx1">
              <a:alpha val="70000"/>
            </a:schemeClr>
          </a:solidFill>
        </p:spPr>
        <p:txBody>
          <a:bodyPr>
            <a:normAutofit/>
          </a:bodyPr>
          <a:lstStyle/>
          <a:p>
            <a:pPr marL="0" indent="0">
              <a:lnSpc>
                <a:spcPct val="100000"/>
              </a:lnSpc>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It was </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Specific - </a:t>
            </a:r>
            <a:r>
              <a:rPr lang="en-US" sz="3200" i="1" dirty="0">
                <a:solidFill>
                  <a:schemeClr val="bg1"/>
                </a:solidFill>
                <a:effectLst>
                  <a:outerShdw blurRad="38100" dist="38100" dir="2700000" algn="tl">
                    <a:srgbClr val="000000">
                      <a:alpha val="43137"/>
                    </a:srgbClr>
                  </a:outerShdw>
                </a:effectLst>
                <a:latin typeface="Arial Rounded MT Bold" panose="020F0704030504030204" pitchFamily="34" charset="0"/>
              </a:rPr>
              <a:t>…bring..all the Tithes</a:t>
            </a:r>
            <a:endParaRPr lang="en-US" sz="3200" i="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Specified - </a:t>
            </a:r>
            <a:r>
              <a:rPr lang="en-US" sz="3200" i="1" dirty="0">
                <a:solidFill>
                  <a:schemeClr val="bg1"/>
                </a:solidFill>
                <a:effectLst>
                  <a:outerShdw blurRad="38100" dist="38100" dir="2700000" algn="tl">
                    <a:srgbClr val="000000">
                      <a:alpha val="43137"/>
                    </a:srgbClr>
                  </a:outerShdw>
                </a:effectLst>
                <a:latin typeface="Arial Rounded MT Bold" panose="020F0704030504030204" pitchFamily="34" charset="0"/>
              </a:rPr>
              <a:t>…into the Storehouse</a:t>
            </a:r>
            <a:endParaRPr lang="en-US" sz="3200" i="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Special - </a:t>
            </a:r>
            <a:r>
              <a:rPr lang="en-US" sz="3200" i="1" dirty="0">
                <a:solidFill>
                  <a:schemeClr val="bg1"/>
                </a:solidFill>
                <a:effectLst>
                  <a:outerShdw blurRad="38100" dist="38100" dir="2700000" algn="tl">
                    <a:srgbClr val="000000">
                      <a:alpha val="43137"/>
                    </a:srgbClr>
                  </a:outerShdw>
                </a:effectLst>
                <a:latin typeface="Arial Rounded MT Bold" panose="020F0704030504030204" pitchFamily="34" charset="0"/>
              </a:rPr>
              <a:t>…there may be meat in My House</a:t>
            </a:r>
            <a:endParaRPr lang="en-US" sz="3200" i="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i="1" dirty="0">
                <a:solidFill>
                  <a:schemeClr val="bg1"/>
                </a:solidFill>
                <a:effectLst>
                  <a:outerShdw blurRad="38100" dist="38100" dir="2700000" algn="tl">
                    <a:srgbClr val="000000">
                      <a:alpha val="43137"/>
                    </a:srgbClr>
                  </a:outerShdw>
                </a:effectLst>
                <a:latin typeface="Arial Rounded MT Bold" panose="020F0704030504030204" pitchFamily="34" charset="0"/>
              </a:rPr>
              <a:t>“Bring ye all the tithes into the storehouse, that there may be meat in mine house, and prove me now herewith, saith the </a:t>
            </a:r>
            <a:r>
              <a:rPr lang="en-US" sz="3200" b="1" i="1" cap="small" dirty="0">
                <a:solidFill>
                  <a:schemeClr val="bg1"/>
                </a:solidFill>
                <a:effectLst>
                  <a:outerShdw blurRad="38100" dist="38100" dir="2700000" algn="tl">
                    <a:srgbClr val="000000">
                      <a:alpha val="43137"/>
                    </a:srgbClr>
                  </a:outerShdw>
                </a:effectLst>
                <a:latin typeface="Arial Rounded MT Bold" panose="020F0704030504030204" pitchFamily="34" charset="0"/>
              </a:rPr>
              <a:t>LORD</a:t>
            </a:r>
            <a:r>
              <a:rPr lang="en-US" sz="3200" b="1" i="1" dirty="0">
                <a:solidFill>
                  <a:schemeClr val="bg1"/>
                </a:solidFill>
                <a:effectLst>
                  <a:outerShdw blurRad="38100" dist="38100" dir="2700000" algn="tl">
                    <a:srgbClr val="000000">
                      <a:alpha val="43137"/>
                    </a:srgbClr>
                  </a:outerShdw>
                </a:effectLst>
                <a:latin typeface="Arial Rounded MT Bold" panose="020F0704030504030204" pitchFamily="34" charset="0"/>
              </a:rPr>
              <a:t> of hosts”</a:t>
            </a:r>
            <a:endParaRPr lang="en-US" sz="3200" b="1" i="1" dirty="0">
              <a:solidFill>
                <a:schemeClr val="bg1"/>
              </a:solidFill>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childTnLst>
                          </p:cTn>
                        </p:par>
                        <p:par>
                          <p:cTn id="24" fill="hold">
                            <p:stCondLst>
                              <p:cond delay="3000"/>
                            </p:stCondLst>
                            <p:childTnLst>
                              <p:par>
                                <p:cTn id="25" presetID="3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1" end="1"/>
                                            </p:txEl>
                                          </p:spTgt>
                                        </p:tgtEl>
                                      </p:cBhvr>
                                    </p:animEffect>
                                  </p:childTnLst>
                                </p:cTn>
                              </p:par>
                            </p:childTnLst>
                          </p:cTn>
                        </p:par>
                        <p:par>
                          <p:cTn id="31" fill="hold">
                            <p:stCondLst>
                              <p:cond delay="5000"/>
                            </p:stCondLst>
                            <p:childTnLst>
                              <p:par>
                                <p:cTn id="32" presetID="31" presetClass="entr" presetSubtype="0"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2" end="2"/>
                                            </p:txEl>
                                          </p:spTgt>
                                        </p:tgtEl>
                                      </p:cBhvr>
                                    </p:animEffect>
                                  </p:childTnLst>
                                </p:cTn>
                              </p:par>
                            </p:childTnLst>
                          </p:cTn>
                        </p:par>
                        <p:par>
                          <p:cTn id="38" fill="hold">
                            <p:stCondLst>
                              <p:cond delay="7000"/>
                            </p:stCondLst>
                            <p:childTnLst>
                              <p:par>
                                <p:cTn id="39" presetID="31"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4" dur="2000"/>
                                        <p:tgtEl>
                                          <p:spTgt spid="3">
                                            <p:txEl>
                                              <p:pRg st="3" end="3"/>
                                            </p:txEl>
                                          </p:spTgt>
                                        </p:tgtEl>
                                      </p:cBhvr>
                                    </p:animEffect>
                                  </p:childTnLst>
                                </p:cTn>
                              </p:par>
                            </p:childTnLst>
                          </p:cTn>
                        </p:par>
                        <p:par>
                          <p:cTn id="45" fill="hold">
                            <p:stCondLst>
                              <p:cond delay="9000"/>
                            </p:stCondLst>
                            <p:childTnLst>
                              <p:par>
                                <p:cTn id="46" presetID="31" presetClass="entr" presetSubtype="0" fill="hold" grpId="0" nodeType="after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p:cTn id="4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8565"/>
            <a:ext cx="10515600" cy="5639435"/>
          </a:xfrm>
          <a:solidFill>
            <a:schemeClr val="tx1">
              <a:alpha val="90000"/>
            </a:schemeClr>
          </a:solidFill>
        </p:spPr>
        <p:txBody>
          <a:bodyPr>
            <a:normAutofit/>
          </a:bodyPr>
          <a:lstStyle/>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Prove </a:t>
            </a: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(10a) </a:t>
            </a:r>
            <a:r>
              <a:rPr lang="en-US" b="1"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prove</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 me now herewith, saith..</a:t>
            </a:r>
            <a:r>
              <a:rPr lang="en-US" i="1" cap="small"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LORD</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 of hosts</a:t>
            </a:r>
            <a:endPar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endParaRPr>
          </a:p>
          <a:p>
            <a:pPr lvl="1">
              <a:buFont typeface="Courier New" panose="02070309020205020404" pitchFamily="49" charset="0"/>
              <a:buChar char="o"/>
            </a:pPr>
            <a:r>
              <a:rPr lang="en-US" sz="2800" b="1" i="1" dirty="0">
                <a:solidFill>
                  <a:schemeClr val="bg1"/>
                </a:solidFill>
                <a:effectLst>
                  <a:outerShdw blurRad="38100" dist="38100" dir="2700000" algn="tl">
                    <a:srgbClr val="000000">
                      <a:alpha val="43137"/>
                    </a:srgbClr>
                  </a:outerShdw>
                </a:effectLst>
                <a:latin typeface="Arial Rounded MT Bold" panose="020F0704030504030204" pitchFamily="34" charset="0"/>
              </a:rPr>
              <a:t> </a:t>
            </a: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Challenge was not God Punishing them but…</a:t>
            </a:r>
            <a:endPar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457200" lvl="1" indent="0">
              <a:buNone/>
            </a:pP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            …God Challenged them to Prove Him!!!</a:t>
            </a:r>
            <a:endPar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Promise </a:t>
            </a: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(10b)</a:t>
            </a:r>
            <a:r>
              <a:rPr lang="en-US" sz="1800" dirty="0">
                <a:solidFill>
                  <a:schemeClr val="bg1"/>
                </a:solidFill>
                <a:effectLst/>
                <a:latin typeface="Times New Roman" panose="02020603050405020304" pitchFamily="18" charset="0"/>
                <a:ea typeface="Times New Roman" panose="02020603050405020304" pitchFamily="18" charset="0"/>
              </a:rPr>
              <a:t> </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I will not open you the windows of heaven, and pour you out a blessing, that there shall not be room enough to receive it. </a:t>
            </a:r>
            <a:endPar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endParaRPr>
          </a:p>
          <a:p>
            <a:pPr lvl="1">
              <a:buFont typeface="Courier New" panose="02070309020205020404" pitchFamily="49" charset="0"/>
              <a:buChar char="o"/>
            </a:pP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 Change for the Good…</a:t>
            </a:r>
            <a:endPar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457200" lvl="1" indent="0">
              <a:buNone/>
            </a:pP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                      …if the Good would Change</a:t>
            </a:r>
            <a:endPar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Power </a:t>
            </a:r>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(11) </a:t>
            </a:r>
            <a:r>
              <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rPr>
              <a:t>I will rebuke the devourer for your sakes, and he shall not destroy…</a:t>
            </a:r>
            <a:endParaRPr lang="en-US" i="1" dirty="0">
              <a:solidFill>
                <a:schemeClr val="bg1"/>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endParaRPr>
          </a:p>
          <a:p>
            <a:pPr lvl="1">
              <a:buFont typeface="Courier New" panose="02070309020205020404" pitchFamily="49" charset="0"/>
              <a:buChar char="o"/>
            </a:pPr>
            <a:r>
              <a:rPr lang="en-US" sz="2800" b="1" i="1" dirty="0">
                <a:solidFill>
                  <a:schemeClr val="bg1"/>
                </a:solidFill>
                <a:effectLst>
                  <a:outerShdw blurRad="38100" dist="38100" dir="2700000" algn="tl">
                    <a:srgbClr val="000000">
                      <a:alpha val="43137"/>
                    </a:srgbClr>
                  </a:outerShdw>
                </a:effectLst>
                <a:latin typeface="Arial Rounded MT Bold" panose="020F0704030504030204" pitchFamily="34" charset="0"/>
              </a:rPr>
              <a:t>  </a:t>
            </a: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Call Off the Destruction…</a:t>
            </a:r>
            <a:endPar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457200" lvl="1" indent="0">
              <a:buNone/>
            </a:pPr>
            <a:r>
              <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rPr>
              <a:t>                 …they had Called On Themselves</a:t>
            </a:r>
            <a:endParaRPr lang="en-US" sz="28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7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528"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6" dur="20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2000"/>
                                        <p:tgtEl>
                                          <p:spTgt spid="3">
                                            <p:txEl>
                                              <p:pRg st="1" end="1"/>
                                            </p:txEl>
                                          </p:spTgt>
                                        </p:tgtEl>
                                      </p:cBhvr>
                                    </p:animEffect>
                                  </p:childTnLst>
                                </p:cTn>
                              </p:par>
                            </p:childTnLst>
                          </p:cTn>
                        </p:par>
                        <p:par>
                          <p:cTn id="23" fill="hold">
                            <p:stCondLst>
                              <p:cond delay="4000"/>
                            </p:stCondLst>
                            <p:childTnLst>
                              <p:par>
                                <p:cTn id="24" presetID="53" presetClass="entr" presetSubtype="528"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30" dur="20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3">
                                            <p:txEl>
                                              <p:pRg st="3" end="3"/>
                                            </p:txEl>
                                          </p:spTgt>
                                        </p:tgtEl>
                                      </p:cBhvr>
                                    </p:animEffect>
                                    <p:anim calcmode="lin" valueType="num">
                                      <p:cBhvr>
                                        <p:cTn id="38" dur="2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39" dur="20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3">
                                            <p:txEl>
                                              <p:pRg st="4" end="4"/>
                                            </p:txEl>
                                          </p:spTgt>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53" dur="20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0" dur="2000"/>
                                        <p:tgtEl>
                                          <p:spTgt spid="3">
                                            <p:txEl>
                                              <p:pRg st="6" end="6"/>
                                            </p:txEl>
                                          </p:spTgt>
                                        </p:tgtEl>
                                      </p:cBhvr>
                                    </p:animEffect>
                                    <p:anim calcmode="lin" valueType="num">
                                      <p:cBhvr>
                                        <p:cTn id="61" dur="2000" fill="hold"/>
                                        <p:tgtEl>
                                          <p:spTgt spid="3">
                                            <p:txEl>
                                              <p:pRg st="6" end="6"/>
                                            </p:txEl>
                                          </p:spTgt>
                                        </p:tgtEl>
                                        <p:attrNameLst>
                                          <p:attrName>ppt_x</p:attrName>
                                        </p:attrNameLst>
                                      </p:cBhvr>
                                      <p:tavLst>
                                        <p:tav tm="0">
                                          <p:val>
                                            <p:fltVal val="0.5"/>
                                          </p:val>
                                        </p:tav>
                                        <p:tav tm="100000">
                                          <p:val>
                                            <p:strVal val="#ppt_x"/>
                                          </p:val>
                                        </p:tav>
                                      </p:tavLst>
                                    </p:anim>
                                    <p:anim calcmode="lin" valueType="num">
                                      <p:cBhvr>
                                        <p:cTn id="62" dur="2000" fill="hold"/>
                                        <p:tgtEl>
                                          <p:spTgt spid="3">
                                            <p:txEl>
                                              <p:pRg st="6" end="6"/>
                                            </p:txEl>
                                          </p:spTgt>
                                        </p:tgtEl>
                                        <p:attrNameLst>
                                          <p:attrName>ppt_y</p:attrName>
                                        </p:attrNameLst>
                                      </p:cBhvr>
                                      <p:tavLst>
                                        <p:tav tm="0">
                                          <p:val>
                                            <p:fltVal val="0.5"/>
                                          </p:val>
                                        </p:tav>
                                        <p:tav tm="100000">
                                          <p:val>
                                            <p:strVal val="#ppt_y"/>
                                          </p:val>
                                        </p:tav>
                                      </p:tavLst>
                                    </p:anim>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7"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8" dur="2000"/>
                                        <p:tgtEl>
                                          <p:spTgt spid="3">
                                            <p:txEl>
                                              <p:pRg st="7" end="7"/>
                                            </p:txEl>
                                          </p:spTgt>
                                        </p:tgtEl>
                                      </p:cBhvr>
                                    </p:animEffect>
                                  </p:childTnLst>
                                </p:cTn>
                              </p:par>
                            </p:childTnLst>
                          </p:cTn>
                        </p:par>
                        <p:par>
                          <p:cTn id="69" fill="hold">
                            <p:stCondLst>
                              <p:cond delay="4000"/>
                            </p:stCondLst>
                            <p:childTnLst>
                              <p:par>
                                <p:cTn id="70" presetID="53" presetClass="entr" presetSubtype="528" fill="hold" grpId="0" nodeType="after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 calcmode="lin" valueType="num">
                                      <p:cBhvr>
                                        <p:cTn id="72"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3"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4" dur="2000"/>
                                        <p:tgtEl>
                                          <p:spTgt spid="3">
                                            <p:txEl>
                                              <p:pRg st="8" end="8"/>
                                            </p:txEl>
                                          </p:spTgt>
                                        </p:tgtEl>
                                      </p:cBhvr>
                                    </p:animEffect>
                                    <p:anim calcmode="lin" valueType="num">
                                      <p:cBhvr>
                                        <p:cTn id="75" dur="2000" fill="hold"/>
                                        <p:tgtEl>
                                          <p:spTgt spid="3">
                                            <p:txEl>
                                              <p:pRg st="8" end="8"/>
                                            </p:txEl>
                                          </p:spTgt>
                                        </p:tgtEl>
                                        <p:attrNameLst>
                                          <p:attrName>ppt_x</p:attrName>
                                        </p:attrNameLst>
                                      </p:cBhvr>
                                      <p:tavLst>
                                        <p:tav tm="0">
                                          <p:val>
                                            <p:fltVal val="0.5"/>
                                          </p:val>
                                        </p:tav>
                                        <p:tav tm="100000">
                                          <p:val>
                                            <p:strVal val="#ppt_x"/>
                                          </p:val>
                                        </p:tav>
                                      </p:tavLst>
                                    </p:anim>
                                    <p:anim calcmode="lin" valueType="num">
                                      <p:cBhvr>
                                        <p:cTn id="76" dur="2000" fill="hold"/>
                                        <p:tgtEl>
                                          <p:spTgt spid="3">
                                            <p:txEl>
                                              <p:pRg st="8" end="8"/>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5445760" y="41077"/>
            <a:ext cx="6746240" cy="1754326"/>
          </a:xfrm>
          <a:prstGeom prst="rect">
            <a:avLst/>
          </a:prstGeom>
          <a:solidFill>
            <a:schemeClr val="tx1"/>
          </a:solidFill>
        </p:spPr>
        <p:txBody>
          <a:bodyPr wrap="square" rtlCol="0">
            <a:spAutoFit/>
          </a:bodyPr>
          <a:lstStyle/>
          <a:p>
            <a:pPr>
              <a:lnSpc>
                <a:spcPct val="100000"/>
              </a:lnSpc>
            </a:pP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The Tithe Doesn’t Guarantee </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457200" indent="-457200">
              <a:lnSpc>
                <a:spcPct val="100000"/>
              </a:lnSpc>
              <a:buFont typeface="Arial" panose="020B0604020202020204" pitchFamily="34" charset="0"/>
              <a:buChar char="•"/>
            </a:pP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Problem Free Life</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457200" indent="-457200">
              <a:lnSpc>
                <a:spcPct val="100000"/>
              </a:lnSpc>
              <a:buFont typeface="Arial" panose="020B0604020202020204" pitchFamily="34" charset="0"/>
              <a:buChar char="•"/>
            </a:pP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But a Powerful Life</a:t>
            </a:r>
            <a:endParaRPr lang="en-US" dirty="0">
              <a:solidFill>
                <a:schemeClr val="bg1"/>
              </a:solidFill>
            </a:endParaRPr>
          </a:p>
        </p:txBody>
      </p:sp>
      <p:sp>
        <p:nvSpPr>
          <p:cNvPr id="5" name="Content Placeholder 4"/>
          <p:cNvSpPr txBox="1">
            <a:spLocks noGrp="1"/>
          </p:cNvSpPr>
          <p:nvPr>
            <p:ph idx="1"/>
          </p:nvPr>
        </p:nvSpPr>
        <p:spPr>
          <a:xfrm>
            <a:off x="157480" y="2165642"/>
            <a:ext cx="9331960" cy="2010807"/>
          </a:xfrm>
          <a:prstGeom prst="rect">
            <a:avLst/>
          </a:prstGeom>
          <a:solidFill>
            <a:schemeClr val="tx1"/>
          </a:solidFill>
        </p:spPr>
        <p:txBody>
          <a:bodyPr wrap="square" rtlCol="0">
            <a:spAutoFit/>
          </a:bodyPr>
          <a:lstStyle/>
          <a:p>
            <a:pPr marL="0" indent="0" algn="ctr">
              <a:buNone/>
            </a:pP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Remember</a:t>
            </a:r>
            <a:endPar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If You Take Care of God’s Business…</a:t>
            </a:r>
            <a:endPar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   …God Will Take Care of Yours </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6" name="TextBox 5"/>
          <p:cNvSpPr txBox="1"/>
          <p:nvPr/>
        </p:nvSpPr>
        <p:spPr>
          <a:xfrm>
            <a:off x="3111205" y="4546688"/>
            <a:ext cx="8814390" cy="1938992"/>
          </a:xfrm>
          <a:prstGeom prst="rect">
            <a:avLst/>
          </a:prstGeom>
          <a:solidFill>
            <a:schemeClr val="tx1"/>
          </a:solid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Remember</a:t>
            </a:r>
            <a:endPar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If You Do What You Can Do…</a:t>
            </a:r>
            <a:endPar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r>
              <a:rPr lang="en-US" sz="4000" b="1" dirty="0">
                <a:solidFill>
                  <a:schemeClr val="bg1"/>
                </a:solidFill>
                <a:effectLst>
                  <a:outerShdw blurRad="38100" dist="38100" dir="2700000" algn="tl">
                    <a:srgbClr val="000000">
                      <a:alpha val="43137"/>
                    </a:srgbClr>
                  </a:outerShdw>
                </a:effectLst>
                <a:latin typeface="Arial Rounded MT Bold" panose="020F0704030504030204" pitchFamily="34" charset="0"/>
              </a:rPr>
              <a:t>   …God Will DO What You Can’t Do</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5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anim calcmode="lin" valueType="num">
                                      <p:cBhvr>
                                        <p:cTn id="10" dur="1500" fill="hold"/>
                                        <p:tgtEl>
                                          <p:spTgt spid="4"/>
                                        </p:tgtEl>
                                        <p:attrNameLst>
                                          <p:attrName>ppt_x</p:attrName>
                                        </p:attrNameLst>
                                      </p:cBhvr>
                                      <p:tavLst>
                                        <p:tav tm="0">
                                          <p:val>
                                            <p:fltVal val="0.5"/>
                                          </p:val>
                                        </p:tav>
                                        <p:tav tm="100000">
                                          <p:val>
                                            <p:strVal val="#ppt_x"/>
                                          </p:val>
                                        </p:tav>
                                      </p:tavLst>
                                    </p:anim>
                                    <p:anim calcmode="lin" valueType="num">
                                      <p:cBhvr>
                                        <p:cTn id="11" dur="1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1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16386" y="365125"/>
            <a:ext cx="5725886" cy="854075"/>
          </a:xfrm>
          <a:solidFill>
            <a:schemeClr val="tx1">
              <a:alpha val="70000"/>
            </a:schemeClr>
          </a:solidFill>
        </p:spPr>
        <p:txBody>
          <a:bodyPr>
            <a:normAutofit/>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Tipping Point (10c)</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95693" y="1219199"/>
            <a:ext cx="8553527" cy="5543107"/>
          </a:xfrm>
          <a:solidFill>
            <a:schemeClr val="tx1">
              <a:alpha val="90000"/>
            </a:schemeClr>
          </a:solidFill>
          <a:effectLst>
            <a:softEdge rad="38100"/>
          </a:effectLst>
        </p:spPr>
        <p:txBody>
          <a:bodyPr>
            <a:normAutofit/>
          </a:bodyPr>
          <a:lstStyle/>
          <a:p>
            <a:pPr marL="0" indent="0" algn="ctr">
              <a:lnSpc>
                <a:spcPct val="110000"/>
              </a:lnSpc>
              <a:spcBef>
                <a:spcPts val="0"/>
              </a:spcBef>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Notice He Called His House a Storehouse</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Principle Designated/ Designed by God</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…the </a:t>
            </a: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rPr>
              <a:t>Tithe Principle</a:t>
            </a:r>
            <a:endPar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914400" lvl="2" indent="0">
              <a:lnSpc>
                <a:spcPct val="100000"/>
              </a:lnSpc>
              <a:spcBef>
                <a:spcPts val="0"/>
              </a:spcBef>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It is </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3">
              <a:lnSpc>
                <a:spcPct val="100000"/>
              </a:lnSpc>
              <a:spcBef>
                <a:spcPts val="0"/>
              </a:spcBef>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Recognized</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4">
              <a:lnSpc>
                <a:spcPct val="100000"/>
              </a:lnSpc>
              <a:spcBef>
                <a:spcPts val="0"/>
              </a:spcBef>
              <a:buFont typeface="Courier New" panose="02070309020205020404" pitchFamily="49" charset="0"/>
              <a:buChar char="o"/>
            </a:pPr>
            <a:r>
              <a:rPr lang="en-US" sz="3200" dirty="0">
                <a:solidFill>
                  <a:schemeClr val="bg1"/>
                </a:solidFill>
                <a:effectLst>
                  <a:outerShdw blurRad="38100" dist="38100" dir="2700000" algn="tl">
                    <a:srgbClr val="000000">
                      <a:alpha val="43137"/>
                    </a:srgbClr>
                  </a:outerShdw>
                </a:effectLst>
                <a:latin typeface="Arial Rounded MT Bold" panose="020F0704030504030204" pitchFamily="34" charset="0"/>
              </a:rPr>
              <a:t>By God</a:t>
            </a:r>
            <a:endParaRPr lang="en-US" sz="32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3">
              <a:lnSpc>
                <a:spcPct val="100000"/>
              </a:lnSpc>
              <a:spcBef>
                <a:spcPts val="600"/>
              </a:spcBef>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Reciprocal</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4">
              <a:lnSpc>
                <a:spcPct val="100000"/>
              </a:lnSpc>
              <a:spcBef>
                <a:spcPts val="0"/>
              </a:spcBef>
              <a:buFont typeface="Courier New" panose="02070309020205020404" pitchFamily="49" charset="0"/>
              <a:buChar char="o"/>
            </a:pPr>
            <a:r>
              <a:rPr lang="en-US" sz="3200" dirty="0">
                <a:solidFill>
                  <a:schemeClr val="bg1"/>
                </a:solidFill>
                <a:effectLst>
                  <a:outerShdw blurRad="38100" dist="38100" dir="2700000" algn="tl">
                    <a:srgbClr val="000000">
                      <a:alpha val="43137"/>
                    </a:srgbClr>
                  </a:outerShdw>
                </a:effectLst>
                <a:latin typeface="Arial Rounded MT Bold" panose="020F0704030504030204" pitchFamily="34" charset="0"/>
              </a:rPr>
              <a:t>Blesses Giver / Receiver</a:t>
            </a:r>
            <a:endParaRPr lang="en-US" sz="32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3">
              <a:lnSpc>
                <a:spcPct val="100000"/>
              </a:lnSpc>
              <a:spcBef>
                <a:spcPts val="600"/>
              </a:spcBef>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Rewarding</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4">
              <a:lnSpc>
                <a:spcPct val="100000"/>
              </a:lnSpc>
              <a:spcBef>
                <a:spcPts val="0"/>
              </a:spcBef>
              <a:buFont typeface="Courier New" panose="02070309020205020404" pitchFamily="49" charset="0"/>
              <a:buChar char="o"/>
            </a:pPr>
            <a:r>
              <a:rPr lang="en-US" sz="3200" dirty="0">
                <a:solidFill>
                  <a:schemeClr val="bg1"/>
                </a:solidFill>
                <a:effectLst>
                  <a:outerShdw blurRad="38100" dist="38100" dir="2700000" algn="tl">
                    <a:srgbClr val="000000">
                      <a:alpha val="43137"/>
                    </a:srgbClr>
                  </a:outerShdw>
                </a:effectLst>
                <a:latin typeface="Arial Rounded MT Bold" panose="020F0704030504030204" pitchFamily="34" charset="0"/>
              </a:rPr>
              <a:t>Every Area of Life</a:t>
            </a:r>
            <a:endParaRPr lang="en-US" sz="32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4">
              <a:lnSpc>
                <a:spcPct val="100000"/>
              </a:lnSpc>
              <a:spcBef>
                <a:spcPts val="600"/>
              </a:spcBef>
              <a:buFont typeface="Courier New" panose="02070309020205020404" pitchFamily="49" charset="0"/>
              <a:buChar char="o"/>
            </a:pP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lvl="4">
              <a:lnSpc>
                <a:spcPct val="100000"/>
              </a:lnSpc>
              <a:spcBef>
                <a:spcPts val="600"/>
              </a:spcBef>
              <a:buFont typeface="Courier New" panose="02070309020205020404" pitchFamily="49" charset="0"/>
              <a:buChar char="o"/>
            </a:pP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spcBef>
                <a:spcPts val="600"/>
              </a:spcBef>
              <a:buNone/>
            </a:pP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spcBef>
                <a:spcPts val="600"/>
              </a:spcBef>
              <a:buNone/>
            </a:pP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anim calcmode="lin" valueType="num">
                                      <p:cBhvr>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anim calcmode="lin" valueType="num">
                                      <p:cBhvr>
                                        <p:cTn id="3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2000"/>
                                        <p:tgtEl>
                                          <p:spTgt spid="3">
                                            <p:txEl>
                                              <p:pRg st="5" end="5"/>
                                            </p:txEl>
                                          </p:spTgt>
                                        </p:tgtEl>
                                      </p:cBhvr>
                                    </p:animEffect>
                                    <p:anim calcmode="lin" valueType="num">
                                      <p:cBhvr>
                                        <p:cTn id="4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2000"/>
                                        <p:tgtEl>
                                          <p:spTgt spid="3">
                                            <p:txEl>
                                              <p:pRg st="6" end="6"/>
                                            </p:txEl>
                                          </p:spTgt>
                                        </p:tgtEl>
                                      </p:cBhvr>
                                    </p:animEffect>
                                    <p:anim calcmode="lin" valueType="num">
                                      <p:cBhvr>
                                        <p:cTn id="5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2000"/>
                                        <p:tgtEl>
                                          <p:spTgt spid="3">
                                            <p:txEl>
                                              <p:pRg st="8" end="8"/>
                                            </p:txEl>
                                          </p:spTgt>
                                        </p:tgtEl>
                                      </p:cBhvr>
                                    </p:animEffect>
                                    <p:anim calcmode="lin" valueType="num">
                                      <p:cBhvr>
                                        <p:cTn id="6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42" presetClass="entr" presetSubtype="0" fill="hold" grpId="0" nodeType="after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2000"/>
                                        <p:tgtEl>
                                          <p:spTgt spid="3">
                                            <p:txEl>
                                              <p:pRg st="9" end="9"/>
                                            </p:txEl>
                                          </p:spTgt>
                                        </p:tgtEl>
                                      </p:cBhvr>
                                    </p:animEffect>
                                    <p:anim calcmode="lin" valueType="num">
                                      <p:cBhvr>
                                        <p:cTn id="70"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3223" y="390009"/>
            <a:ext cx="5725886" cy="854075"/>
          </a:xfrm>
          <a:solidFill>
            <a:schemeClr val="tx1">
              <a:alpha val="70000"/>
            </a:schemeClr>
          </a:solidFill>
        </p:spPr>
        <p:txBody>
          <a:bodyPr>
            <a:normAutofit/>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Tipping Point (10c)</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24167" y="1219201"/>
            <a:ext cx="9924553" cy="4998720"/>
          </a:xfrm>
          <a:solidFill>
            <a:schemeClr val="tx1">
              <a:alpha val="90000"/>
            </a:schemeClr>
          </a:solidFill>
        </p:spPr>
        <p:txBody>
          <a:bodyPr>
            <a:normAutofit fontScale="92500" lnSpcReduction="10000"/>
          </a:bodyPr>
          <a:lstStyle/>
          <a:p>
            <a:pPr marL="0" indent="0" algn="ctr">
              <a:lnSpc>
                <a:spcPct val="110000"/>
              </a:lnSpc>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Why is the Tithe Connected to the Storehouse?</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It Can’t Sustain Itself (Ministry Internal)</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It Can’t Sustain Others (Ministry External)</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Not Because God Doesn’t Have it –But Because</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He Invests In Us…</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…He Wants Us to Invest In Him</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1800"/>
              </a:spcBef>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In Our Bringing in the Tithe and Offering…</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…We Become a Conduit</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                           …We Are Blessed to BE a Blessing</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anim calcmode="lin" valueType="num">
                                      <p:cBhvr>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anim calcmode="lin" valueType="num">
                                      <p:cBhvr>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8000"/>
                            </p:stCondLst>
                            <p:childTnLst>
                              <p:par>
                                <p:cTn id="34" presetID="42"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anim calcmode="lin" valueType="num">
                                      <p:cBhvr>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42"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12000"/>
                            </p:stCondLst>
                            <p:childTnLst>
                              <p:par>
                                <p:cTn id="46" presetID="42" presetClass="entr" presetSubtype="0"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2000"/>
                                        <p:tgtEl>
                                          <p:spTgt spid="3">
                                            <p:txEl>
                                              <p:pRg st="6" end="6"/>
                                            </p:txEl>
                                          </p:spTgt>
                                        </p:tgtEl>
                                      </p:cBhvr>
                                    </p:animEffect>
                                    <p:anim calcmode="lin" valueType="num">
                                      <p:cBhvr>
                                        <p:cTn id="4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14000"/>
                            </p:stCondLst>
                            <p:childTnLst>
                              <p:par>
                                <p:cTn id="52" presetID="42" presetClass="entr" presetSubtype="0" fill="hold" grpId="0"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2000"/>
                                        <p:tgtEl>
                                          <p:spTgt spid="3">
                                            <p:txEl>
                                              <p:pRg st="7" end="7"/>
                                            </p:txEl>
                                          </p:spTgt>
                                        </p:tgtEl>
                                      </p:cBhvr>
                                    </p:animEffect>
                                    <p:anim calcmode="lin" valueType="num">
                                      <p:cBhvr>
                                        <p:cTn id="55"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16000"/>
                            </p:stCondLst>
                            <p:childTnLst>
                              <p:par>
                                <p:cTn id="58" presetID="42" presetClass="entr" presetSubtype="0" fill="hold" grpId="0" nodeType="after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2000"/>
                                        <p:tgtEl>
                                          <p:spTgt spid="3">
                                            <p:txEl>
                                              <p:pRg st="8" end="8"/>
                                            </p:txEl>
                                          </p:spTgt>
                                        </p:tgtEl>
                                      </p:cBhvr>
                                    </p:animEffect>
                                    <p:anim calcmode="lin" valueType="num">
                                      <p:cBhvr>
                                        <p:cTn id="61"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5608</Words>
  <Application>WPS Presentation</Application>
  <PresentationFormat>Widescreen</PresentationFormat>
  <Paragraphs>157</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SimSun</vt:lpstr>
      <vt:lpstr>Wingdings</vt:lpstr>
      <vt:lpstr>Arial Rounded MT Bold</vt:lpstr>
      <vt:lpstr>Times New Roman</vt:lpstr>
      <vt:lpstr>Calibri</vt:lpstr>
      <vt:lpstr>Microsoft YaHei</vt:lpstr>
      <vt:lpstr>Arial Unicode MS</vt:lpstr>
      <vt:lpstr>Calibri Light</vt:lpstr>
      <vt:lpstr>Courier New</vt:lpstr>
      <vt:lpstr>Office Theme</vt:lpstr>
      <vt:lpstr>PowerPoint 演示文稿</vt:lpstr>
      <vt:lpstr>PowerPoint 演示文稿</vt:lpstr>
      <vt:lpstr>PowerPoint 演示文稿</vt:lpstr>
      <vt:lpstr>Timing</vt:lpstr>
      <vt:lpstr>Target (10b)</vt:lpstr>
      <vt:lpstr>PowerPoint 演示文稿</vt:lpstr>
      <vt:lpstr>But a Powerful Life</vt:lpstr>
      <vt:lpstr>Tipping Point (10c)</vt:lpstr>
      <vt:lpstr>Tipping Point (10c)</vt:lpstr>
      <vt:lpstr>Tipping Point (10c)</vt:lpstr>
      <vt:lpstr>Tipping Point (10-12)</vt:lpstr>
      <vt:lpstr>Haggai 1:2-11 NLT</vt:lpstr>
      <vt:lpstr>Tipping Point (10c-12)</vt:lpstr>
      <vt:lpstr>Tipping Point (10c-12)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Tithe If You Love Jesus… Anyone Can Honk!</dc:title>
  <dc:creator>David Linton</dc:creator>
  <cp:lastModifiedBy>edwar</cp:lastModifiedBy>
  <cp:revision>194</cp:revision>
  <cp:lastPrinted>2016-11-02T13:55:00Z</cp:lastPrinted>
  <dcterms:created xsi:type="dcterms:W3CDTF">2016-11-02T12:19:00Z</dcterms:created>
  <dcterms:modified xsi:type="dcterms:W3CDTF">2021-05-16T18:21:24Z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1033-11.2.0.10130</vt:lpwstr>
  </property>
</Properties>
</file>