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1.svg" ContentType="image/svg+xml"/>
  <Override PartName="/ppt/media/image2.svg" ContentType="image/svg+xml"/>
  <Override PartName="/ppt/media/image3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3" r:id="rId4"/>
    <p:sldId id="281" r:id="rId5"/>
    <p:sldId id="282" r:id="rId6"/>
    <p:sldId id="283" r:id="rId7"/>
    <p:sldId id="276" r:id="rId8"/>
    <p:sldId id="274" r:id="rId9"/>
    <p:sldId id="258" r:id="rId10"/>
    <p:sldId id="260" r:id="rId11"/>
    <p:sldId id="28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04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E63D-0478-44AB-970C-05C85CD5AA7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AAAD0-2C10-4813-9B90-5658F0503550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E63D-0478-44AB-970C-05C85CD5AA7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AAAD0-2C10-4813-9B90-5658F0503550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E63D-0478-44AB-970C-05C85CD5AA7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AAAD0-2C10-4813-9B90-5658F0503550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E63D-0478-44AB-970C-05C85CD5AA7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AAAD0-2C10-4813-9B90-5658F0503550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E63D-0478-44AB-970C-05C85CD5AA7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AAAD0-2C10-4813-9B90-5658F0503550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E63D-0478-44AB-970C-05C85CD5AA77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AAAD0-2C10-4813-9B90-5658F0503550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E63D-0478-44AB-970C-05C85CD5AA77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AAAD0-2C10-4813-9B90-5658F0503550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E63D-0478-44AB-970C-05C85CD5AA77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AAAD0-2C10-4813-9B90-5658F0503550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E63D-0478-44AB-970C-05C85CD5AA77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AAAD0-2C10-4813-9B90-5658F0503550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E63D-0478-44AB-970C-05C85CD5AA77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AAAD0-2C10-4813-9B90-5658F0503550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E63D-0478-44AB-970C-05C85CD5AA77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AAAD0-2C10-4813-9B90-5658F0503550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FE63D-0478-44AB-970C-05C85CD5AA77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AAAD0-2C10-4813-9B90-5658F0503550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sv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svg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1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sv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600201"/>
            <a:ext cx="6629400" cy="4267200"/>
          </a:xfrm>
          <a:prstGeom prst="rect">
            <a:avLst/>
          </a:prstGeom>
          <a:solidFill>
            <a:schemeClr val="bg1">
              <a:alpha val="70000"/>
            </a:schemeClr>
          </a:solidFill>
          <a:effectLst>
            <a:softEdge rad="38100"/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Restores My Soul…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…Sets me Back Up on My Feet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Your Valley…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…You Will Have His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800100" lvl="2" fontAlgn="base">
              <a:lnSpc>
                <a:spcPct val="107000"/>
              </a:lnSpc>
              <a:spcBef>
                <a:spcPts val="0"/>
              </a:spcBef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Presence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800100" lvl="2" fontAlgn="base">
              <a:lnSpc>
                <a:spcPct val="107000"/>
              </a:lnSpc>
              <a:spcBef>
                <a:spcPts val="0"/>
              </a:spcBef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Calibri" panose="020F0502020204030204" charset="0"/>
              <a:cs typeface="Times New Roman" panose="02020603050405020304" pitchFamily="18" charset="0"/>
            </a:endParaRPr>
          </a:p>
          <a:p>
            <a:pPr marL="800100" lvl="2" fontAlgn="base">
              <a:lnSpc>
                <a:spcPct val="107000"/>
              </a:lnSpc>
              <a:spcBef>
                <a:spcPts val="0"/>
              </a:spcBef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Promise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Calibri" panose="020F0502020204030204" charset="0"/>
                <a:cs typeface="Times New Roman" panose="02020603050405020304" pitchFamily="18" charset="0"/>
              </a:rPr>
              <a:t> 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Calibri" panose="020F050202020403020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wedge/>
      </p:transition>
    </mc:Choice>
    <mc:Fallback>
      <p:transition spd="slow">
        <p:wedg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msainfo.org/images/46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5943600"/>
            <a:ext cx="2819400" cy="838200"/>
          </a:xfrm>
          <a:solidFill>
            <a:schemeClr val="bg1">
              <a:alpha val="88000"/>
            </a:schemeClr>
          </a:solidFill>
          <a:effectLst>
            <a:softEdge rad="50800"/>
          </a:effectLst>
        </p:spPr>
        <p:txBody>
          <a:bodyPr>
            <a:normAutofit/>
          </a:bodyPr>
          <a:lstStyle/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Psalm 84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6781800" cy="2971799"/>
          </a:xfrm>
          <a:solidFill>
            <a:schemeClr val="bg1">
              <a:alpha val="88000"/>
            </a:schemeClr>
          </a:solidFill>
          <a:effectLst>
            <a:softEdge rad="38100"/>
          </a:effectLst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Valley of Baca </a:t>
            </a:r>
            <a:endParaRPr lang="en-US" sz="4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sz="4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Sometimes…</a:t>
            </a:r>
            <a:endParaRPr lang="en-US" sz="43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sz="4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You Have to Go Through… </a:t>
            </a:r>
            <a:endParaRPr lang="en-US" sz="43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sz="4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               …To Go Up    </a:t>
            </a:r>
            <a:r>
              <a:rPr lang="en-US" sz="43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pt1</a:t>
            </a:r>
            <a:endParaRPr lang="en-US" sz="4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87868"/>
            <a:ext cx="2514600" cy="369332"/>
          </a:xfrm>
          <a:prstGeom prst="rect">
            <a:avLst/>
          </a:prstGeom>
          <a:solidFill>
            <a:schemeClr val="bg1">
              <a:alpha val="88000"/>
            </a:schemeClr>
          </a:solidFill>
          <a:effectLst>
            <a:softEdge rad="38100"/>
          </a:effectLst>
        </p:spPr>
        <p:txBody>
          <a:bodyPr wrap="square" rtlCol="0">
            <a:sp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Edward Christian Church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5000" y="87868"/>
            <a:ext cx="1905000" cy="369332"/>
          </a:xfrm>
          <a:prstGeom prst="rect">
            <a:avLst/>
          </a:prstGeom>
          <a:solidFill>
            <a:schemeClr val="bg1">
              <a:alpha val="88000"/>
            </a:schemeClr>
          </a:solidFill>
          <a:effectLst>
            <a:softEdge rad="381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April 3, 2022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0"/>
                            </p:stCondLst>
                            <p:childTnLst>
                              <p:par>
                                <p:cTn id="44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7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 uiExpand="1" build="p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915400" cy="7086600"/>
          </a:xfrm>
          <a:solidFill>
            <a:schemeClr val="bg1">
              <a:alpha val="9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Psalm 84:1-7 (KJV)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</a:br>
            <a:r>
              <a:rPr lang="en-US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1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How amiable 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are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thy tabernacles, O </a:t>
            </a:r>
            <a:r>
              <a:rPr lang="en-US" sz="2800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LORD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of hosts!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</a:br>
            <a:r>
              <a:rPr lang="en-US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2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 My soul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longeth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, yea, even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fainteth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for the courts of the </a:t>
            </a:r>
            <a:r>
              <a:rPr lang="en-US" sz="2800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LORD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: my heart and my flesh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crieth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out for the living God.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</a:br>
            <a:r>
              <a:rPr lang="en-US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3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 Yea, the sparrow hath found an house, and the swallow a nest for herself, where she may lay her young, 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even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thine altars, O </a:t>
            </a:r>
            <a:r>
              <a:rPr lang="en-US" sz="2800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LORD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of hosts, my King, and my God.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</a:br>
            <a:r>
              <a:rPr lang="en-US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4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 Blessed 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are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they that dwell in thy house: they will be still praising thee. Selah.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</a:br>
            <a:r>
              <a:rPr lang="en-US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5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 Blessed 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is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the man whose strength 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is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in thee; in whose heart 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are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the ways 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of them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.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</a:br>
            <a:r>
              <a:rPr lang="en-US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6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 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Who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passing through the valley of Baca make it a well; the rain also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filleth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the pools. </a:t>
            </a:r>
            <a:b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</a:br>
            <a:r>
              <a:rPr lang="en-US" sz="28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7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 They go from strength to strength, 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every one of them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in Zion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appeareth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before God.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 dir="vert"/>
      </p:transition>
    </mc:Choice>
    <mc:Fallback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6705600"/>
          </a:xfrm>
          <a:solidFill>
            <a:schemeClr val="bg1">
              <a:alpha val="90000"/>
            </a:schemeClr>
          </a:solidFill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4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1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How lovely is your dwelling place, O </a:t>
            </a:r>
            <a:r>
              <a:rPr lang="en-US" sz="2400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LORD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of Heaven’s Armies. </a:t>
            </a:r>
            <a:r>
              <a:rPr lang="en-US" sz="24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2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 I long, yes, I faint with longing to enter the courts of the </a:t>
            </a:r>
            <a:r>
              <a:rPr lang="en-US" sz="2400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LORD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. With my whole being, body and soul, I will shout joyfully to the living God. </a:t>
            </a:r>
            <a:r>
              <a:rPr lang="en-US" sz="24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3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 Even the sparrow finds a home, and the swallow builds her nest and raises her young at a place near your altar, O </a:t>
            </a:r>
            <a:r>
              <a:rPr lang="en-US" sz="2400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LORD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of Heaven’s Armies, my King and my God! </a:t>
            </a:r>
            <a:r>
              <a:rPr lang="en-US" sz="24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4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 What joy for those who can live in your house, always singing your praises. Interlude </a:t>
            </a:r>
            <a:b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</a:br>
            <a:r>
              <a:rPr lang="en-US" sz="24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5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 What joy for those whose strength comes from the </a:t>
            </a:r>
            <a:r>
              <a:rPr lang="en-US" sz="2400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LORD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, who have set their minds on a pilgrimage to Jerusalem. </a:t>
            </a:r>
            <a:b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</a:br>
            <a:r>
              <a:rPr lang="en-US" sz="24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6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 When they walk through the Valley of Weeping, it will become a place of refreshing springs. The autumn rains will clothe it with blessings. </a:t>
            </a:r>
            <a:r>
              <a:rPr lang="en-US" sz="24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7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 They will continue to grow stronger, and each of them will appear before God in Jerusalem.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Psalm 84:1-7 (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NLT2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) </a:t>
            </a: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atMod val="150000"/>
                <a:shade val="98000"/>
                <a:lumMod val="102000"/>
              </a:schemeClr>
            </a:gs>
            <a:gs pos="50000">
              <a:schemeClr val="bg1">
                <a:tint val="98000"/>
                <a:satMod val="130000"/>
                <a:shade val="9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mpact" panose="020B0806030902050204"/>
              <a:ea typeface="+mn-ea"/>
              <a:cs typeface="+mn-cs"/>
            </a:endParaRPr>
          </a:p>
        </p:txBody>
      </p:sp>
      <p:sp>
        <p:nvSpPr>
          <p:cNvPr id="73" name="Rectangle 72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21480000">
            <a:off x="611505" y="683404"/>
            <a:ext cx="7920990" cy="5404104"/>
          </a:xfrm>
          <a:prstGeom prst="rect">
            <a:avLst/>
          </a:prstGeom>
          <a:solidFill>
            <a:srgbClr val="FFFFFF"/>
          </a:solidFill>
          <a:ln w="3175" cap="sq" cmpd="thinThick">
            <a:solidFill>
              <a:srgbClr val="DDDDDD"/>
            </a:solidFill>
            <a:miter lim="800000"/>
          </a:ln>
          <a:effectLst>
            <a:outerShdw blurRad="266700" dist="1143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mpact" panose="020B0806030902050204"/>
              <a:ea typeface="+mn-ea"/>
              <a:cs typeface="+mn-cs"/>
            </a:endParaRPr>
          </a:p>
        </p:txBody>
      </p:sp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93" r="-1" b="8191"/>
          <a:stretch>
            <a:fillRect/>
          </a:stretch>
        </p:blipFill>
        <p:spPr bwMode="auto">
          <a:xfrm rot="21480000">
            <a:off x="853377" y="1003258"/>
            <a:ext cx="7437246" cy="4764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/>
          <p:cNvSpPr txBox="1"/>
          <p:nvPr/>
        </p:nvSpPr>
        <p:spPr>
          <a:xfrm>
            <a:off x="0" y="1472800"/>
            <a:ext cx="9144000" cy="4838370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anose="020B0604020202020204" pitchFamily="34" charset="0"/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It is a Place Of…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Great Beauty and is Well Beloved (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1)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514350" indent="-51435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   “How amiable are thy tabernacles..!”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>
              <a:spcBef>
                <a:spcPts val="1200"/>
              </a:spcBef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Desire and Worship (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2)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514350" indent="-51435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   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“My soul </a:t>
            </a:r>
            <a:r>
              <a:rPr lang="en-US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longeth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..</a:t>
            </a:r>
            <a:r>
              <a:rPr lang="en-US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fainteth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..</a:t>
            </a:r>
            <a:r>
              <a:rPr lang="en-US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heart..flesh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crieth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 out.”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>
              <a:spcBef>
                <a:spcPts val="1200"/>
              </a:spcBef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Nesting and Sacrifice (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3)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514350" indent="-51435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   “Yea, the sparrow hath found an house, and the swallow a nest for herself, where she may lay her young, even thine altars”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Title 1"/>
          <p:cNvSpPr txBox="1"/>
          <p:nvPr/>
        </p:nvSpPr>
        <p:spPr>
          <a:xfrm>
            <a:off x="772504" y="0"/>
            <a:ext cx="7772400" cy="808038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The Place of the Tabernacle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250"/>
                            </p:stCondLst>
                            <p:childTnLst>
                              <p:par>
                                <p:cTn id="22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49"/>
                            </p:stCondLst>
                            <p:childTnLst>
                              <p:par>
                                <p:cTn id="3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750"/>
                            </p:stCondLst>
                            <p:childTnLst>
                              <p:par>
                                <p:cTn id="48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msainfo.org/images/4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600200"/>
            <a:ext cx="8686800" cy="5257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6200"/>
            <a:ext cx="7543800" cy="6397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The Place of the Tabernacle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5029200"/>
          </a:xfrm>
          <a:solidFill>
            <a:schemeClr val="bg1">
              <a:alpha val="88000"/>
            </a:schemeClr>
          </a:solidFill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It is a Place Of…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Great Beauty and is Well Beloved (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1)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Desire and Worship (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2)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Nesting and Sacrifice (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3)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Continuance and Glory (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4)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514350" indent="-514350">
              <a:spcBef>
                <a:spcPts val="0"/>
              </a:spcBef>
              <a:buNone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    </a:t>
            </a: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“Blessed are they that dwell in thy house: they will be still praising thee. Selah.”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>
              <a:spcBef>
                <a:spcPts val="600"/>
              </a:spcBef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Blessing and Strength (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5)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514350" indent="-514350">
              <a:spcBef>
                <a:spcPts val="0"/>
              </a:spcBef>
              <a:buNone/>
            </a:pPr>
            <a:r>
              <a:rPr lang="en-US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    “Blessed .man whose strength is in thee; ..heart are ways of them.”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00"/>
                            </p:stCondLst>
                            <p:childTnLst>
                              <p:par>
                                <p:cTn id="18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msainfo.org/images/46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81000" y="1371492"/>
            <a:ext cx="8686800" cy="5257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Path to the Tabernacle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362200"/>
            <a:ext cx="7543800" cy="3001645"/>
          </a:xfrm>
          <a:solidFill>
            <a:schemeClr val="bg1">
              <a:alpha val="88000"/>
            </a:schemeClr>
          </a:solidFill>
        </p:spPr>
        <p:txBody>
          <a:bodyPr/>
          <a:lstStyle/>
          <a:p>
            <a:pPr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God’s City was: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 Situated on a Hill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 Surrounded by Valleys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>
              <a:spcBef>
                <a:spcPts val="180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The Only Way to Go Up…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>
              <a:spcBef>
                <a:spcPts val="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                            …was to Go Through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750">
        <p:split/>
      </p:transition>
    </mc:Choice>
    <mc:Fallback>
      <p:transition spd="slow">
        <p:spli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msainfo.org/images/46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228600" y="1600200"/>
            <a:ext cx="8686800" cy="5257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Jerusalem Surrounded by Valleys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010400" cy="4983162"/>
          </a:xfrm>
          <a:solidFill>
            <a:schemeClr val="bg1">
              <a:alpha val="88000"/>
            </a:schemeClr>
          </a:solidFill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buFont typeface="Courier New" panose="02070309020205020404" pitchFamily="49" charset="0"/>
              <a:buChar char="o"/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Rephaiam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- </a:t>
            </a: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Shadows 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914400" lvl="1" indent="-51435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Valley of Giants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914400" lvl="1" indent="-51435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Stitch -Heal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11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Hinnom- </a:t>
            </a: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Wailing 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914400" lvl="1" indent="-51435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Satan Seemed To Win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914400" lvl="1" indent="-51435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Trash Heap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11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Baca- </a:t>
            </a: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Weeping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914400" lvl="1" indent="-51435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Trapped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914400" lvl="1" indent="-51435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Despair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514350" indent="-514350">
              <a:lnSpc>
                <a:spcPct val="110000"/>
              </a:lnSpc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It Can Be a Place and/or Condition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75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1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7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77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7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77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0" dur="77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2" dur="77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600"/>
                            </p:stCondLst>
                            <p:childTnLst>
                              <p:par>
                                <p:cTn id="6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77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77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1" dur="77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3" dur="77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400"/>
                            </p:stCondLst>
                            <p:childTnLst>
                              <p:par>
                                <p:cTn id="86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770" decel="100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770" decel="100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1" dur="77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3" dur="77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7600"/>
                            </p:stCondLst>
                            <p:childTnLst>
                              <p:par>
                                <p:cTn id="96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770" decel="100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770" decel="100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1" dur="77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3" dur="77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770" decel="100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0" dur="770" decel="100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2" dur="77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4" dur="77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152400"/>
            <a:ext cx="7010400" cy="1143000"/>
          </a:xfrm>
          <a:solidFill>
            <a:schemeClr val="bg1">
              <a:alpha val="90000"/>
            </a:schemeClr>
          </a:solidFill>
          <a:effectLst>
            <a:softEdge rad="50800"/>
          </a:effectLst>
        </p:spPr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Necessary Passage  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“</a:t>
            </a:r>
            <a:r>
              <a:rPr lang="en-US" sz="4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through the valley of Baca”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4114" y="2817471"/>
            <a:ext cx="6400800" cy="4021499"/>
          </a:xfrm>
          <a:solidFill>
            <a:schemeClr val="bg1">
              <a:alpha val="88000"/>
            </a:schemeClr>
          </a:solidFill>
          <a:effectLst>
            <a:softEdge rad="38100"/>
          </a:effectLst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  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Jerusalem=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514350" indent="-514350">
              <a:spcBef>
                <a:spcPts val="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The Place to Find…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1314450" lvl="2" indent="-5143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His Presence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1314450" lvl="2" indent="-5143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His Power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1314450" lvl="2" indent="-5143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His Praise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1314450" lvl="2" indent="-5143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His Position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514350" indent="-514350">
              <a:spcBef>
                <a:spcPts val="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There Can Be No Jerusalems…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514350" indent="-514350">
              <a:spcBef>
                <a:spcPts val="0"/>
              </a:spcBef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Arial Unicode MS" pitchFamily="34" charset="-128"/>
                <a:cs typeface="Arial Unicode MS" pitchFamily="34" charset="-128"/>
              </a:rPr>
              <a:t>                …Without Valleys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3001</Words>
  <Application>WPS Presentation</Application>
  <PresentationFormat>On-screen Show (4:3)</PresentationFormat>
  <Paragraphs>79</Paragraphs>
  <Slides>10</Slides>
  <Notes>0</Notes>
  <HiddenSlides>1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3" baseType="lpstr">
      <vt:lpstr>Arial</vt:lpstr>
      <vt:lpstr>SimSun</vt:lpstr>
      <vt:lpstr>Wingdings</vt:lpstr>
      <vt:lpstr>Arial Rounded MT Bold</vt:lpstr>
      <vt:lpstr>Arial Unicode MS</vt:lpstr>
      <vt:lpstr>Impact</vt:lpstr>
      <vt:lpstr>Courier New</vt:lpstr>
      <vt:lpstr>Microsoft YaHei</vt:lpstr>
      <vt:lpstr>Arial Unicode MS</vt:lpstr>
      <vt:lpstr>Calibri</vt:lpstr>
      <vt:lpstr>Times New Roman</vt:lpstr>
      <vt:lpstr>Lato</vt:lpstr>
      <vt:lpstr>Office Theme</vt:lpstr>
      <vt:lpstr>PowerPoint 演示文稿</vt:lpstr>
      <vt:lpstr>Psalm 84</vt:lpstr>
      <vt:lpstr>PowerPoint 演示文稿</vt:lpstr>
      <vt:lpstr>PowerPoint 演示文稿</vt:lpstr>
      <vt:lpstr>PowerPoint 演示文稿</vt:lpstr>
      <vt:lpstr>The Place of the Tabernacle</vt:lpstr>
      <vt:lpstr>The Path to the Tabernacle</vt:lpstr>
      <vt:lpstr>Jerusalem Surrounded by Valleys </vt:lpstr>
      <vt:lpstr>The Necessary Passage   “through the valley of Baca”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Linton</dc:creator>
  <cp:lastModifiedBy>edwar</cp:lastModifiedBy>
  <cp:revision>97</cp:revision>
  <dcterms:created xsi:type="dcterms:W3CDTF">2012-03-02T19:13:00Z</dcterms:created>
  <dcterms:modified xsi:type="dcterms:W3CDTF">2022-04-03T20:07:46Z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E3E266D5291E48B9B6052197FA6A6458</vt:lpwstr>
  </property>
  <property fmtid="{D5CDD505-2E9C-101B-9397-08002B2CF9AE}" pid="3" name="KSOProductBuildVer">
    <vt:lpwstr>1033-11.2.0.11042</vt:lpwstr>
  </property>
</Properties>
</file>