
<file path=[Content_Types].xml><?xml version="1.0" encoding="utf-8"?>
<Types xmlns="http://schemas.openxmlformats.org/package/2006/content-types">
  <Default Extension="jpeg" ContentType="image/jpeg"/>
  <Default Extension="JPG" ContentType="image/.jpg"/>
  <Default Extension="png" ContentType="image/png"/>
  <Default Extension="bmp" ContentType="image/bmp"/>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4" r:id="rId3"/>
    <p:sldId id="256" r:id="rId4"/>
    <p:sldId id="278" r:id="rId5"/>
    <p:sldId id="257" r:id="rId6"/>
    <p:sldId id="283" r:id="rId7"/>
    <p:sldId id="284" r:id="rId8"/>
    <p:sldId id="259" r:id="rId9"/>
    <p:sldId id="260"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59" d="100"/>
          <a:sy n="59" d="100"/>
        </p:scale>
        <p:origin x="8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C2EB901-59A9-41B2-AC8E-646C6491F82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C2EB901-59A9-41B2-AC8E-646C6491F82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EB901-59A9-41B2-AC8E-646C6491F82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EB901-59A9-41B2-AC8E-646C6491F82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58EB9-0D81-4DBD-9AB0-515374B6C85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sv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bmp"/></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3570" y="1066800"/>
            <a:ext cx="5035826" cy="2449285"/>
          </a:xfrm>
          <a:solidFill>
            <a:schemeClr val="bg1">
              <a:alpha val="70000"/>
            </a:schemeClr>
          </a:solidFill>
        </p:spPr>
        <p:txBody>
          <a:bodyPr>
            <a:normAutofit fontScale="90000"/>
          </a:bodyPr>
          <a:lstStyle/>
          <a:p>
            <a:r>
              <a:rPr lang="en-US" b="1" dirty="0">
                <a:effectLst>
                  <a:outerShdw blurRad="38100" dist="38100" dir="2700000" algn="tl">
                    <a:srgbClr val="000000">
                      <a:alpha val="43137"/>
                    </a:srgbClr>
                  </a:outerShdw>
                </a:effectLst>
                <a:latin typeface="Baskerville Old Face" panose="02020602080505020303" pitchFamily="18" charset="0"/>
              </a:rPr>
              <a:t>Dealing With </a:t>
            </a:r>
            <a:br>
              <a:rPr lang="en-US" b="1" dirty="0">
                <a:effectLst>
                  <a:outerShdw blurRad="38100" dist="38100" dir="2700000" algn="tl">
                    <a:srgbClr val="000000">
                      <a:alpha val="43137"/>
                    </a:srgbClr>
                  </a:outerShdw>
                </a:effectLst>
                <a:latin typeface="Baskerville Old Face" panose="02020602080505020303" pitchFamily="18" charset="0"/>
              </a:rPr>
            </a:br>
            <a:r>
              <a:rPr lang="en-US" b="1" dirty="0">
                <a:effectLst>
                  <a:outerShdw blurRad="38100" dist="38100" dir="2700000" algn="tl">
                    <a:srgbClr val="000000">
                      <a:alpha val="43137"/>
                    </a:srgbClr>
                  </a:outerShdw>
                </a:effectLst>
                <a:latin typeface="Baskerville Old Face" panose="02020602080505020303" pitchFamily="18" charset="0"/>
              </a:rPr>
              <a:t>Difficult People</a:t>
            </a:r>
            <a:br>
              <a:rPr lang="en-US" b="1" dirty="0">
                <a:effectLst>
                  <a:outerShdw blurRad="38100" dist="38100" dir="2700000" algn="tl">
                    <a:srgbClr val="000000">
                      <a:alpha val="43137"/>
                    </a:srgbClr>
                  </a:outerShdw>
                </a:effectLst>
                <a:latin typeface="Baskerville Old Face" panose="02020602080505020303" pitchFamily="18" charset="0"/>
              </a:rPr>
            </a:br>
            <a:r>
              <a:rPr lang="en-US" b="1" dirty="0">
                <a:effectLst>
                  <a:outerShdw blurRad="38100" dist="38100" dir="2700000" algn="tl">
                    <a:srgbClr val="000000">
                      <a:alpha val="43137"/>
                    </a:srgbClr>
                  </a:outerShdw>
                </a:effectLst>
                <a:latin typeface="Baskerville Old Face" panose="02020602080505020303" pitchFamily="18" charset="0"/>
              </a:rPr>
              <a:t>Pt 1</a:t>
            </a:r>
            <a:endParaRPr lang="en-US" dirty="0">
              <a:effectLst>
                <a:outerShdw blurRad="38100" dist="38100" dir="2700000" algn="tl">
                  <a:srgbClr val="000000">
                    <a:alpha val="43137"/>
                  </a:srgbClr>
                </a:outerShdw>
              </a:effectLst>
              <a:latin typeface="Baskerville Old Face" panose="02020602080505020303" pitchFamily="18" charset="0"/>
            </a:endParaRPr>
          </a:p>
        </p:txBody>
      </p:sp>
      <p:sp>
        <p:nvSpPr>
          <p:cNvPr id="3" name="Subtitle 2"/>
          <p:cNvSpPr>
            <a:spLocks noGrp="1"/>
          </p:cNvSpPr>
          <p:nvPr>
            <p:ph type="subTitle" idx="1"/>
          </p:nvPr>
        </p:nvSpPr>
        <p:spPr>
          <a:xfrm>
            <a:off x="9223530" y="3824422"/>
            <a:ext cx="2809874" cy="484187"/>
          </a:xfrm>
          <a:solidFill>
            <a:schemeClr val="bg1">
              <a:alpha val="70000"/>
            </a:schemeClr>
          </a:solidFill>
        </p:spPr>
        <p:txBody>
          <a:bodyPr>
            <a:normAutofit/>
          </a:bodyPr>
          <a:lstStyle/>
          <a:p>
            <a:r>
              <a:rPr lang="en-US" dirty="0">
                <a:effectLst>
                  <a:outerShdw blurRad="38100" dist="38100" dir="2700000" algn="tl">
                    <a:srgbClr val="000000">
                      <a:alpha val="43137"/>
                    </a:srgbClr>
                  </a:outerShdw>
                </a:effectLst>
                <a:latin typeface="Arial Rounded MT Bold" panose="020F0704030504030204" pitchFamily="34" charset="0"/>
              </a:rPr>
              <a:t>Philippians 2:3-4 </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
        <p:nvSpPr>
          <p:cNvPr id="5" name="Rectangle 4"/>
          <p:cNvSpPr/>
          <p:nvPr/>
        </p:nvSpPr>
        <p:spPr>
          <a:xfrm>
            <a:off x="9400401" y="244392"/>
            <a:ext cx="2110771" cy="402354"/>
          </a:xfrm>
          <a:prstGeom prst="rect">
            <a:avLst/>
          </a:prstGeom>
        </p:spPr>
        <p:txBody>
          <a:bodyPr wrap="none">
            <a:spAutoFit/>
          </a:bodyPr>
          <a:lstStyle/>
          <a:p>
            <a:pPr>
              <a:lnSpc>
                <a:spcPct val="110000"/>
              </a:lnSpc>
            </a:pPr>
            <a:r>
              <a:rPr lang="en-US" sz="2000" dirty="0">
                <a:effectLst>
                  <a:outerShdw blurRad="38100" dist="38100" dir="2700000" algn="tl">
                    <a:srgbClr val="000000">
                      <a:alpha val="43137"/>
                    </a:srgbClr>
                  </a:outerShdw>
                </a:effectLst>
                <a:latin typeface="Arial Rounded MT Bold" panose="020F0704030504030204" pitchFamily="34" charset="0"/>
              </a:rPr>
              <a:t>Edward Church</a:t>
            </a:r>
            <a:endParaRPr lang="en-US" sz="2000" dirty="0">
              <a:effectLst>
                <a:outerShdw blurRad="38100" dist="38100" dir="2700000" algn="tl">
                  <a:srgbClr val="000000">
                    <a:alpha val="43137"/>
                  </a:srgbClr>
                </a:outerShdw>
              </a:effectLst>
              <a:latin typeface="Arial Rounded MT Bold" panose="020F0704030504030204" pitchFamily="34" charset="0"/>
            </a:endParaRPr>
          </a:p>
        </p:txBody>
      </p:sp>
      <p:sp>
        <p:nvSpPr>
          <p:cNvPr id="6" name="Rectangle 5"/>
          <p:cNvSpPr/>
          <p:nvPr/>
        </p:nvSpPr>
        <p:spPr>
          <a:xfrm>
            <a:off x="637190" y="244392"/>
            <a:ext cx="2334293" cy="402354"/>
          </a:xfrm>
          <a:prstGeom prst="rect">
            <a:avLst/>
          </a:prstGeom>
        </p:spPr>
        <p:txBody>
          <a:bodyPr wrap="none">
            <a:spAutoFit/>
          </a:bodyPr>
          <a:lstStyle/>
          <a:p>
            <a:pPr>
              <a:lnSpc>
                <a:spcPct val="110000"/>
              </a:lnSpc>
            </a:pPr>
            <a:r>
              <a:rPr lang="en-US" sz="2000" dirty="0">
                <a:effectLst>
                  <a:outerShdw blurRad="38100" dist="38100" dir="2700000" algn="tl">
                    <a:srgbClr val="000000">
                      <a:alpha val="43137"/>
                    </a:srgbClr>
                  </a:outerShdw>
                </a:effectLst>
                <a:latin typeface="Arial Rounded MT Bold" panose="020F0704030504030204" pitchFamily="34" charset="0"/>
              </a:rPr>
              <a:t>October 16, 2022</a:t>
            </a:r>
            <a:endParaRPr lang="en-US" sz="20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199" y="297890"/>
            <a:ext cx="8765801" cy="1325563"/>
          </a:xfrm>
          <a:solidFill>
            <a:schemeClr val="bg1">
              <a:alpha val="70000"/>
            </a:schemeClr>
          </a:solidFill>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How Many Know People Who…</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…Remind You of This?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6096000" y="3429000"/>
            <a:ext cx="5948363" cy="3121211"/>
          </a:xfrm>
          <a:solidFill>
            <a:schemeClr val="bg1">
              <a:alpha val="70000"/>
            </a:schemeClr>
          </a:solidFill>
        </p:spPr>
        <p:txBody>
          <a:bodyPr>
            <a:normAutofit lnSpcReduction="10000"/>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We All Have Them…</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…in Our</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Past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Present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Future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Can’t Always Avoid…</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..but Can Learn How to Handle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20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2000"/>
                                        <p:tgtEl>
                                          <p:spTgt spid="3">
                                            <p:txEl>
                                              <p:pRg st="0" end="0"/>
                                            </p:txEl>
                                          </p:spTgt>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2000"/>
                                        <p:tgtEl>
                                          <p:spTgt spid="3">
                                            <p:txEl>
                                              <p:pRg st="1" end="1"/>
                                            </p:tx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2000"/>
                                        <p:tgtEl>
                                          <p:spTgt spid="3">
                                            <p:txEl>
                                              <p:pRg st="2" end="2"/>
                                            </p:txEl>
                                          </p:spTgt>
                                        </p:tgtEl>
                                      </p:cBhvr>
                                    </p:animEffect>
                                  </p:childTnLst>
                                </p:cTn>
                              </p:par>
                            </p:childTnLst>
                          </p:cTn>
                        </p:par>
                        <p:par>
                          <p:cTn id="24" fill="hold">
                            <p:stCondLst>
                              <p:cond delay="6000"/>
                            </p:stCondLst>
                            <p:childTnLst>
                              <p:par>
                                <p:cTn id="25" presetID="2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2000"/>
                                        <p:tgtEl>
                                          <p:spTgt spid="3">
                                            <p:txEl>
                                              <p:pRg st="3" end="3"/>
                                            </p:txEl>
                                          </p:spTgt>
                                        </p:tgtEl>
                                      </p:cBhvr>
                                    </p:animEffect>
                                  </p:childTnLst>
                                </p:cTn>
                              </p:par>
                            </p:childTnLst>
                          </p:cTn>
                        </p:par>
                        <p:par>
                          <p:cTn id="28" fill="hold">
                            <p:stCondLst>
                              <p:cond delay="8000"/>
                            </p:stCondLst>
                            <p:childTnLst>
                              <p:par>
                                <p:cTn id="29" presetID="2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2000"/>
                                        <p:tgtEl>
                                          <p:spTgt spid="3">
                                            <p:txEl>
                                              <p:pRg st="4" end="4"/>
                                            </p:txEl>
                                          </p:spTgt>
                                        </p:tgtEl>
                                      </p:cBhvr>
                                    </p:animEffect>
                                  </p:childTnLst>
                                </p:cTn>
                              </p:par>
                            </p:childTnLst>
                          </p:cTn>
                        </p:par>
                        <p:par>
                          <p:cTn id="32" fill="hold">
                            <p:stCondLst>
                              <p:cond delay="10000"/>
                            </p:stCondLst>
                            <p:childTnLst>
                              <p:par>
                                <p:cTn id="33" presetID="22" presetClass="entr" presetSubtype="4"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2000"/>
                                        <p:tgtEl>
                                          <p:spTgt spid="3">
                                            <p:txEl>
                                              <p:pRg st="5" end="5"/>
                                            </p:txEl>
                                          </p:spTgt>
                                        </p:tgtEl>
                                      </p:cBhvr>
                                    </p:animEffect>
                                  </p:childTnLst>
                                </p:cTn>
                              </p:par>
                            </p:childTnLst>
                          </p:cTn>
                        </p:par>
                        <p:par>
                          <p:cTn id="36" fill="hold">
                            <p:stCondLst>
                              <p:cond delay="12000"/>
                            </p:stCondLst>
                            <p:childTnLst>
                              <p:par>
                                <p:cTn id="37" presetID="22" presetClass="entr" presetSubtype="4"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8000" b="-3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357713"/>
            <a:ext cx="11201400" cy="2500287"/>
          </a:xfrm>
          <a:solidFill>
            <a:schemeClr val="bg1">
              <a:alpha val="70000"/>
            </a:schemeClr>
          </a:solidFill>
        </p:spPr>
        <p:txBody>
          <a:bodyPr>
            <a:normAutofit/>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All of Us Can Be Grumpy &amp; Difficult to Deal With</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From Time to Time We Will…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…Encounter Folks Who Behave in the Same Way, or Worse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 When You to Deal With Difficult People (And You Will)…</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…The Following Tips Should Help: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2000"/>
                                        <p:tgtEl>
                                          <p:spTgt spid="3">
                                            <p:txEl>
                                              <p:pRg st="3" end="3"/>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extLst>
              <a:ext uri="{96DAC541-7B7A-43D3-8B79-37D633B846F1}">
                <asvg:svgBlip xmlns:asvg="http://schemas.microsoft.com/office/drawing/2016/SVG/main" r:embed="rId2"/>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9314" y="125640"/>
            <a:ext cx="9503230" cy="1325563"/>
          </a:xfrm>
        </p:spPr>
        <p:txBody>
          <a:bodyPr>
            <a:normAutofit/>
          </a:bodyPr>
          <a:lstStyle/>
          <a:p>
            <a:r>
              <a:rPr lang="en-US" sz="4800" b="1" dirty="0">
                <a:effectLst>
                  <a:outerShdw blurRad="38100" dist="38100" dir="2700000" algn="tl">
                    <a:srgbClr val="000000">
                      <a:alpha val="43137"/>
                    </a:srgbClr>
                  </a:outerShdw>
                </a:effectLst>
                <a:latin typeface="Arial Rounded MT Bold" panose="020F0704030504030204" pitchFamily="34" charset="0"/>
              </a:rPr>
              <a:t>Difficult People vs Toxic People</a:t>
            </a:r>
            <a:endParaRPr lang="en-US" sz="4800"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sz="half" idx="1"/>
          </p:nvPr>
        </p:nvSpPr>
        <p:spPr>
          <a:xfrm>
            <a:off x="838200" y="1451202"/>
            <a:ext cx="5181600" cy="5091111"/>
          </a:xfrm>
          <a:solidFill>
            <a:schemeClr val="bg1">
              <a:alpha val="80000"/>
            </a:schemeClr>
          </a:solidFill>
        </p:spPr>
        <p:txBody>
          <a:bodyPr>
            <a:normAutofit/>
          </a:bodyPr>
          <a:lstStyle/>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Difficult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Believe They Are Right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Have a Hard Time…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…Listening to Others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Calloused to Their Ways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Hard to Change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Usually Don’t Know</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Can Turn Toxic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Content Placeholder 3"/>
          <p:cNvSpPr>
            <a:spLocks noGrp="1"/>
          </p:cNvSpPr>
          <p:nvPr>
            <p:ph sz="half" idx="2"/>
          </p:nvPr>
        </p:nvSpPr>
        <p:spPr>
          <a:xfrm>
            <a:off x="6172199" y="1451203"/>
            <a:ext cx="5442857" cy="4971368"/>
          </a:xfrm>
          <a:solidFill>
            <a:schemeClr val="bg1">
              <a:alpha val="80000"/>
            </a:schemeClr>
          </a:solidFill>
        </p:spPr>
        <p:txBody>
          <a:bodyPr>
            <a:normAutofit/>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Toxic</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Believe They Are Right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Have a Hard Time…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…Listening to Others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Controlling in Their Ways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Seek to Change You</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They Know</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Are Also Difficult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p:cNvSpPr txBox="1"/>
          <p:nvPr/>
        </p:nvSpPr>
        <p:spPr>
          <a:xfrm>
            <a:off x="805544" y="2427098"/>
            <a:ext cx="10559143" cy="2554545"/>
          </a:xfrm>
          <a:prstGeom prst="rect">
            <a:avLst/>
          </a:prstGeom>
          <a:solidFill>
            <a:schemeClr val="bg1"/>
          </a:solidFill>
        </p:spPr>
        <p:txBody>
          <a:bodyPr wrap="square" rtlCol="0">
            <a:spAutoFit/>
          </a:bodyPr>
          <a:lstStyle/>
          <a:p>
            <a:endParaRPr lang="en-US" sz="3200" b="1" dirty="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Proverbs 14:12 (AMP) </a:t>
            </a:r>
            <a:br>
              <a:rPr lang="en-US" sz="3200" dirty="0">
                <a:effectLst>
                  <a:outerShdw blurRad="38100" dist="38100" dir="2700000" algn="tl">
                    <a:srgbClr val="000000">
                      <a:alpha val="43137"/>
                    </a:srgbClr>
                  </a:outerShdw>
                </a:effectLst>
              </a:rPr>
            </a:br>
            <a:r>
              <a:rPr lang="en-US" sz="3200" baseline="300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There is a way which seems right to a man </a:t>
            </a:r>
            <a:r>
              <a:rPr lang="en-US" sz="3200" i="1" dirty="0">
                <a:effectLst>
                  <a:outerShdw blurRad="38100" dist="38100" dir="2700000" algn="tl">
                    <a:srgbClr val="000000">
                      <a:alpha val="43137"/>
                    </a:srgbClr>
                  </a:outerShdw>
                </a:effectLst>
              </a:rPr>
              <a:t>and</a:t>
            </a:r>
            <a:r>
              <a:rPr lang="en-US" sz="3200" dirty="0">
                <a:effectLst>
                  <a:outerShdw blurRad="38100" dist="38100" dir="2700000" algn="tl">
                    <a:srgbClr val="000000">
                      <a:alpha val="43137"/>
                    </a:srgbClr>
                  </a:outerShdw>
                </a:effectLst>
              </a:rPr>
              <a:t> appears straight before him, but at the end of it is the way of death</a:t>
            </a:r>
            <a:endParaRPr lang="en-US" sz="3200" dirty="0">
              <a:effectLst>
                <a:outerShdw blurRad="38100" dist="38100" dir="2700000" algn="tl">
                  <a:srgbClr val="000000">
                    <a:alpha val="43137"/>
                  </a:srgbClr>
                </a:outerShdw>
              </a:effectLst>
            </a:endParaRPr>
          </a:p>
          <a:p>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par>
                          <p:cTn id="25" fill="hold">
                            <p:stCondLst>
                              <p:cond delay="1000"/>
                            </p:stCondLst>
                            <p:childTnLst>
                              <p:par>
                                <p:cTn id="26" presetID="31" presetClass="entr" presetSubtype="0" fill="hold" grpId="0" nodeType="afterEffect">
                                  <p:stCondLst>
                                    <p:cond delay="0"/>
                                  </p:stCondLst>
                                  <p:childTnLst>
                                    <p:set>
                                      <p:cBhvr>
                                        <p:cTn id="27" dur="1" fill="hold">
                                          <p:stCondLst>
                                            <p:cond delay="0"/>
                                          </p:stCondLst>
                                        </p:cTn>
                                        <p:tgtEl>
                                          <p:spTgt spid="4">
                                            <p:bg/>
                                          </p:spTgt>
                                        </p:tgtEl>
                                        <p:attrNameLst>
                                          <p:attrName>style.visibility</p:attrName>
                                        </p:attrNameLst>
                                      </p:cBhvr>
                                      <p:to>
                                        <p:strVal val="visible"/>
                                      </p:to>
                                    </p:set>
                                    <p:anim calcmode="lin" valueType="num">
                                      <p:cBhvr>
                                        <p:cTn id="28" dur="1000" fill="hold"/>
                                        <p:tgtEl>
                                          <p:spTgt spid="4">
                                            <p:bg/>
                                          </p:spTgt>
                                        </p:tgtEl>
                                        <p:attrNameLst>
                                          <p:attrName>ppt_w</p:attrName>
                                        </p:attrNameLst>
                                      </p:cBhvr>
                                      <p:tavLst>
                                        <p:tav tm="0">
                                          <p:val>
                                            <p:fltVal val="0"/>
                                          </p:val>
                                        </p:tav>
                                        <p:tav tm="100000">
                                          <p:val>
                                            <p:strVal val="#ppt_w"/>
                                          </p:val>
                                        </p:tav>
                                      </p:tavLst>
                                    </p:anim>
                                    <p:anim calcmode="lin" valueType="num">
                                      <p:cBhvr>
                                        <p:cTn id="29" dur="1000" fill="hold"/>
                                        <p:tgtEl>
                                          <p:spTgt spid="4">
                                            <p:bg/>
                                          </p:spTgt>
                                        </p:tgtEl>
                                        <p:attrNameLst>
                                          <p:attrName>ppt_h</p:attrName>
                                        </p:attrNameLst>
                                      </p:cBhvr>
                                      <p:tavLst>
                                        <p:tav tm="0">
                                          <p:val>
                                            <p:fltVal val="0"/>
                                          </p:val>
                                        </p:tav>
                                        <p:tav tm="100000">
                                          <p:val>
                                            <p:strVal val="#ppt_h"/>
                                          </p:val>
                                        </p:tav>
                                      </p:tavLst>
                                    </p:anim>
                                    <p:anim calcmode="lin" valueType="num">
                                      <p:cBhvr>
                                        <p:cTn id="30" dur="1000" fill="hold"/>
                                        <p:tgtEl>
                                          <p:spTgt spid="4">
                                            <p:bg/>
                                          </p:spTgt>
                                        </p:tgtEl>
                                        <p:attrNameLst>
                                          <p:attrName>style.rotation</p:attrName>
                                        </p:attrNameLst>
                                      </p:cBhvr>
                                      <p:tavLst>
                                        <p:tav tm="0">
                                          <p:val>
                                            <p:fltVal val="90"/>
                                          </p:val>
                                        </p:tav>
                                        <p:tav tm="100000">
                                          <p:val>
                                            <p:fltVal val="0"/>
                                          </p:val>
                                        </p:tav>
                                      </p:tavLst>
                                    </p:anim>
                                    <p:animEffect transition="in" filter="fade">
                                      <p:cBhvr>
                                        <p:cTn id="31" dur="1000"/>
                                        <p:tgtEl>
                                          <p:spTgt spid="4">
                                            <p:bg/>
                                          </p:spTgt>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p:cTn id="3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7" dur="10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 calcmode="lin" valueType="num">
                                      <p:cBhvr>
                                        <p:cTn id="4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p:cTn id="5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2" end="2"/>
                                            </p:txEl>
                                          </p:spTgt>
                                        </p:tgtEl>
                                      </p:cBhvr>
                                    </p:animEffect>
                                  </p:childTnLst>
                                </p:cTn>
                              </p:par>
                            </p:childTnLst>
                          </p:cTn>
                        </p:par>
                        <p:par>
                          <p:cTn id="54" fill="hold">
                            <p:stCondLst>
                              <p:cond delay="1000"/>
                            </p:stCondLst>
                            <p:childTnLst>
                              <p:par>
                                <p:cTn id="55" presetID="31" presetClass="entr" presetSubtype="0" fill="hold" grpId="0" nodeType="after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p:cTn id="5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 calcmode="lin" valueType="num">
                                      <p:cBhvr>
                                        <p:cTn id="6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p:cTn id="7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7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7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76" dur="1000"/>
                                        <p:tgtEl>
                                          <p:spTgt spid="3">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anim calcmode="lin" valueType="num">
                                      <p:cBhvr>
                                        <p:cTn id="8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8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84" dur="1000"/>
                                        <p:tgtEl>
                                          <p:spTgt spid="3">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3">
                                            <p:txEl>
                                              <p:pRg st="7" end="7"/>
                                            </p:txEl>
                                          </p:spTgt>
                                        </p:tgtEl>
                                        <p:attrNameLst>
                                          <p:attrName>style.visibility</p:attrName>
                                        </p:attrNameLst>
                                      </p:cBhvr>
                                      <p:to>
                                        <p:strVal val="visible"/>
                                      </p:to>
                                    </p:set>
                                    <p:anim calcmode="lin" valueType="num">
                                      <p:cBhvr>
                                        <p:cTn id="8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9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9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92" dur="1000"/>
                                        <p:tgtEl>
                                          <p:spTgt spid="3">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4">
                                            <p:txEl>
                                              <p:pRg st="1" end="1"/>
                                            </p:txEl>
                                          </p:spTgt>
                                        </p:tgtEl>
                                        <p:attrNameLst>
                                          <p:attrName>style.visibility</p:attrName>
                                        </p:attrNameLst>
                                      </p:cBhvr>
                                      <p:to>
                                        <p:strVal val="visible"/>
                                      </p:to>
                                    </p:set>
                                    <p:anim calcmode="lin" valueType="num">
                                      <p:cBhvr>
                                        <p:cTn id="9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9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0" dur="1000"/>
                                        <p:tgtEl>
                                          <p:spTgt spid="4">
                                            <p:txEl>
                                              <p:pRg st="1" end="1"/>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4">
                                            <p:txEl>
                                              <p:pRg st="2" end="2"/>
                                            </p:txEl>
                                          </p:spTgt>
                                        </p:tgtEl>
                                        <p:attrNameLst>
                                          <p:attrName>style.visibility</p:attrName>
                                        </p:attrNameLst>
                                      </p:cBhvr>
                                      <p:to>
                                        <p:strVal val="visible"/>
                                      </p:to>
                                    </p:set>
                                    <p:anim calcmode="lin" valueType="num">
                                      <p:cBhvr>
                                        <p:cTn id="10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0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0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08" dur="1000"/>
                                        <p:tgtEl>
                                          <p:spTgt spid="4">
                                            <p:txEl>
                                              <p:pRg st="2" end="2"/>
                                            </p:txEl>
                                          </p:spTgt>
                                        </p:tgtEl>
                                      </p:cBhvr>
                                    </p:animEffect>
                                  </p:childTnLst>
                                </p:cTn>
                              </p:par>
                            </p:childTnLst>
                          </p:cTn>
                        </p:par>
                        <p:par>
                          <p:cTn id="109" fill="hold">
                            <p:stCondLst>
                              <p:cond delay="1000"/>
                            </p:stCondLst>
                            <p:childTnLst>
                              <p:par>
                                <p:cTn id="110" presetID="31" presetClass="entr" presetSubtype="0" fill="hold" grpId="0" nodeType="afterEffect">
                                  <p:stCondLst>
                                    <p:cond delay="0"/>
                                  </p:stCondLst>
                                  <p:childTnLst>
                                    <p:set>
                                      <p:cBhvr>
                                        <p:cTn id="111" dur="1" fill="hold">
                                          <p:stCondLst>
                                            <p:cond delay="0"/>
                                          </p:stCondLst>
                                        </p:cTn>
                                        <p:tgtEl>
                                          <p:spTgt spid="4">
                                            <p:txEl>
                                              <p:pRg st="3" end="3"/>
                                            </p:txEl>
                                          </p:spTgt>
                                        </p:tgtEl>
                                        <p:attrNameLst>
                                          <p:attrName>style.visibility</p:attrName>
                                        </p:attrNameLst>
                                      </p:cBhvr>
                                      <p:to>
                                        <p:strVal val="visible"/>
                                      </p:to>
                                    </p:set>
                                    <p:anim calcmode="lin" valueType="num">
                                      <p:cBhvr>
                                        <p:cTn id="112"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13"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14"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15" dur="1000"/>
                                        <p:tgtEl>
                                          <p:spTgt spid="4">
                                            <p:txEl>
                                              <p:pRg st="3" end="3"/>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31" presetClass="entr" presetSubtype="0" fill="hold" grpId="0" nodeType="clickEffect">
                                  <p:stCondLst>
                                    <p:cond delay="0"/>
                                  </p:stCondLst>
                                  <p:childTnLst>
                                    <p:set>
                                      <p:cBhvr>
                                        <p:cTn id="119" dur="1" fill="hold">
                                          <p:stCondLst>
                                            <p:cond delay="0"/>
                                          </p:stCondLst>
                                        </p:cTn>
                                        <p:tgtEl>
                                          <p:spTgt spid="4">
                                            <p:txEl>
                                              <p:pRg st="4" end="4"/>
                                            </p:txEl>
                                          </p:spTgt>
                                        </p:tgtEl>
                                        <p:attrNameLst>
                                          <p:attrName>style.visibility</p:attrName>
                                        </p:attrNameLst>
                                      </p:cBhvr>
                                      <p:to>
                                        <p:strVal val="visible"/>
                                      </p:to>
                                    </p:set>
                                    <p:anim calcmode="lin" valueType="num">
                                      <p:cBhvr>
                                        <p:cTn id="120"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21"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122"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123" dur="1000"/>
                                        <p:tgtEl>
                                          <p:spTgt spid="4">
                                            <p:txEl>
                                              <p:pRg st="4" end="4"/>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31" presetClass="entr" presetSubtype="0" fill="hold" grpId="0" nodeType="clickEffect">
                                  <p:stCondLst>
                                    <p:cond delay="0"/>
                                  </p:stCondLst>
                                  <p:childTnLst>
                                    <p:set>
                                      <p:cBhvr>
                                        <p:cTn id="127" dur="1" fill="hold">
                                          <p:stCondLst>
                                            <p:cond delay="0"/>
                                          </p:stCondLst>
                                        </p:cTn>
                                        <p:tgtEl>
                                          <p:spTgt spid="4">
                                            <p:txEl>
                                              <p:pRg st="5" end="5"/>
                                            </p:txEl>
                                          </p:spTgt>
                                        </p:tgtEl>
                                        <p:attrNameLst>
                                          <p:attrName>style.visibility</p:attrName>
                                        </p:attrNameLst>
                                      </p:cBhvr>
                                      <p:to>
                                        <p:strVal val="visible"/>
                                      </p:to>
                                    </p:set>
                                    <p:anim calcmode="lin" valueType="num">
                                      <p:cBhvr>
                                        <p:cTn id="128"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29"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30"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31" dur="1000"/>
                                        <p:tgtEl>
                                          <p:spTgt spid="4">
                                            <p:txEl>
                                              <p:pRg st="5" end="5"/>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31" presetClass="entr" presetSubtype="0" fill="hold" grpId="0" nodeType="clickEffect">
                                  <p:stCondLst>
                                    <p:cond delay="0"/>
                                  </p:stCondLst>
                                  <p:childTnLst>
                                    <p:set>
                                      <p:cBhvr>
                                        <p:cTn id="135" dur="1" fill="hold">
                                          <p:stCondLst>
                                            <p:cond delay="0"/>
                                          </p:stCondLst>
                                        </p:cTn>
                                        <p:tgtEl>
                                          <p:spTgt spid="4">
                                            <p:txEl>
                                              <p:pRg st="6" end="6"/>
                                            </p:txEl>
                                          </p:spTgt>
                                        </p:tgtEl>
                                        <p:attrNameLst>
                                          <p:attrName>style.visibility</p:attrName>
                                        </p:attrNameLst>
                                      </p:cBhvr>
                                      <p:to>
                                        <p:strVal val="visible"/>
                                      </p:to>
                                    </p:set>
                                    <p:anim calcmode="lin" valueType="num">
                                      <p:cBhvr>
                                        <p:cTn id="136"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37"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38"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139" dur="1000"/>
                                        <p:tgtEl>
                                          <p:spTgt spid="4">
                                            <p:txEl>
                                              <p:pRg st="6" end="6"/>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31" presetClass="entr" presetSubtype="0" fill="hold" grpId="0" nodeType="clickEffect">
                                  <p:stCondLst>
                                    <p:cond delay="0"/>
                                  </p:stCondLst>
                                  <p:childTnLst>
                                    <p:set>
                                      <p:cBhvr>
                                        <p:cTn id="143" dur="1" fill="hold">
                                          <p:stCondLst>
                                            <p:cond delay="0"/>
                                          </p:stCondLst>
                                        </p:cTn>
                                        <p:tgtEl>
                                          <p:spTgt spid="4">
                                            <p:txEl>
                                              <p:pRg st="7" end="7"/>
                                            </p:txEl>
                                          </p:spTgt>
                                        </p:tgtEl>
                                        <p:attrNameLst>
                                          <p:attrName>style.visibility</p:attrName>
                                        </p:attrNameLst>
                                      </p:cBhvr>
                                      <p:to>
                                        <p:strVal val="visible"/>
                                      </p:to>
                                    </p:set>
                                    <p:anim calcmode="lin" valueType="num">
                                      <p:cBhvr>
                                        <p:cTn id="144"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45"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146"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147" dur="1000"/>
                                        <p:tgtEl>
                                          <p:spTgt spid="4">
                                            <p:txEl>
                                              <p:pRg st="7" end="7"/>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6" presetClass="entr" presetSubtype="16" fill="hold" grpId="0" nodeType="clickEffect">
                                  <p:stCondLst>
                                    <p:cond delay="0"/>
                                  </p:stCondLst>
                                  <p:childTnLst>
                                    <p:set>
                                      <p:cBhvr>
                                        <p:cTn id="151" dur="1" fill="hold">
                                          <p:stCondLst>
                                            <p:cond delay="0"/>
                                          </p:stCondLst>
                                        </p:cTn>
                                        <p:tgtEl>
                                          <p:spTgt spid="5"/>
                                        </p:tgtEl>
                                        <p:attrNameLst>
                                          <p:attrName>style.visibility</p:attrName>
                                        </p:attrNameLst>
                                      </p:cBhvr>
                                      <p:to>
                                        <p:strVal val="visible"/>
                                      </p:to>
                                    </p:set>
                                    <p:animEffect transition="in" filter="circle(in)">
                                      <p:cBhvr>
                                        <p:cTn id="15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P spid="4" grpId="0" animBg="1"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2914" y="903514"/>
            <a:ext cx="7630886" cy="4561115"/>
          </a:xfrm>
          <a:solidFill>
            <a:schemeClr val="bg1">
              <a:alpha val="90000"/>
            </a:schemeClr>
          </a:solidFill>
        </p:spPr>
        <p:txBody>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Realize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Difficult People Are a Part of Life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You Can’t Always Avoid them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If You Don’t Deal w- Them Correctly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They Will Sap Your Energy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Weigh You Down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But Dealt With Correctly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Both Will Be Bettered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out)">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out)">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out)">
                                      <p:cBhvr>
                                        <p:cTn id="25" dur="2000"/>
                                        <p:tgtEl>
                                          <p:spTgt spid="3">
                                            <p:txEl>
                                              <p:pRg st="3" end="3"/>
                                            </p:txEl>
                                          </p:spTgt>
                                        </p:tgtEl>
                                      </p:cBhvr>
                                    </p:animEffect>
                                  </p:childTnLst>
                                </p:cTn>
                              </p:par>
                            </p:childTnLst>
                          </p:cTn>
                        </p:par>
                        <p:par>
                          <p:cTn id="26" fill="hold">
                            <p:stCondLst>
                              <p:cond delay="2000"/>
                            </p:stCondLst>
                            <p:childTnLst>
                              <p:par>
                                <p:cTn id="27" presetID="6" presetClass="entr" presetSubtype="32"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out)">
                                      <p:cBhvr>
                                        <p:cTn id="29" dur="2000"/>
                                        <p:tgtEl>
                                          <p:spTgt spid="3">
                                            <p:txEl>
                                              <p:pRg st="4" end="4"/>
                                            </p:txEl>
                                          </p:spTgt>
                                        </p:tgtEl>
                                      </p:cBhvr>
                                    </p:animEffect>
                                  </p:childTnLst>
                                </p:cTn>
                              </p:par>
                            </p:childTnLst>
                          </p:cTn>
                        </p:par>
                        <p:par>
                          <p:cTn id="30" fill="hold">
                            <p:stCondLst>
                              <p:cond delay="4000"/>
                            </p:stCondLst>
                            <p:childTnLst>
                              <p:par>
                                <p:cTn id="31" presetID="6" presetClass="entr" presetSubtype="32"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out)">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32"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ircle(out)">
                                      <p:cBhvr>
                                        <p:cTn id="38" dur="2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circle(out)">
                                      <p:cBhvr>
                                        <p:cTn id="4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44" y="119271"/>
            <a:ext cx="12048565" cy="808381"/>
          </a:xfrm>
          <a:solidFill>
            <a:schemeClr val="bg1">
              <a:alpha val="7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Do Make Sure You’re Not the One Being Difficult</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0" y="3905250"/>
            <a:ext cx="11926957" cy="2952750"/>
          </a:xfrm>
          <a:solidFill>
            <a:schemeClr val="bg1">
              <a:alpha val="70000"/>
            </a:schemeClr>
          </a:solidFill>
        </p:spPr>
        <p:txBody>
          <a:bodyPr>
            <a:normAutofit fontScale="92500" lnSpcReduction="10000"/>
          </a:bodyPr>
          <a:lstStyle/>
          <a:p>
            <a:pPr marL="0" indent="0">
              <a:lnSpc>
                <a:spcPct val="11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The Problems May Have Their Origin Within Your Own Heart</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spcBef>
                <a:spcPts val="0"/>
              </a:spcBef>
            </a:pPr>
            <a:r>
              <a:rPr lang="en-US" sz="3500" b="1" dirty="0">
                <a:effectLst>
                  <a:outerShdw blurRad="38100" dist="38100" dir="2700000" algn="tl">
                    <a:srgbClr val="000000">
                      <a:alpha val="43137"/>
                    </a:srgbClr>
                  </a:outerShdw>
                </a:effectLst>
                <a:latin typeface="Arial Rounded MT Bold" panose="020F0704030504030204" pitchFamily="34" charset="0"/>
              </a:rPr>
              <a:t>If So, Fix Yourself First </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Philippians 2:3-4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Let nothing be done through selfish ambition or conceit, but in lowliness of mind let each esteem others better than himself. 4Let each of you look out not only for his own interests, but also for the interests of others.</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i="1" dirty="0">
              <a:effectLst>
                <a:outerShdw blurRad="38100" dist="38100" dir="2700000" algn="tl">
                  <a:srgbClr val="000000">
                    <a:alpha val="43137"/>
                  </a:srgbClr>
                </a:outerShdw>
              </a:effectLst>
            </a:endParaRPr>
          </a:p>
        </p:txBody>
      </p:sp>
      <p:sp>
        <p:nvSpPr>
          <p:cNvPr id="4" name="TextBox 3"/>
          <p:cNvSpPr txBox="1"/>
          <p:nvPr/>
        </p:nvSpPr>
        <p:spPr>
          <a:xfrm>
            <a:off x="40944" y="5042118"/>
            <a:ext cx="11926957" cy="1815882"/>
          </a:xfrm>
          <a:prstGeom prst="rect">
            <a:avLst/>
          </a:prstGeom>
          <a:solidFill>
            <a:schemeClr val="bg1">
              <a:alpha val="90000"/>
            </a:schemeClr>
          </a:solidFill>
        </p:spPr>
        <p:txBody>
          <a:bodyPr wrap="square" rtlCol="0">
            <a:spAutoFit/>
          </a:bodyPr>
          <a:lstStyle/>
          <a:p>
            <a:r>
              <a:rPr lang="en-US" sz="2800" baseline="30000" dirty="0">
                <a:effectLst>
                  <a:outerShdw blurRad="38100" dist="38100" dir="2700000" algn="tl">
                    <a:srgbClr val="000000">
                      <a:alpha val="43137"/>
                    </a:srgbClr>
                  </a:outerShdw>
                </a:effectLst>
                <a:latin typeface="Arial Rounded MT Bold" panose="020F0704030504030204" pitchFamily="34" charset="0"/>
              </a:rPr>
              <a:t>3 </a:t>
            </a:r>
            <a:r>
              <a:rPr lang="en-US" sz="2800" dirty="0">
                <a:effectLst>
                  <a:outerShdw blurRad="38100" dist="38100" dir="2700000" algn="tl">
                    <a:srgbClr val="000000">
                      <a:alpha val="43137"/>
                    </a:srgbClr>
                  </a:outerShdw>
                </a:effectLst>
                <a:latin typeface="Arial Rounded MT Bold" panose="020F0704030504030204" pitchFamily="34" charset="0"/>
              </a:rPr>
              <a:t> Don't push your way to the front; don't sweet-talk your way to the top. Put yourself aside, and help others get ahead. </a:t>
            </a:r>
            <a:br>
              <a:rPr lang="en-US" sz="2800" dirty="0">
                <a:effectLst>
                  <a:outerShdw blurRad="38100" dist="38100" dir="2700000" algn="tl">
                    <a:srgbClr val="000000">
                      <a:alpha val="43137"/>
                    </a:srgbClr>
                  </a:outerShdw>
                </a:effectLst>
                <a:latin typeface="Arial Rounded MT Bold" panose="020F0704030504030204" pitchFamily="34" charset="0"/>
              </a:rPr>
            </a:br>
            <a:r>
              <a:rPr lang="en-US" sz="2800" baseline="30000" dirty="0">
                <a:effectLst>
                  <a:outerShdw blurRad="38100" dist="38100" dir="2700000" algn="tl">
                    <a:srgbClr val="000000">
                      <a:alpha val="43137"/>
                    </a:srgbClr>
                  </a:outerShdw>
                </a:effectLst>
                <a:latin typeface="Arial Rounded MT Bold" panose="020F0704030504030204" pitchFamily="34" charset="0"/>
              </a:rPr>
              <a:t>4 </a:t>
            </a:r>
            <a:r>
              <a:rPr lang="en-US" sz="2800" dirty="0">
                <a:effectLst>
                  <a:outerShdw blurRad="38100" dist="38100" dir="2700000" algn="tl">
                    <a:srgbClr val="000000">
                      <a:alpha val="43137"/>
                    </a:srgbClr>
                  </a:outerShdw>
                </a:effectLst>
                <a:latin typeface="Arial Rounded MT Bold" panose="020F0704030504030204" pitchFamily="34" charset="0"/>
              </a:rPr>
              <a:t> Don't be obsessed with getting your own advantage. Forget yourselves long enough to lend a helping hand. </a:t>
            </a:r>
            <a:r>
              <a:rPr lang="en-US" sz="2800" b="1" dirty="0">
                <a:effectLst>
                  <a:outerShdw blurRad="38100" dist="38100" dir="2700000" algn="tl">
                    <a:srgbClr val="000000">
                      <a:alpha val="43137"/>
                    </a:srgbClr>
                  </a:outerShdw>
                </a:effectLst>
                <a:latin typeface="Arial Rounded MT Bold" panose="020F0704030504030204" pitchFamily="34" charset="0"/>
              </a:rPr>
              <a:t>Phil 2:3-4 (MSG) </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2000" fill="hold"/>
                                        <p:tgtEl>
                                          <p:spTgt spid="3">
                                            <p:bg/>
                                          </p:spTgt>
                                        </p:tgtEl>
                                        <p:attrNameLst>
                                          <p:attrName>ppt_w</p:attrName>
                                        </p:attrNameLst>
                                      </p:cBhvr>
                                      <p:tavLst>
                                        <p:tav tm="0">
                                          <p:val>
                                            <p:fltVal val="0"/>
                                          </p:val>
                                        </p:tav>
                                        <p:tav tm="100000">
                                          <p:val>
                                            <p:strVal val="#ppt_w"/>
                                          </p:val>
                                        </p:tav>
                                      </p:tavLst>
                                    </p:anim>
                                    <p:anim calcmode="lin" valueType="num">
                                      <p:cBhvr>
                                        <p:cTn id="13" dur="2000" fill="hold"/>
                                        <p:tgtEl>
                                          <p:spTgt spid="3">
                                            <p:bg/>
                                          </p:spTgt>
                                        </p:tgtEl>
                                        <p:attrNameLst>
                                          <p:attrName>ppt_h</p:attrName>
                                        </p:attrNameLst>
                                      </p:cBhvr>
                                      <p:tavLst>
                                        <p:tav tm="0">
                                          <p:val>
                                            <p:fltVal val="0"/>
                                          </p:val>
                                        </p:tav>
                                        <p:tav tm="100000">
                                          <p:val>
                                            <p:strVal val="#ppt_h"/>
                                          </p:val>
                                        </p:tav>
                                      </p:tavLst>
                                    </p:anim>
                                    <p:animEffect transition="in" filter="fade">
                                      <p:cBhvr>
                                        <p:cTn id="14" dur="2000"/>
                                        <p:tgtEl>
                                          <p:spTgt spid="3">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2000"/>
                                        <p:tgtEl>
                                          <p:spTgt spid="3">
                                            <p:txEl>
                                              <p:pRg st="0" end="0"/>
                                            </p:txEl>
                                          </p:spTgt>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2000"/>
                                        <p:tgtEl>
                                          <p:spTgt spid="3">
                                            <p:txEl>
                                              <p:pRg st="2" end="2"/>
                                            </p:txEl>
                                          </p:spTgt>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2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out)">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3857" y="0"/>
            <a:ext cx="9563100" cy="808381"/>
          </a:xfrm>
          <a:solidFill>
            <a:schemeClr val="bg1">
              <a:alpha val="7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Don’t Try to Change the Other Person</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65143" y="1360714"/>
            <a:ext cx="11007795" cy="5497286"/>
          </a:xfrm>
          <a:solidFill>
            <a:schemeClr val="bg1">
              <a:alpha val="80000"/>
            </a:schemeClr>
          </a:solidFill>
        </p:spPr>
        <p:txBody>
          <a:bodyPr>
            <a:normAutofit fontScale="92500" lnSpcReduction="20000"/>
          </a:bodyPr>
          <a:lstStyle/>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People Change When THEY Want To…</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…Not When YOU Want Them To</a:t>
            </a:r>
            <a:r>
              <a:rPr lang="en-US" sz="3000" dirty="0">
                <a:effectLst>
                  <a:outerShdw blurRad="38100" dist="38100" dir="2700000" algn="tl">
                    <a:srgbClr val="000000">
                      <a:alpha val="43137"/>
                    </a:srgbClr>
                  </a:outerShdw>
                </a:effectLst>
                <a:latin typeface="Arial Rounded MT Bold" panose="020F0704030504030204" pitchFamily="34" charset="0"/>
              </a:rPr>
              <a:t>. </a:t>
            </a:r>
            <a:endParaRPr lang="en-US" sz="3000"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We Don’t </a:t>
            </a:r>
            <a:r>
              <a:rPr lang="en-US" sz="3000" b="1" dirty="0" err="1">
                <a:effectLst>
                  <a:outerShdw blurRad="38100" dist="38100" dir="2700000" algn="tl">
                    <a:srgbClr val="000000">
                      <a:alpha val="43137"/>
                    </a:srgbClr>
                  </a:outerShdw>
                </a:effectLst>
                <a:latin typeface="Arial Rounded MT Bold" panose="020F0704030504030204" pitchFamily="34" charset="0"/>
              </a:rPr>
              <a:t>Don’t</a:t>
            </a:r>
            <a:r>
              <a:rPr lang="en-US" sz="3000" b="1" dirty="0">
                <a:effectLst>
                  <a:outerShdw blurRad="38100" dist="38100" dir="2700000" algn="tl">
                    <a:srgbClr val="000000">
                      <a:alpha val="43137"/>
                    </a:srgbClr>
                  </a:outerShdw>
                </a:effectLst>
                <a:latin typeface="Arial Rounded MT Bold" panose="020F0704030504030204" pitchFamily="34" charset="0"/>
              </a:rPr>
              <a:t> How to Break Them…</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                …Where to Break Them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                        …Or How Much</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                               …This is God’s Job</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000" i="1" dirty="0">
                <a:effectLst>
                  <a:outerShdw blurRad="38100" dist="38100" dir="2700000" algn="tl">
                    <a:srgbClr val="000000">
                      <a:alpha val="43137"/>
                    </a:srgbClr>
                  </a:outerShdw>
                </a:effectLst>
                <a:latin typeface="Arial Rounded MT Bold" panose="020F0704030504030204" pitchFamily="34" charset="0"/>
              </a:rPr>
              <a:t>"For it is God which worketh in you both to will and to do of His good pleasure" </a:t>
            </a:r>
            <a:r>
              <a:rPr lang="en-US" sz="3000" dirty="0">
                <a:effectLst>
                  <a:outerShdw blurRad="38100" dist="38100" dir="2700000" algn="tl">
                    <a:srgbClr val="000000">
                      <a:alpha val="43137"/>
                    </a:srgbClr>
                  </a:outerShdw>
                </a:effectLst>
                <a:latin typeface="Arial Rounded MT Bold" panose="020F0704030504030204" pitchFamily="34" charset="0"/>
              </a:rPr>
              <a:t>-</a:t>
            </a:r>
            <a:r>
              <a:rPr lang="en-US" sz="3000" b="1" dirty="0">
                <a:effectLst>
                  <a:outerShdw blurRad="38100" dist="38100" dir="2700000" algn="tl">
                    <a:srgbClr val="000000">
                      <a:alpha val="43137"/>
                    </a:srgbClr>
                  </a:outerShdw>
                </a:effectLst>
                <a:latin typeface="Arial Rounded MT Bold" panose="020F0704030504030204" pitchFamily="34" charset="0"/>
              </a:rPr>
              <a:t>Philippians 2:13</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                                            Consider This:</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4">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They May Be God’s Sand Paper</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4">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God Could Be Changing You</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p:cNvSpPr txBox="1"/>
          <p:nvPr/>
        </p:nvSpPr>
        <p:spPr>
          <a:xfrm>
            <a:off x="282688" y="1539466"/>
            <a:ext cx="11626624" cy="3108543"/>
          </a:xfrm>
          <a:prstGeom prst="rect">
            <a:avLst/>
          </a:prstGeom>
          <a:solidFill>
            <a:schemeClr val="bg1"/>
          </a:solidFill>
        </p:spPr>
        <p:txBody>
          <a:bodyPr wrap="square" rtlCol="0">
            <a:spAutoFit/>
          </a:bodyPr>
          <a:lstStyle/>
          <a:p>
            <a:endParaRPr lang="en-US" b="1" dirty="0"/>
          </a:p>
          <a:p>
            <a:r>
              <a:rPr lang="en-US" sz="3200" b="1" dirty="0">
                <a:effectLst>
                  <a:outerShdw blurRad="38100" dist="38100" dir="2700000" algn="tl">
                    <a:srgbClr val="000000">
                      <a:alpha val="43137"/>
                    </a:srgbClr>
                  </a:outerShdw>
                </a:effectLst>
                <a:latin typeface="Arial Rounded MT Bold" panose="020F0704030504030204" pitchFamily="34" charset="0"/>
              </a:rPr>
              <a:t>Philippians 2:13 (AMP) </a:t>
            </a:r>
            <a:br>
              <a:rPr lang="en-US" sz="3200" dirty="0">
                <a:effectLst>
                  <a:outerShdw blurRad="38100" dist="38100" dir="2700000" algn="tl">
                    <a:srgbClr val="000000">
                      <a:alpha val="43137"/>
                    </a:srgbClr>
                  </a:outerShdw>
                </a:effectLst>
                <a:latin typeface="Arial Rounded MT Bold" panose="020F0704030504030204" pitchFamily="34" charset="0"/>
              </a:rPr>
            </a:br>
            <a:r>
              <a:rPr lang="en-US" sz="3200" baseline="30000" dirty="0">
                <a:effectLst>
                  <a:outerShdw blurRad="38100" dist="38100" dir="2700000" algn="tl">
                    <a:srgbClr val="000000">
                      <a:alpha val="43137"/>
                    </a:srgbClr>
                  </a:outerShdw>
                </a:effectLst>
                <a:latin typeface="Arial Rounded MT Bold" panose="020F0704030504030204" pitchFamily="34" charset="0"/>
              </a:rPr>
              <a:t>13 </a:t>
            </a:r>
            <a:r>
              <a:rPr lang="en-US" sz="3200" dirty="0">
                <a:effectLst>
                  <a:outerShdw blurRad="38100" dist="38100" dir="2700000" algn="tl">
                    <a:srgbClr val="000000">
                      <a:alpha val="43137"/>
                    </a:srgbClr>
                  </a:outerShdw>
                </a:effectLst>
                <a:latin typeface="Arial Rounded MT Bold" panose="020F0704030504030204" pitchFamily="34" charset="0"/>
              </a:rPr>
              <a:t> [Not in your own strength] for it is God Who is all the while effectually at work in you [energizing and creating in you the power and desire], both to will and to work for His good pleasure </a:t>
            </a:r>
            <a:r>
              <a:rPr lang="en-US" sz="3200" i="1" dirty="0">
                <a:effectLst>
                  <a:outerShdw blurRad="38100" dist="38100" dir="2700000" algn="tl">
                    <a:srgbClr val="000000">
                      <a:alpha val="43137"/>
                    </a:srgbClr>
                  </a:outerShdw>
                </a:effectLst>
                <a:latin typeface="Arial Rounded MT Bold" panose="020F0704030504030204" pitchFamily="34" charset="0"/>
              </a:rPr>
              <a:t>and</a:t>
            </a:r>
            <a:r>
              <a:rPr lang="en-US" sz="3200" dirty="0">
                <a:effectLst>
                  <a:outerShdw blurRad="38100" dist="38100" dir="2700000" algn="tl">
                    <a:srgbClr val="000000">
                      <a:alpha val="43137"/>
                    </a:srgbClr>
                  </a:outerShdw>
                </a:effectLst>
                <a:latin typeface="Arial Rounded MT Bold" panose="020F0704030504030204" pitchFamily="34" charset="0"/>
              </a:rPr>
              <a:t> satisfaction </a:t>
            </a:r>
            <a:r>
              <a:rPr lang="en-US" sz="3200" i="1" dirty="0">
                <a:effectLst>
                  <a:outerShdw blurRad="38100" dist="38100" dir="2700000" algn="tl">
                    <a:srgbClr val="000000">
                      <a:alpha val="43137"/>
                    </a:srgbClr>
                  </a:outerShdw>
                </a:effectLst>
                <a:latin typeface="Arial Rounded MT Bold" panose="020F0704030504030204" pitchFamily="34" charset="0"/>
              </a:rPr>
              <a:t>and</a:t>
            </a:r>
            <a:r>
              <a:rPr lang="en-US" sz="3200" dirty="0">
                <a:effectLst>
                  <a:outerShdw blurRad="38100" dist="38100" dir="2700000" algn="tl">
                    <a:srgbClr val="000000">
                      <a:alpha val="43137"/>
                    </a:srgbClr>
                  </a:outerShdw>
                </a:effectLst>
                <a:latin typeface="Arial Rounded MT Bold" panose="020F0704030504030204" pitchFamily="34" charset="0"/>
              </a:rPr>
              <a:t> delight.</a:t>
            </a:r>
            <a:r>
              <a:rPr lang="en-US" dirty="0"/>
              <a:t> </a:t>
            </a:r>
            <a:br>
              <a:rPr lang="en-US" dirty="0"/>
            </a:br>
            <a:endParaRPr lang="en-US"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outVertical)">
                                      <p:cBhvr>
                                        <p:cTn id="12" dur="2000"/>
                                        <p:tgtEl>
                                          <p:spTgt spid="3">
                                            <p:bg/>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outVertical)">
                                      <p:cBhvr>
                                        <p:cTn id="15" dur="2000"/>
                                        <p:tgtEl>
                                          <p:spTgt spid="3">
                                            <p:txEl>
                                              <p:pRg st="0" end="0"/>
                                            </p:txEl>
                                          </p:spTgt>
                                        </p:tgtEl>
                                      </p:cBhvr>
                                    </p:animEffect>
                                  </p:childTnLst>
                                </p:cTn>
                              </p:par>
                            </p:childTnLst>
                          </p:cTn>
                        </p:par>
                        <p:par>
                          <p:cTn id="16" fill="hold">
                            <p:stCondLst>
                              <p:cond delay="2000"/>
                            </p:stCondLst>
                            <p:childTnLst>
                              <p:par>
                                <p:cTn id="17" presetID="16" presetClass="entr" presetSubtype="37"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outVertical)">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outVertical)">
                                      <p:cBhvr>
                                        <p:cTn id="24" dur="2000"/>
                                        <p:tgtEl>
                                          <p:spTgt spid="3">
                                            <p:txEl>
                                              <p:pRg st="2" end="2"/>
                                            </p:txEl>
                                          </p:spTgt>
                                        </p:tgtEl>
                                      </p:cBhvr>
                                    </p:animEffect>
                                  </p:childTnLst>
                                </p:cTn>
                              </p:par>
                            </p:childTnLst>
                          </p:cTn>
                        </p:par>
                        <p:par>
                          <p:cTn id="25" fill="hold">
                            <p:stCondLst>
                              <p:cond delay="2000"/>
                            </p:stCondLst>
                            <p:childTnLst>
                              <p:par>
                                <p:cTn id="26" presetID="16" presetClass="entr" presetSubtype="37"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outVertical)">
                                      <p:cBhvr>
                                        <p:cTn id="28" dur="2000"/>
                                        <p:tgtEl>
                                          <p:spTgt spid="3">
                                            <p:txEl>
                                              <p:pRg st="3" end="3"/>
                                            </p:txEl>
                                          </p:spTgt>
                                        </p:tgtEl>
                                      </p:cBhvr>
                                    </p:animEffect>
                                  </p:childTnLst>
                                </p:cTn>
                              </p:par>
                            </p:childTnLst>
                          </p:cTn>
                        </p:par>
                        <p:par>
                          <p:cTn id="29" fill="hold">
                            <p:stCondLst>
                              <p:cond delay="4000"/>
                            </p:stCondLst>
                            <p:childTnLst>
                              <p:par>
                                <p:cTn id="30" presetID="16" presetClass="entr" presetSubtype="37"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outVertical)">
                                      <p:cBhvr>
                                        <p:cTn id="32" dur="2000"/>
                                        <p:tgtEl>
                                          <p:spTgt spid="3">
                                            <p:txEl>
                                              <p:pRg st="4" end="4"/>
                                            </p:txEl>
                                          </p:spTgt>
                                        </p:tgtEl>
                                      </p:cBhvr>
                                    </p:animEffect>
                                  </p:childTnLst>
                                </p:cTn>
                              </p:par>
                            </p:childTnLst>
                          </p:cTn>
                        </p:par>
                        <p:par>
                          <p:cTn id="33" fill="hold">
                            <p:stCondLst>
                              <p:cond delay="6000"/>
                            </p:stCondLst>
                            <p:childTnLst>
                              <p:par>
                                <p:cTn id="34" presetID="16" presetClass="entr" presetSubtype="37"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outVertical)">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outVertical)">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arn(outVertical)">
                                      <p:cBhvr>
                                        <p:cTn id="46" dur="2000"/>
                                        <p:tgtEl>
                                          <p:spTgt spid="3">
                                            <p:txEl>
                                              <p:pRg st="7" end="7"/>
                                            </p:txEl>
                                          </p:spTgt>
                                        </p:tgtEl>
                                      </p:cBhvr>
                                    </p:animEffect>
                                  </p:childTnLst>
                                </p:cTn>
                              </p:par>
                            </p:childTnLst>
                          </p:cTn>
                        </p:par>
                        <p:par>
                          <p:cTn id="47" fill="hold">
                            <p:stCondLst>
                              <p:cond delay="2000"/>
                            </p:stCondLst>
                            <p:childTnLst>
                              <p:par>
                                <p:cTn id="48" presetID="16" presetClass="entr" presetSubtype="37" fill="hold" grpId="0"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arn(outVertical)">
                                      <p:cBhvr>
                                        <p:cTn id="50" dur="2000"/>
                                        <p:tgtEl>
                                          <p:spTgt spid="3">
                                            <p:txEl>
                                              <p:pRg st="8" end="8"/>
                                            </p:txEl>
                                          </p:spTgt>
                                        </p:tgtEl>
                                      </p:cBhvr>
                                    </p:animEffect>
                                  </p:childTnLst>
                                </p:cTn>
                              </p:par>
                            </p:childTnLst>
                          </p:cTn>
                        </p:par>
                        <p:par>
                          <p:cTn id="51" fill="hold">
                            <p:stCondLst>
                              <p:cond delay="4000"/>
                            </p:stCondLst>
                            <p:childTnLst>
                              <p:par>
                                <p:cTn id="52" presetID="16" presetClass="entr" presetSubtype="37" fill="hold" grpId="0"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barn(outVertical)">
                                      <p:cBhvr>
                                        <p:cTn id="54" dur="2000"/>
                                        <p:tgtEl>
                                          <p:spTgt spid="3">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32"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circle(out)">
                                      <p:cBhvr>
                                        <p:cTn id="5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885" y="304120"/>
            <a:ext cx="7010400" cy="5248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884" y="304120"/>
            <a:ext cx="7010401" cy="5629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40084" y="304120"/>
            <a:ext cx="6096000" cy="1938992"/>
          </a:xfrm>
          <a:prstGeom prst="rect">
            <a:avLst/>
          </a:prstGeom>
          <a:noFill/>
        </p:spPr>
        <p:txBody>
          <a:bodyPr wrap="square">
            <a:spAutoFit/>
          </a:bodyPr>
          <a:lstStyle/>
          <a:p>
            <a:r>
              <a:rPr lang="en-US" sz="2400" b="1" dirty="0">
                <a:solidFill>
                  <a:schemeClr val="bg1"/>
                </a:solidFill>
              </a:rPr>
              <a:t>Jeremiah 29:11 (MSG) </a:t>
            </a:r>
            <a:br>
              <a:rPr lang="en-US" sz="2400" dirty="0">
                <a:solidFill>
                  <a:schemeClr val="bg1"/>
                </a:solidFill>
              </a:rPr>
            </a:br>
            <a:r>
              <a:rPr lang="en-US" sz="2400" baseline="30000" dirty="0">
                <a:solidFill>
                  <a:schemeClr val="bg1"/>
                </a:solidFill>
              </a:rPr>
              <a:t>11 </a:t>
            </a:r>
            <a:r>
              <a:rPr lang="en-US" sz="2400" dirty="0">
                <a:solidFill>
                  <a:schemeClr val="bg1"/>
                </a:solidFill>
              </a:rPr>
              <a:t> I know what I'm doing. I have it all planned out—plans to take care of you, not abandon you, plans to give you the future you hope for. </a:t>
            </a:r>
            <a:br>
              <a:rPr lang="en-US" sz="2400" dirty="0">
                <a:solidFill>
                  <a:schemeClr val="bg1"/>
                </a:solidFill>
              </a:rPr>
            </a:b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arn(outVertical)">
                                      <p:cBhvr>
                                        <p:cTn id="12" dur="500"/>
                                        <p:tgtEl>
                                          <p:spTgt spid="102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2676</Words>
  <Application>WPS Presentation</Application>
  <PresentationFormat>Widescreen</PresentationFormat>
  <Paragraphs>89</Paragraphs>
  <Slides>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9</vt:i4>
      </vt:variant>
    </vt:vector>
  </HeadingPairs>
  <TitlesOfParts>
    <vt:vector size="21" baseType="lpstr">
      <vt:lpstr>Arial</vt:lpstr>
      <vt:lpstr>SimSun</vt:lpstr>
      <vt:lpstr>Wingdings</vt:lpstr>
      <vt:lpstr>Helvetica</vt:lpstr>
      <vt:lpstr>Baskerville Old Face</vt:lpstr>
      <vt:lpstr>Arial Rounded MT Bold</vt:lpstr>
      <vt:lpstr>Calibri</vt:lpstr>
      <vt:lpstr>Microsoft YaHei</vt:lpstr>
      <vt:lpstr>Arial Unicode MS</vt:lpstr>
      <vt:lpstr>Calibri Light</vt:lpstr>
      <vt:lpstr>Times New Roman</vt:lpstr>
      <vt:lpstr>Office Theme</vt:lpstr>
      <vt:lpstr>PowerPoint 演示文稿</vt:lpstr>
      <vt:lpstr>Dealing With  Difficult People Pt 1</vt:lpstr>
      <vt:lpstr>How Many Know People Who…               …Remind You of This?</vt:lpstr>
      <vt:lpstr>PowerPoint 演示文稿</vt:lpstr>
      <vt:lpstr>Difficult People vs Toxic People</vt:lpstr>
      <vt:lpstr>PowerPoint 演示文稿</vt:lpstr>
      <vt:lpstr>Do Make Sure You’re Not the One Being Difficult</vt:lpstr>
      <vt:lpstr>Don’t Try to Change the Other Person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DIFFICULT PEOPLE</dc:title>
  <dc:creator>David Linton</dc:creator>
  <cp:lastModifiedBy>edwar</cp:lastModifiedBy>
  <cp:revision>125</cp:revision>
  <dcterms:created xsi:type="dcterms:W3CDTF">2017-06-19T17:30:00Z</dcterms:created>
  <dcterms:modified xsi:type="dcterms:W3CDTF">2022-10-16T19:26:38Z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69C3C538C08D4766870116937C2DE7DB</vt:lpwstr>
  </property>
  <property fmtid="{D5CDD505-2E9C-101B-9397-08002B2CF9AE}" pid="3" name="KSOProductBuildVer">
    <vt:lpwstr>1033-11.2.0.11341</vt:lpwstr>
  </property>
</Properties>
</file>