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459" r:id="rId3"/>
    <p:sldId id="272" r:id="rId4"/>
    <p:sldId id="256" r:id="rId5"/>
    <p:sldId id="259" r:id="rId6"/>
    <p:sldId id="269" r:id="rId7"/>
    <p:sldId id="261" r:id="rId8"/>
    <p:sldId id="284" r:id="rId9"/>
    <p:sldId id="282" r:id="rId10"/>
    <p:sldId id="270" r:id="rId11"/>
    <p:sldId id="268" r:id="rId12"/>
    <p:sldId id="262" r:id="rId13"/>
    <p:sldId id="265" r:id="rId14"/>
    <p:sldId id="266" r:id="rId15"/>
    <p:sldId id="271" r:id="rId16"/>
    <p:sldId id="286" r:id="rId17"/>
    <p:sldId id="287" r:id="rId18"/>
    <p:sldId id="281" r:id="rId19"/>
    <p:sldId id="267" r:id="rId20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9" d="100"/>
          <a:sy n="59" d="100"/>
        </p:scale>
        <p:origin x="40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handoutMaster" Target="handoutMasters/handoutMaster1.xml"/><Relationship Id="rId21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CBD8727F-035F-49FA-A034-A4DE6A8A0BB4}" type="datetimeFigureOut">
              <a:rPr lang="en-US" smtClean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2B755C49-E72F-4CF4-9E6D-C664049CF96F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5D2F4-A3D1-415B-AA06-78D311177431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1D0918-645A-445F-A146-82761F447D9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2BBFC-2B9E-414E-881A-6F2113059055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F9B94-0D88-4C01-9E56-E97D7A967399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2BBFC-2B9E-414E-881A-6F2113059055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F9B94-0D88-4C01-9E56-E97D7A967399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2BBFC-2B9E-414E-881A-6F2113059055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F9B94-0D88-4C01-9E56-E97D7A967399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2BBFC-2B9E-414E-881A-6F2113059055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F9B94-0D88-4C01-9E56-E97D7A967399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2BBFC-2B9E-414E-881A-6F2113059055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F9B94-0D88-4C01-9E56-E97D7A967399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2BBFC-2B9E-414E-881A-6F2113059055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F9B94-0D88-4C01-9E56-E97D7A967399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2BBFC-2B9E-414E-881A-6F2113059055}" type="datetimeFigureOut">
              <a:rPr lang="en-US" smtClean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F9B94-0D88-4C01-9E56-E97D7A967399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2BBFC-2B9E-414E-881A-6F2113059055}" type="datetimeFigureOut">
              <a:rPr lang="en-US" smtClean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F9B94-0D88-4C01-9E56-E97D7A967399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2BBFC-2B9E-414E-881A-6F2113059055}" type="datetimeFigureOut">
              <a:rPr lang="en-US" smtClean="0"/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F9B94-0D88-4C01-9E56-E97D7A967399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2BBFC-2B9E-414E-881A-6F2113059055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F9B94-0D88-4C01-9E56-E97D7A967399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2BBFC-2B9E-414E-881A-6F2113059055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F9B94-0D88-4C01-9E56-E97D7A967399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72BBFC-2B9E-414E-881A-6F2113059055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F9B94-0D88-4C01-9E56-E97D7A967399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1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1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andle, candelabrum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71" y="0"/>
            <a:ext cx="11244943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 flipH="1">
            <a:off x="4495800" y="729343"/>
            <a:ext cx="2971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 is Born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Praise God!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7" r="39931" b="2"/>
          <a:stretch>
            <a:fillRect/>
          </a:stretch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6" name="Straight Connector 5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5080934" y="2115117"/>
            <a:ext cx="6309360" cy="0"/>
          </a:xfrm>
          <a:prstGeom prst="line">
            <a:avLst/>
          </a:prstGeom>
          <a:ln>
            <a:solidFill>
              <a:srgbClr val="455D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The Miserable Blessing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Story Continues…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5431" y="2438400"/>
            <a:ext cx="7034311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Angel Appears to Mary and Says…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…You Are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2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Highly Favored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2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Blessed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457200" lvl="1" indent="0">
              <a:lnSpc>
                <a:spcPct val="10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…And He Could Have Added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          …Stressed!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46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4624" y="182880"/>
            <a:ext cx="10800522" cy="4177085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1</a:t>
            </a:r>
            <a:r>
              <a:rPr lang="en-US" sz="33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st</a:t>
            </a:r>
            <a:r>
              <a:rPr lang="en-US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- Mary Has Trouble Believing Angel -Miserable</a:t>
            </a:r>
            <a:endParaRPr lang="en-US" sz="3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2</a:t>
            </a:r>
            <a:r>
              <a:rPr lang="en-US" sz="33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nd</a:t>
            </a:r>
            <a:r>
              <a:rPr lang="en-US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- Joseph Has Trouble Believing Mary –Miserable</a:t>
            </a:r>
            <a:endParaRPr lang="en-US" sz="3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3</a:t>
            </a:r>
            <a:r>
              <a:rPr lang="en-US" sz="33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rd</a:t>
            </a:r>
            <a:r>
              <a:rPr lang="en-US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- Trip To Bethlehem(90-100 mi =10 mi / day) –Miserable</a:t>
            </a:r>
            <a:endParaRPr lang="en-US" sz="3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4</a:t>
            </a:r>
            <a:r>
              <a:rPr lang="en-US" sz="33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th-</a:t>
            </a:r>
            <a:r>
              <a:rPr lang="en-US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Upon Arrival “No Room” but a Cave- Miserable </a:t>
            </a:r>
            <a:endParaRPr lang="en-US" sz="3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5</a:t>
            </a:r>
            <a:r>
              <a:rPr lang="en-US" sz="33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</a:t>
            </a:r>
            <a:r>
              <a:rPr lang="en-US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- Shepherds Maneuvered in Night–Miserable</a:t>
            </a:r>
            <a:endParaRPr lang="en-US" sz="3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6</a:t>
            </a:r>
            <a:r>
              <a:rPr lang="en-US" sz="33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</a:t>
            </a:r>
            <a:r>
              <a:rPr lang="en-US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- Wise Men-Travelled 2 years –at Night –Miserable</a:t>
            </a:r>
            <a:endParaRPr lang="en-US" sz="3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7</a:t>
            </a:r>
            <a:r>
              <a:rPr lang="en-US" sz="33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</a:t>
            </a:r>
            <a:r>
              <a:rPr lang="en-US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- Uprooted Middle Of Night Trip to Egypt – Miserable</a:t>
            </a:r>
            <a:endParaRPr lang="en-US" sz="3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8</a:t>
            </a:r>
            <a:r>
              <a:rPr lang="en-US" sz="33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</a:t>
            </a:r>
            <a:r>
              <a:rPr lang="en-US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- Herod Kills All Male Children 2 / under -Miserable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0000" b="5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2363" y="1723562"/>
            <a:ext cx="9129932" cy="2137510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You Never Judge Your Blessing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During the Process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But By the End Product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61072"/>
            <a:ext cx="12192000" cy="29969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65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530" y="0"/>
            <a:ext cx="11847444" cy="5500468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Process Makes You Tough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Wilderness is There to Purge Your…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Motives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Faith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Fear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Isaiah 43:1-3 (KJV) </a:t>
            </a: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i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</a:t>
            </a:r>
            <a:r>
              <a:rPr lang="en-US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But now thus saith the </a:t>
            </a:r>
            <a:r>
              <a:rPr lang="en-US" sz="4000" i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LORD</a:t>
            </a:r>
            <a:r>
              <a:rPr lang="en-US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that </a:t>
            </a: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created</a:t>
            </a:r>
            <a:r>
              <a:rPr lang="en-US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thee, O Jacob, and he that </a:t>
            </a: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formed</a:t>
            </a:r>
            <a:r>
              <a:rPr lang="en-US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thee, O Israel, </a:t>
            </a: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Fear not</a:t>
            </a:r>
            <a:r>
              <a:rPr lang="en-US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for I have redeemed thee, I have called thee by thy name; thou art mine. </a:t>
            </a:r>
            <a:r>
              <a:rPr lang="en-US" sz="4000" i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  <a:r>
              <a:rPr lang="en-US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When thou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passest through the waters</a:t>
            </a:r>
            <a:r>
              <a:rPr lang="en-US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I will be with thee; and through the rivers, they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shall not overflow thee</a:t>
            </a:r>
            <a:r>
              <a:rPr lang="en-US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when thou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walkest through the fire</a:t>
            </a:r>
            <a:r>
              <a:rPr lang="en-US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thou shalt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be burned</a:t>
            </a:r>
            <a:r>
              <a:rPr lang="en-US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neither shall the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flame kindle </a:t>
            </a:r>
            <a:r>
              <a:rPr lang="en-US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upon thee. </a:t>
            </a:r>
            <a:r>
              <a:rPr lang="en-US" sz="4000" i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</a:t>
            </a:r>
            <a:r>
              <a:rPr lang="en-US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For I am the </a:t>
            </a:r>
            <a:r>
              <a:rPr lang="en-US" sz="4000" i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LORD</a:t>
            </a:r>
            <a:r>
              <a:rPr lang="en-US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thy God, the Holy One of Israel, thy Saviour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6389" y="-1"/>
            <a:ext cx="4886586" cy="27009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zoom dir="in"/>
      </p:transition>
    </mc:Choice>
    <mc:Fallback>
      <p:transition spd="slow">
        <p:zoom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018" y="132522"/>
            <a:ext cx="11964062" cy="6599582"/>
          </a:xfrm>
          <a:gradFill>
            <a:gsLst>
              <a:gs pos="0">
                <a:schemeClr val="accent1">
                  <a:lumMod val="5000"/>
                  <a:lumOff val="95000"/>
                  <a:alpha val="5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Isaiah 43:1-3 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(NLT) </a:t>
            </a:r>
            <a:b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0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But now, O Jacob, listen to the </a:t>
            </a:r>
            <a:r>
              <a:rPr lang="en-US" sz="30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LORD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who created you. O Israel, the one who formed you says, “Do not be afraid, for I have ransomed you. I have called you by name; you are mine. </a:t>
            </a:r>
            <a:r>
              <a:rPr lang="en-US" sz="30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When you go through deep waters, I will be with you. When you go through rivers of difficulty, you will not drown. When you walk through the fire of oppression, you will not be burned up; the flames will not consume you. </a:t>
            </a:r>
            <a:r>
              <a:rPr lang="en-US" sz="30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For I am the </a:t>
            </a:r>
            <a:r>
              <a:rPr lang="en-US" sz="30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LORD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your God, the Holy One of Israel, your Savior. 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Isaiah 43:1-3 (MSG)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30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now, </a:t>
            </a:r>
            <a:r>
              <a:rPr lang="en-US" sz="30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's Message, the God who made you in the first place, Jacob, the One who got you started, Israel: "Don't be afraid, I've redeemed you. I've called your name. You're mine. </a:t>
            </a:r>
            <a:r>
              <a:rPr lang="en-US" sz="30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When you're in over your head, I'll be there with you. When you're in rough waters, you will not go down. When you're between a rock and a hard place, it won't be a dead end— </a:t>
            </a:r>
            <a:r>
              <a:rPr lang="en-US" sz="30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Because I am </a:t>
            </a:r>
            <a:r>
              <a:rPr lang="en-US" sz="30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your personal God, The Holy of Israel, your Savior. I paid a huge price for you: all of Egypt, with rich Cush and Seba thrown in! 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242" y="271383"/>
            <a:ext cx="11571515" cy="6379788"/>
          </a:xfrm>
          <a:solidFill>
            <a:schemeClr val="bg1">
              <a:alpha val="90000"/>
            </a:schemeClr>
          </a:solidFill>
        </p:spPr>
        <p:txBody>
          <a:bodyPr>
            <a:normAutofit/>
          </a:bodyPr>
          <a:lstStyle/>
          <a:p>
            <a:pPr marL="0" marR="0" indent="0" algn="ctr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Isaiah 43:1 (KJV) </a:t>
            </a:r>
            <a:b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But now thus saith the 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LORD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created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thee, O Jacob, (Produce)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formed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thee, O Israel, (Re-Produce)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Fear not: for I have (Power)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redeemed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thee, (Purpose)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called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thee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by thy 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name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thou </a:t>
            </a:r>
            <a:r>
              <a:rPr lang="en-US" sz="3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mine. (Possession)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indent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b="1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When thou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passest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through the waters, I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will be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with thee; and through the rivers, they shall not overflow thee: when thou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walkest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through the fire, thou shalt not be burned; neither shall the flame kindle upon thee.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25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3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3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3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3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3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3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32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32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9526" y="1436914"/>
            <a:ext cx="8931348" cy="4325933"/>
          </a:xfrm>
          <a:solidFill>
            <a:schemeClr val="bg1">
              <a:alpha val="80000"/>
            </a:schemeClr>
          </a:solidFill>
          <a:effectLst>
            <a:softEdge rad="50800"/>
          </a:effectLst>
          <a:scene3d>
            <a:camera prst="orthographicFront"/>
            <a:lightRig rig="threePt" dir="t"/>
          </a:scene3d>
          <a:sp3d>
            <a:bevelT w="0" h="0"/>
          </a:sp3d>
        </p:spPr>
        <p:txBody>
          <a:bodyPr>
            <a:normAutofit/>
          </a:bodyPr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Seasons of Misery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Realize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ctr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Help Us Realize Our Limitations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Reach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ctr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Force Us to Reach Out to God for Help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Reveal 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ctr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Reveal God and His Saving Grace / Strength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Adjust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ctr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Help Us Adjust Our Attitudes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4000" r="-2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200025"/>
            <a:ext cx="7909560" cy="2411095"/>
          </a:xfrm>
          <a:solidFill>
            <a:schemeClr val="accent1">
              <a:lumMod val="40000"/>
              <a:lumOff val="60000"/>
              <a:alpha val="95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Know …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He is Still IN Charge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He Has Your Best Interest at Heart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His Timing is Always Perfect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2"/>
          <p:cNvSpPr txBox="1"/>
          <p:nvPr/>
        </p:nvSpPr>
        <p:spPr>
          <a:xfrm>
            <a:off x="2372360" y="4006533"/>
            <a:ext cx="6357754" cy="1691623"/>
          </a:xfrm>
          <a:prstGeom prst="rect">
            <a:avLst/>
          </a:prstGeom>
          <a:solidFill>
            <a:schemeClr val="accent1">
              <a:lumMod val="40000"/>
              <a:lumOff val="60000"/>
              <a:alpha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When You Don’t Know His Plan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When You Can’t See His Hand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You Can Trust His Heart!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6660" y="304799"/>
            <a:ext cx="8136989" cy="138332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Thank God for…</a:t>
            </a:r>
            <a:b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</a:b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…Our Miserable Blessings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430926" y="3845812"/>
            <a:ext cx="5932714" cy="2707390"/>
          </a:xfrm>
          <a:solidFill>
            <a:schemeClr val="bg1">
              <a:alpha val="80000"/>
            </a:schemeClr>
          </a:solidFill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They Often Lead to a Time of…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Hope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Second Chances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Redemption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Promises Fulfilled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250">
        <p15:prstTrans prst="origami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  <a:alpha val="5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25" b="10970"/>
          <a:stretch>
            <a:fillRect/>
          </a:stretch>
        </p:blipFill>
        <p:spPr>
          <a:xfrm>
            <a:off x="20" y="10"/>
            <a:ext cx="12191980" cy="4571990"/>
          </a:xfrm>
          <a:prstGeom prst="rect">
            <a:avLst/>
          </a:prstGeom>
        </p:spPr>
      </p:pic>
      <p:cxnSp>
        <p:nvCxnSpPr>
          <p:cNvPr id="6" name="Straight Connector 5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1119" y="4889857"/>
            <a:ext cx="7834193" cy="831449"/>
          </a:xfrm>
        </p:spPr>
        <p:txBody>
          <a:bodyPr anchor="ctr">
            <a:normAutofit/>
          </a:bodyPr>
          <a:lstStyle/>
          <a:p>
            <a:pPr algn="r">
              <a:lnSpc>
                <a:spcPct val="80000"/>
              </a:lnSpc>
            </a:pPr>
            <a:r>
              <a:rPr lang="en-US" sz="5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The Miserable Blessing</a:t>
            </a:r>
            <a:endParaRPr lang="en-US" sz="5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8375" y="4995513"/>
            <a:ext cx="1572545" cy="629543"/>
          </a:xfrm>
        </p:spPr>
        <p:txBody>
          <a:bodyPr anchor="ctr">
            <a:normAutofit lnSpcReduction="10000"/>
          </a:bodyPr>
          <a:lstStyle/>
          <a:p>
            <a:pPr algn="l"/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Luke 1</a:t>
            </a:r>
            <a:r>
              <a:rPr lang="en-US" sz="4000" dirty="0"/>
              <a:t> 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856648" y="6410430"/>
            <a:ext cx="2849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December 11, 2022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18375" y="6396325"/>
            <a:ext cx="25314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Edward Church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27043" y="5809174"/>
            <a:ext cx="1241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 2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3000">
        <p:push dir="r"/>
      </p:transition>
    </mc:Choice>
    <mc:Fallback>
      <p:transition spd="slow">
        <p:push dir="r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7000" t="47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019" y="1"/>
            <a:ext cx="10660781" cy="914400"/>
          </a:xfrm>
        </p:spPr>
        <p:txBody>
          <a:bodyPr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Soft Gospel has Crept into the Church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278" y="1219200"/>
            <a:ext cx="9286515" cy="37725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We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Want to Be An Overcomer…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..With Out the Challenge of Overcoming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We Want the Spoils of Victory …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…Without the Scars of the Battle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That Has Never Been God’s Plan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Bar dir="vert"/>
      </p:transition>
    </mc:Choice>
    <mc:Fallback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22000" t="65000" r="20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14400"/>
          </a:xfrm>
        </p:spPr>
        <p:txBody>
          <a:bodyPr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That Has Never Been God’s Plan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278" y="1219200"/>
            <a:ext cx="8941742" cy="55129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He is Raising Up a Mighty Army…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…Not Afraid to Face the Challenge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…Not Afraid to Collect Scars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   …to Stand in this Last Generation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      …and Declare…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We Will Not Go Silently in the Night!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35000" t="13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903" y="1"/>
            <a:ext cx="10525897" cy="9144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Easy to Lose Sight of REAL BLESSINGS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278" y="1219200"/>
            <a:ext cx="8656929" cy="50616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Real Blessings Don’t Always Come…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2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without Struggle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2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without Pain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2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with Answers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Often Leaves You Asking..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Lord…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  If I Am SO BLESSED…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       …Then Why Am I So Miserable?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>
        <p:split orient="vert"/>
      </p:transition>
    </mc:Choice>
    <mc:Fallback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3000" r="-28000" b="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5484" y="3036507"/>
            <a:ext cx="10305847" cy="3577653"/>
          </a:xfrm>
          <a:solidFill>
            <a:schemeClr val="bg1">
              <a:alpha val="70000"/>
            </a:schemeClr>
          </a:solidFill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Zacharias</a:t>
            </a:r>
            <a:r>
              <a:rPr lang="en-US" sz="3200" dirty="0"/>
              <a:t>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and Elisabeth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Zacharias Doubts Message -Miserable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Zacharias Stricken Dumb -Miserable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Elisabeth Happy but Hiding -Miserable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Baby Not Moved til Mary Arrives - -Miserable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Zacharias Mouth Opens When Delivers Name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2766"/>
            <a:ext cx="12192000" cy="4094922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Luke 1:26-31 (KJV) 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in the sixth month the angel Gabriel was sent from God unto a city of Galilee, named Nazareth, </a:t>
            </a:r>
            <a:r>
              <a:rPr lang="en-US" i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To a virgin espoused to a man whose name was Joseph, of the house of David; and the virgin's name was Mary. </a:t>
            </a:r>
            <a:r>
              <a:rPr lang="en-US" i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And the angel came in unto her, and said, Hail, thou that art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highly favoured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the Lord is with thee: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blessed art thou among women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i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And when she saw him, she was troubled at his saying, and cast in her mind what manner of salutation this should be. </a:t>
            </a:r>
            <a:b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i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And the angel said unto her,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Fear not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Mary: for thou hast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found favour with God. </a:t>
            </a:r>
            <a:r>
              <a:rPr lang="en-US" i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31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And, behold, thou shalt conceive in thy womb, and bring forth a son, and shalt call his name JESUS. 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25" b="10970"/>
          <a:stretch>
            <a:fillRect/>
          </a:stretch>
        </p:blipFill>
        <p:spPr>
          <a:xfrm>
            <a:off x="20" y="4009292"/>
            <a:ext cx="12191980" cy="28487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500">
        <p:wipe dir="r"/>
      </p:transition>
    </mc:Choice>
    <mc:Fallback>
      <p:transition spd="slow">
        <p:wipe dir="r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4832</Words>
  <Application>WPS Presentation</Application>
  <PresentationFormat>Widescreen</PresentationFormat>
  <Paragraphs>127</Paragraphs>
  <Slides>18</Slides>
  <Notes>2</Notes>
  <HiddenSlides>1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3" baseType="lpstr">
      <vt:lpstr>Arial</vt:lpstr>
      <vt:lpstr>SimSun</vt:lpstr>
      <vt:lpstr>Wingdings</vt:lpstr>
      <vt:lpstr>Arial Rounded MT Bold</vt:lpstr>
      <vt:lpstr>Times New Roman</vt:lpstr>
      <vt:lpstr>Calibri</vt:lpstr>
      <vt:lpstr>Roboto</vt:lpstr>
      <vt:lpstr>Yantiq</vt:lpstr>
      <vt:lpstr>Microsoft YaHei</vt:lpstr>
      <vt:lpstr>Arial Unicode MS</vt:lpstr>
      <vt:lpstr>Calibri Light</vt:lpstr>
      <vt:lpstr>Courier New</vt:lpstr>
      <vt:lpstr>Goudy Stout</vt:lpstr>
      <vt:lpstr>Lapsus Pro (theguybrush.com)</vt:lpstr>
      <vt:lpstr>Office Theme</vt:lpstr>
      <vt:lpstr>PowerPoint 演示文稿</vt:lpstr>
      <vt:lpstr>PowerPoint 演示文稿</vt:lpstr>
      <vt:lpstr>The Miserable Blessing</vt:lpstr>
      <vt:lpstr>Soft Gospel has Crept into the Church </vt:lpstr>
      <vt:lpstr>That Has Never Been God’s Plan </vt:lpstr>
      <vt:lpstr>Easy to Lose Sight of REAL BLESSINGS</vt:lpstr>
      <vt:lpstr>PowerPoint 演示文稿</vt:lpstr>
      <vt:lpstr>PowerPoint 演示文稿</vt:lpstr>
      <vt:lpstr>PowerPoint 演示文稿</vt:lpstr>
      <vt:lpstr>The Miserable Blessing Story Continues…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Thank God for…    …Our Miserable Blessings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Miserable Blessing</dc:title>
  <dc:creator>David Linton</dc:creator>
  <cp:lastModifiedBy>edwar</cp:lastModifiedBy>
  <cp:revision>220</cp:revision>
  <cp:lastPrinted>2016-12-13T05:23:00Z</cp:lastPrinted>
  <dcterms:created xsi:type="dcterms:W3CDTF">2016-12-07T03:45:00Z</dcterms:created>
  <dcterms:modified xsi:type="dcterms:W3CDTF">2022-12-18T22:25:51Z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48263E57C8154BC3973008D1A3A84486</vt:lpwstr>
  </property>
  <property fmtid="{D5CDD505-2E9C-101B-9397-08002B2CF9AE}" pid="3" name="KSOProductBuildVer">
    <vt:lpwstr>1033-11.2.0.11440</vt:lpwstr>
  </property>
</Properties>
</file>